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80" r:id="rId16"/>
    <p:sldId id="281" r:id="rId17"/>
    <p:sldId id="282" r:id="rId18"/>
    <p:sldId id="283" r:id="rId19"/>
    <p:sldId id="284" r:id="rId20"/>
    <p:sldId id="285" r:id="rId21"/>
    <p:sldId id="286" r:id="rId22"/>
    <p:sldId id="287" r:id="rId23"/>
    <p:sldId id="269" r:id="rId24"/>
    <p:sldId id="270" r:id="rId25"/>
    <p:sldId id="271" r:id="rId26"/>
    <p:sldId id="272" r:id="rId27"/>
    <p:sldId id="273" r:id="rId28"/>
    <p:sldId id="274" r:id="rId29"/>
    <p:sldId id="276" r:id="rId30"/>
    <p:sldId id="277" r:id="rId31"/>
    <p:sldId id="278"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
      <p:font typeface="Montserrat Medium" panose="00000600000000000000" pitchFamily="2" charset="0"/>
      <p:regular r:id="rId38"/>
      <p:bold r:id="rId39"/>
      <p:italic r:id="rId40"/>
      <p:boldItalic r:id="rId41"/>
    </p:embeddedFont>
    <p:embeddedFont>
      <p:font typeface="Montserrat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092" y="60"/>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97c8840e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97c8840e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a97c8840e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a97c8840e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a97c8840e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a97c8840e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a97c8840e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a97c8840e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97c8840e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97c8840e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a97c8840e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a97c8840e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0c4b4112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0c4b411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b0c4b4112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0c4b411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b0c4b41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b0c4b41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b0c4b4112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b0c4b411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b0c4b4112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b0c4b41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0c4b4112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0c4b411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b0c4b4112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b0c4b411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a97c8840e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a97c8840e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a97c8840e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a97c8840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a97c8840e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a97c8840e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a97c8840e2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a97c8840e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a97c8840e2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a97c8840e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a97c8840e2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a97c8840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a97c8840e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a97c8840e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97c8840e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97c8840e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fa872340e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fa872340e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a97c8840e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a97c8840e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97c8840e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97c8840e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a97c8840e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a97c8840e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97c8840e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97c8840e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97c8840e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97c8840e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a97c8840e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a97c8840e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txBox="1">
            <a:spLocks noGrp="1"/>
          </p:cNvSpPr>
          <p:nvPr>
            <p:ph type="title" idx="2"/>
          </p:nvPr>
        </p:nvSpPr>
        <p:spPr>
          <a:xfrm>
            <a:off x="6134350" y="2196275"/>
            <a:ext cx="2397900" cy="20757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3"/>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11700" y="-12175"/>
            <a:ext cx="7749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lvl1pPr lvl="0">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265500" y="775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65500" y="24982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body" idx="1"/>
          </p:nvPr>
        </p:nvSpPr>
        <p:spPr>
          <a:xfrm>
            <a:off x="433800" y="1715975"/>
            <a:ext cx="8203800" cy="14820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b="1">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a:spLocks noGrp="1"/>
          </p:cNvSpPr>
          <p:nvPr>
            <p:ph type="title"/>
          </p:nvPr>
        </p:nvSpPr>
        <p:spPr>
          <a:xfrm>
            <a:off x="1766475" y="3773600"/>
            <a:ext cx="7145100" cy="3006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0"/>
          <p:cNvSpPr txBox="1">
            <a:spLocks noGrp="1"/>
          </p:cNvSpPr>
          <p:nvPr>
            <p:ph type="title" idx="2"/>
          </p:nvPr>
        </p:nvSpPr>
        <p:spPr>
          <a:xfrm>
            <a:off x="432025" y="83275"/>
            <a:ext cx="7145100" cy="3993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8" name="Google Shape;78;p1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t.html"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846175"/>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Bases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sz="2300"/>
              <a:t>Operaciones que podemos realizar:</a:t>
            </a:r>
            <a:endParaRPr sz="2300"/>
          </a:p>
          <a:p>
            <a:pPr marL="457200" lvl="0" indent="-374650" algn="l" rtl="0">
              <a:spcBef>
                <a:spcPts val="1200"/>
              </a:spcBef>
              <a:spcAft>
                <a:spcPts val="0"/>
              </a:spcAft>
              <a:buSzPts val="2300"/>
              <a:buChar char="●"/>
            </a:pPr>
            <a:r>
              <a:rPr lang="es" sz="2300"/>
              <a:t>Definir la estructura de los datos</a:t>
            </a:r>
            <a:endParaRPr sz="2300"/>
          </a:p>
          <a:p>
            <a:pPr marL="457200" lvl="0" indent="-374650" algn="l" rtl="0">
              <a:spcBef>
                <a:spcPts val="0"/>
              </a:spcBef>
              <a:spcAft>
                <a:spcPts val="0"/>
              </a:spcAft>
              <a:buSzPts val="2300"/>
              <a:buChar char="●"/>
            </a:pPr>
            <a:r>
              <a:rPr lang="es" sz="2300"/>
              <a:t>Insertar </a:t>
            </a:r>
            <a:endParaRPr sz="2300"/>
          </a:p>
          <a:p>
            <a:pPr marL="457200" lvl="0" indent="-374650" algn="l" rtl="0">
              <a:spcBef>
                <a:spcPts val="0"/>
              </a:spcBef>
              <a:spcAft>
                <a:spcPts val="0"/>
              </a:spcAft>
              <a:buSzPts val="2300"/>
              <a:buChar char="●"/>
            </a:pPr>
            <a:r>
              <a:rPr lang="es" sz="2300"/>
              <a:t>Eliminar </a:t>
            </a:r>
            <a:endParaRPr sz="2300"/>
          </a:p>
          <a:p>
            <a:pPr marL="457200" lvl="0" indent="-374650" algn="l" rtl="0">
              <a:spcBef>
                <a:spcPts val="0"/>
              </a:spcBef>
              <a:spcAft>
                <a:spcPts val="0"/>
              </a:spcAft>
              <a:buSzPts val="2300"/>
              <a:buChar char="●"/>
            </a:pPr>
            <a:r>
              <a:rPr lang="es" sz="2300"/>
              <a:t>Consultar </a:t>
            </a:r>
            <a:endParaRPr sz="2300"/>
          </a:p>
          <a:p>
            <a:pPr marL="457200" lvl="0" indent="-374650" algn="l" rtl="0">
              <a:spcBef>
                <a:spcPts val="0"/>
              </a:spcBef>
              <a:spcAft>
                <a:spcPts val="0"/>
              </a:spcAft>
              <a:buSzPts val="2300"/>
              <a:buChar char="●"/>
            </a:pPr>
            <a:r>
              <a:rPr lang="es" sz="2300"/>
              <a:t>Ordenar </a:t>
            </a:r>
            <a:endParaRPr sz="2300"/>
          </a:p>
          <a:p>
            <a:pPr marL="457200" lvl="0" indent="-374650" algn="l" rtl="0">
              <a:spcBef>
                <a:spcPts val="0"/>
              </a:spcBef>
              <a:spcAft>
                <a:spcPts val="0"/>
              </a:spcAft>
              <a:buSzPts val="2300"/>
              <a:buChar char="●"/>
            </a:pPr>
            <a:r>
              <a:rPr lang="es" sz="2300"/>
              <a:t>Filtrar </a:t>
            </a:r>
            <a:endParaRPr sz="2300"/>
          </a:p>
          <a:p>
            <a:pPr marL="457200" lvl="0" indent="-374650" algn="l" rtl="0">
              <a:spcBef>
                <a:spcPts val="0"/>
              </a:spcBef>
              <a:spcAft>
                <a:spcPts val="0"/>
              </a:spcAft>
              <a:buSzPts val="2300"/>
              <a:buChar char="●"/>
            </a:pPr>
            <a:r>
              <a:rPr lang="es" sz="2300"/>
              <a:t>Etcétera</a:t>
            </a:r>
            <a:endParaRPr sz="2300"/>
          </a:p>
        </p:txBody>
      </p:sp>
      <p:sp>
        <p:nvSpPr>
          <p:cNvPr id="201" name="Google Shape;201;p2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MySQL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body" idx="1"/>
          </p:nvPr>
        </p:nvSpPr>
        <p:spPr>
          <a:xfrm>
            <a:off x="432025" y="1304875"/>
            <a:ext cx="6274800" cy="331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sz="2300"/>
              <a:t>Es un lenguaje de consulta estructurado, es un lenguaje estándar para el manejo de información desde una base de datos relacional. Se desarrolló en IBM en la década de 1970 con Oracle como uno de los principales contribuyentes, lo que llevó a la implementación del estándar ANSI de SQL.</a:t>
            </a:r>
            <a:endParaRPr sz="2300"/>
          </a:p>
        </p:txBody>
      </p:sp>
      <p:sp>
        <p:nvSpPr>
          <p:cNvPr id="207" name="Google Shape;207;p2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pic>
        <p:nvPicPr>
          <p:cNvPr id="208" name="Google Shape;208;p26"/>
          <p:cNvPicPr preferRelativeResize="0"/>
          <p:nvPr/>
        </p:nvPicPr>
        <p:blipFill>
          <a:blip r:embed="rId3">
            <a:alphaModFix/>
          </a:blip>
          <a:stretch>
            <a:fillRect/>
          </a:stretch>
        </p:blipFill>
        <p:spPr>
          <a:xfrm>
            <a:off x="6859225" y="1322525"/>
            <a:ext cx="2132376" cy="213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pic>
        <p:nvPicPr>
          <p:cNvPr id="214" name="Google Shape;214;p27"/>
          <p:cNvPicPr preferRelativeResize="0"/>
          <p:nvPr/>
        </p:nvPicPr>
        <p:blipFill rotWithShape="1">
          <a:blip r:embed="rId3">
            <a:alphaModFix/>
          </a:blip>
          <a:srcRect/>
          <a:stretch/>
        </p:blipFill>
        <p:spPr>
          <a:xfrm>
            <a:off x="2074826" y="636600"/>
            <a:ext cx="5804419" cy="397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pic>
        <p:nvPicPr>
          <p:cNvPr id="220" name="Google Shape;220;p28"/>
          <p:cNvPicPr preferRelativeResize="0"/>
          <p:nvPr/>
        </p:nvPicPr>
        <p:blipFill rotWithShape="1">
          <a:blip r:embed="rId3">
            <a:alphaModFix/>
          </a:blip>
          <a:srcRect l="11497" t="19394" r="19569" b="37150"/>
          <a:stretch/>
        </p:blipFill>
        <p:spPr>
          <a:xfrm>
            <a:off x="1087400" y="1170122"/>
            <a:ext cx="6951800" cy="328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SQL - Comandos</a:t>
            </a:r>
            <a:endParaRPr/>
          </a:p>
        </p:txBody>
      </p:sp>
      <p:sp>
        <p:nvSpPr>
          <p:cNvPr id="155" name="Google Shape;155;p18"/>
          <p:cNvSpPr txBox="1">
            <a:spLocks noGrp="1"/>
          </p:cNvSpPr>
          <p:nvPr>
            <p:ph type="subTitle" idx="1"/>
          </p:nvPr>
        </p:nvSpPr>
        <p:spPr>
          <a:xfrm>
            <a:off x="550375" y="1614925"/>
            <a:ext cx="8043300" cy="2966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s" sz="2300"/>
              <a:t>Los principales tipos de comandos SQL son los:</a:t>
            </a:r>
            <a:endParaRPr sz="2300"/>
          </a:p>
          <a:p>
            <a:pPr marL="457200" lvl="0" indent="-374650" algn="l" rtl="0">
              <a:lnSpc>
                <a:spcPct val="100000"/>
              </a:lnSpc>
              <a:spcBef>
                <a:spcPts val="1000"/>
              </a:spcBef>
              <a:spcAft>
                <a:spcPts val="0"/>
              </a:spcAft>
              <a:buSzPts val="2300"/>
              <a:buChar char="●"/>
            </a:pPr>
            <a:r>
              <a:rPr lang="es" sz="2300"/>
              <a:t>Los </a:t>
            </a:r>
            <a:r>
              <a:rPr lang="es" sz="2300" b="1"/>
              <a:t>DDL </a:t>
            </a:r>
            <a:r>
              <a:rPr lang="es" sz="2300"/>
              <a:t>(Data Definition Languaje) que permiten crear y definir nuevas bases de datos, campos e índices.</a:t>
            </a:r>
            <a:endParaRPr sz="2300"/>
          </a:p>
          <a:p>
            <a:pPr marL="457200" lvl="0" indent="-374650" algn="l" rtl="0">
              <a:lnSpc>
                <a:spcPct val="100000"/>
              </a:lnSpc>
              <a:spcBef>
                <a:spcPts val="1000"/>
              </a:spcBef>
              <a:spcAft>
                <a:spcPts val="0"/>
              </a:spcAft>
              <a:buSzPts val="2300"/>
              <a:buChar char="●"/>
            </a:pPr>
            <a:r>
              <a:rPr lang="es" sz="2300"/>
              <a:t>Los </a:t>
            </a:r>
            <a:r>
              <a:rPr lang="es" sz="2300" b="1"/>
              <a:t>DML </a:t>
            </a:r>
            <a:r>
              <a:rPr lang="es" sz="2300"/>
              <a:t>(Data Manipulation Languaje) que permiten generar consultas para ordenar, filtrar y extraer datos de la base de datos.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Comandos DDL</a:t>
            </a:r>
            <a:endParaRPr/>
          </a:p>
        </p:txBody>
      </p:sp>
      <p:pic>
        <p:nvPicPr>
          <p:cNvPr id="161" name="Google Shape;161;p19"/>
          <p:cNvPicPr preferRelativeResize="0"/>
          <p:nvPr/>
        </p:nvPicPr>
        <p:blipFill rotWithShape="1">
          <a:blip r:embed="rId3">
            <a:alphaModFix/>
          </a:blip>
          <a:srcRect/>
          <a:stretch/>
        </p:blipFill>
        <p:spPr>
          <a:xfrm>
            <a:off x="1452625" y="1169999"/>
            <a:ext cx="6238750" cy="338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Comandos DDL</a:t>
            </a:r>
            <a:endParaRPr/>
          </a:p>
        </p:txBody>
      </p:sp>
      <p:sp>
        <p:nvSpPr>
          <p:cNvPr id="167" name="Google Shape;167;p20"/>
          <p:cNvSpPr txBox="1"/>
          <p:nvPr/>
        </p:nvSpPr>
        <p:spPr>
          <a:xfrm>
            <a:off x="147300" y="1268000"/>
            <a:ext cx="8832000" cy="3278700"/>
          </a:xfrm>
          <a:prstGeom prst="rect">
            <a:avLst/>
          </a:prstGeom>
          <a:solidFill>
            <a:srgbClr val="FFFFF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CREATE TABLE </a:t>
            </a:r>
            <a:r>
              <a:rPr lang="es" sz="1900" b="0" i="0" u="none" strike="noStrike" cap="none">
                <a:solidFill>
                  <a:srgbClr val="000000"/>
                </a:solidFill>
                <a:highlight>
                  <a:srgbClr val="FFFFFF"/>
                </a:highlight>
                <a:latin typeface="Courier New"/>
                <a:ea typeface="Courier New"/>
                <a:cs typeface="Courier New"/>
                <a:sym typeface="Courier New"/>
              </a:rPr>
              <a:t>personas (id </a:t>
            </a:r>
            <a:r>
              <a:rPr lang="es" sz="1900" b="0" i="0" u="none" strike="noStrike" cap="none">
                <a:solidFill>
                  <a:srgbClr val="FF0000"/>
                </a:solidFill>
                <a:highlight>
                  <a:srgbClr val="FFFFFF"/>
                </a:highlight>
                <a:latin typeface="Courier New"/>
                <a:ea typeface="Courier New"/>
                <a:cs typeface="Courier New"/>
                <a:sym typeface="Courier New"/>
              </a:rPr>
              <a:t>INT</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11</a:t>
            </a:r>
            <a:r>
              <a:rPr lang="es" sz="1900" b="0" i="0" u="none" strike="noStrike" cap="none">
                <a:solidFill>
                  <a:srgbClr val="000000"/>
                </a:solidFill>
                <a:highlight>
                  <a:srgbClr val="FFFFFF"/>
                </a:highlight>
                <a:latin typeface="Courier New"/>
                <a:ea typeface="Courier New"/>
                <a:cs typeface="Courier New"/>
                <a:sym typeface="Courier New"/>
              </a:rPr>
              <a:t>) </a:t>
            </a:r>
            <a:r>
              <a:rPr lang="es" sz="1900" b="0" i="0" u="none" strike="noStrike" cap="none">
                <a:solidFill>
                  <a:srgbClr val="990099"/>
                </a:solidFill>
                <a:highlight>
                  <a:srgbClr val="FFFFFF"/>
                </a:highlight>
                <a:latin typeface="Courier New"/>
                <a:ea typeface="Courier New"/>
                <a:cs typeface="Courier New"/>
                <a:sym typeface="Courier New"/>
              </a:rPr>
              <a:t>NOT</a:t>
            </a:r>
            <a:r>
              <a:rPr lang="es" sz="1900" b="0" i="0" u="none" strike="noStrike" cap="none">
                <a:solidFill>
                  <a:srgbClr val="000000"/>
                </a:solidFill>
                <a:highlight>
                  <a:srgbClr val="FFFFFF"/>
                </a:highlight>
                <a:latin typeface="Courier New"/>
                <a:ea typeface="Courier New"/>
                <a:cs typeface="Courier New"/>
                <a:sym typeface="Courier New"/>
              </a:rPr>
              <a:t> NULL AUTO_INCREMENT, apellido_nombre </a:t>
            </a:r>
            <a:r>
              <a:rPr lang="es" sz="1900" b="0" i="0" u="none" strike="noStrike" cap="none">
                <a:solidFill>
                  <a:srgbClr val="FF0000"/>
                </a:solidFill>
                <a:highlight>
                  <a:srgbClr val="FFFFFF"/>
                </a:highlight>
                <a:latin typeface="Courier New"/>
                <a:ea typeface="Courier New"/>
                <a:cs typeface="Courier New"/>
                <a:sym typeface="Courier New"/>
              </a:rPr>
              <a:t>VARCHAR</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40</a:t>
            </a:r>
            <a:r>
              <a:rPr lang="es" sz="1900" b="0" i="0" u="none" strike="noStrike" cap="none">
                <a:solidFill>
                  <a:srgbClr val="000000"/>
                </a:solidFill>
                <a:highlight>
                  <a:srgbClr val="FFFFFF"/>
                </a:highlight>
                <a:latin typeface="Courier New"/>
                <a:ea typeface="Courier New"/>
                <a:cs typeface="Courier New"/>
                <a:sym typeface="Courier New"/>
              </a:rPr>
              <a:t>) </a:t>
            </a:r>
            <a:r>
              <a:rPr lang="es" sz="1900" b="0" i="0" u="none" strike="noStrike" cap="none">
                <a:solidFill>
                  <a:srgbClr val="990099"/>
                </a:solidFill>
                <a:highlight>
                  <a:srgbClr val="FFFFFF"/>
                </a:highlight>
                <a:latin typeface="Courier New"/>
                <a:ea typeface="Courier New"/>
                <a:cs typeface="Courier New"/>
                <a:sym typeface="Courier New"/>
              </a:rPr>
              <a:t>NOT</a:t>
            </a:r>
            <a:r>
              <a:rPr lang="es" sz="1900" b="0" i="0" u="none" strike="noStrike" cap="none">
                <a:solidFill>
                  <a:srgbClr val="000000"/>
                </a:solidFill>
                <a:highlight>
                  <a:srgbClr val="FFFFFF"/>
                </a:highlight>
                <a:latin typeface="Courier New"/>
                <a:ea typeface="Courier New"/>
                <a:cs typeface="Courier New"/>
                <a:sym typeface="Courier New"/>
              </a:rPr>
              <a:t> NULL, edad </a:t>
            </a:r>
            <a:r>
              <a:rPr lang="es" sz="1900" b="0" i="0" u="none" strike="noStrike" cap="none">
                <a:solidFill>
                  <a:srgbClr val="FF0000"/>
                </a:solidFill>
                <a:highlight>
                  <a:srgbClr val="FFFFFF"/>
                </a:highlight>
                <a:latin typeface="Courier New"/>
                <a:ea typeface="Courier New"/>
                <a:cs typeface="Courier New"/>
                <a:sym typeface="Courier New"/>
              </a:rPr>
              <a:t>TINYINT</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2</a:t>
            </a:r>
            <a:r>
              <a:rPr lang="es" sz="1900" b="0" i="0" u="none" strike="noStrike" cap="none">
                <a:solidFill>
                  <a:srgbClr val="000000"/>
                </a:solidFill>
                <a:highlight>
                  <a:srgbClr val="FFFFFF"/>
                </a:highlight>
                <a:latin typeface="Courier New"/>
                <a:ea typeface="Courier New"/>
                <a:cs typeface="Courier New"/>
                <a:sym typeface="Courier New"/>
              </a:rPr>
              <a:t>) NOT NULL, fecha </a:t>
            </a:r>
            <a:r>
              <a:rPr lang="es" sz="1900" b="0" i="0" u="none" strike="noStrike" cap="none">
                <a:solidFill>
                  <a:srgbClr val="FF0000"/>
                </a:solidFill>
                <a:highlight>
                  <a:srgbClr val="FFFFFF"/>
                </a:highlight>
                <a:latin typeface="Courier New"/>
                <a:ea typeface="Courier New"/>
                <a:cs typeface="Courier New"/>
                <a:sym typeface="Courier New"/>
              </a:rPr>
              <a:t>TIMESTAMP</a:t>
            </a:r>
            <a:r>
              <a:rPr lang="es" sz="1900" b="0" i="0" u="none" strike="noStrike" cap="none">
                <a:solidFill>
                  <a:srgbClr val="000000"/>
                </a:solidFill>
                <a:highlight>
                  <a:srgbClr val="FFFFFF"/>
                </a:highlight>
                <a:latin typeface="Courier New"/>
                <a:ea typeface="Courier New"/>
                <a:cs typeface="Courier New"/>
                <a:sym typeface="Courier New"/>
              </a:rPr>
              <a:t> NOT NULL </a:t>
            </a:r>
            <a:r>
              <a:rPr lang="es" sz="1900" b="0" i="0" u="none" strike="noStrike" cap="none">
                <a:solidFill>
                  <a:srgbClr val="990099"/>
                </a:solidFill>
                <a:highlight>
                  <a:srgbClr val="FFFFFF"/>
                </a:highlight>
                <a:latin typeface="Courier New"/>
                <a:ea typeface="Courier New"/>
                <a:cs typeface="Courier New"/>
                <a:sym typeface="Courier New"/>
              </a:rPr>
              <a:t>DEFAULT</a:t>
            </a:r>
            <a:r>
              <a:rPr lang="es" sz="1900" b="0" i="0" u="none" strike="noStrike" cap="none">
                <a:solidFill>
                  <a:srgbClr val="000000"/>
                </a:solidFill>
                <a:highlight>
                  <a:srgbClr val="FFFFFF"/>
                </a:highlight>
                <a:latin typeface="Courier New"/>
                <a:ea typeface="Courier New"/>
                <a:cs typeface="Courier New"/>
                <a:sym typeface="Courier New"/>
              </a:rPr>
              <a:t> CURRENT_TIMESTAMP, provincia </a:t>
            </a:r>
            <a:r>
              <a:rPr lang="es" sz="1900" b="0" i="0" u="none" strike="noStrike" cap="none">
                <a:solidFill>
                  <a:srgbClr val="FF0000"/>
                </a:solidFill>
                <a:highlight>
                  <a:srgbClr val="FFFFFF"/>
                </a:highlight>
                <a:latin typeface="Courier New"/>
                <a:ea typeface="Courier New"/>
                <a:cs typeface="Courier New"/>
                <a:sym typeface="Courier New"/>
              </a:rPr>
              <a:t>VARCHAR</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30</a:t>
            </a:r>
            <a:r>
              <a:rPr lang="es" sz="1900" b="0" i="0" u="none" strike="noStrike" cap="none">
                <a:solidFill>
                  <a:srgbClr val="000000"/>
                </a:solidFill>
                <a:highlight>
                  <a:srgbClr val="FFFFFF"/>
                </a:highlight>
                <a:latin typeface="Courier New"/>
                <a:ea typeface="Courier New"/>
                <a:cs typeface="Courier New"/>
                <a:sym typeface="Courier New"/>
              </a:rPr>
              <a:t>) NOT NULL, PRIMARY KEY (id));</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ALTER TABLE </a:t>
            </a:r>
            <a:r>
              <a:rPr lang="es" sz="1900" b="0" i="0" u="none" strike="noStrike" cap="none">
                <a:solidFill>
                  <a:srgbClr val="000000"/>
                </a:solidFill>
                <a:highlight>
                  <a:srgbClr val="FFFFFF"/>
                </a:highlight>
                <a:latin typeface="Courier New"/>
                <a:ea typeface="Courier New"/>
                <a:cs typeface="Courier New"/>
                <a:sym typeface="Courier New"/>
              </a:rPr>
              <a:t>personas </a:t>
            </a:r>
            <a:r>
              <a:rPr lang="es" sz="1900" b="0" i="0" u="none" strike="noStrike" cap="none">
                <a:solidFill>
                  <a:srgbClr val="990099"/>
                </a:solidFill>
                <a:highlight>
                  <a:srgbClr val="FFFFFF"/>
                </a:highlight>
                <a:latin typeface="Courier New"/>
                <a:ea typeface="Courier New"/>
                <a:cs typeface="Courier New"/>
                <a:sym typeface="Courier New"/>
              </a:rPr>
              <a:t>CHANGE</a:t>
            </a:r>
            <a:r>
              <a:rPr lang="es" sz="1900" b="0" i="0" u="none" strike="noStrike" cap="none">
                <a:solidFill>
                  <a:srgbClr val="000000"/>
                </a:solidFill>
                <a:highlight>
                  <a:srgbClr val="FFFFFF"/>
                </a:highlight>
                <a:latin typeface="Courier New"/>
                <a:ea typeface="Courier New"/>
                <a:cs typeface="Courier New"/>
                <a:sym typeface="Courier New"/>
              </a:rPr>
              <a:t> provincia localidad </a:t>
            </a:r>
            <a:r>
              <a:rPr lang="es" sz="1900" b="0" i="0" u="none" strike="noStrike" cap="none">
                <a:solidFill>
                  <a:srgbClr val="FF0000"/>
                </a:solidFill>
                <a:highlight>
                  <a:srgbClr val="FFFFFF"/>
                </a:highlight>
                <a:latin typeface="Courier New"/>
                <a:ea typeface="Courier New"/>
                <a:cs typeface="Courier New"/>
                <a:sym typeface="Courier New"/>
              </a:rPr>
              <a:t>VARCHAR</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30</a:t>
            </a:r>
            <a:r>
              <a:rPr lang="es" sz="1900" b="0" i="0" u="none" strike="noStrike" cap="none">
                <a:solidFill>
                  <a:srgbClr val="000000"/>
                </a:solidFill>
                <a:highlight>
                  <a:srgbClr val="FFFFFF"/>
                </a:highlight>
                <a:latin typeface="Courier New"/>
                <a:ea typeface="Courier New"/>
                <a:cs typeface="Courier New"/>
                <a:sym typeface="Courier New"/>
              </a:rPr>
              <a:t>) </a:t>
            </a:r>
            <a:r>
              <a:rPr lang="es" sz="1900" b="0" i="0" u="none" strike="noStrike" cap="none">
                <a:solidFill>
                  <a:srgbClr val="990099"/>
                </a:solidFill>
                <a:highlight>
                  <a:srgbClr val="FFFFFF"/>
                </a:highlight>
                <a:latin typeface="Courier New"/>
                <a:ea typeface="Courier New"/>
                <a:cs typeface="Courier New"/>
                <a:sym typeface="Courier New"/>
              </a:rPr>
              <a:t>NOT</a:t>
            </a:r>
            <a:r>
              <a:rPr lang="es" sz="1900" b="0" i="0" u="none" strike="noStrike" cap="none">
                <a:solidFill>
                  <a:srgbClr val="000000"/>
                </a:solidFill>
                <a:highlight>
                  <a:srgbClr val="FFFFFF"/>
                </a:highlight>
                <a:latin typeface="Courier New"/>
                <a:ea typeface="Courier New"/>
                <a:cs typeface="Courier New"/>
                <a:sym typeface="Courier New"/>
              </a:rPr>
              <a:t> NULL;</a:t>
            </a:r>
            <a:endParaRPr sz="190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ALTER TABLE </a:t>
            </a:r>
            <a:r>
              <a:rPr lang="es" sz="1900" b="0" i="0" u="none" strike="noStrike" cap="none">
                <a:solidFill>
                  <a:srgbClr val="000000"/>
                </a:solidFill>
                <a:highlight>
                  <a:srgbClr val="FFFFFF"/>
                </a:highlight>
                <a:latin typeface="Courier New"/>
                <a:ea typeface="Courier New"/>
                <a:cs typeface="Courier New"/>
                <a:sym typeface="Courier New"/>
              </a:rPr>
              <a:t>personas </a:t>
            </a:r>
            <a:r>
              <a:rPr lang="es" sz="1900" b="0" i="0" u="none" strike="noStrike" cap="none">
                <a:solidFill>
                  <a:srgbClr val="990099"/>
                </a:solidFill>
                <a:highlight>
                  <a:srgbClr val="FFFFFF"/>
                </a:highlight>
                <a:latin typeface="Courier New"/>
                <a:ea typeface="Courier New"/>
                <a:cs typeface="Courier New"/>
                <a:sym typeface="Courier New"/>
              </a:rPr>
              <a:t>ADD</a:t>
            </a:r>
            <a:r>
              <a:rPr lang="es" sz="1900" b="0" i="0" u="none" strike="noStrike" cap="none">
                <a:solidFill>
                  <a:srgbClr val="000000"/>
                </a:solidFill>
                <a:highlight>
                  <a:srgbClr val="FFFFFF"/>
                </a:highlight>
                <a:latin typeface="Courier New"/>
                <a:ea typeface="Courier New"/>
                <a:cs typeface="Courier New"/>
                <a:sym typeface="Courier New"/>
              </a:rPr>
              <a:t> provincia </a:t>
            </a:r>
            <a:r>
              <a:rPr lang="es" sz="1900" b="0" i="0" u="none" strike="noStrike" cap="none">
                <a:solidFill>
                  <a:srgbClr val="FF0000"/>
                </a:solidFill>
                <a:highlight>
                  <a:srgbClr val="FFFFFF"/>
                </a:highlight>
                <a:latin typeface="Courier New"/>
                <a:ea typeface="Courier New"/>
                <a:cs typeface="Courier New"/>
                <a:sym typeface="Courier New"/>
              </a:rPr>
              <a:t>VARCHAR</a:t>
            </a:r>
            <a:r>
              <a:rPr lang="es" sz="1900" b="0" i="0" u="none" strike="noStrike" cap="none">
                <a:solidFill>
                  <a:srgbClr val="000000"/>
                </a:solidFill>
                <a:highlight>
                  <a:srgbClr val="FFFFFF"/>
                </a:highlight>
                <a:latin typeface="Courier New"/>
                <a:ea typeface="Courier New"/>
                <a:cs typeface="Courier New"/>
                <a:sym typeface="Courier New"/>
              </a:rPr>
              <a:t>(</a:t>
            </a:r>
            <a:r>
              <a:rPr lang="es" sz="1900" b="0" i="0" u="none" strike="noStrike" cap="none">
                <a:solidFill>
                  <a:srgbClr val="548235"/>
                </a:solidFill>
                <a:highlight>
                  <a:srgbClr val="FFFFFF"/>
                </a:highlight>
                <a:latin typeface="Courier New"/>
                <a:ea typeface="Courier New"/>
                <a:cs typeface="Courier New"/>
                <a:sym typeface="Courier New"/>
              </a:rPr>
              <a:t>30</a:t>
            </a:r>
            <a:r>
              <a:rPr lang="es" sz="1900" b="0" i="0" u="none" strike="noStrike" cap="none">
                <a:solidFill>
                  <a:srgbClr val="000000"/>
                </a:solidFill>
                <a:highlight>
                  <a:srgbClr val="FFFFFF"/>
                </a:highlight>
                <a:latin typeface="Courier New"/>
                <a:ea typeface="Courier New"/>
                <a:cs typeface="Courier New"/>
                <a:sym typeface="Courier New"/>
              </a:rPr>
              <a:t>) </a:t>
            </a:r>
            <a:r>
              <a:rPr lang="es" sz="1900" b="0" i="0" u="none" strike="noStrike" cap="none">
                <a:solidFill>
                  <a:srgbClr val="990099"/>
                </a:solidFill>
                <a:highlight>
                  <a:srgbClr val="FFFFFF"/>
                </a:highlight>
                <a:latin typeface="Courier New"/>
                <a:ea typeface="Courier New"/>
                <a:cs typeface="Courier New"/>
                <a:sym typeface="Courier New"/>
              </a:rPr>
              <a:t>NOT</a:t>
            </a:r>
            <a:r>
              <a:rPr lang="es" sz="1900" b="0" i="0" u="none" strike="noStrike" cap="none">
                <a:solidFill>
                  <a:srgbClr val="000000"/>
                </a:solidFill>
                <a:highlight>
                  <a:srgbClr val="FFFFFF"/>
                </a:highlight>
                <a:latin typeface="Courier New"/>
                <a:ea typeface="Courier New"/>
                <a:cs typeface="Courier New"/>
                <a:sym typeface="Courier New"/>
              </a:rPr>
              <a:t> NULL;</a:t>
            </a:r>
            <a:endParaRPr sz="190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ALTER TABLE</a:t>
            </a:r>
            <a:r>
              <a:rPr lang="es" sz="1900" b="0" i="0" u="none" strike="noStrike" cap="none">
                <a:solidFill>
                  <a:srgbClr val="000000"/>
                </a:solidFill>
                <a:highlight>
                  <a:srgbClr val="FFFFFF"/>
                </a:highlight>
                <a:latin typeface="Courier New"/>
                <a:ea typeface="Courier New"/>
                <a:cs typeface="Courier New"/>
                <a:sym typeface="Courier New"/>
              </a:rPr>
              <a:t> personas </a:t>
            </a:r>
            <a:r>
              <a:rPr lang="es" sz="1900" b="0" i="0" u="none" strike="noStrike" cap="none">
                <a:solidFill>
                  <a:srgbClr val="990099"/>
                </a:solidFill>
                <a:highlight>
                  <a:srgbClr val="FFFFFF"/>
                </a:highlight>
                <a:latin typeface="Courier New"/>
                <a:ea typeface="Courier New"/>
                <a:cs typeface="Courier New"/>
                <a:sym typeface="Courier New"/>
              </a:rPr>
              <a:t>DROP COLUMN</a:t>
            </a:r>
            <a:r>
              <a:rPr lang="es" sz="1900" b="0" i="0" u="none" strike="noStrike" cap="none">
                <a:solidFill>
                  <a:srgbClr val="000000"/>
                </a:solidFill>
                <a:highlight>
                  <a:srgbClr val="FFFFFF"/>
                </a:highlight>
                <a:latin typeface="Courier New"/>
                <a:ea typeface="Courier New"/>
                <a:cs typeface="Courier New"/>
                <a:sym typeface="Courier New"/>
              </a:rPr>
              <a:t> localidad;</a:t>
            </a:r>
            <a:endParaRPr sz="190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DROP DATABASE</a:t>
            </a:r>
            <a:r>
              <a:rPr lang="es" sz="1900" b="0" i="0" u="none" strike="noStrike" cap="none">
                <a:solidFill>
                  <a:srgbClr val="000000"/>
                </a:solidFill>
                <a:highlight>
                  <a:srgbClr val="FFFFFF"/>
                </a:highlight>
                <a:latin typeface="Courier New"/>
                <a:ea typeface="Courier New"/>
                <a:cs typeface="Courier New"/>
                <a:sym typeface="Courier New"/>
              </a:rPr>
              <a:t> personas;</a:t>
            </a:r>
            <a:endParaRPr sz="1900" b="0" i="0" u="none" strike="noStrike" cap="none">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Comandos DML</a:t>
            </a:r>
            <a:endParaRPr/>
          </a:p>
        </p:txBody>
      </p:sp>
      <p:pic>
        <p:nvPicPr>
          <p:cNvPr id="173" name="Google Shape;173;p21"/>
          <p:cNvPicPr preferRelativeResize="0"/>
          <p:nvPr/>
        </p:nvPicPr>
        <p:blipFill rotWithShape="1">
          <a:blip r:embed="rId3">
            <a:alphaModFix/>
          </a:blip>
          <a:srcRect/>
          <a:stretch/>
        </p:blipFill>
        <p:spPr>
          <a:xfrm>
            <a:off x="2540075" y="1267724"/>
            <a:ext cx="6320425" cy="3799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Cláusulas</a:t>
            </a:r>
            <a:endParaRPr/>
          </a:p>
        </p:txBody>
      </p:sp>
      <p:sp>
        <p:nvSpPr>
          <p:cNvPr id="179" name="Google Shape;179;p22"/>
          <p:cNvSpPr txBox="1">
            <a:spLocks noGrp="1"/>
          </p:cNvSpPr>
          <p:nvPr>
            <p:ph type="body" idx="1"/>
          </p:nvPr>
        </p:nvSpPr>
        <p:spPr>
          <a:xfrm>
            <a:off x="432025" y="1304875"/>
            <a:ext cx="8280000" cy="857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s"/>
              <a:t>Las cláusulas son condiciones de modificación utilizadas para definir los datos que desea seleccionar o manipular</a:t>
            </a:r>
            <a:endParaRPr/>
          </a:p>
        </p:txBody>
      </p:sp>
      <p:grpSp>
        <p:nvGrpSpPr>
          <p:cNvPr id="180" name="Google Shape;180;p22"/>
          <p:cNvGrpSpPr/>
          <p:nvPr/>
        </p:nvGrpSpPr>
        <p:grpSpPr>
          <a:xfrm>
            <a:off x="1243235" y="2086080"/>
            <a:ext cx="6657566" cy="2536813"/>
            <a:chOff x="2410189" y="3627725"/>
            <a:chExt cx="7320028" cy="3143900"/>
          </a:xfrm>
        </p:grpSpPr>
        <p:pic>
          <p:nvPicPr>
            <p:cNvPr id="181" name="Google Shape;181;p22"/>
            <p:cNvPicPr preferRelativeResize="0"/>
            <p:nvPr/>
          </p:nvPicPr>
          <p:blipFill rotWithShape="1">
            <a:blip r:embed="rId3">
              <a:alphaModFix/>
            </a:blip>
            <a:srcRect/>
            <a:stretch/>
          </p:blipFill>
          <p:spPr>
            <a:xfrm>
              <a:off x="2433443" y="3627725"/>
              <a:ext cx="7296774" cy="2905800"/>
            </a:xfrm>
            <a:prstGeom prst="rect">
              <a:avLst/>
            </a:prstGeom>
            <a:noFill/>
            <a:ln>
              <a:noFill/>
            </a:ln>
          </p:spPr>
        </p:pic>
        <p:pic>
          <p:nvPicPr>
            <p:cNvPr id="182" name="Google Shape;182;p22"/>
            <p:cNvPicPr preferRelativeResize="0"/>
            <p:nvPr/>
          </p:nvPicPr>
          <p:blipFill rotWithShape="1">
            <a:blip r:embed="rId4">
              <a:alphaModFix/>
            </a:blip>
            <a:srcRect/>
            <a:stretch/>
          </p:blipFill>
          <p:spPr>
            <a:xfrm>
              <a:off x="2410189" y="6448179"/>
              <a:ext cx="7296750" cy="323446"/>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Cláusulas</a:t>
            </a:r>
            <a:endParaRPr/>
          </a:p>
        </p:txBody>
      </p:sp>
      <p:pic>
        <p:nvPicPr>
          <p:cNvPr id="188" name="Google Shape;188;p23"/>
          <p:cNvPicPr preferRelativeResize="0"/>
          <p:nvPr/>
        </p:nvPicPr>
        <p:blipFill rotWithShape="1">
          <a:blip r:embed="rId3">
            <a:alphaModFix/>
          </a:blip>
          <a:srcRect/>
          <a:stretch/>
        </p:blipFill>
        <p:spPr>
          <a:xfrm>
            <a:off x="1647213" y="1781100"/>
            <a:ext cx="5849575" cy="2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49" name="Google Shape;14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Operadores</a:t>
            </a:r>
            <a:endParaRPr/>
          </a:p>
        </p:txBody>
      </p:sp>
      <p:pic>
        <p:nvPicPr>
          <p:cNvPr id="194" name="Google Shape;194;p24"/>
          <p:cNvPicPr preferRelativeResize="0"/>
          <p:nvPr/>
        </p:nvPicPr>
        <p:blipFill rotWithShape="1">
          <a:blip r:embed="rId3">
            <a:alphaModFix/>
          </a:blip>
          <a:srcRect/>
          <a:stretch/>
        </p:blipFill>
        <p:spPr>
          <a:xfrm>
            <a:off x="311700" y="1432000"/>
            <a:ext cx="4089079" cy="2853850"/>
          </a:xfrm>
          <a:prstGeom prst="rect">
            <a:avLst/>
          </a:prstGeom>
          <a:noFill/>
          <a:ln>
            <a:noFill/>
          </a:ln>
        </p:spPr>
      </p:pic>
      <p:pic>
        <p:nvPicPr>
          <p:cNvPr id="195" name="Google Shape;195;p24"/>
          <p:cNvPicPr preferRelativeResize="0"/>
          <p:nvPr/>
        </p:nvPicPr>
        <p:blipFill rotWithShape="1">
          <a:blip r:embed="rId4">
            <a:alphaModFix/>
          </a:blip>
          <a:srcRect/>
          <a:stretch/>
        </p:blipFill>
        <p:spPr>
          <a:xfrm>
            <a:off x="4733085" y="1432000"/>
            <a:ext cx="4081816" cy="22565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Funciones</a:t>
            </a:r>
            <a:endParaRPr/>
          </a:p>
        </p:txBody>
      </p:sp>
      <p:grpSp>
        <p:nvGrpSpPr>
          <p:cNvPr id="201" name="Google Shape;201;p25"/>
          <p:cNvGrpSpPr/>
          <p:nvPr/>
        </p:nvGrpSpPr>
        <p:grpSpPr>
          <a:xfrm>
            <a:off x="2751908" y="1170135"/>
            <a:ext cx="4592360" cy="3683575"/>
            <a:chOff x="3433775" y="1740676"/>
            <a:chExt cx="5324475" cy="4339233"/>
          </a:xfrm>
        </p:grpSpPr>
        <p:pic>
          <p:nvPicPr>
            <p:cNvPr id="202" name="Google Shape;202;p25"/>
            <p:cNvPicPr preferRelativeResize="0"/>
            <p:nvPr/>
          </p:nvPicPr>
          <p:blipFill rotWithShape="1">
            <a:blip r:embed="rId3">
              <a:alphaModFix/>
            </a:blip>
            <a:srcRect/>
            <a:stretch/>
          </p:blipFill>
          <p:spPr>
            <a:xfrm>
              <a:off x="3438525" y="2231809"/>
              <a:ext cx="5314950" cy="3848100"/>
            </a:xfrm>
            <a:prstGeom prst="rect">
              <a:avLst/>
            </a:prstGeom>
            <a:noFill/>
            <a:ln>
              <a:noFill/>
            </a:ln>
          </p:spPr>
        </p:pic>
        <p:pic>
          <p:nvPicPr>
            <p:cNvPr id="203" name="Google Shape;203;p25"/>
            <p:cNvPicPr preferRelativeResize="0"/>
            <p:nvPr/>
          </p:nvPicPr>
          <p:blipFill rotWithShape="1">
            <a:blip r:embed="rId4">
              <a:alphaModFix/>
            </a:blip>
            <a:srcRect b="7561"/>
            <a:stretch/>
          </p:blipFill>
          <p:spPr>
            <a:xfrm>
              <a:off x="3433775" y="1740676"/>
              <a:ext cx="5324475" cy="519475"/>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 Comandos DML</a:t>
            </a:r>
            <a:endParaRPr/>
          </a:p>
        </p:txBody>
      </p:sp>
      <p:sp>
        <p:nvSpPr>
          <p:cNvPr id="209" name="Google Shape;209;p26"/>
          <p:cNvSpPr txBox="1"/>
          <p:nvPr/>
        </p:nvSpPr>
        <p:spPr>
          <a:xfrm>
            <a:off x="584425" y="1377000"/>
            <a:ext cx="7942500" cy="2972100"/>
          </a:xfrm>
          <a:prstGeom prst="rect">
            <a:avLst/>
          </a:prstGeom>
          <a:solidFill>
            <a:srgbClr val="FFFFFF"/>
          </a:solid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SELECT</a:t>
            </a:r>
            <a:r>
              <a:rPr lang="es" sz="1900" b="0" i="0" u="none" strike="noStrike" cap="none">
                <a:solidFill>
                  <a:srgbClr val="000000"/>
                </a:solidFill>
                <a:highlight>
                  <a:srgbClr val="FFFFFF"/>
                </a:highlight>
                <a:latin typeface="Courier New"/>
                <a:ea typeface="Courier New"/>
                <a:cs typeface="Courier New"/>
                <a:sym typeface="Courier New"/>
              </a:rPr>
              <a:t> nombre, apellido </a:t>
            </a:r>
            <a:r>
              <a:rPr lang="es" sz="1900" b="0" i="0" u="none" strike="noStrike" cap="none">
                <a:solidFill>
                  <a:srgbClr val="990099"/>
                </a:solidFill>
                <a:highlight>
                  <a:srgbClr val="FFFFFF"/>
                </a:highlight>
                <a:latin typeface="Courier New"/>
                <a:ea typeface="Courier New"/>
                <a:cs typeface="Courier New"/>
                <a:sym typeface="Courier New"/>
              </a:rPr>
              <a:t>FROM</a:t>
            </a:r>
            <a:r>
              <a:rPr lang="es" sz="1900" b="0" i="0" u="none" strike="noStrike" cap="none">
                <a:solidFill>
                  <a:srgbClr val="000000"/>
                </a:solidFill>
                <a:highlight>
                  <a:srgbClr val="FFFFFF"/>
                </a:highlight>
                <a:latin typeface="Courier New"/>
                <a:ea typeface="Courier New"/>
                <a:cs typeface="Courier New"/>
                <a:sym typeface="Courier New"/>
              </a:rPr>
              <a:t> personas;</a:t>
            </a:r>
            <a:r>
              <a:rPr lang="es" sz="1200" b="0" i="0" u="none" strike="noStrike" cap="none">
                <a:solidFill>
                  <a:srgbClr val="000000"/>
                </a:solidFill>
                <a:latin typeface="Times New Roman"/>
                <a:ea typeface="Times New Roman"/>
                <a:cs typeface="Times New Roman"/>
                <a:sym typeface="Times New Roman"/>
              </a:rPr>
              <a:t> </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INSERT</a:t>
            </a:r>
            <a:r>
              <a:rPr lang="es" sz="1900" b="0" i="0" u="none" strike="noStrike" cap="none">
                <a:solidFill>
                  <a:srgbClr val="444444"/>
                </a:solidFill>
                <a:highlight>
                  <a:srgbClr val="FFFFFF"/>
                </a:highlight>
                <a:latin typeface="Courier New"/>
                <a:ea typeface="Courier New"/>
                <a:cs typeface="Courier New"/>
                <a:sym typeface="Courier New"/>
              </a:rPr>
              <a:t> </a:t>
            </a:r>
            <a:r>
              <a:rPr lang="es" sz="1900" b="0" i="0" u="none" strike="noStrike" cap="none">
                <a:solidFill>
                  <a:srgbClr val="990099"/>
                </a:solidFill>
                <a:highlight>
                  <a:srgbClr val="FFFFFF"/>
                </a:highlight>
                <a:latin typeface="Courier New"/>
                <a:ea typeface="Courier New"/>
                <a:cs typeface="Courier New"/>
                <a:sym typeface="Courier New"/>
              </a:rPr>
              <a:t>INTO</a:t>
            </a:r>
            <a:r>
              <a:rPr lang="es" sz="1900" b="0" i="0" u="none" strike="noStrike" cap="none">
                <a:solidFill>
                  <a:srgbClr val="444444"/>
                </a:solidFill>
                <a:highlight>
                  <a:srgbClr val="FFFFFF"/>
                </a:highlight>
                <a:latin typeface="Courier New"/>
                <a:ea typeface="Courier New"/>
                <a:cs typeface="Courier New"/>
                <a:sym typeface="Courier New"/>
              </a:rPr>
              <a:t> personas (id, nombre, apellido, edad, fecha, provincia) </a:t>
            </a:r>
            <a:r>
              <a:rPr lang="es" sz="1900" b="0" i="0" u="none" strike="noStrike" cap="none">
                <a:solidFill>
                  <a:srgbClr val="990099"/>
                </a:solidFill>
                <a:highlight>
                  <a:srgbClr val="FFFFFF"/>
                </a:highlight>
                <a:latin typeface="Courier New"/>
                <a:ea typeface="Courier New"/>
                <a:cs typeface="Courier New"/>
                <a:sym typeface="Courier New"/>
              </a:rPr>
              <a:t>VALUES</a:t>
            </a:r>
            <a:r>
              <a:rPr lang="es" sz="1900" b="0" i="0" u="none" strike="noStrike" cap="none">
                <a:solidFill>
                  <a:srgbClr val="444444"/>
                </a:solidFill>
                <a:highlight>
                  <a:srgbClr val="FFFFFF"/>
                </a:highlight>
                <a:latin typeface="Courier New"/>
                <a:ea typeface="Courier New"/>
                <a:cs typeface="Courier New"/>
                <a:sym typeface="Courier New"/>
              </a:rPr>
              <a:t> (NULL, “juan”, “perez”, 50, NULL, “mendoza”);</a:t>
            </a:r>
            <a:r>
              <a:rPr lang="es" sz="1200" b="0" i="0" u="none" strike="noStrike" cap="none">
                <a:solidFill>
                  <a:srgbClr val="000000"/>
                </a:solidFill>
                <a:latin typeface="Times New Roman"/>
                <a:ea typeface="Times New Roman"/>
                <a:cs typeface="Times New Roman"/>
                <a:sym typeface="Times New Roman"/>
              </a:rPr>
              <a:t> </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900"/>
              <a:buFont typeface="Arial"/>
              <a:buNone/>
            </a:pPr>
            <a:r>
              <a:rPr lang="es" sz="1900" b="0" i="0" u="none" strike="noStrike" cap="none">
                <a:solidFill>
                  <a:srgbClr val="990099"/>
                </a:solidFill>
                <a:highlight>
                  <a:srgbClr val="FFFFFF"/>
                </a:highlight>
                <a:latin typeface="Courier New"/>
                <a:ea typeface="Courier New"/>
                <a:cs typeface="Courier New"/>
                <a:sym typeface="Courier New"/>
              </a:rPr>
              <a:t>UPDATE </a:t>
            </a:r>
            <a:r>
              <a:rPr lang="es" sz="1900" b="0" i="0" u="none" strike="noStrike" cap="none">
                <a:solidFill>
                  <a:srgbClr val="000000"/>
                </a:solidFill>
                <a:latin typeface="Courier New"/>
                <a:ea typeface="Courier New"/>
                <a:cs typeface="Courier New"/>
                <a:sym typeface="Courier New"/>
              </a:rPr>
              <a:t>personas</a:t>
            </a:r>
            <a:r>
              <a:rPr lang="es" sz="1900" b="0" i="0" u="none" strike="noStrike" cap="none">
                <a:solidFill>
                  <a:srgbClr val="00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 </a:t>
            </a:r>
            <a:r>
              <a:rPr lang="es" sz="1900" b="0" i="0" u="none" strike="noStrike" cap="none">
                <a:solidFill>
                  <a:srgbClr val="990099"/>
                </a:solidFill>
                <a:highlight>
                  <a:srgbClr val="FFFFFF"/>
                </a:highlight>
                <a:latin typeface="Courier New"/>
                <a:ea typeface="Courier New"/>
                <a:cs typeface="Courier New"/>
                <a:sym typeface="Courier New"/>
              </a:rPr>
              <a:t>SET</a:t>
            </a:r>
            <a:r>
              <a:rPr lang="es" sz="1900" b="0" i="0" u="none" strike="noStrike" cap="none">
                <a:solidFill>
                  <a:srgbClr val="000000"/>
                </a:solidFill>
                <a:latin typeface="Courier New"/>
                <a:ea typeface="Courier New"/>
                <a:cs typeface="Courier New"/>
                <a:sym typeface="Courier New"/>
              </a:rPr>
              <a:t> nombre</a:t>
            </a:r>
            <a:r>
              <a:rPr lang="es" sz="1900" b="0" i="0" u="none" strike="noStrike" cap="none">
                <a:solidFill>
                  <a:srgbClr val="222222"/>
                </a:solidFill>
                <a:highlight>
                  <a:srgbClr val="FFFFFF"/>
                </a:highlight>
                <a:latin typeface="Courier New"/>
                <a:ea typeface="Courier New"/>
                <a:cs typeface="Courier New"/>
                <a:sym typeface="Courier New"/>
              </a:rPr>
              <a:t> = “JUAN”, apellido = “PEREZ” </a:t>
            </a:r>
            <a:r>
              <a:rPr lang="es" sz="1900" b="0" i="0" u="none" strike="noStrike" cap="none">
                <a:solidFill>
                  <a:srgbClr val="990099"/>
                </a:solidFill>
                <a:highlight>
                  <a:srgbClr val="FFFFFF"/>
                </a:highlight>
                <a:latin typeface="Courier New"/>
                <a:ea typeface="Courier New"/>
                <a:cs typeface="Courier New"/>
                <a:sym typeface="Courier New"/>
              </a:rPr>
              <a:t>WHERE</a:t>
            </a:r>
            <a:r>
              <a:rPr lang="es" sz="1900" b="0" i="0" u="none" strike="noStrike" cap="none">
                <a:solidFill>
                  <a:srgbClr val="222222"/>
                </a:solidFill>
                <a:highlight>
                  <a:srgbClr val="FFFFFF"/>
                </a:highlight>
                <a:latin typeface="Courier New"/>
                <a:ea typeface="Courier New"/>
                <a:cs typeface="Courier New"/>
                <a:sym typeface="Courier New"/>
              </a:rPr>
              <a:t> id = 1</a:t>
            </a:r>
            <a:r>
              <a:rPr lang="es" sz="1200" b="0" i="0" u="none" strike="noStrike" cap="none">
                <a:solidFill>
                  <a:srgbClr val="000000"/>
                </a:solidFill>
                <a:latin typeface="Times New Roman"/>
                <a:ea typeface="Times New Roman"/>
                <a:cs typeface="Times New Roman"/>
                <a:sym typeface="Times New Roman"/>
              </a:rPr>
              <a:t> </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200"/>
              </a:spcBef>
              <a:spcAft>
                <a:spcPts val="1200"/>
              </a:spcAft>
              <a:buClr>
                <a:srgbClr val="000000"/>
              </a:buClr>
              <a:buSzPts val="2000"/>
              <a:buFont typeface="Arial"/>
              <a:buNone/>
            </a:pPr>
            <a:r>
              <a:rPr lang="es" sz="2000" b="0" i="0" u="none" strike="noStrike" cap="none">
                <a:solidFill>
                  <a:srgbClr val="990099"/>
                </a:solidFill>
                <a:latin typeface="Courier New"/>
                <a:ea typeface="Courier New"/>
                <a:cs typeface="Courier New"/>
                <a:sym typeface="Courier New"/>
              </a:rPr>
              <a:t>DELETE FROM</a:t>
            </a:r>
            <a:r>
              <a:rPr lang="es" sz="1900" b="0" i="0" u="none" strike="noStrike" cap="none">
                <a:solidFill>
                  <a:srgbClr val="222222"/>
                </a:solidFill>
                <a:highlight>
                  <a:srgbClr val="FFFFFF"/>
                </a:highlight>
                <a:latin typeface="Courier New"/>
                <a:ea typeface="Courier New"/>
                <a:cs typeface="Courier New"/>
                <a:sym typeface="Courier New"/>
              </a:rPr>
              <a:t> personas </a:t>
            </a:r>
            <a:r>
              <a:rPr lang="es" sz="2000" b="0" i="0" u="none" strike="noStrike" cap="none">
                <a:solidFill>
                  <a:srgbClr val="990099"/>
                </a:solidFill>
                <a:latin typeface="Courier New"/>
                <a:ea typeface="Courier New"/>
                <a:cs typeface="Courier New"/>
                <a:sym typeface="Courier New"/>
              </a:rPr>
              <a:t>WHERE</a:t>
            </a:r>
            <a:r>
              <a:rPr lang="es" sz="1900" b="0" i="0" u="none" strike="noStrike" cap="none">
                <a:solidFill>
                  <a:srgbClr val="222222"/>
                </a:solidFill>
                <a:highlight>
                  <a:srgbClr val="FFFFFF"/>
                </a:highlight>
                <a:latin typeface="Courier New"/>
                <a:ea typeface="Courier New"/>
                <a:cs typeface="Courier New"/>
                <a:sym typeface="Courier New"/>
              </a:rPr>
              <a:t> id </a:t>
            </a:r>
            <a:r>
              <a:rPr lang="es" sz="2000" b="0" i="0" u="none" strike="noStrike" cap="none">
                <a:solidFill>
                  <a:srgbClr val="990099"/>
                </a:solidFill>
                <a:latin typeface="Courier New"/>
                <a:ea typeface="Courier New"/>
                <a:cs typeface="Courier New"/>
                <a:sym typeface="Courier New"/>
              </a:rPr>
              <a:t>=</a:t>
            </a:r>
            <a:r>
              <a:rPr lang="es" sz="1900" b="0" i="0" u="none" strike="noStrike" cap="none">
                <a:solidFill>
                  <a:srgbClr val="222222"/>
                </a:solidFill>
                <a:highlight>
                  <a:srgbClr val="FFFFFF"/>
                </a:highlight>
                <a:latin typeface="Courier New"/>
                <a:ea typeface="Courier New"/>
                <a:cs typeface="Courier New"/>
                <a:sym typeface="Courier New"/>
              </a:rPr>
              <a:t> </a:t>
            </a:r>
            <a:r>
              <a:rPr lang="es" sz="2000" b="0" i="0" u="none" strike="noStrike" cap="none">
                <a:solidFill>
                  <a:srgbClr val="548235"/>
                </a:solidFill>
                <a:latin typeface="Courier New"/>
                <a:ea typeface="Courier New"/>
                <a:cs typeface="Courier New"/>
                <a:sym typeface="Courier New"/>
              </a:rPr>
              <a:t>1</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432025" y="1304875"/>
            <a:ext cx="6274800" cy="331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sz="2300"/>
              <a:t>Agrupa datos sobre un mismo tema.</a:t>
            </a:r>
            <a:endParaRPr sz="2300"/>
          </a:p>
          <a:p>
            <a:pPr marL="457200" lvl="0" indent="-374650" algn="l" rtl="0">
              <a:spcBef>
                <a:spcPts val="1200"/>
              </a:spcBef>
              <a:spcAft>
                <a:spcPts val="0"/>
              </a:spcAft>
              <a:buSzPts val="2300"/>
              <a:buChar char="●"/>
            </a:pPr>
            <a:r>
              <a:rPr lang="es" sz="2300"/>
              <a:t>Campos (Columnas): es cada una de las columnas de la tabla y el nombre de la columna es el nombre del campo.</a:t>
            </a:r>
            <a:endParaRPr sz="2300"/>
          </a:p>
          <a:p>
            <a:pPr marL="457200" lvl="0" indent="-374650" algn="l" rtl="0">
              <a:spcBef>
                <a:spcPts val="0"/>
              </a:spcBef>
              <a:spcAft>
                <a:spcPts val="0"/>
              </a:spcAft>
              <a:buSzPts val="2300"/>
              <a:buChar char="●"/>
            </a:pPr>
            <a:r>
              <a:rPr lang="es" sz="2300"/>
              <a:t>Registros (Filas): es cada una de las filas de la tabla, y está formado por el dato de cada uno de los campos.</a:t>
            </a:r>
            <a:endParaRPr sz="2300"/>
          </a:p>
        </p:txBody>
      </p:sp>
      <p:sp>
        <p:nvSpPr>
          <p:cNvPr id="226" name="Google Shape;226;p2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Tabla</a:t>
            </a:r>
            <a:endParaRPr/>
          </a:p>
        </p:txBody>
      </p:sp>
      <p:pic>
        <p:nvPicPr>
          <p:cNvPr id="227" name="Google Shape;227;p29"/>
          <p:cNvPicPr preferRelativeResize="0"/>
          <p:nvPr/>
        </p:nvPicPr>
        <p:blipFill rotWithShape="1">
          <a:blip r:embed="rId3">
            <a:alphaModFix/>
          </a:blip>
          <a:srcRect/>
          <a:stretch/>
        </p:blipFill>
        <p:spPr>
          <a:xfrm>
            <a:off x="6706822" y="902224"/>
            <a:ext cx="2437175" cy="41013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pic>
        <p:nvPicPr>
          <p:cNvPr id="233" name="Google Shape;233;p30"/>
          <p:cNvPicPr preferRelativeResize="0"/>
          <p:nvPr/>
        </p:nvPicPr>
        <p:blipFill rotWithShape="1">
          <a:blip r:embed="rId3">
            <a:alphaModFix/>
          </a:blip>
          <a:srcRect/>
          <a:stretch/>
        </p:blipFill>
        <p:spPr>
          <a:xfrm>
            <a:off x="1947905" y="1094099"/>
            <a:ext cx="6046895" cy="374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pic>
        <p:nvPicPr>
          <p:cNvPr id="239" name="Google Shape;239;p31"/>
          <p:cNvPicPr preferRelativeResize="0"/>
          <p:nvPr/>
        </p:nvPicPr>
        <p:blipFill rotWithShape="1">
          <a:blip r:embed="rId3">
            <a:alphaModFix/>
          </a:blip>
          <a:srcRect/>
          <a:stretch/>
        </p:blipFill>
        <p:spPr>
          <a:xfrm>
            <a:off x="1020996" y="1247349"/>
            <a:ext cx="7084601" cy="328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pic>
        <p:nvPicPr>
          <p:cNvPr id="245" name="Google Shape;245;p32"/>
          <p:cNvPicPr preferRelativeResize="0"/>
          <p:nvPr/>
        </p:nvPicPr>
        <p:blipFill rotWithShape="1">
          <a:blip r:embed="rId3">
            <a:alphaModFix/>
          </a:blip>
          <a:srcRect/>
          <a:stretch/>
        </p:blipFill>
        <p:spPr>
          <a:xfrm>
            <a:off x="1751375" y="1095850"/>
            <a:ext cx="6377725" cy="3523675"/>
          </a:xfrm>
          <a:prstGeom prst="rect">
            <a:avLst/>
          </a:prstGeom>
          <a:noFill/>
          <a:ln w="9525" cap="flat" cmpd="sng">
            <a:solidFill>
              <a:srgbClr val="44546A"/>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Propiedades de un campo</a:t>
            </a:r>
            <a:endParaRPr/>
          </a:p>
        </p:txBody>
      </p:sp>
      <p:sp>
        <p:nvSpPr>
          <p:cNvPr id="251" name="Google Shape;251;p33"/>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s" sz="2300"/>
              <a:t>Nulo</a:t>
            </a:r>
            <a:endParaRPr sz="2300"/>
          </a:p>
          <a:p>
            <a:pPr marL="457200" lvl="0" indent="-374650" algn="l" rtl="0">
              <a:spcBef>
                <a:spcPts val="0"/>
              </a:spcBef>
              <a:spcAft>
                <a:spcPts val="0"/>
              </a:spcAft>
              <a:buSzPts val="2300"/>
              <a:buChar char="●"/>
            </a:pPr>
            <a:r>
              <a:rPr lang="es" sz="2300"/>
              <a:t>Autoincremental</a:t>
            </a:r>
            <a:endParaRPr sz="2300"/>
          </a:p>
          <a:p>
            <a:pPr marL="457200" lvl="0" indent="-374650" algn="l" rtl="0">
              <a:spcBef>
                <a:spcPts val="0"/>
              </a:spcBef>
              <a:spcAft>
                <a:spcPts val="0"/>
              </a:spcAft>
              <a:buSzPts val="2300"/>
              <a:buChar char="●"/>
            </a:pPr>
            <a:r>
              <a:rPr lang="es" sz="2300"/>
              <a:t>Índice/Clave/Key: Primary, Unique</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Práctica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Práctica</a:t>
            </a:r>
            <a:endParaRPr/>
          </a:p>
        </p:txBody>
      </p:sp>
      <p:sp>
        <p:nvSpPr>
          <p:cNvPr id="269" name="Google Shape;269;p3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300"/>
              <a:t>Crear una tabla Personas, con los siguientes campos:</a:t>
            </a:r>
            <a:endParaRPr sz="2300"/>
          </a:p>
          <a:p>
            <a:pPr marL="457200" lvl="0" indent="-374650" algn="l" rtl="0">
              <a:spcBef>
                <a:spcPts val="1200"/>
              </a:spcBef>
              <a:spcAft>
                <a:spcPts val="0"/>
              </a:spcAft>
              <a:buSzPts val="2300"/>
              <a:buChar char="●"/>
            </a:pPr>
            <a:r>
              <a:rPr lang="es" sz="2300"/>
              <a:t>Id</a:t>
            </a:r>
            <a:endParaRPr sz="2300"/>
          </a:p>
          <a:p>
            <a:pPr marL="457200" lvl="0" indent="-374650" algn="l" rtl="0">
              <a:spcBef>
                <a:spcPts val="0"/>
              </a:spcBef>
              <a:spcAft>
                <a:spcPts val="0"/>
              </a:spcAft>
              <a:buSzPts val="2300"/>
              <a:buChar char="●"/>
            </a:pPr>
            <a:r>
              <a:rPr lang="es" sz="2300"/>
              <a:t>DNI</a:t>
            </a:r>
            <a:endParaRPr sz="2300"/>
          </a:p>
          <a:p>
            <a:pPr marL="457200" lvl="0" indent="-374650" algn="l" rtl="0">
              <a:spcBef>
                <a:spcPts val="0"/>
              </a:spcBef>
              <a:spcAft>
                <a:spcPts val="0"/>
              </a:spcAft>
              <a:buSzPts val="2300"/>
              <a:buChar char="●"/>
            </a:pPr>
            <a:r>
              <a:rPr lang="es" sz="2300"/>
              <a:t>Nombre</a:t>
            </a:r>
            <a:endParaRPr sz="2300"/>
          </a:p>
          <a:p>
            <a:pPr marL="457200" lvl="0" indent="-374650" algn="l" rtl="0">
              <a:spcBef>
                <a:spcPts val="0"/>
              </a:spcBef>
              <a:spcAft>
                <a:spcPts val="0"/>
              </a:spcAft>
              <a:buSzPts val="2300"/>
              <a:buChar char="●"/>
            </a:pPr>
            <a:r>
              <a:rPr lang="es" sz="2300"/>
              <a:t>Apellido</a:t>
            </a:r>
            <a:endParaRPr sz="2300"/>
          </a:p>
          <a:p>
            <a:pPr marL="457200" lvl="0" indent="-374650" algn="l" rtl="0">
              <a:spcBef>
                <a:spcPts val="0"/>
              </a:spcBef>
              <a:spcAft>
                <a:spcPts val="0"/>
              </a:spcAft>
              <a:buSzPts val="2300"/>
              <a:buChar char="●"/>
            </a:pPr>
            <a:r>
              <a:rPr lang="es" sz="2300"/>
              <a:t>Edad</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Dato</a:t>
            </a:r>
            <a:endParaRPr/>
          </a:p>
        </p:txBody>
      </p:sp>
      <p:sp>
        <p:nvSpPr>
          <p:cNvPr id="155" name="Google Shape;155;p1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300"/>
              <a:t>Un dato es una información que refleja el valor de una característica de un objeto real, sea concreto, abstracto o hasta imaginario. Son representaciones de un determinado atributo o variable cualitativa o cuantitativa, es decir: la descripción codificada de un hecho empírico, un suceso, una entidad. </a:t>
            </a:r>
            <a:endParaRPr sz="2300"/>
          </a:p>
          <a:p>
            <a:pPr marL="0" lvl="0" indent="0" algn="l" rtl="0">
              <a:spcBef>
                <a:spcPts val="1200"/>
              </a:spcBef>
              <a:spcAft>
                <a:spcPts val="1200"/>
              </a:spcAft>
              <a:buNone/>
            </a:pP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Base de datos</a:t>
            </a:r>
            <a:endParaRPr/>
          </a:p>
        </p:txBody>
      </p:sp>
      <p:sp>
        <p:nvSpPr>
          <p:cNvPr id="161" name="Google Shape;161;p19"/>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300" b="1">
                <a:latin typeface="Montserrat"/>
                <a:ea typeface="Montserrat"/>
                <a:cs typeface="Montserrat"/>
                <a:sym typeface="Montserrat"/>
              </a:rPr>
              <a:t>Colección de datos persistentes, relacionados y estructurados. </a:t>
            </a:r>
            <a:endParaRPr sz="2300" b="1">
              <a:latin typeface="Montserrat"/>
              <a:ea typeface="Montserrat"/>
              <a:cs typeface="Montserrat"/>
              <a:sym typeface="Montserrat"/>
            </a:endParaRPr>
          </a:p>
          <a:p>
            <a:pPr marL="0" lvl="0" indent="0" algn="l" rtl="0">
              <a:spcBef>
                <a:spcPts val="0"/>
              </a:spcBef>
              <a:spcAft>
                <a:spcPts val="0"/>
              </a:spcAft>
              <a:buNone/>
            </a:pPr>
            <a:r>
              <a:rPr lang="es" sz="2300" u="sng"/>
              <a:t>Persistentes</a:t>
            </a:r>
            <a:r>
              <a:rPr lang="es" sz="2300"/>
              <a:t>: se almacenan en archivos.</a:t>
            </a:r>
            <a:endParaRPr sz="2300"/>
          </a:p>
          <a:p>
            <a:pPr marL="0" lvl="0" indent="0" algn="l" rtl="0">
              <a:spcBef>
                <a:spcPts val="0"/>
              </a:spcBef>
              <a:spcAft>
                <a:spcPts val="0"/>
              </a:spcAft>
              <a:buNone/>
            </a:pPr>
            <a:r>
              <a:rPr lang="es" sz="2300" u="sng"/>
              <a:t>Relacionados</a:t>
            </a:r>
            <a:r>
              <a:rPr lang="es" sz="2300"/>
              <a:t>: cooperan en la descripción de informaciones. </a:t>
            </a:r>
            <a:endParaRPr sz="2300"/>
          </a:p>
          <a:p>
            <a:pPr marL="0" lvl="0" indent="0" algn="l" rtl="0">
              <a:spcBef>
                <a:spcPts val="0"/>
              </a:spcBef>
              <a:spcAft>
                <a:spcPts val="0"/>
              </a:spcAft>
              <a:buNone/>
            </a:pPr>
            <a:r>
              <a:rPr lang="es" sz="2300" u="sng"/>
              <a:t>Estructurados</a:t>
            </a:r>
            <a:r>
              <a:rPr lang="es" sz="2300"/>
              <a:t>: se mantienen en estructuras (registros, tablas, documentos, etc).</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Base de datos</a:t>
            </a:r>
            <a:endParaRPr/>
          </a:p>
        </p:txBody>
      </p:sp>
      <p:sp>
        <p:nvSpPr>
          <p:cNvPr id="167" name="Google Shape;167;p2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300"/>
              <a:t>Ejemplos de bases de datos:</a:t>
            </a:r>
            <a:endParaRPr sz="2300"/>
          </a:p>
          <a:p>
            <a:pPr marL="457200" lvl="0" indent="-374650" algn="l" rtl="0">
              <a:spcBef>
                <a:spcPts val="1200"/>
              </a:spcBef>
              <a:spcAft>
                <a:spcPts val="0"/>
              </a:spcAft>
              <a:buSzPts val="2300"/>
              <a:buChar char="●"/>
            </a:pPr>
            <a:r>
              <a:rPr lang="es" sz="2300"/>
              <a:t>Guía telefónica</a:t>
            </a:r>
            <a:endParaRPr sz="2300"/>
          </a:p>
          <a:p>
            <a:pPr marL="457200" lvl="0" indent="-374650" algn="l" rtl="0">
              <a:spcBef>
                <a:spcPts val="0"/>
              </a:spcBef>
              <a:spcAft>
                <a:spcPts val="0"/>
              </a:spcAft>
              <a:buSzPts val="2300"/>
              <a:buChar char="●"/>
            </a:pPr>
            <a:r>
              <a:rPr lang="es" sz="2300"/>
              <a:t>Legajos personales</a:t>
            </a:r>
            <a:endParaRPr sz="2300"/>
          </a:p>
          <a:p>
            <a:pPr marL="457200" lvl="0" indent="-374650" algn="l" rtl="0">
              <a:spcBef>
                <a:spcPts val="0"/>
              </a:spcBef>
              <a:spcAft>
                <a:spcPts val="0"/>
              </a:spcAft>
              <a:buSzPts val="2300"/>
              <a:buChar char="●"/>
            </a:pPr>
            <a:r>
              <a:rPr lang="es" sz="2300"/>
              <a:t>Biblioteca</a:t>
            </a:r>
            <a:endParaRPr sz="2300"/>
          </a:p>
          <a:p>
            <a:pPr marL="457200" lvl="0" indent="-374650" algn="l" rtl="0">
              <a:spcBef>
                <a:spcPts val="0"/>
              </a:spcBef>
              <a:spcAft>
                <a:spcPts val="0"/>
              </a:spcAft>
              <a:buSzPts val="2300"/>
              <a:buChar char="●"/>
            </a:pPr>
            <a:r>
              <a:rPr lang="es" sz="2300"/>
              <a:t>Historial médico</a:t>
            </a:r>
            <a:endParaRPr sz="2300"/>
          </a:p>
          <a:p>
            <a:pPr marL="457200" lvl="0" indent="-374650" algn="l" rtl="0">
              <a:spcBef>
                <a:spcPts val="0"/>
              </a:spcBef>
              <a:spcAft>
                <a:spcPts val="0"/>
              </a:spcAft>
              <a:buSzPts val="2300"/>
              <a:buChar char="●"/>
            </a:pPr>
            <a:r>
              <a:rPr lang="es" sz="2300"/>
              <a:t>Registro de transacciones: operaciones bancarias, llamadas de teléfono, etc.</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Bases de datos Relacionales</a:t>
            </a:r>
            <a:endParaRPr/>
          </a:p>
        </p:txBody>
      </p:sp>
      <p:sp>
        <p:nvSpPr>
          <p:cNvPr id="173" name="Google Shape;173;p2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74650" algn="l" rtl="0">
              <a:lnSpc>
                <a:spcPct val="105000"/>
              </a:lnSpc>
              <a:spcBef>
                <a:spcPts val="0"/>
              </a:spcBef>
              <a:spcAft>
                <a:spcPts val="0"/>
              </a:spcAft>
              <a:buSzPts val="2300"/>
              <a:buChar char="●"/>
            </a:pPr>
            <a:r>
              <a:rPr lang="es" sz="2300"/>
              <a:t>Una base de datos relacional es una recopilación de </a:t>
            </a:r>
            <a:r>
              <a:rPr lang="es" sz="2300" b="1"/>
              <a:t>elementos de datos con relaciones predefinidas</a:t>
            </a:r>
            <a:r>
              <a:rPr lang="es" sz="2300"/>
              <a:t> entre ellos.</a:t>
            </a:r>
            <a:endParaRPr sz="2300"/>
          </a:p>
          <a:p>
            <a:pPr marL="457200" lvl="0" indent="-374650" algn="l" rtl="0">
              <a:lnSpc>
                <a:spcPct val="105000"/>
              </a:lnSpc>
              <a:spcBef>
                <a:spcPts val="0"/>
              </a:spcBef>
              <a:spcAft>
                <a:spcPts val="0"/>
              </a:spcAft>
              <a:buSzPts val="2300"/>
              <a:buChar char="●"/>
            </a:pPr>
            <a:r>
              <a:rPr lang="es" sz="2300"/>
              <a:t>Estos elementos se organizan como un </a:t>
            </a:r>
            <a:r>
              <a:rPr lang="es" sz="2300" b="1"/>
              <a:t>conjunto de tablas con columnas y filas</a:t>
            </a:r>
            <a:r>
              <a:rPr lang="es" sz="2300"/>
              <a:t>.</a:t>
            </a:r>
            <a:endParaRPr sz="2300"/>
          </a:p>
          <a:p>
            <a:pPr marL="457200" lvl="0" indent="-374650" algn="l" rtl="0">
              <a:lnSpc>
                <a:spcPct val="105000"/>
              </a:lnSpc>
              <a:spcBef>
                <a:spcPts val="0"/>
              </a:spcBef>
              <a:spcAft>
                <a:spcPts val="0"/>
              </a:spcAft>
              <a:buSzPts val="2300"/>
              <a:buChar char="●"/>
            </a:pPr>
            <a:r>
              <a:rPr lang="es" sz="2300"/>
              <a:t>Las tablas se utilizan para guardar información sobre los objetos que se van a representar en la base de datos.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Bases de datos No Relacionales</a:t>
            </a:r>
            <a:endParaRPr/>
          </a:p>
        </p:txBody>
      </p:sp>
      <p:sp>
        <p:nvSpPr>
          <p:cNvPr id="179" name="Google Shape;179;p2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2300"/>
              <a:t>Este tipo de base de datos (</a:t>
            </a:r>
            <a:r>
              <a:rPr lang="es" sz="2300" b="1"/>
              <a:t>NoSQL</a:t>
            </a:r>
            <a:r>
              <a:rPr lang="es" sz="2300"/>
              <a:t>) se aleja del enfoque de las bases de datos relacionales. </a:t>
            </a:r>
            <a:endParaRPr sz="2300"/>
          </a:p>
          <a:p>
            <a:pPr marL="0" lvl="0" indent="0" algn="l" rtl="0">
              <a:lnSpc>
                <a:spcPct val="105000"/>
              </a:lnSpc>
              <a:spcBef>
                <a:spcPts val="1200"/>
              </a:spcBef>
              <a:spcAft>
                <a:spcPts val="1200"/>
              </a:spcAft>
              <a:buNone/>
            </a:pPr>
            <a:r>
              <a:rPr lang="es" sz="2300"/>
              <a:t>La principal diferencia recae en que no necesitamos invertir tiempo en diseñar una estructura ya que podemos almacenar </a:t>
            </a:r>
            <a:r>
              <a:rPr lang="es" sz="2300" b="1"/>
              <a:t>datos no estructurados</a:t>
            </a:r>
            <a:r>
              <a:rPr lang="es" sz="2300"/>
              <a:t> y manipularlos libremente.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Gestores de Bases de Datos más conocidos</a:t>
            </a:r>
            <a:endParaRPr/>
          </a:p>
        </p:txBody>
      </p:sp>
      <p:pic>
        <p:nvPicPr>
          <p:cNvPr id="185" name="Google Shape;185;p23" descr="Logo MySQL Texto PNG transparente - StickPNG"/>
          <p:cNvPicPr preferRelativeResize="0"/>
          <p:nvPr/>
        </p:nvPicPr>
        <p:blipFill rotWithShape="1">
          <a:blip r:embed="rId3">
            <a:alphaModFix/>
          </a:blip>
          <a:srcRect t="-14000" b="13999"/>
          <a:stretch/>
        </p:blipFill>
        <p:spPr>
          <a:xfrm>
            <a:off x="5266675" y="2149410"/>
            <a:ext cx="2722653" cy="2760437"/>
          </a:xfrm>
          <a:prstGeom prst="rect">
            <a:avLst/>
          </a:prstGeom>
          <a:noFill/>
          <a:ln>
            <a:noFill/>
          </a:ln>
        </p:spPr>
      </p:pic>
      <p:pic>
        <p:nvPicPr>
          <p:cNvPr id="186" name="Google Shape;186;p23" descr="Logo MongoDB PNG transparente - StickPNG"/>
          <p:cNvPicPr preferRelativeResize="0"/>
          <p:nvPr/>
        </p:nvPicPr>
        <p:blipFill rotWithShape="1">
          <a:blip r:embed="rId4">
            <a:alphaModFix/>
          </a:blip>
          <a:srcRect/>
          <a:stretch/>
        </p:blipFill>
        <p:spPr>
          <a:xfrm>
            <a:off x="5266668" y="681250"/>
            <a:ext cx="2722653" cy="2760437"/>
          </a:xfrm>
          <a:prstGeom prst="rect">
            <a:avLst/>
          </a:prstGeom>
          <a:noFill/>
          <a:ln>
            <a:noFill/>
          </a:ln>
        </p:spPr>
      </p:pic>
      <p:pic>
        <p:nvPicPr>
          <p:cNvPr id="187" name="Google Shape;187;p23" descr="Disponible PostgreSQL 12.0 » MuyLinux"/>
          <p:cNvPicPr preferRelativeResize="0"/>
          <p:nvPr/>
        </p:nvPicPr>
        <p:blipFill rotWithShape="1">
          <a:blip r:embed="rId5">
            <a:alphaModFix/>
          </a:blip>
          <a:srcRect l="20716" t="4228" r="18282" b="26452"/>
          <a:stretch/>
        </p:blipFill>
        <p:spPr>
          <a:xfrm>
            <a:off x="961010" y="1291714"/>
            <a:ext cx="1994343" cy="1539522"/>
          </a:xfrm>
          <a:prstGeom prst="rect">
            <a:avLst/>
          </a:prstGeom>
          <a:noFill/>
          <a:ln>
            <a:noFill/>
          </a:ln>
        </p:spPr>
      </p:pic>
      <p:pic>
        <p:nvPicPr>
          <p:cNvPr id="188" name="Google Shape;188;p23" descr="MariaDB"/>
          <p:cNvPicPr preferRelativeResize="0"/>
          <p:nvPr/>
        </p:nvPicPr>
        <p:blipFill rotWithShape="1">
          <a:blip r:embed="rId6">
            <a:alphaModFix/>
          </a:blip>
          <a:srcRect/>
          <a:stretch/>
        </p:blipFill>
        <p:spPr>
          <a:xfrm>
            <a:off x="985262" y="3441677"/>
            <a:ext cx="1945848" cy="1183710"/>
          </a:xfrm>
          <a:prstGeom prst="rect">
            <a:avLst/>
          </a:prstGeom>
          <a:noFill/>
          <a:ln>
            <a:noFill/>
          </a:ln>
        </p:spPr>
      </p:pic>
      <p:pic>
        <p:nvPicPr>
          <p:cNvPr id="189" name="Google Shape;189;p23" descr="Logo Oracle PNG transparente - StickPNG"/>
          <p:cNvPicPr preferRelativeResize="0"/>
          <p:nvPr/>
        </p:nvPicPr>
        <p:blipFill rotWithShape="1">
          <a:blip r:embed="rId7">
            <a:alphaModFix/>
          </a:blip>
          <a:srcRect/>
          <a:stretch/>
        </p:blipFill>
        <p:spPr>
          <a:xfrm>
            <a:off x="3152320" y="2831213"/>
            <a:ext cx="1772556" cy="3260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MySQL /MariaDB</a:t>
            </a:r>
            <a:endParaRPr/>
          </a:p>
        </p:txBody>
      </p:sp>
      <p:sp>
        <p:nvSpPr>
          <p:cNvPr id="195" name="Google Shape;195;p2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457200" lvl="0" indent="-374650" algn="l" rtl="0">
              <a:spcBef>
                <a:spcPts val="0"/>
              </a:spcBef>
              <a:spcAft>
                <a:spcPts val="0"/>
              </a:spcAft>
              <a:buSzPts val="2300"/>
              <a:buChar char="●"/>
            </a:pPr>
            <a:r>
              <a:rPr lang="es" sz="2300"/>
              <a:t>Es un sistema gestor de base de datos Open Source para almacenar datos relacionados.</a:t>
            </a:r>
            <a:br>
              <a:rPr lang="es" sz="2300"/>
            </a:br>
            <a:endParaRPr sz="2300"/>
          </a:p>
          <a:p>
            <a:pPr marL="457200" lvl="0" indent="-374650" algn="l" rtl="0">
              <a:spcBef>
                <a:spcPts val="0"/>
              </a:spcBef>
              <a:spcAft>
                <a:spcPts val="0"/>
              </a:spcAft>
              <a:buSzPts val="2300"/>
              <a:buChar char="●"/>
            </a:pPr>
            <a:r>
              <a:rPr lang="es" sz="2300"/>
              <a:t>Utiliza SQL (Structured Query Language = Lenguaje estructurado de consulta).</a:t>
            </a:r>
            <a:br>
              <a:rPr lang="es" sz="2300"/>
            </a:br>
            <a:endParaRPr sz="2300"/>
          </a:p>
          <a:p>
            <a:pPr marL="457200" lvl="0" indent="-374650" algn="l" rtl="0">
              <a:spcBef>
                <a:spcPts val="0"/>
              </a:spcBef>
              <a:spcAft>
                <a:spcPts val="0"/>
              </a:spcAft>
              <a:buSzPts val="2300"/>
              <a:buChar char="●"/>
            </a:pPr>
            <a:r>
              <a:rPr lang="es" sz="2300"/>
              <a:t>Se utiliza desde sitios y aplicaciones pequeñas hasta empresariales.</a:t>
            </a:r>
            <a:endParaRPr sz="23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756</Words>
  <Application>Microsoft Office PowerPoint</Application>
  <PresentationFormat>Presentación en pantalla (16:9)</PresentationFormat>
  <Paragraphs>91</Paragraphs>
  <Slides>31</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Montserrat</vt:lpstr>
      <vt:lpstr>Montserrat Medium</vt:lpstr>
      <vt:lpstr>Courier New</vt:lpstr>
      <vt:lpstr>Times New Roman</vt:lpstr>
      <vt:lpstr>Montserrat SemiBold</vt:lpstr>
      <vt:lpstr>Simple Light</vt:lpstr>
      <vt:lpstr>Bases de Datos</vt:lpstr>
      <vt:lpstr>Les damos la bienvenida</vt:lpstr>
      <vt:lpstr>Dato</vt:lpstr>
      <vt:lpstr>Base de datos</vt:lpstr>
      <vt:lpstr>Base de datos</vt:lpstr>
      <vt:lpstr>Bases de datos Relacionales</vt:lpstr>
      <vt:lpstr>Bases de datos No Relacionales</vt:lpstr>
      <vt:lpstr>Gestores de Bases de Datos más conocidos</vt:lpstr>
      <vt:lpstr>MySQL /MariaDB</vt:lpstr>
      <vt:lpstr>MySQL</vt:lpstr>
      <vt:lpstr>SQL</vt:lpstr>
      <vt:lpstr>SQL</vt:lpstr>
      <vt:lpstr>SQL</vt:lpstr>
      <vt:lpstr>SQL - Comandos</vt:lpstr>
      <vt:lpstr>SQL - Comandos DDL</vt:lpstr>
      <vt:lpstr>SQL - Comandos DDL</vt:lpstr>
      <vt:lpstr>SQL - Comandos DML</vt:lpstr>
      <vt:lpstr>SQL - Cláusulas</vt:lpstr>
      <vt:lpstr>SQL - Cláusulas</vt:lpstr>
      <vt:lpstr>SQL - Operadores</vt:lpstr>
      <vt:lpstr>SQL - Funciones</vt:lpstr>
      <vt:lpstr>SQL - Comandos DML</vt:lpstr>
      <vt:lpstr>Tabla</vt:lpstr>
      <vt:lpstr>Tipos de datos</vt:lpstr>
      <vt:lpstr>Tipos de datos</vt:lpstr>
      <vt:lpstr>Tipos de datos</vt:lpstr>
      <vt:lpstr>Propiedades de un campo</vt:lpstr>
      <vt:lpstr>Práctica</vt:lpstr>
      <vt:lpstr>Práctica</vt:lpstr>
      <vt:lpstr>No te olvides de dar el presente</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cp:lastModifiedBy>Daniel Jose Facundo Coronel</cp:lastModifiedBy>
  <cp:revision>1</cp:revision>
  <dcterms:modified xsi:type="dcterms:W3CDTF">2023-05-29T05:18:34Z</dcterms:modified>
</cp:coreProperties>
</file>