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ontserrat Medium" panose="020B0604020202020204" charset="0"/>
      <p:regular r:id="rId30"/>
      <p:bold r:id="rId31"/>
      <p:italic r:id="rId32"/>
      <p:boldItalic r:id="rId33"/>
    </p:embeddedFont>
    <p:embeddedFont>
      <p:font typeface="Bangers" panose="020B0604020202020204" charset="0"/>
      <p:regular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Fira Mono" panose="020B0604020202020204" charset="0"/>
      <p:regular r:id="rId39"/>
      <p:bold r:id="rId40"/>
    </p:embeddedFont>
    <p:embeddedFont>
      <p:font typeface="Montserrat SemiBol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0FuHtWZvoZ9yn6QqkKD/Ju8Sj0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iago Acosta Verrier" initials="" lastIdx="1" clrIdx="0"/>
  <p:cmAuthor id="1" name="Pablo Martin Rovir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22T04:09:10.124" idx="1">
    <p:pos x="6000" y="0"/>
    <p:text>En el directorio hay un archivo "desafio position" pero no se menciona en el ppt de algún ejercicio.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tjqQbD8"/>
      </p:ext>
    </p:extLst>
  </p:cm>
  <p:cm authorId="1" dt="2023-03-22T04:09:10.124" idx="1">
    <p:pos x="6000" y="0"/>
    <p:text>Es por si se lo quieren dejar en el drive a los alumnos para que practiquen positions, aunque tambien pueden practicar colocando la etiqueta de "nuevo" en las cards del proyecto final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tjqQbD4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9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77" name="Google Shape;7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38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8" name="Google Shape;8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9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0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1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4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36" name="Google Shape;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Desarrollo Fullstack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302" b="1" i="0" u="none" strike="noStrike" cap="none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lang="es" sz="1302" b="1" i="1" u="none" strike="noStrike" cap="none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lang="es" sz="1302" b="1" i="0" u="none" strike="noStrike" cap="none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550350" y="1578100"/>
            <a:ext cx="8043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Es un </a:t>
            </a:r>
            <a:r>
              <a:rPr lang="es" b="1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sistema</a:t>
            </a:r>
            <a:r>
              <a:rPr lang="es"/>
              <a:t> que tiene el </a:t>
            </a:r>
            <a:r>
              <a:rPr lang="es" u="sng"/>
              <a:t>navegador</a:t>
            </a:r>
            <a:r>
              <a:rPr lang="es"/>
              <a:t> para interpretar las diferentes partes de lo que solemos denominar </a:t>
            </a:r>
            <a:r>
              <a:rPr lang="es" b="1" i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cajas</a:t>
            </a:r>
            <a:r>
              <a:rPr lang="es"/>
              <a:t>, es decir, un elemento HTML con ciertos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límites y dimensiones</a:t>
            </a:r>
            <a:r>
              <a:rPr lang="es"/>
              <a:t>.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250" y="2547700"/>
            <a:ext cx="2921494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Propiedad </a:t>
            </a:r>
            <a:r>
              <a:rPr lang="es" b="1" i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1654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8952"/>
              <a:buNone/>
            </a:pPr>
            <a:r>
              <a:rPr lang="es" sz="1917"/>
              <a:t>Se utiliza para </a:t>
            </a:r>
            <a:r>
              <a:rPr lang="es" sz="1917" b="1" i="1"/>
              <a:t>crear espacio</a:t>
            </a:r>
            <a:r>
              <a:rPr lang="es" sz="1917"/>
              <a:t> alrededor de los elementos, </a:t>
            </a:r>
            <a:r>
              <a:rPr lang="es" sz="1917" b="1">
                <a:solidFill>
                  <a:srgbClr val="E15BBA"/>
                </a:solidFill>
              </a:rPr>
              <a:t>FUERA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8" y="2146200"/>
            <a:ext cx="3998875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6050" y="2003538"/>
            <a:ext cx="36993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5206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917"/>
              <a:t>Se utiliza para </a:t>
            </a:r>
            <a:r>
              <a:rPr lang="es" sz="1917" b="1" i="1"/>
              <a:t>crear espacio</a:t>
            </a:r>
            <a:r>
              <a:rPr lang="es" sz="1917"/>
              <a:t> alrededor de los elementos, </a:t>
            </a:r>
            <a:r>
              <a:rPr lang="es" sz="1917" b="1">
                <a:solidFill>
                  <a:srgbClr val="7685E6"/>
                </a:solidFill>
              </a:rPr>
              <a:t>DENTRO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Propiedad </a:t>
            </a:r>
            <a:r>
              <a:rPr lang="es" b="1" i="1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050" y="2141600"/>
            <a:ext cx="3010225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022788"/>
            <a:ext cx="3835400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7507"/>
              <a:buFont typeface="Arial"/>
              <a:buNone/>
            </a:pPr>
            <a:r>
              <a:rPr lang="es" sz="1917"/>
              <a:t>Permiten especificar el </a:t>
            </a:r>
            <a:r>
              <a:rPr lang="es" sz="1917" b="1">
                <a:solidFill>
                  <a:srgbClr val="E15BBA"/>
                </a:solidFill>
              </a:rPr>
              <a:t>estilo</a:t>
            </a:r>
            <a:r>
              <a:rPr lang="es" sz="1917"/>
              <a:t>, el </a:t>
            </a:r>
            <a:r>
              <a:rPr lang="es" sz="1917" b="1">
                <a:solidFill>
                  <a:srgbClr val="7685E6"/>
                </a:solidFill>
              </a:rPr>
              <a:t>ancho</a:t>
            </a:r>
            <a:r>
              <a:rPr lang="es" sz="1917"/>
              <a:t> y el </a:t>
            </a:r>
            <a:r>
              <a:rPr lang="es" sz="1917" b="1">
                <a:solidFill>
                  <a:srgbClr val="F8C823"/>
                </a:solidFill>
              </a:rPr>
              <a:t>color</a:t>
            </a:r>
            <a:r>
              <a:rPr lang="es" sz="1917"/>
              <a:t> del borde de un elemento.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Propiedad </a:t>
            </a:r>
            <a:r>
              <a:rPr lang="es" b="1" i="1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775" y="1924450"/>
            <a:ext cx="3328726" cy="24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6126" y="2753625"/>
            <a:ext cx="4133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4622100" cy="30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917"/>
              <a:t>Sucede cuando </a:t>
            </a:r>
            <a:r>
              <a:rPr lang="es" sz="1917">
                <a:solidFill>
                  <a:srgbClr val="F9F9F9"/>
                </a:solidFill>
                <a:highlight>
                  <a:srgbClr val="E15BBA"/>
                </a:highlight>
              </a:rPr>
              <a:t>superamos</a:t>
            </a:r>
            <a:r>
              <a:rPr lang="es" sz="1917"/>
              <a:t> los </a:t>
            </a:r>
            <a:r>
              <a:rPr lang="es" sz="1917" u="sng"/>
              <a:t>límites</a:t>
            </a:r>
            <a:r>
              <a:rPr lang="es" sz="1917"/>
              <a:t> de tamaño de </a:t>
            </a:r>
            <a:r>
              <a:rPr lang="es" sz="1917">
                <a:solidFill>
                  <a:srgbClr val="FF8B39"/>
                </a:solidFill>
              </a:rPr>
              <a:t>nuestros contenedores</a:t>
            </a:r>
            <a:r>
              <a:rPr lang="es" sz="1917"/>
              <a:t>.</a:t>
            </a:r>
            <a:endParaRPr sz="1917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917"/>
              <a:t>Dependiendo el caso, puede </a:t>
            </a:r>
            <a:r>
              <a:rPr lang="es" sz="1917" b="1"/>
              <a:t>generar scroll vertical u horizontal</a:t>
            </a:r>
            <a:r>
              <a:rPr lang="es" sz="1917"/>
              <a:t>, </a:t>
            </a:r>
            <a:r>
              <a:rPr lang="es" sz="1917" u="sng"/>
              <a:t>ocultar el contenido</a:t>
            </a:r>
            <a:r>
              <a:rPr lang="es" sz="1917"/>
              <a:t> sobrante o </a:t>
            </a:r>
            <a:r>
              <a:rPr lang="es" sz="1917">
                <a:solidFill>
                  <a:srgbClr val="F9F9F9"/>
                </a:solidFill>
                <a:highlight>
                  <a:srgbClr val="7685E6"/>
                </a:highlight>
              </a:rPr>
              <a:t>dejarlo simplemente que fluya</a:t>
            </a:r>
            <a:r>
              <a:rPr lang="es" sz="1917"/>
              <a:t>.</a:t>
            </a:r>
            <a:endParaRPr sz="1917"/>
          </a:p>
        </p:txBody>
      </p:sp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9950" y="1389800"/>
            <a:ext cx="3791450" cy="2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Valores de 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311700" y="1284575"/>
            <a:ext cx="3966300" cy="3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sólo las necesarias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oculta 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contenido que 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sobresale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muestra el contenido que sobresale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por defecto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scroll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lang="es" sz="130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horizontales y verticales</a:t>
            </a:r>
            <a:r>
              <a:rPr lang="es" sz="130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51" y="1343626"/>
            <a:ext cx="451424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9725" y="3059925"/>
            <a:ext cx="4430900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No te dejes vencer por un diseño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>
            <a:spLocks noGrp="1"/>
          </p:cNvSpPr>
          <p:nvPr>
            <p:ph type="subTitle" idx="1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Hasta el momento aprendimos a manejar y posicionar los elementos de una web en base a un </a:t>
            </a:r>
            <a:r>
              <a:rPr lang="es" b="1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flujo estático</a:t>
            </a:r>
            <a:r>
              <a:rPr lang="es"/>
              <a:t> y contínuo donde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las cajas</a:t>
            </a:r>
            <a:r>
              <a:rPr lang="es"/>
              <a:t> se iban </a:t>
            </a:r>
            <a:r>
              <a:rPr lang="es" u="sng"/>
              <a:t>creando en el orden</a:t>
            </a:r>
            <a:r>
              <a:rPr lang="es"/>
              <a:t> en el cual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fueron escritas</a:t>
            </a:r>
            <a:r>
              <a:rPr lang="es"/>
              <a:t> en el HTML.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Gracias a los </a:t>
            </a:r>
            <a:r>
              <a:rPr lang="es">
                <a:solidFill>
                  <a:schemeClr val="lt1"/>
                </a:solidFill>
              </a:rPr>
              <a:t>positions</a:t>
            </a:r>
            <a:r>
              <a:rPr lang="es"/>
              <a:t>, vamos a poder </a:t>
            </a:r>
            <a:r>
              <a:rPr lang="es" u="sng"/>
              <a:t>modificar el flujo estático</a:t>
            </a:r>
            <a:r>
              <a:rPr lang="es"/>
              <a:t> de nuestros elementos, permitiendo </a:t>
            </a:r>
            <a:r>
              <a:rPr lang="es">
                <a:solidFill>
                  <a:srgbClr val="FF8B39"/>
                </a:solidFill>
              </a:rPr>
              <a:t>superposiciones</a:t>
            </a:r>
            <a:r>
              <a:rPr lang="es"/>
              <a:t> o cambios referencia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sobre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los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cajas</a:t>
            </a:r>
            <a:r>
              <a:rPr lang="es"/>
              <a:t> están dispuestas.</a:t>
            </a:r>
            <a:endParaRPr i="1"/>
          </a:p>
        </p:txBody>
      </p:sp>
      <p:sp>
        <p:nvSpPr>
          <p:cNvPr id="245" name="Google Shape;245;p18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Positions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1"/>
          </p:nvPr>
        </p:nvSpPr>
        <p:spPr>
          <a:xfrm>
            <a:off x="326000" y="1388650"/>
            <a:ext cx="63912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position:</a:t>
            </a:r>
            <a:r>
              <a:rPr lang="es" sz="1700"/>
              <a:t> cuenta con los siguientes valores:   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| relative | absolute | fixed | sticky</a:t>
            </a:r>
            <a:r>
              <a:rPr lang="es" sz="1700"/>
              <a:t> </a:t>
            </a:r>
            <a:endParaRPr sz="1700"/>
          </a:p>
        </p:txBody>
      </p:sp>
      <p:sp>
        <p:nvSpPr>
          <p:cNvPr id="252" name="Google Shape;252;p19"/>
          <p:cNvSpPr txBox="1">
            <a:spLocks noGrp="1"/>
          </p:cNvSpPr>
          <p:nvPr>
            <p:ph type="body" idx="1"/>
          </p:nvPr>
        </p:nvSpPr>
        <p:spPr>
          <a:xfrm>
            <a:off x="311700" y="2520025"/>
            <a:ext cx="4815000" cy="14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/>
              <a:t>Valor por defecto</a:t>
            </a:r>
            <a:r>
              <a:rPr lang="es" sz="1700"/>
              <a:t>. Este valor indica que el elemento </a:t>
            </a:r>
            <a:r>
              <a:rPr lang="es" sz="1700" u="sng"/>
              <a:t>debe adoptar el flujo natural</a:t>
            </a:r>
            <a:r>
              <a:rPr lang="es" sz="1700"/>
              <a:t> del sitio.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t="9137" b="7942"/>
          <a:stretch/>
        </p:blipFill>
        <p:spPr>
          <a:xfrm>
            <a:off x="7940575" y="597425"/>
            <a:ext cx="891725" cy="9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1850" y="1987375"/>
            <a:ext cx="2445275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Position y sus valores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1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relative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Se comporta </a:t>
            </a:r>
            <a:r>
              <a:rPr lang="es" sz="1700" u="sng"/>
              <a:t>igual que static</a:t>
            </a:r>
            <a:r>
              <a:rPr lang="es" sz="1700"/>
              <a:t> a menos que le agreguemos las propiedades: 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top | bottom | right | left</a:t>
            </a:r>
            <a:r>
              <a:rPr lang="es" sz="1700"/>
              <a:t> causando un </a:t>
            </a:r>
            <a:r>
              <a:rPr lang="es" sz="1700" b="1"/>
              <a:t>reajuste en su posición</a:t>
            </a:r>
            <a:r>
              <a:rPr lang="es" sz="1700"/>
              <a:t> y </a:t>
            </a:r>
            <a:r>
              <a:rPr lang="es" sz="1700" i="1"/>
              <a:t>sin modificar el espacio que ocuparía originalmente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t="-1120" b="1118"/>
          <a:stretch/>
        </p:blipFill>
        <p:spPr>
          <a:xfrm>
            <a:off x="7365625" y="597425"/>
            <a:ext cx="1466675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4675" y="3788703"/>
            <a:ext cx="2294650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0550" y="1799162"/>
            <a:ext cx="2446575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body" idx="1"/>
          </p:nvPr>
        </p:nvSpPr>
        <p:spPr>
          <a:xfrm>
            <a:off x="311700" y="1674850"/>
            <a:ext cx="4746000" cy="2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absolute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 sz="1700"/>
              <a:t>La posición de una caja se establece de forma </a:t>
            </a:r>
            <a:r>
              <a:rPr lang="es" sz="1700" b="1">
                <a:solidFill>
                  <a:srgbClr val="7685E6"/>
                </a:solidFill>
              </a:rPr>
              <a:t>absoluta</a:t>
            </a:r>
            <a:r>
              <a:rPr lang="es" sz="1700"/>
              <a:t> respecto de su </a:t>
            </a:r>
            <a:r>
              <a:rPr lang="es" sz="1700" u="sng"/>
              <a:t>elemento contenedor relative</a:t>
            </a:r>
            <a:r>
              <a:rPr lang="es" sz="1700"/>
              <a:t>, </a:t>
            </a:r>
            <a:r>
              <a:rPr lang="es" sz="1700">
                <a:highlight>
                  <a:srgbClr val="F8C823"/>
                </a:highlight>
              </a:rPr>
              <a:t>o el body por defecto</a:t>
            </a:r>
            <a:r>
              <a:rPr lang="es" sz="1700"/>
              <a:t>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 b="1" i="1"/>
              <a:t>El resto de elementos de la página ignoran la nueva posición del elemento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 l="4564" t="4153" r="4310" b="4362"/>
          <a:stretch/>
        </p:blipFill>
        <p:spPr>
          <a:xfrm>
            <a:off x="7870650" y="563550"/>
            <a:ext cx="1016050" cy="100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4136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fixed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Hace que la caja esté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posicionada con respecto a la ventana del navegador</a:t>
            </a:r>
            <a:r>
              <a:rPr lang="es" sz="1700"/>
              <a:t>, lo que significa que </a:t>
            </a:r>
            <a:r>
              <a:rPr lang="es" sz="1700" b="1"/>
              <a:t>se mantendrá en el mismo lugar</a:t>
            </a:r>
            <a:r>
              <a:rPr lang="es" sz="1700"/>
              <a:t> incluso </a:t>
            </a:r>
            <a:r>
              <a:rPr lang="es" sz="1700" u="sng"/>
              <a:t>al hacer scroll en la página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l="6749" t="5790" r="5929" b="4707"/>
          <a:stretch/>
        </p:blipFill>
        <p:spPr>
          <a:xfrm>
            <a:off x="7788125" y="548025"/>
            <a:ext cx="976025" cy="11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4125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body" idx="1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sticky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La caja </a:t>
            </a:r>
            <a:r>
              <a:rPr lang="es" sz="1700" b="1"/>
              <a:t>se mantiene static</a:t>
            </a:r>
            <a:r>
              <a:rPr lang="es" sz="1700"/>
              <a:t> </a:t>
            </a:r>
            <a:r>
              <a:rPr lang="es" sz="1700" i="1">
                <a:highlight>
                  <a:srgbClr val="F8C823"/>
                </a:highlight>
              </a:rPr>
              <a:t>hasta que el scroll del navegador llega a ella</a:t>
            </a:r>
            <a:r>
              <a:rPr lang="es" sz="1700"/>
              <a:t> y </a:t>
            </a:r>
            <a:r>
              <a:rPr lang="es" sz="1700" i="1">
                <a:solidFill>
                  <a:srgbClr val="7685E6"/>
                </a:solidFill>
              </a:rPr>
              <a:t>se comporta como fixed</a:t>
            </a:r>
            <a:r>
              <a:rPr lang="es" sz="1700"/>
              <a:t>. Una vez que </a:t>
            </a:r>
            <a:r>
              <a:rPr lang="es" sz="1700" u="sng"/>
              <a:t>el tamaño de su contenedor llega a su fin</a:t>
            </a:r>
            <a:r>
              <a:rPr lang="es" sz="1700"/>
              <a:t>, </a:t>
            </a:r>
            <a:r>
              <a:rPr lang="es" sz="1700" b="1"/>
              <a:t>vuelve a comportarse como static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575" y="1458550"/>
            <a:ext cx="2903850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z-index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788" b="0"/>
              <a:t>En </a:t>
            </a:r>
            <a:r>
              <a:rPr lang="es" sz="2788" b="0" u="sng"/>
              <a:t>los momentos</a:t>
            </a:r>
            <a:r>
              <a:rPr lang="es" sz="2788" b="0"/>
              <a:t> que </a:t>
            </a:r>
            <a:r>
              <a:rPr lang="es" sz="2788" b="0">
                <a:solidFill>
                  <a:srgbClr val="E15BBA"/>
                </a:solidFill>
              </a:rPr>
              <a:t>nuestras cajas con position se superpongan</a:t>
            </a:r>
            <a:r>
              <a:rPr lang="es" sz="2788" b="0"/>
              <a:t>, podemos utilizar la propiedad </a:t>
            </a:r>
            <a:r>
              <a:rPr lang="es" sz="2788"/>
              <a:t>z-index</a:t>
            </a:r>
            <a:r>
              <a:rPr lang="es" sz="2788" b="0"/>
              <a:t> para </a:t>
            </a:r>
            <a:r>
              <a:rPr lang="es" sz="2788" b="0">
                <a:solidFill>
                  <a:schemeClr val="lt1"/>
                </a:solidFill>
                <a:highlight>
                  <a:srgbClr val="7685E6"/>
                </a:highlight>
              </a:rPr>
              <a:t>manejar el orden de las capas</a:t>
            </a:r>
            <a:r>
              <a:rPr lang="es" sz="2788" b="0"/>
              <a:t>.</a:t>
            </a:r>
            <a:endParaRPr sz="2788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4294967295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Estructura en nuestros estilos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subTitle" idx="1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Existen </a:t>
            </a:r>
            <a:r>
              <a:rPr lang="es" b="1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Lo primero que debemos saber es que al igual que los enlaces en HTML existen de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lang="es" b="1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lang="es" b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76095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Son medidas </a:t>
            </a:r>
            <a:r>
              <a:rPr lang="es" b="1">
                <a:solidFill>
                  <a:srgbClr val="FF8B39"/>
                </a:solidFill>
              </a:rPr>
              <a:t>fijas</a:t>
            </a:r>
            <a:r>
              <a:rPr lang="es"/>
              <a:t> y no dependen de ningún otro factor.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b="1"/>
              <a:t>Ideales</a:t>
            </a:r>
            <a:r>
              <a:rPr lang="es"/>
              <a:t> en contextos donde las </a:t>
            </a:r>
            <a:r>
              <a:rPr lang="es" u="sng"/>
              <a:t>medidas no varían</a:t>
            </a:r>
            <a:r>
              <a:rPr lang="es"/>
              <a:t> como en los </a:t>
            </a:r>
            <a:r>
              <a:rPr lang="es" b="1">
                <a:highlight>
                  <a:srgbClr val="F8C823"/>
                </a:highlight>
              </a:rPr>
              <a:t>medios impresos</a:t>
            </a:r>
            <a:r>
              <a:rPr lang="es"/>
              <a:t> (documentos, impresiones, etc...), pero </a:t>
            </a:r>
            <a:r>
              <a:rPr lang="es" b="1">
                <a:solidFill>
                  <a:srgbClr val="E15BBA"/>
                </a:solidFill>
              </a:rPr>
              <a:t>poco adecuadas</a:t>
            </a:r>
            <a:r>
              <a:rPr lang="es"/>
              <a:t> para la </a:t>
            </a:r>
            <a:r>
              <a:rPr lang="es" u="sng"/>
              <a:t>web</a:t>
            </a:r>
            <a:r>
              <a:rPr lang="es"/>
              <a:t>, ya que no se adaptan a diferentes resoluciones o pantallas, que es lo que tendemos a hacer hoy en día.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649" y="3057313"/>
            <a:ext cx="2365250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311700" y="2787175"/>
            <a:ext cx="43890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bien existen muchas como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(centímetros),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(milímetros),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(pulgadas),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(picas),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(puntos), etc…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La más conocida son los </a:t>
            </a:r>
            <a:r>
              <a:rPr lang="es" sz="1400" b="1" i="1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Pixeles</a:t>
            </a:r>
            <a:r>
              <a:rPr lang="es" sz="1400" b="0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 por su fácil uso y aplicación práctica en pantallas.</a:t>
            </a:r>
            <a:endParaRPr sz="1500" b="0" i="0" u="none" strike="noStrike" cap="none">
              <a:solidFill>
                <a:srgbClr val="000000"/>
              </a:solidFill>
              <a:highlight>
                <a:srgbClr val="F8C82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300"/>
              <a:t>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160" name="Google Shape;160;p6"/>
          <p:cNvSpPr txBox="1"/>
          <p:nvPr/>
        </p:nvSpPr>
        <p:spPr>
          <a:xfrm>
            <a:off x="318850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tamaño de fuente </a:t>
            </a:r>
            <a:r>
              <a:rPr lang="es" sz="1300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la </a:t>
            </a:r>
            <a:r>
              <a:rPr lang="es" sz="13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al </a:t>
            </a:r>
            <a:r>
              <a:rPr lang="es" sz="1300" b="0" i="1" u="none" strike="noStrike" cap="none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tamaño de fuente </a:t>
            </a:r>
            <a:r>
              <a:rPr lang="es" sz="1300" b="1" i="0" u="none" strike="noStrike" cap="none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lang="es" sz="1300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0" b="1" i="0" u="none" strike="noStrike" cap="none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100vw = total del </a:t>
            </a:r>
            <a:r>
              <a:rPr lang="es" sz="13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100vh = total del </a:t>
            </a:r>
            <a:r>
              <a:rPr lang="es" sz="13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 b="1" i="0" u="none" strike="noStrike" cap="non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lang="es"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Porcentaje Relativo al tamaño del elemento padre.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ubTitle" idx="1"/>
          </p:nvPr>
        </p:nvSpPr>
        <p:spPr>
          <a:xfrm>
            <a:off x="550350" y="1724800"/>
            <a:ext cx="7281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concreta</a:t>
            </a:r>
            <a:r>
              <a:rPr lang="es" sz="2000"/>
              <a:t>. Esos valores eran display </a:t>
            </a:r>
            <a:r>
              <a:rPr lang="es" sz="2000" b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lang="es" sz="2000" b="1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3000"/>
              <a:t>Sin embargo, estos comportamientos nativos pueden ser </a:t>
            </a:r>
            <a:r>
              <a:rPr lang="es" sz="3000" i="1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311700" y="1297275"/>
            <a:ext cx="78489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85918"/>
              <a:buNone/>
            </a:pPr>
            <a:r>
              <a:rPr lang="es" sz="1917"/>
              <a:t>Esta propiedad </a:t>
            </a:r>
            <a:r>
              <a:rPr lang="es" sz="1917" i="1" u="sng"/>
              <a:t>cambia</a:t>
            </a:r>
            <a:r>
              <a:rPr lang="es" sz="1917"/>
              <a:t> el tipo de representación del elemento indicado y si bien </a:t>
            </a:r>
            <a:r>
              <a:rPr lang="es" sz="1917" b="1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lang="es" sz="1917" b="1"/>
              <a:t>4</a:t>
            </a:r>
            <a:r>
              <a:rPr lang="es" sz="1917"/>
              <a:t> de los cuales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150" y="31471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Presentación en pantalla (16:9)</PresentationFormat>
  <Paragraphs>94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Montserrat Medium</vt:lpstr>
      <vt:lpstr>Bangers</vt:lpstr>
      <vt:lpstr>Montserrat</vt:lpstr>
      <vt:lpstr>Arial</vt:lpstr>
      <vt:lpstr>Fira Mono</vt:lpstr>
      <vt:lpstr>Montserrat SemiBold</vt:lpstr>
      <vt:lpstr>Simple Light</vt:lpstr>
      <vt:lpstr>Desarrollo Fullstack</vt:lpstr>
      <vt:lpstr>Les damos la bienvenida</vt:lpstr>
      <vt:lpstr>CSS</vt:lpstr>
      <vt:lpstr>Unidades de Medida</vt:lpstr>
      <vt:lpstr>Absolutas</vt:lpstr>
      <vt:lpstr>Relativas</vt:lpstr>
      <vt:lpstr>Displays</vt:lpstr>
      <vt:lpstr>Sin embargo, estos comportamientos nativos pueden ser modificados.</vt:lpstr>
      <vt:lpstr>Displays</vt:lpstr>
      <vt:lpstr>Valores de display</vt:lpstr>
      <vt:lpstr>Modelo de Caja</vt:lpstr>
      <vt:lpstr>Propiedad margin</vt:lpstr>
      <vt:lpstr>Propiedad padding</vt:lpstr>
      <vt:lpstr>Propiedad border</vt:lpstr>
      <vt:lpstr>Overflow</vt:lpstr>
      <vt:lpstr>Valores de overflow</vt:lpstr>
      <vt:lpstr>POSITIONS</vt:lpstr>
      <vt:lpstr>Positions</vt:lpstr>
      <vt:lpstr>Position y sus valores</vt:lpstr>
      <vt:lpstr>Position y sus valores </vt:lpstr>
      <vt:lpstr>Position y sus valores </vt:lpstr>
      <vt:lpstr>Position y sus valores </vt:lpstr>
      <vt:lpstr>Position y sus valores </vt:lpstr>
      <vt:lpstr>z-index  En los momentos que nuestras cajas con position se superpongan, podemos utilizar la propiedad z-index para manejar el orden de las capas.</vt:lpstr>
      <vt:lpstr>No te olvides de dar el presente</vt:lpstr>
      <vt:lpstr>Recordá:  Revisar la Cartelera de Novedades. Hacer tus consultas en el Foro.  Todo en el Aula Virtual.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Fullstack</dc:title>
  <cp:lastModifiedBy>Nicolas Manuel Fernandez</cp:lastModifiedBy>
  <cp:revision>1</cp:revision>
  <dcterms:modified xsi:type="dcterms:W3CDTF">2023-08-31T20:15:07Z</dcterms:modified>
</cp:coreProperties>
</file>