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1"/>
          <a:stretch/>
        </p:blipFill>
        <p:spPr>
          <a:xfrm>
            <a:off x="0" y="0"/>
            <a:ext cx="12192000" cy="60533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9848" y="2023332"/>
            <a:ext cx="6190488" cy="119653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b="1" baseline="0" dirty="0">
                <a:solidFill>
                  <a:schemeClr val="bg1"/>
                </a:solidFill>
              </a:rPr>
              <a:t> title.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9848" y="4076510"/>
            <a:ext cx="6190488" cy="5219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Name,</a:t>
            </a:r>
            <a:r>
              <a:rPr lang="en-US" baseline="0" dirty="0">
                <a:solidFill>
                  <a:schemeClr val="bg1"/>
                </a:solidFill>
              </a:rPr>
              <a:t> title</a:t>
            </a:r>
          </a:p>
          <a:p>
            <a:pPr algn="l"/>
            <a:r>
              <a:rPr lang="en-US" baseline="0" dirty="0">
                <a:solidFill>
                  <a:schemeClr val="bg1"/>
                </a:solidFill>
              </a:rPr>
              <a:t>Date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386584"/>
            <a:ext cx="10515600" cy="138950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/>
              <a:t>Presentation title.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07739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Name, title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856AA2-18C5-474F-9FCB-4D28130B1B59}" type="datetimeFigureOut">
              <a:rPr lang="en-GB" smtClean="0"/>
              <a:t>16/06/2018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1253331"/>
            <a:ext cx="11499273" cy="433365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856AA2-18C5-474F-9FCB-4D28130B1B59}" type="datetimeFigureOut">
              <a:rPr lang="en-GB" smtClean="0"/>
              <a:t>16/06/2018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0509-2B50-49C4-925A-D5723E9142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982" y="757066"/>
            <a:ext cx="11499850" cy="3182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9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982" y="1279213"/>
            <a:ext cx="555604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072" y="1279213"/>
            <a:ext cx="555918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856AA2-18C5-474F-9FCB-4D28130B1B59}" type="datetimeFigureOut">
              <a:rPr lang="en-GB" smtClean="0"/>
              <a:t>16/06/2018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0509-2B50-49C4-925A-D5723E9142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982" y="757066"/>
            <a:ext cx="11499850" cy="3182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06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7F0509-2B50-49C4-925A-D5723E9142A9}" type="slidenum">
              <a:rPr lang="en-GB" smtClean="0"/>
              <a:pPr/>
              <a:t>‹#›</a:t>
            </a:fld>
            <a:r>
              <a:rPr lang="en-GB"/>
              <a:t>  | 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982" y="757066"/>
            <a:ext cx="11499850" cy="3182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2" y="365126"/>
            <a:ext cx="11499273" cy="383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Headings.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2" y="1253330"/>
            <a:ext cx="11499273" cy="44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0167" y="6356349"/>
            <a:ext cx="53825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982" y="6356350"/>
            <a:ext cx="51030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27F0509-2B50-49C4-925A-D5723E9142A9}" type="slidenum">
              <a:rPr lang="en-GB" smtClean="0"/>
              <a:pPr/>
              <a:t>‹#›</a:t>
            </a:fld>
            <a:r>
              <a:rPr lang="en-GB" dirty="0"/>
              <a:t>  |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6" y="6363277"/>
            <a:ext cx="1714906" cy="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2EA7-57C2-4E90-8629-17A2FD6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44CA-3B3F-4505-B97F-FAFCD181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This is an overview of extensive work by many people</a:t>
            </a:r>
          </a:p>
          <a:p>
            <a:pPr algn="ctr"/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4BDD9-C22C-4998-92AE-2980AB6AD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7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114E-0C93-405D-BAF8-797F092D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Attention, memory &amp; symmetry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0EDF-55B9-4698-8B2D-B3BF8D3ED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Nick Fisher</a:t>
            </a:r>
          </a:p>
          <a:p>
            <a:r>
              <a:rPr lang="en-AU" dirty="0"/>
              <a:t>@</a:t>
            </a:r>
            <a:r>
              <a:rPr lang="en-AU" dirty="0" err="1"/>
              <a:t>NickFisherAU</a:t>
            </a:r>
            <a:endParaRPr lang="en-AU" dirty="0"/>
          </a:p>
          <a:p>
            <a:r>
              <a:rPr lang="en-AU" dirty="0"/>
              <a:t>19 June 2018</a:t>
            </a:r>
          </a:p>
        </p:txBody>
      </p:sp>
    </p:spTree>
    <p:extLst>
      <p:ext uri="{BB962C8B-B14F-4D97-AF65-F5344CB8AC3E}">
        <p14:creationId xmlns:p14="http://schemas.microsoft.com/office/powerpoint/2010/main" val="8874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71C-1371-4C26-9597-8726DE70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600" dirty="0"/>
              <a:t>Free internet points to anyone who knows what the following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8E6E-B98A-490D-8566-3534184A5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6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A6B15-1A3A-4EA2-A39A-2BCB0E7D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8" y="804110"/>
            <a:ext cx="6115903" cy="43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71C-1371-4C26-9597-8726DE70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600" dirty="0"/>
              <a:t>Language isn’t necessarily sequential!</a:t>
            </a:r>
            <a:br>
              <a:rPr lang="en-AU" sz="3600" dirty="0"/>
            </a:br>
            <a:br>
              <a:rPr lang="en-AU" sz="3600" dirty="0"/>
            </a:br>
            <a:endParaRPr lang="en-AU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8E6E-B98A-490D-8566-3534184A5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4A2B-A5CF-467B-AEE3-67451545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Example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If you don’t know the last word, how do you know what “it” refers to in this sentence?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br>
              <a:rPr lang="en-AU" dirty="0"/>
            </a:br>
            <a:br>
              <a:rPr lang="en-AU" dirty="0"/>
            </a:br>
            <a:r>
              <a:rPr lang="en-AU" dirty="0"/>
              <a:t>The trophy could not fit in the suitcase because it was too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8164-58E0-4731-860D-9BE5DA4D8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2" y="805192"/>
            <a:ext cx="11499850" cy="31826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2535CB-890E-4EC5-854D-16AD877960C5}"/>
              </a:ext>
            </a:extLst>
          </p:cNvPr>
          <p:cNvSpPr/>
          <p:nvPr/>
        </p:nvSpPr>
        <p:spPr>
          <a:xfrm>
            <a:off x="9406928" y="4242308"/>
            <a:ext cx="779810" cy="275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CA353E-DAED-4CB8-9D35-00A823C94540}"/>
              </a:ext>
            </a:extLst>
          </p:cNvPr>
          <p:cNvSpPr/>
          <p:nvPr/>
        </p:nvSpPr>
        <p:spPr>
          <a:xfrm rot="16200000">
            <a:off x="5811253" y="2464837"/>
            <a:ext cx="389021" cy="4543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B759A38-46F4-49DA-969B-4ECA34E5862F}"/>
              </a:ext>
            </a:extLst>
          </p:cNvPr>
          <p:cNvSpPr/>
          <p:nvPr/>
        </p:nvSpPr>
        <p:spPr>
          <a:xfrm rot="5400000">
            <a:off x="7212931" y="3177513"/>
            <a:ext cx="389021" cy="1740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45A74-A17E-4F98-8A0D-D833010548F9}"/>
              </a:ext>
            </a:extLst>
          </p:cNvPr>
          <p:cNvSpPr txBox="1"/>
          <p:nvPr/>
        </p:nvSpPr>
        <p:spPr>
          <a:xfrm>
            <a:off x="7265508" y="3420157"/>
            <a:ext cx="28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3C46F-D461-479C-B4F5-7FA05DD4A602}"/>
              </a:ext>
            </a:extLst>
          </p:cNvPr>
          <p:cNvSpPr txBox="1"/>
          <p:nvPr/>
        </p:nvSpPr>
        <p:spPr>
          <a:xfrm>
            <a:off x="5856113" y="4931312"/>
            <a:ext cx="2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19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BF06-72C8-4AD4-8B03-2B39017A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C4AC-D44F-4151-8650-DEBB77F8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Notwithstanding, deep sequential models have been very successful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Language modelling – given a sequence of </a:t>
            </a:r>
            <a:r>
              <a:rPr lang="en-AU" i="1" dirty="0"/>
              <a:t>n</a:t>
            </a:r>
            <a:r>
              <a:rPr lang="en-AU" dirty="0"/>
              <a:t> tokens, predict the </a:t>
            </a:r>
            <a:r>
              <a:rPr lang="en-AU" i="1" dirty="0"/>
              <a:t>(n+1)</a:t>
            </a:r>
            <a:r>
              <a:rPr lang="en-AU" i="1" dirty="0" err="1"/>
              <a:t>th</a:t>
            </a:r>
            <a:r>
              <a:rPr lang="en-AU" i="1" dirty="0"/>
              <a:t> </a:t>
            </a:r>
            <a:r>
              <a:rPr lang="en-AU" dirty="0"/>
              <a:t>token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The cat sat on the _____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F7A7-3361-46D0-B340-4080A9145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9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A599-A7DB-4606-82CE-B201977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2" y="170496"/>
            <a:ext cx="11499273" cy="4333653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Vanilla recurrent neural network applied at each timestep in the sequence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F9D91-C9AB-45BF-ABE6-DF397B73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08" y="1952936"/>
            <a:ext cx="1838690" cy="2212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C1B9E-9C73-4C9B-8D9C-E8911B12814A}"/>
              </a:ext>
            </a:extLst>
          </p:cNvPr>
          <p:cNvSpPr/>
          <p:nvPr/>
        </p:nvSpPr>
        <p:spPr>
          <a:xfrm>
            <a:off x="1154040" y="1075771"/>
            <a:ext cx="652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The 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EBDF1-5253-445E-8B67-BA057419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13" y="1952935"/>
            <a:ext cx="1838690" cy="2212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82512-2AA8-4082-9A5B-CB4FEB37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75" y="1952935"/>
            <a:ext cx="1838690" cy="2212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5E07C-979E-4596-8944-BC461164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36" y="1944915"/>
            <a:ext cx="1838690" cy="2212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1D842E-BAF8-439E-B2F8-9934BE65136D}"/>
              </a:ext>
            </a:extLst>
          </p:cNvPr>
          <p:cNvSpPr/>
          <p:nvPr/>
        </p:nvSpPr>
        <p:spPr>
          <a:xfrm>
            <a:off x="3602837" y="1075771"/>
            <a:ext cx="72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748F0-0895-467F-BFAD-E3D1F63E6D62}"/>
              </a:ext>
            </a:extLst>
          </p:cNvPr>
          <p:cNvSpPr/>
          <p:nvPr/>
        </p:nvSpPr>
        <p:spPr>
          <a:xfrm>
            <a:off x="6065300" y="1100961"/>
            <a:ext cx="72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sat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64973-5B3B-460A-8039-DC6E907988CB}"/>
              </a:ext>
            </a:extLst>
          </p:cNvPr>
          <p:cNvSpPr/>
          <p:nvPr/>
        </p:nvSpPr>
        <p:spPr>
          <a:xfrm>
            <a:off x="8651192" y="1100961"/>
            <a:ext cx="72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D15801-048A-4BF3-9BED-FDEA055FD846}"/>
              </a:ext>
            </a:extLst>
          </p:cNvPr>
          <p:cNvCxnSpPr/>
          <p:nvPr/>
        </p:nvCxnSpPr>
        <p:spPr>
          <a:xfrm>
            <a:off x="1480279" y="1470293"/>
            <a:ext cx="0" cy="8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3941FF-9C57-4B01-AAE8-BD951504EA6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4441" y="1445103"/>
            <a:ext cx="890235" cy="15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853A6-DB8E-4EAA-9946-16030F6C34D0}"/>
              </a:ext>
            </a:extLst>
          </p:cNvPr>
          <p:cNvCxnSpPr/>
          <p:nvPr/>
        </p:nvCxnSpPr>
        <p:spPr>
          <a:xfrm>
            <a:off x="3961060" y="1435757"/>
            <a:ext cx="0" cy="8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235DD7-DDE2-4CC7-BF7C-C9ED7822AC41}"/>
              </a:ext>
            </a:extLst>
          </p:cNvPr>
          <p:cNvCxnSpPr/>
          <p:nvPr/>
        </p:nvCxnSpPr>
        <p:spPr>
          <a:xfrm>
            <a:off x="6454432" y="1435756"/>
            <a:ext cx="0" cy="8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889D6A-0929-444D-BC1C-2B68C9D3A3D7}"/>
              </a:ext>
            </a:extLst>
          </p:cNvPr>
          <p:cNvCxnSpPr/>
          <p:nvPr/>
        </p:nvCxnSpPr>
        <p:spPr>
          <a:xfrm>
            <a:off x="8988967" y="1435755"/>
            <a:ext cx="0" cy="8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DD0AE1-399F-45A4-BAF1-3991B7C54387}"/>
              </a:ext>
            </a:extLst>
          </p:cNvPr>
          <p:cNvCxnSpPr>
            <a:cxnSpLocks/>
          </p:cNvCxnSpPr>
          <p:nvPr/>
        </p:nvCxnSpPr>
        <p:spPr>
          <a:xfrm flipV="1">
            <a:off x="5564197" y="1406377"/>
            <a:ext cx="890235" cy="15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D1F92-67DD-4A1E-94E0-90CA97928850}"/>
              </a:ext>
            </a:extLst>
          </p:cNvPr>
          <p:cNvCxnSpPr>
            <a:cxnSpLocks/>
          </p:cNvCxnSpPr>
          <p:nvPr/>
        </p:nvCxnSpPr>
        <p:spPr>
          <a:xfrm flipV="1">
            <a:off x="8092337" y="1438209"/>
            <a:ext cx="890235" cy="15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67EB10-63C7-401A-A016-6997C53C2B05}"/>
              </a:ext>
            </a:extLst>
          </p:cNvPr>
          <p:cNvCxnSpPr/>
          <p:nvPr/>
        </p:nvCxnSpPr>
        <p:spPr>
          <a:xfrm flipH="1">
            <a:off x="1480279" y="4572005"/>
            <a:ext cx="8850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EF9F83-6E86-4A28-B5FE-F112A45470F8}"/>
              </a:ext>
            </a:extLst>
          </p:cNvPr>
          <p:cNvSpPr txBox="1"/>
          <p:nvPr/>
        </p:nvSpPr>
        <p:spPr>
          <a:xfrm>
            <a:off x="1656743" y="4788283"/>
            <a:ext cx="88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Repeated chained </a:t>
            </a:r>
            <a:r>
              <a:rPr lang="en-AU" dirty="0" err="1"/>
              <a:t>sigmoids</a:t>
            </a:r>
            <a:r>
              <a:rPr lang="en-AU" dirty="0"/>
              <a:t> are numerically unstable – gradients vanish or explode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E0B163-8B41-452A-951B-E1C3E812CEAE}"/>
              </a:ext>
            </a:extLst>
          </p:cNvPr>
          <p:cNvSpPr txBox="1"/>
          <p:nvPr/>
        </p:nvSpPr>
        <p:spPr>
          <a:xfrm>
            <a:off x="4629013" y="4376138"/>
            <a:ext cx="1973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Backpropagation through time</a:t>
            </a:r>
          </a:p>
        </p:txBody>
      </p:sp>
    </p:spTree>
    <p:extLst>
      <p:ext uri="{BB962C8B-B14F-4D97-AF65-F5344CB8AC3E}">
        <p14:creationId xmlns:p14="http://schemas.microsoft.com/office/powerpoint/2010/main" val="132500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95A-1955-43EF-B5E6-A77FB92F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D03B-A64C-4D96-A528-F0E08ED5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Solution? </a:t>
            </a:r>
          </a:p>
          <a:p>
            <a:r>
              <a:rPr lang="en-AU" dirty="0"/>
              <a:t>Ensure constant error flow by gating!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F9973-E39D-48EB-A76B-3F23BCFD9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016482"/>
      </p:ext>
    </p:extLst>
  </p:cSld>
  <p:clrMapOvr>
    <a:masterClrMapping/>
  </p:clrMapOvr>
</p:sld>
</file>

<file path=ppt/theme/theme1.xml><?xml version="1.0" encoding="utf-8"?>
<a:theme xmlns:a="http://schemas.openxmlformats.org/drawingml/2006/main" name="Lexico">
  <a:themeElements>
    <a:clrScheme name="Lexico">
      <a:dk1>
        <a:srgbClr val="30384D"/>
      </a:dk1>
      <a:lt1>
        <a:srgbClr val="FFFFFF"/>
      </a:lt1>
      <a:dk2>
        <a:srgbClr val="44546A"/>
      </a:dk2>
      <a:lt2>
        <a:srgbClr val="E7E6E6"/>
      </a:lt2>
      <a:accent1>
        <a:srgbClr val="000000"/>
      </a:accent1>
      <a:accent2>
        <a:srgbClr val="1E70BF"/>
      </a:accent2>
      <a:accent3>
        <a:srgbClr val="9095A0"/>
      </a:accent3>
      <a:accent4>
        <a:srgbClr val="ABD1F8"/>
      </a:accent4>
      <a:accent5>
        <a:srgbClr val="9DB5D6"/>
      </a:accent5>
      <a:accent6>
        <a:srgbClr val="CF679D"/>
      </a:accent6>
      <a:hlink>
        <a:srgbClr val="0563C1"/>
      </a:hlink>
      <a:folHlink>
        <a:srgbClr val="954F72"/>
      </a:folHlink>
    </a:clrScheme>
    <a:fontScheme name="Lexico">
      <a:majorFont>
        <a:latin typeface="Lato"/>
        <a:ea typeface="楷体"/>
        <a:cs typeface=""/>
      </a:majorFont>
      <a:minorFont>
        <a:latin typeface="Lato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xico" id="{F9472953-9D01-42BA-98B3-09C2933A9852}" vid="{108BAF71-F3A0-45DD-B306-0D40E9C2E3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Lexico</Template>
  <TotalTime>66</TotalTime>
  <Words>136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楷体</vt:lpstr>
      <vt:lpstr>Arial</vt:lpstr>
      <vt:lpstr>Lato</vt:lpstr>
      <vt:lpstr>Lexico</vt:lpstr>
      <vt:lpstr>PowerPoint Presentation</vt:lpstr>
      <vt:lpstr>Attention, memory &amp; symmetry</vt:lpstr>
      <vt:lpstr>Free internet points to anyone who knows what the following is…</vt:lpstr>
      <vt:lpstr>PowerPoint Presentation</vt:lpstr>
      <vt:lpstr>Language isn’t necessarily sequential!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Fisher</dc:creator>
  <cp:lastModifiedBy>Nick Fisher</cp:lastModifiedBy>
  <cp:revision>8</cp:revision>
  <dcterms:created xsi:type="dcterms:W3CDTF">2018-06-16T01:30:42Z</dcterms:created>
  <dcterms:modified xsi:type="dcterms:W3CDTF">2018-06-16T02:37:27Z</dcterms:modified>
</cp:coreProperties>
</file>