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384048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67"/>
    <a:srgbClr val="E7E5D8"/>
    <a:srgbClr val="F4C833"/>
    <a:srgbClr val="EC6F41"/>
    <a:srgbClr val="27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26" d="100"/>
          <a:sy n="26" d="100"/>
        </p:scale>
        <p:origin x="175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88749"/>
            <a:ext cx="32644080" cy="1018709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368695"/>
            <a:ext cx="28803600" cy="7064585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3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57867"/>
            <a:ext cx="828103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57867"/>
            <a:ext cx="2436304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294888"/>
            <a:ext cx="33124140" cy="1217167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581715"/>
            <a:ext cx="33124140" cy="64007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789333"/>
            <a:ext cx="1632204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789333"/>
            <a:ext cx="1632204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57873"/>
            <a:ext cx="3312414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172962"/>
            <a:ext cx="16247028" cy="351535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688320"/>
            <a:ext cx="16247028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172962"/>
            <a:ext cx="16327042" cy="351535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688320"/>
            <a:ext cx="16327042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50720"/>
            <a:ext cx="12386548" cy="68275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213020"/>
            <a:ext cx="19442430" cy="2079413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778240"/>
            <a:ext cx="12386548" cy="16262775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50720"/>
            <a:ext cx="12386548" cy="68275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213020"/>
            <a:ext cx="19442430" cy="2079413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778240"/>
            <a:ext cx="12386548" cy="16262775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57873"/>
            <a:ext cx="3312414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789333"/>
            <a:ext cx="3312414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7120433"/>
            <a:ext cx="86410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742A-154C-4B0D-88CD-ECFE6CA6721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7120433"/>
            <a:ext cx="129616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7120433"/>
            <a:ext cx="86410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nmfs-pam-glider.github.io/GliderRodeo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AA9F3-630D-4A1E-9F14-46AA7A682B1C}"/>
              </a:ext>
            </a:extLst>
          </p:cNvPr>
          <p:cNvSpPr txBox="1"/>
          <p:nvPr/>
        </p:nvSpPr>
        <p:spPr>
          <a:xfrm>
            <a:off x="440653" y="245085"/>
            <a:ext cx="37523494" cy="4649991"/>
          </a:xfrm>
          <a:prstGeom prst="rect">
            <a:avLst/>
          </a:prstGeom>
          <a:solidFill>
            <a:srgbClr val="276BB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525" dirty="0">
                <a:solidFill>
                  <a:srgbClr val="F4C833"/>
                </a:solidFill>
                <a:latin typeface="Arial Rounded MT Bold" panose="020F0704030504030204" pitchFamily="34" charset="0"/>
              </a:rPr>
              <a:t>The PAM-Glider Rodeo</a:t>
            </a:r>
          </a:p>
          <a:p>
            <a:pPr algn="ctr"/>
            <a:r>
              <a:rPr lang="en-US" sz="84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Passive Acoustic Monitoring (PAM) Glider Comparison</a:t>
            </a:r>
          </a:p>
          <a:p>
            <a:pPr algn="ctr">
              <a:spcBef>
                <a:spcPts val="1050"/>
              </a:spcBef>
              <a:spcAft>
                <a:spcPts val="1050"/>
              </a:spcAft>
            </a:pPr>
            <a:r>
              <a:rPr lang="en-US" sz="5775" dirty="0">
                <a:solidFill>
                  <a:srgbClr val="F4C833"/>
                </a:solidFill>
                <a:latin typeface="Arial Rounded MT Bold" panose="020F0704030504030204" pitchFamily="34" charset="0"/>
              </a:rPr>
              <a:t>Erik Norris</a:t>
            </a:r>
            <a:r>
              <a:rPr lang="en-US" sz="5775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1</a:t>
            </a:r>
            <a:r>
              <a:rPr lang="en-US" sz="5775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Shannon Rankin</a:t>
            </a:r>
            <a:r>
              <a:rPr lang="en-US" sz="5775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2</a:t>
            </a:r>
            <a:r>
              <a:rPr lang="en-US" sz="5775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Erin Oleson</a:t>
            </a:r>
            <a:r>
              <a:rPr lang="en-US" sz="5775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1</a:t>
            </a:r>
            <a:r>
              <a:rPr lang="en-US" sz="5775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Christian Reiss</a:t>
            </a:r>
            <a:r>
              <a:rPr lang="en-US" sz="5775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2</a:t>
            </a:r>
            <a:r>
              <a:rPr lang="en-US" sz="5775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Selene Fregosi</a:t>
            </a:r>
            <a:r>
              <a:rPr lang="en-US" sz="5775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3</a:t>
            </a:r>
            <a:r>
              <a:rPr lang="en-US" sz="5775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David K. Mellinger</a:t>
            </a:r>
            <a:r>
              <a:rPr lang="en-US" sz="5775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4</a:t>
            </a:r>
            <a:endParaRPr lang="en-US" sz="5775" dirty="0">
              <a:solidFill>
                <a:srgbClr val="F4C83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EBFEE-7F86-496B-A19D-4572676543DA}"/>
              </a:ext>
            </a:extLst>
          </p:cNvPr>
          <p:cNvSpPr/>
          <p:nvPr/>
        </p:nvSpPr>
        <p:spPr>
          <a:xfrm>
            <a:off x="11219052" y="5068400"/>
            <a:ext cx="16202025" cy="20240484"/>
          </a:xfrm>
          <a:prstGeom prst="rect">
            <a:avLst/>
          </a:prstGeom>
          <a:solidFill>
            <a:srgbClr val="EC6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575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AC32-1FA3-4FF7-8E82-087A874F2E37}"/>
              </a:ext>
            </a:extLst>
          </p:cNvPr>
          <p:cNvSpPr/>
          <p:nvPr/>
        </p:nvSpPr>
        <p:spPr>
          <a:xfrm>
            <a:off x="213612" y="15095160"/>
            <a:ext cx="10704954" cy="9613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7D202F-E574-46A9-B9C6-61B600510549}"/>
              </a:ext>
            </a:extLst>
          </p:cNvPr>
          <p:cNvSpPr/>
          <p:nvPr/>
        </p:nvSpPr>
        <p:spPr>
          <a:xfrm>
            <a:off x="27721563" y="12656888"/>
            <a:ext cx="10469625" cy="12083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MAP OF  CALIFORNIA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684F6-262F-4D9A-B351-162E993282B9}"/>
              </a:ext>
            </a:extLst>
          </p:cNvPr>
          <p:cNvSpPr/>
          <p:nvPr/>
        </p:nvSpPr>
        <p:spPr>
          <a:xfrm>
            <a:off x="0" y="24956930"/>
            <a:ext cx="38404800" cy="4286820"/>
          </a:xfrm>
          <a:prstGeom prst="rect">
            <a:avLst/>
          </a:prstGeom>
          <a:solidFill>
            <a:srgbClr val="25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400" dirty="0">
                <a:latin typeface="Arial Rounded MT Bold" panose="020F0704030504030204" pitchFamily="34" charset="0"/>
              </a:rPr>
              <a:t>Participants: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8EBD8-50AC-43D3-ABB5-01A07A8EC8B7}"/>
              </a:ext>
            </a:extLst>
          </p:cNvPr>
          <p:cNvSpPr/>
          <p:nvPr/>
        </p:nvSpPr>
        <p:spPr>
          <a:xfrm>
            <a:off x="1" y="5068400"/>
            <a:ext cx="11219050" cy="9724067"/>
          </a:xfrm>
          <a:prstGeom prst="rect">
            <a:avLst/>
          </a:prstGeom>
          <a:solidFill>
            <a:srgbClr val="F4C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00137" indent="-1000137" algn="ctr">
              <a:buFontTx/>
              <a:buChar char="-"/>
            </a:pPr>
            <a:endParaRPr lang="en-US" sz="7701" dirty="0"/>
          </a:p>
          <a:p>
            <a:endParaRPr lang="en-US" sz="7000" dirty="0">
              <a:latin typeface="Arial Rounded MT Bold" panose="020F0704030504030204" pitchFamily="34" charset="0"/>
            </a:endParaRPr>
          </a:p>
          <a:p>
            <a:pPr marL="1000137" indent="-1000137" algn="ctr">
              <a:buFontTx/>
              <a:buChar char="-"/>
            </a:pPr>
            <a:endParaRPr lang="en-US" sz="7701" dirty="0"/>
          </a:p>
          <a:p>
            <a:pPr marL="1000137" indent="-1000137" algn="ctr">
              <a:buFontTx/>
              <a:buChar char="-"/>
            </a:pPr>
            <a:endParaRPr lang="en-US" sz="770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4BDDF-8FF5-4616-8462-5FA7DD554944}"/>
              </a:ext>
            </a:extLst>
          </p:cNvPr>
          <p:cNvSpPr/>
          <p:nvPr/>
        </p:nvSpPr>
        <p:spPr>
          <a:xfrm>
            <a:off x="27421076" y="5068400"/>
            <a:ext cx="10999882" cy="7263322"/>
          </a:xfrm>
          <a:prstGeom prst="rect">
            <a:avLst/>
          </a:prstGeom>
          <a:solidFill>
            <a:srgbClr val="F4C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6567C-5A15-41FD-AA26-FA1DDD9E2613}"/>
              </a:ext>
            </a:extLst>
          </p:cNvPr>
          <p:cNvSpPr txBox="1"/>
          <p:nvPr/>
        </p:nvSpPr>
        <p:spPr>
          <a:xfrm>
            <a:off x="563091" y="5200987"/>
            <a:ext cx="10355475" cy="657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5775" dirty="0">
                <a:latin typeface="Arial Rounded MT Bold" panose="020F0704030504030204" pitchFamily="34" charset="0"/>
              </a:rPr>
              <a:t>Testing 4 different gliders:</a:t>
            </a:r>
          </a:p>
          <a:p>
            <a:pPr marL="1200165" indent="-1200165">
              <a:spcAft>
                <a:spcPts val="1800"/>
              </a:spcAft>
              <a:buFont typeface="+mj-lt"/>
              <a:buAutoNum type="arabicPeriod"/>
            </a:pPr>
            <a:r>
              <a:rPr lang="en-US" sz="5775" dirty="0" err="1">
                <a:latin typeface="Arial Rounded MT Bold" panose="020F0704030504030204" pitchFamily="34" charset="0"/>
              </a:rPr>
              <a:t>Seaglider</a:t>
            </a:r>
            <a:endParaRPr lang="en-US" sz="5775" dirty="0">
              <a:latin typeface="Arial Rounded MT Bold" panose="020F0704030504030204" pitchFamily="34" charset="0"/>
            </a:endParaRPr>
          </a:p>
          <a:p>
            <a:pPr marL="1200165" indent="-1200165">
              <a:spcAft>
                <a:spcPts val="1800"/>
              </a:spcAft>
              <a:buFont typeface="+mj-lt"/>
              <a:buAutoNum type="arabicPeriod"/>
            </a:pPr>
            <a:r>
              <a:rPr lang="en-US" sz="5775" dirty="0">
                <a:latin typeface="Arial Rounded MT Bold" panose="020F0704030504030204" pitchFamily="34" charset="0"/>
              </a:rPr>
              <a:t>Slocum</a:t>
            </a:r>
          </a:p>
          <a:p>
            <a:pPr marL="1200165" indent="-1200165">
              <a:spcAft>
                <a:spcPts val="1800"/>
              </a:spcAft>
              <a:buFont typeface="+mj-lt"/>
              <a:buAutoNum type="arabicPeriod"/>
            </a:pPr>
            <a:r>
              <a:rPr lang="en-US" sz="5775" dirty="0" err="1">
                <a:latin typeface="Arial Rounded MT Bold" panose="020F0704030504030204" pitchFamily="34" charset="0"/>
              </a:rPr>
              <a:t>SeaExplorer</a:t>
            </a:r>
            <a:endParaRPr lang="en-US" sz="5775" dirty="0">
              <a:latin typeface="Arial Rounded MT Bold" panose="020F0704030504030204" pitchFamily="34" charset="0"/>
            </a:endParaRPr>
          </a:p>
          <a:p>
            <a:pPr marL="1200165" indent="-1200165">
              <a:spcAft>
                <a:spcPts val="1800"/>
              </a:spcAft>
              <a:buFont typeface="+mj-lt"/>
              <a:buAutoNum type="arabicPeriod"/>
            </a:pPr>
            <a:r>
              <a:rPr lang="en-US" sz="5775" dirty="0" err="1">
                <a:latin typeface="Arial Rounded MT Bold" panose="020F0704030504030204" pitchFamily="34" charset="0"/>
              </a:rPr>
              <a:t>OceanScout</a:t>
            </a:r>
            <a:endParaRPr lang="en-US" sz="5775" dirty="0">
              <a:latin typeface="Arial Rounded MT Bold" panose="020F0704030504030204" pitchFamily="34" charset="0"/>
            </a:endParaRPr>
          </a:p>
          <a:p>
            <a:endParaRPr lang="en-US" sz="577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5AF87-D00C-4D93-BBA6-8FEAB667D87A}"/>
              </a:ext>
            </a:extLst>
          </p:cNvPr>
          <p:cNvSpPr txBox="1"/>
          <p:nvPr/>
        </p:nvSpPr>
        <p:spPr>
          <a:xfrm>
            <a:off x="27844888" y="5392562"/>
            <a:ext cx="10039534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5775" dirty="0">
                <a:latin typeface="Arial Rounded MT Bold" panose="020F0704030504030204" pitchFamily="34" charset="0"/>
              </a:rPr>
              <a:t>Testing 3 integrated PAM systems:</a:t>
            </a:r>
          </a:p>
          <a:p>
            <a:pPr marL="1200165" indent="-1200165">
              <a:spcAft>
                <a:spcPts val="1800"/>
              </a:spcAft>
              <a:buFont typeface="+mj-lt"/>
              <a:buAutoNum type="arabicPeriod"/>
            </a:pPr>
            <a:r>
              <a:rPr lang="en-US" sz="5775" dirty="0">
                <a:latin typeface="Arial Rounded MT Bold" panose="020F0704030504030204" pitchFamily="34" charset="0"/>
              </a:rPr>
              <a:t>DMON</a:t>
            </a:r>
          </a:p>
          <a:p>
            <a:pPr marL="1200165" indent="-1200165">
              <a:spcAft>
                <a:spcPts val="1800"/>
              </a:spcAft>
              <a:buFont typeface="+mj-lt"/>
              <a:buAutoNum type="arabicPeriod"/>
            </a:pPr>
            <a:r>
              <a:rPr lang="en-US" sz="5775" dirty="0">
                <a:latin typeface="Arial Rounded MT Bold" panose="020F0704030504030204" pitchFamily="34" charset="0"/>
              </a:rPr>
              <a:t>WISPR</a:t>
            </a:r>
          </a:p>
          <a:p>
            <a:pPr marL="1200165" indent="-1200165">
              <a:spcAft>
                <a:spcPts val="1800"/>
              </a:spcAft>
              <a:buFont typeface="+mj-lt"/>
              <a:buAutoNum type="arabicPeriod"/>
            </a:pPr>
            <a:r>
              <a:rPr lang="en-US" sz="5775" dirty="0" err="1">
                <a:latin typeface="Arial Rounded MT Bold" panose="020F0704030504030204" pitchFamily="34" charset="0"/>
              </a:rPr>
              <a:t>Alseamar</a:t>
            </a:r>
            <a:r>
              <a:rPr lang="en-US" sz="5775" dirty="0">
                <a:latin typeface="Arial Rounded MT Bold" panose="020F0704030504030204" pitchFamily="34" charset="0"/>
              </a:rPr>
              <a:t> Acoustic Acquisition System</a:t>
            </a:r>
          </a:p>
        </p:txBody>
      </p:sp>
      <p:pic>
        <p:nvPicPr>
          <p:cNvPr id="1026" name="Picture 2" descr="What is the significance of the NOAA logo?">
            <a:extLst>
              <a:ext uri="{FF2B5EF4-FFF2-40B4-BE49-F238E27FC236}">
                <a16:creationId xmlns:a16="http://schemas.microsoft.com/office/drawing/2014/main" id="{FBCDD73D-47B5-446F-B4DC-D7F6F062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31" y="25327304"/>
            <a:ext cx="5237018" cy="3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egon State University | Drupal.org">
            <a:extLst>
              <a:ext uri="{FF2B5EF4-FFF2-40B4-BE49-F238E27FC236}">
                <a16:creationId xmlns:a16="http://schemas.microsoft.com/office/drawing/2014/main" id="{127511ED-CD6E-4A80-943B-0663727C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117" y="25586830"/>
            <a:ext cx="7228711" cy="30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G2 Industry Members - Underwater Glider User Group (UG2)">
            <a:extLst>
              <a:ext uri="{FF2B5EF4-FFF2-40B4-BE49-F238E27FC236}">
                <a16:creationId xmlns:a16="http://schemas.microsoft.com/office/drawing/2014/main" id="{FDCED157-8F17-4EFF-8ADF-EA0DB92E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153" y="25559464"/>
            <a:ext cx="3783779" cy="30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E8C048-647F-4024-AFE1-BFC5596894B8}"/>
              </a:ext>
            </a:extLst>
          </p:cNvPr>
          <p:cNvSpPr txBox="1"/>
          <p:nvPr/>
        </p:nvSpPr>
        <p:spPr>
          <a:xfrm>
            <a:off x="11248081" y="16850365"/>
            <a:ext cx="15680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 more info visit:</a:t>
            </a:r>
            <a:endParaRPr lang="en-US" sz="12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A45DE-76EC-4A18-AC07-0D06803AAC80}"/>
              </a:ext>
            </a:extLst>
          </p:cNvPr>
          <p:cNvSpPr txBox="1"/>
          <p:nvPr/>
        </p:nvSpPr>
        <p:spPr>
          <a:xfrm>
            <a:off x="11532957" y="23862244"/>
            <a:ext cx="15680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25" dirty="0">
                <a:solidFill>
                  <a:schemeClr val="bg1"/>
                </a:solidFill>
                <a:latin typeface="Arial Rounded MT Bold" panose="020F07040305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https://nmfs-pam-glider.github.io/GliderRodeo</a:t>
            </a:r>
            <a:endParaRPr lang="en-US" sz="5425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sz="1575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F97AE6-5EEC-4246-B7AD-2A2DCACE5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9914">
            <a:off x="22101972" y="-793955"/>
            <a:ext cx="2981956" cy="295966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22F51E6-71A8-436C-8472-3F9E3752F248}"/>
              </a:ext>
            </a:extLst>
          </p:cNvPr>
          <p:cNvSpPr/>
          <p:nvPr/>
        </p:nvSpPr>
        <p:spPr>
          <a:xfrm>
            <a:off x="1" y="11697063"/>
            <a:ext cx="11219050" cy="3095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9B7DE-C5C4-45C3-A111-BF958DCC2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173" y="12331723"/>
            <a:ext cx="2465780" cy="1782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9F005-E204-4FAA-A0D4-9CFF640B6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29" y="12023991"/>
            <a:ext cx="3413760" cy="1920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57F25F-F0EC-4C69-9BF5-157104794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5" y="12259736"/>
            <a:ext cx="2102832" cy="21028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9A429-38C8-48A7-98B5-74BE16001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2" y="12274778"/>
            <a:ext cx="4072163" cy="17452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B5362FA-A846-4A87-89B2-646E542335CC}"/>
              </a:ext>
            </a:extLst>
          </p:cNvPr>
          <p:cNvSpPr txBox="1"/>
          <p:nvPr/>
        </p:nvSpPr>
        <p:spPr>
          <a:xfrm>
            <a:off x="10717021" y="25368037"/>
            <a:ext cx="9296290" cy="359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Southwest Fisheries Science Center (SWFSC)</a:t>
            </a:r>
          </a:p>
          <a:p>
            <a:endParaRPr lang="en-US" sz="175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52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Pacific Islands Fisheries Science Center (PIFSC)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38F250-266B-41F1-9212-96B4EC72EB1F}"/>
              </a:ext>
            </a:extLst>
          </p:cNvPr>
          <p:cNvSpPr txBox="1"/>
          <p:nvPr/>
        </p:nvSpPr>
        <p:spPr>
          <a:xfrm>
            <a:off x="1889994" y="15268484"/>
            <a:ext cx="7332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>
                <a:latin typeface="Arial Rounded MT Bold" panose="020F0704030504030204" pitchFamily="34" charset="0"/>
              </a:rPr>
              <a:t>Hawaii Rodeo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04C280-CCA0-4935-B15E-C1FA11A8D2B5}"/>
              </a:ext>
            </a:extLst>
          </p:cNvPr>
          <p:cNvSpPr txBox="1"/>
          <p:nvPr/>
        </p:nvSpPr>
        <p:spPr>
          <a:xfrm>
            <a:off x="28198745" y="13001644"/>
            <a:ext cx="97250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>
                <a:latin typeface="Arial Rounded MT Bold" panose="020F0704030504030204" pitchFamily="34" charset="0"/>
              </a:rPr>
              <a:t>West Coast Rodeo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0FF8B-E6F6-4088-8F02-74CE0DE85444}"/>
              </a:ext>
            </a:extLst>
          </p:cNvPr>
          <p:cNvSpPr txBox="1"/>
          <p:nvPr/>
        </p:nvSpPr>
        <p:spPr>
          <a:xfrm>
            <a:off x="30392254" y="25269539"/>
            <a:ext cx="779893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 NOAA Fisheries, Pacific Islands Fisheries Science Center</a:t>
            </a:r>
          </a:p>
          <a:p>
            <a:r>
              <a:rPr lang="en-US" sz="24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 NOAA Fisheries, Southwest Fisheries Science Center</a:t>
            </a:r>
          </a:p>
          <a:p>
            <a:r>
              <a:rPr lang="en-US" sz="24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 Ocean Associates, Inc. contracted to NOAA PIFSC</a:t>
            </a:r>
          </a:p>
          <a:p>
            <a:r>
              <a:rPr lang="en-US" sz="24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Cooperative Institute for Marine Ecosystem and Resources Studies, Oregon State University and NOAA Pacific Marine Environmental Laboratory</a:t>
            </a:r>
          </a:p>
          <a:p>
            <a:endParaRPr lang="en-US" sz="52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4C5EF49-6B33-4039-82D0-EAFC1F2FBA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4" y="16944632"/>
            <a:ext cx="9313045" cy="7083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27DF2-E563-4A43-A7F4-62449C8F18B3}"/>
              </a:ext>
            </a:extLst>
          </p:cNvPr>
          <p:cNvSpPr txBox="1"/>
          <p:nvPr/>
        </p:nvSpPr>
        <p:spPr>
          <a:xfrm>
            <a:off x="5305204" y="17072228"/>
            <a:ext cx="4435189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25" dirty="0">
                <a:latin typeface="Arial Rounded MT Bold" panose="020F0704030504030204" pitchFamily="34" charset="0"/>
              </a:rPr>
              <a:t>Main Hawaiian</a:t>
            </a:r>
          </a:p>
          <a:p>
            <a:pPr algn="ctr"/>
            <a:r>
              <a:rPr lang="en-US" sz="4725" dirty="0">
                <a:latin typeface="Arial Rounded MT Bold" panose="020F0704030504030204" pitchFamily="34" charset="0"/>
              </a:rPr>
              <a:t>Islands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7364B1D-9052-4F47-B2D0-77EB54548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075" y="14425128"/>
            <a:ext cx="7600352" cy="101983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5FE95BF-469F-4A3E-A53F-C0CE9C18D2FD}"/>
              </a:ext>
            </a:extLst>
          </p:cNvPr>
          <p:cNvSpPr txBox="1"/>
          <p:nvPr/>
        </p:nvSpPr>
        <p:spPr>
          <a:xfrm>
            <a:off x="32006556" y="14555631"/>
            <a:ext cx="452976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25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 West Coast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99253-53C7-4016-B811-AADCBF6FE1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888" y="18132384"/>
            <a:ext cx="5751029" cy="5751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1B1DA-DC2E-4CC0-AF33-45B82269B635}"/>
              </a:ext>
            </a:extLst>
          </p:cNvPr>
          <p:cNvSpPr txBox="1"/>
          <p:nvPr/>
        </p:nvSpPr>
        <p:spPr>
          <a:xfrm>
            <a:off x="11839471" y="8921806"/>
            <a:ext cx="1504571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65" indent="-1200165">
              <a:buAutoNum type="alphaLcParenR"/>
            </a:pPr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Field test PAM gliders</a:t>
            </a:r>
          </a:p>
          <a:p>
            <a:pPr marL="1200165" indent="-1200165">
              <a:buAutoNum type="alphaLcParenR"/>
            </a:pPr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Field test other PAM systems</a:t>
            </a:r>
          </a:p>
          <a:p>
            <a:pPr marL="1200165" indent="-1200165">
              <a:buAutoNum type="alphaLcParenR"/>
            </a:pPr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Analyze rodeo data</a:t>
            </a:r>
          </a:p>
          <a:p>
            <a:pPr marL="1200165" indent="-1200165">
              <a:buAutoNum type="alphaLcParenR"/>
            </a:pPr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Discuss metrics to consider and compare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E89DF4-07D6-487E-86B9-56958B6857A5}"/>
              </a:ext>
            </a:extLst>
          </p:cNvPr>
          <p:cNvSpPr txBox="1"/>
          <p:nvPr/>
        </p:nvSpPr>
        <p:spPr>
          <a:xfrm>
            <a:off x="11180254" y="5260464"/>
            <a:ext cx="160442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Come fly with us!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Talk to us if you want to:</a:t>
            </a:r>
          </a:p>
          <a:p>
            <a:endParaRPr 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86E739-F4F1-4A57-A1A2-B6DC8098DDAB}"/>
              </a:ext>
            </a:extLst>
          </p:cNvPr>
          <p:cNvSpPr txBox="1"/>
          <p:nvPr/>
        </p:nvSpPr>
        <p:spPr>
          <a:xfrm>
            <a:off x="11411555" y="14357372"/>
            <a:ext cx="159015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Anticipated dates: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two weeks each, late 2025 to mid 2026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608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189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Barkley</dc:creator>
  <cp:lastModifiedBy>Selene Fregosi</cp:lastModifiedBy>
  <cp:revision>34</cp:revision>
  <dcterms:created xsi:type="dcterms:W3CDTF">2024-08-28T23:28:56Z</dcterms:created>
  <dcterms:modified xsi:type="dcterms:W3CDTF">2024-09-04T21:53:43Z</dcterms:modified>
</cp:coreProperties>
</file>