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0"/>
  </p:notesMasterIdLst>
  <p:sldIdLst>
    <p:sldId id="1898" r:id="rId6"/>
    <p:sldId id="4650" r:id="rId7"/>
    <p:sldId id="1899" r:id="rId8"/>
    <p:sldId id="1894" r:id="rId9"/>
    <p:sldId id="1904" r:id="rId10"/>
    <p:sldId id="1905" r:id="rId11"/>
    <p:sldId id="1895" r:id="rId12"/>
    <p:sldId id="1906" r:id="rId13"/>
    <p:sldId id="1925" r:id="rId14"/>
    <p:sldId id="1926" r:id="rId15"/>
    <p:sldId id="1918" r:id="rId16"/>
    <p:sldId id="1896" r:id="rId17"/>
    <p:sldId id="4652" r:id="rId18"/>
    <p:sldId id="1900" r:id="rId19"/>
    <p:sldId id="1897" r:id="rId20"/>
    <p:sldId id="1927" r:id="rId21"/>
    <p:sldId id="1907" r:id="rId22"/>
    <p:sldId id="1928" r:id="rId23"/>
    <p:sldId id="1929" r:id="rId24"/>
    <p:sldId id="4651" r:id="rId25"/>
    <p:sldId id="1901" r:id="rId26"/>
    <p:sldId id="1922" r:id="rId27"/>
    <p:sldId id="1908" r:id="rId28"/>
    <p:sldId id="4647" r:id="rId29"/>
    <p:sldId id="4645" r:id="rId30"/>
    <p:sldId id="4649" r:id="rId31"/>
    <p:sldId id="1924" r:id="rId32"/>
    <p:sldId id="1909" r:id="rId33"/>
    <p:sldId id="1910" r:id="rId34"/>
    <p:sldId id="1911" r:id="rId35"/>
    <p:sldId id="1943" r:id="rId36"/>
    <p:sldId id="1945" r:id="rId37"/>
    <p:sldId id="1944" r:id="rId38"/>
    <p:sldId id="4643" r:id="rId39"/>
    <p:sldId id="1946" r:id="rId40"/>
    <p:sldId id="1947" r:id="rId41"/>
    <p:sldId id="1952" r:id="rId42"/>
    <p:sldId id="1949" r:id="rId43"/>
    <p:sldId id="1951" r:id="rId44"/>
    <p:sldId id="1941" r:id="rId45"/>
    <p:sldId id="1942" r:id="rId46"/>
    <p:sldId id="4641" r:id="rId47"/>
    <p:sldId id="4642" r:id="rId48"/>
    <p:sldId id="1903"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7A75851-92EC-48B3-9419-4A79990251DC}">
          <p14:sldIdLst>
            <p14:sldId id="1898"/>
            <p14:sldId id="4650"/>
          </p14:sldIdLst>
        </p14:section>
        <p14:section name="Lesson 01: Azure Cosmos DB overview" id="{77D607D8-6B0E-4828-94D8-68DF8EE9FA6E}">
          <p14:sldIdLst>
            <p14:sldId id="1899"/>
            <p14:sldId id="1894"/>
            <p14:sldId id="1904"/>
            <p14:sldId id="1905"/>
            <p14:sldId id="1895"/>
            <p14:sldId id="1906"/>
            <p14:sldId id="1925"/>
            <p14:sldId id="1926"/>
            <p14:sldId id="1918"/>
            <p14:sldId id="1896"/>
            <p14:sldId id="4652"/>
          </p14:sldIdLst>
        </p14:section>
        <p14:section name="Lesson 02: Azure Cosmos DB data structure" id="{9421F986-A176-40E8-BD6F-9F1D687A39ED}">
          <p14:sldIdLst>
            <p14:sldId id="1900"/>
            <p14:sldId id="1897"/>
            <p14:sldId id="1927"/>
            <p14:sldId id="1907"/>
            <p14:sldId id="1928"/>
            <p14:sldId id="1929"/>
            <p14:sldId id="4651"/>
          </p14:sldIdLst>
        </p14:section>
        <p14:section name="Lesson 03: Create and update documents by using code" id="{F6A78020-1F93-4A43-A28A-FBEBA4ECD8B1}">
          <p14:sldIdLst>
            <p14:sldId id="1901"/>
            <p14:sldId id="1922"/>
            <p14:sldId id="1908"/>
            <p14:sldId id="4647"/>
            <p14:sldId id="4645"/>
            <p14:sldId id="4649"/>
            <p14:sldId id="1924"/>
            <p14:sldId id="1909"/>
            <p14:sldId id="1910"/>
            <p14:sldId id="1911"/>
            <p14:sldId id="1943"/>
            <p14:sldId id="1945"/>
            <p14:sldId id="1944"/>
            <p14:sldId id="4643"/>
            <p14:sldId id="1946"/>
            <p14:sldId id="1947"/>
            <p14:sldId id="1952"/>
            <p14:sldId id="1949"/>
            <p14:sldId id="1951"/>
            <p14:sldId id="1941"/>
            <p14:sldId id="1942"/>
          </p14:sldIdLst>
        </p14:section>
        <p14:section name="Lab" id="{8D85CFFE-07E9-40C5-B5F7-F11FDC73FC6B}">
          <p14:sldIdLst>
            <p14:sldId id="4641"/>
            <p14:sldId id="4642"/>
          </p14:sldIdLst>
        </p14:section>
        <p14:section name="Closing" id="{6F0E3ADE-E65E-41CC-A8E1-42D0058A6EF4}">
          <p14:sldIdLst>
            <p14:sldId id="19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C4F38-2426-429C-8E75-35A4E5803EB2}" v="39" dt="2020-02-01T01:26:57.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6" autoAdjust="0"/>
    <p:restoredTop sz="63692" autoAdjust="0"/>
  </p:normalViewPr>
  <p:slideViewPr>
    <p:cSldViewPr snapToGrid="0">
      <p:cViewPr varScale="1">
        <p:scale>
          <a:sx n="67" d="100"/>
          <a:sy n="67" d="100"/>
        </p:scale>
        <p:origin x="1500"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think of RUs per second as the currency for throughput. RUs per second is a rate-based currency.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abstracts the system resources such as CPU, IOPS, and memory that are required to perform the database operations supported by Azure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Costs are always measured in RU no matter which API you </a:t>
            </a:r>
            <a:r>
              <a:rPr lang="en-US" b="0">
                <a:solidFill>
                  <a:srgbClr val="D4D4D4"/>
                </a:solidFill>
                <a:effectLst/>
                <a:latin typeface="Consolas" panose="020B0609020204030204" pitchFamily="49" charset="0"/>
              </a:rPr>
              <a:t>are using.</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108498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3545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153368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0705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Today’s applications must be highly responsive and always online. </a:t>
            </a:r>
          </a:p>
          <a:p>
            <a:endParaRPr lang="en-US" sz="882"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mn-lt"/>
                <a:ea typeface="+mn-ea"/>
                <a:cs typeface="+mn-cs"/>
              </a:rPr>
              <a:t>One of the most obvious challenges when maintaining a relational database system is that most relational engines apply locks and latches to enforce strict atomicity, consistency, isolation, durability (ACID) semantics. This approach provides benefits in terms of ensuring a consistent data state within the database. However, there are heavy tradeoffs with respect to concurrency, latency, and availability.</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achieve low latency and high availability, you must deploy instances of a database engine in datacenters that are close to their users. Databases then need to respond in real time to significant amounts of changes in usage at peak hours, store ever-increasing volumes of data, and make this data available to users in milliseconds.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latin typeface="+mn-lt"/>
                <a:ea typeface="+mn-ea"/>
                <a:cs typeface="+mn-cs"/>
              </a:rPr>
              <a:t>You can deploy Azure Cosmos DB worldwide across all Azure regions, which helps you overcome the previously mentioned challenges of maintaining a relational database system. </a:t>
            </a:r>
            <a:r>
              <a:rPr lang="en-US" sz="882" b="0" i="0" kern="1200" dirty="0">
                <a:solidFill>
                  <a:schemeClr val="tx1"/>
                </a:solidFill>
                <a:effectLst/>
                <a:latin typeface="Segoe UI Light" pitchFamily="34" charset="0"/>
                <a:ea typeface="+mn-ea"/>
                <a:cs typeface="+mn-cs"/>
              </a:rPr>
              <a:t>Partition ranges can be dynamically subdivided to seamlessly grow a database in line with an application while simultaneously maintaining high availability.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Additionally, Azure Cosmos DB provides a solution for big data applications by providing the capacity for high volume, velocity, and variety in the data. </a:t>
            </a:r>
            <a:r>
              <a:rPr lang="en-US" sz="1100" b="0" i="0">
                <a:solidFill>
                  <a:srgbClr val="E3E3E3"/>
                </a:solidFill>
                <a:effectLst/>
                <a:latin typeface="Segoe UI" panose="020B0502040204020203" pitchFamily="34" charset="0"/>
              </a:rPr>
              <a:t>Data </a:t>
            </a:r>
            <a:r>
              <a:rPr lang="en-US" sz="1100" b="0" i="0" dirty="0">
                <a:solidFill>
                  <a:srgbClr val="E3E3E3"/>
                </a:solidFill>
                <a:effectLst/>
                <a:latin typeface="Segoe UI" panose="020B0502040204020203" pitchFamily="34" charset="0"/>
              </a:rPr>
              <a:t>stored in Azure Cosmos DB can be integrated with HDInsight for big data analytics via Apache Spark jobs.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you’ll need the </a:t>
            </a:r>
            <a:r>
              <a:rPr lang="en-US" sz="882" b="1" i="0" kern="1200" dirty="0">
                <a:solidFill>
                  <a:schemeClr val="tx1"/>
                </a:solidFill>
                <a:effectLst/>
                <a:latin typeface="Segoe UI Light" pitchFamily="34" charset="0"/>
                <a:ea typeface="+mn-ea"/>
                <a:cs typeface="+mn-cs"/>
              </a:rPr>
              <a:t>Microsoft.Azure.Cosmos </a:t>
            </a:r>
            <a:r>
              <a:rPr lang="en-US" sz="882" b="0" i="0" kern="1200" dirty="0">
                <a:solidFill>
                  <a:schemeClr val="tx1"/>
                </a:solidFill>
                <a:effectLst/>
                <a:latin typeface="Segoe UI Light" pitchFamily="34" charset="0"/>
                <a:ea typeface="+mn-ea"/>
                <a:cs typeface="+mn-cs"/>
              </a:rPr>
              <a:t>package from NuGet and to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CosmosClient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database or create a new database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86997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container or create a new container (collection)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2097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4258699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CreateItemAsync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Container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items because the SDK doesn't require a specific base type.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use </a:t>
            </a:r>
            <a:r>
              <a:rPr lang="en-US" sz="882" b="1" i="0" kern="1200" dirty="0">
                <a:solidFill>
                  <a:schemeClr val="tx1"/>
                </a:solidFill>
                <a:effectLst/>
                <a:latin typeface="Segoe UI Light" pitchFamily="34" charset="0"/>
                <a:ea typeface="+mn-ea"/>
                <a:cs typeface="+mn-cs"/>
              </a:rPr>
              <a:t>UpsertItemAsync </a:t>
            </a:r>
            <a:r>
              <a:rPr lang="en-US" sz="882" b="0" i="0" kern="1200" dirty="0">
                <a:solidFill>
                  <a:schemeClr val="tx1"/>
                </a:solidFill>
                <a:effectLst/>
                <a:latin typeface="Segoe UI Light" pitchFamily="34" charset="0"/>
                <a:ea typeface="+mn-ea"/>
                <a:cs typeface="+mn-cs"/>
              </a:rPr>
              <a:t>to </a:t>
            </a:r>
            <a:r>
              <a:rPr lang="en-US" sz="882" b="1" i="0" kern="1200" dirty="0">
                <a:solidFill>
                  <a:schemeClr val="tx1"/>
                </a:solidFill>
                <a:effectLst/>
                <a:latin typeface="Segoe UI Light" pitchFamily="34" charset="0"/>
                <a:ea typeface="+mn-ea"/>
                <a:cs typeface="+mn-cs"/>
              </a:rPr>
              <a:t>create or replace</a:t>
            </a:r>
            <a:r>
              <a:rPr lang="en-US" sz="882" b="0" i="0" kern="1200" dirty="0">
                <a:solidFill>
                  <a:schemeClr val="tx1"/>
                </a:solidFill>
                <a:effectLst/>
                <a:latin typeface="Segoe UI Light" pitchFamily="34" charset="0"/>
                <a:ea typeface="+mn-ea"/>
                <a:cs typeface="+mn-cs"/>
              </a:rPr>
              <a:t> </a:t>
            </a:r>
            <a:r>
              <a:rPr lang="en-US" sz="882" b="0" i="0" kern="1200">
                <a:solidFill>
                  <a:schemeClr val="tx1"/>
                </a:solidFill>
                <a:effectLst/>
                <a:latin typeface="Segoe UI Light" pitchFamily="34" charset="0"/>
                <a:ea typeface="+mn-ea"/>
                <a:cs typeface="+mn-cs"/>
              </a:rPr>
              <a:t>the item </a:t>
            </a:r>
            <a:r>
              <a:rPr lang="en-US" sz="882" b="0" i="0" kern="1200" dirty="0">
                <a:solidFill>
                  <a:schemeClr val="tx1"/>
                </a:solidFill>
                <a:effectLst/>
                <a:latin typeface="Segoe UI Light" pitchFamily="34" charset="0"/>
                <a:ea typeface="+mn-ea"/>
                <a:cs typeface="+mn-cs"/>
              </a:rPr>
              <a:t>based on the unique identifier.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1200" b="1" kern="1200" dirty="0">
                <a:solidFill>
                  <a:schemeClr val="tx1"/>
                </a:solidFill>
                <a:effectLst/>
                <a:latin typeface="+mn-lt"/>
                <a:ea typeface="+mn-ea"/>
                <a:cs typeface="+mn-cs"/>
              </a:rPr>
              <a:t>GetItemQueryIterator</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class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You get the LINQ queryable with the </a:t>
            </a:r>
            <a:r>
              <a:rPr lang="en-US" sz="1200" b="1" kern="1200" dirty="0">
                <a:solidFill>
                  <a:schemeClr val="tx1"/>
                </a:solidFill>
                <a:effectLst/>
                <a:latin typeface="+mn-lt"/>
                <a:ea typeface="+mn-ea"/>
                <a:cs typeface="+mn-cs"/>
              </a:rPr>
              <a:t>GetItemLinqQueryable</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class.</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You can improve the stored procedure by taking advantage of a couple of language enhancements in the platform:</a:t>
            </a:r>
          </a:p>
          <a:p>
            <a:pPr algn="l"/>
            <a:endParaRPr lang="en-US" dirty="0"/>
          </a:p>
          <a:p>
            <a:pPr marL="171450" indent="-171450" algn="l">
              <a:buFont typeface="Arial" panose="020B0604020202020204" pitchFamily="34" charset="0"/>
              <a:buChar char="•"/>
            </a:pPr>
            <a:r>
              <a:rPr lang="en-US" dirty="0"/>
              <a:t>The double underscore (__) is a reference to </a:t>
            </a:r>
            <a:r>
              <a:rPr lang="en-US" b="1" dirty="0"/>
              <a:t>getContext().getCollection() </a:t>
            </a:r>
            <a:r>
              <a:rPr lang="en-US" dirty="0"/>
              <a:t>that simplifies multiple lines of code. This example uses it to call the </a:t>
            </a:r>
            <a:r>
              <a:rPr lang="en-US" b="1" dirty="0"/>
              <a:t>createDocument()</a:t>
            </a:r>
            <a:r>
              <a:rPr lang="en-US" dirty="0"/>
              <a:t> and the </a:t>
            </a:r>
            <a:r>
              <a:rPr lang="en-US" b="1" dirty="0"/>
              <a:t>getSelfLink() </a:t>
            </a:r>
            <a:r>
              <a:rPr lang="en-US" dirty="0"/>
              <a:t>functions.</a:t>
            </a:r>
          </a:p>
          <a:p>
            <a:pPr marL="171450" indent="-171450" algn="l">
              <a:buFont typeface="Arial" panose="020B0604020202020204" pitchFamily="34" charset="0"/>
              <a:buChar char="•"/>
            </a:pPr>
            <a:r>
              <a:rPr lang="en-US" dirty="0"/>
              <a:t>You can take advantage of lambda expressions to make your code more concise.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95234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This example depicts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i="0"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you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ETags.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ETag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ETag value stays constant, it means that no other process has updated the document. However, if the ETag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ETag and avoid scenarios where the document updates on the server before the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You’ve been assigned the task of updating your company’s existing retail web application to use more than one data service in Azure.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company’s goal is to take advantage of the best data service for each application component.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After conducting thorough research, you decide to migrate your inventory database from Azure SQL Database to Azure Cosmos DB.</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bounded-staleness, session, consistent prefix, and eventual. Bounded-staleness,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85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82913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98428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92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23153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333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01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45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3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956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8322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3154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02815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79676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122868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6832955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03003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1322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89519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5161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39374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06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454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586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60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667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691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906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6390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49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372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0816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0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45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319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889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12853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439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58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509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72371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4719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sv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30.xml"/><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30.emf"/><Relationship Id="rId4" Type="http://schemas.openxmlformats.org/officeDocument/2006/relationships/image" Target="../media/image29.png"/><Relationship Id="rId9"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6.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35.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36.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30.emf"/><Relationship Id="rId9"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6.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2.emf"/><Relationship Id="rId5" Type="http://schemas.openxmlformats.org/officeDocument/2006/relationships/image" Target="../media/image31.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0.emf"/><Relationship Id="rId2" Type="http://schemas.openxmlformats.org/officeDocument/2006/relationships/slideLayout" Target="../slideLayouts/slideLayout52.xml"/><Relationship Id="rId1" Type="http://schemas.openxmlformats.org/officeDocument/2006/relationships/tags" Target="../tags/tag42.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04: Develop solutions that use Cosmos DB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770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5"/>
              <a:srcRect/>
              <a:stretch/>
            </p:blipFill>
            <p:spPr>
              <a:xfrm>
                <a:off x="972477" y="5526673"/>
                <a:ext cx="455346" cy="388561"/>
              </a:xfrm>
              <a:prstGeom prst="rect">
                <a:avLst/>
              </a:prstGeom>
            </p:spPr>
          </p:pic>
        </p:grpSp>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5"/>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custDataLst>
      <p:tags r:id="rId1"/>
    </p:custDataLst>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custDataLst>
      <p:tags r:id="rId1"/>
    </p:custDataLst>
    <p:extLst>
      <p:ext uri="{BB962C8B-B14F-4D97-AF65-F5344CB8AC3E}">
        <p14:creationId xmlns:p14="http://schemas.microsoft.com/office/powerpoint/2010/main" val="2524953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 </a:t>
            </a:r>
            <a:r>
              <a:rPr lang="en-US"/>
              <a:t>(continued)</a:t>
            </a:r>
            <a:endParaRPr lang="en-US" dirty="0"/>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5251-EA2A-43D4-8EE7-49388AE20A83}"/>
              </a:ext>
            </a:extLst>
          </p:cNvPr>
          <p:cNvSpPr>
            <a:spLocks noGrp="1"/>
          </p:cNvSpPr>
          <p:nvPr>
            <p:ph type="title"/>
          </p:nvPr>
        </p:nvSpPr>
        <p:spPr/>
        <p:txBody>
          <a:bodyPr/>
          <a:lstStyle/>
          <a:p>
            <a:r>
              <a:rPr lang="en-US" dirty="0"/>
              <a:t>Cosmos DB throughput</a:t>
            </a:r>
          </a:p>
        </p:txBody>
      </p:sp>
      <p:sp>
        <p:nvSpPr>
          <p:cNvPr id="4" name="Text Placeholder 3">
            <a:extLst>
              <a:ext uri="{FF2B5EF4-FFF2-40B4-BE49-F238E27FC236}">
                <a16:creationId xmlns:a16="http://schemas.microsoft.com/office/drawing/2014/main" id="{D2D3F216-7279-4A3B-92F2-701A7BA76D3D}"/>
              </a:ext>
            </a:extLst>
          </p:cNvPr>
          <p:cNvSpPr>
            <a:spLocks noGrp="1"/>
          </p:cNvSpPr>
          <p:nvPr>
            <p:ph type="body" sz="quarter" idx="10"/>
          </p:nvPr>
        </p:nvSpPr>
        <p:spPr>
          <a:xfrm>
            <a:off x="584200" y="1435497"/>
            <a:ext cx="11018520" cy="4407360"/>
          </a:xfrm>
        </p:spPr>
        <p:txBody>
          <a:bodyPr/>
          <a:lstStyle/>
          <a:p>
            <a:pPr marL="285750" indent="-285750">
              <a:spcAft>
                <a:spcPts val="1200"/>
              </a:spcAft>
              <a:buFont typeface="Arial" panose="020B0604020202020204" pitchFamily="34" charset="0"/>
              <a:buChar char="•"/>
            </a:pPr>
            <a:r>
              <a:rPr lang="en-US" sz="2800" dirty="0"/>
              <a:t>Pay for the throughput you provision and the storage you consume on an hourly basis</a:t>
            </a:r>
          </a:p>
          <a:p>
            <a:pPr marL="285750" indent="-285750">
              <a:spcAft>
                <a:spcPts val="1200"/>
              </a:spcAft>
              <a:buFont typeface="Arial" panose="020B0604020202020204" pitchFamily="34" charset="0"/>
              <a:buChar char="•"/>
            </a:pPr>
            <a:r>
              <a:rPr lang="en-US" sz="2800" dirty="0"/>
              <a:t>Each database operation consumes system resources based on the complexity of the operation</a:t>
            </a:r>
          </a:p>
          <a:p>
            <a:pPr marL="285750" indent="-285750">
              <a:spcAft>
                <a:spcPts val="1200"/>
              </a:spcAft>
              <a:buFont typeface="Arial" panose="020B0604020202020204" pitchFamily="34" charset="0"/>
              <a:buChar char="•"/>
            </a:pPr>
            <a:r>
              <a:rPr lang="en-US" sz="2800" dirty="0"/>
              <a:t>Database operations are normalized by Request Units (RU's)</a:t>
            </a:r>
          </a:p>
          <a:p>
            <a:pPr marL="742950" lvl="1" indent="-285750">
              <a:spcAft>
                <a:spcPts val="1200"/>
              </a:spcAft>
              <a:buFont typeface="Arial" panose="020B0604020202020204" pitchFamily="34" charset="0"/>
              <a:buChar char="•"/>
            </a:pPr>
            <a:r>
              <a:rPr lang="en-US" sz="2800" dirty="0"/>
              <a:t>The cost to read a 1 KB item is 1 RU. A minimum of 10 RU/s is required to store each 1 GB of data.</a:t>
            </a:r>
          </a:p>
          <a:p>
            <a:endParaRPr lang="en-US" dirty="0"/>
          </a:p>
        </p:txBody>
      </p:sp>
    </p:spTree>
    <p:extLst>
      <p:ext uri="{BB962C8B-B14F-4D97-AF65-F5344CB8AC3E}">
        <p14:creationId xmlns:p14="http://schemas.microsoft.com/office/powerpoint/2010/main" val="9560998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Cosmos DB data structure</a:t>
            </a:r>
          </a:p>
        </p:txBody>
      </p:sp>
    </p:spTree>
    <p:custDataLst>
      <p:tags r:id="rId1"/>
    </p:custDataLst>
    <p:extLst>
      <p:ext uri="{BB962C8B-B14F-4D97-AF65-F5344CB8AC3E}">
        <p14:creationId xmlns:p14="http://schemas.microsoft.com/office/powerpoint/2010/main" val="883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custDataLst>
      <p:tags r:id="rId1"/>
    </p:custDataLst>
    <p:extLst>
      <p:ext uri="{BB962C8B-B14F-4D97-AF65-F5344CB8AC3E}">
        <p14:creationId xmlns:p14="http://schemas.microsoft.com/office/powerpoint/2010/main" val="2887360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D3E4-000C-4BFD-A5FB-EE2D52740A5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14D5E43-7AF6-426C-A5A8-DD1840E1E36D}"/>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 overview</a:t>
            </a:r>
          </a:p>
          <a:p>
            <a:pPr marL="342900" indent="-342900">
              <a:buFont typeface="Arial" panose="020B0604020202020204" pitchFamily="34" charset="0"/>
              <a:buChar char="•"/>
            </a:pPr>
            <a:r>
              <a:rPr lang="en-US" dirty="0"/>
              <a:t>Azure Cosmos DB data structure</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2915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DB1C-4858-4D8E-BD70-3BF1DAAEEDA2}"/>
              </a:ext>
            </a:extLst>
          </p:cNvPr>
          <p:cNvSpPr>
            <a:spLocks noGrp="1"/>
          </p:cNvSpPr>
          <p:nvPr>
            <p:ph type="title"/>
          </p:nvPr>
        </p:nvSpPr>
        <p:spPr>
          <a:xfrm>
            <a:off x="585216" y="2534625"/>
            <a:ext cx="9144000" cy="997196"/>
          </a:xfrm>
        </p:spPr>
        <p:txBody>
          <a:bodyPr/>
          <a:lstStyle/>
          <a:p>
            <a:r>
              <a:rPr lang="en-US" dirty="0"/>
              <a:t>Walkthrough: Create Azure Cosmos DB resources by using the Azure Portal</a:t>
            </a:r>
          </a:p>
        </p:txBody>
      </p:sp>
      <p:sp>
        <p:nvSpPr>
          <p:cNvPr id="3" name="Text Placeholder 2">
            <a:extLst>
              <a:ext uri="{FF2B5EF4-FFF2-40B4-BE49-F238E27FC236}">
                <a16:creationId xmlns:a16="http://schemas.microsoft.com/office/drawing/2014/main" id="{8CF05448-D732-43E1-BF2D-8B9347680B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99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custDataLst>
      <p:tags r:id="rId1"/>
    </p:custDataLst>
    <p:extLst>
      <p:ext uri="{BB962C8B-B14F-4D97-AF65-F5344CB8AC3E}">
        <p14:creationId xmlns:p14="http://schemas.microsoft.com/office/powerpoint/2010/main" val="25860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9800771" cy="2573012"/>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Microsoft.Azure.Cosmos </a:t>
            </a:r>
            <a:r>
              <a:rPr lang="en-US" dirty="0">
                <a:latin typeface="Segoe UI" panose="020B0502040204020203" pitchFamily="34" charset="0"/>
                <a:cs typeface="Segoe UI" panose="020B0502040204020203" pitchFamily="34" charset="0"/>
              </a:rPr>
              <a:t>package from NuGet:</a:t>
            </a:r>
          </a:p>
          <a:p>
            <a:pPr lvl="1"/>
            <a:r>
              <a:rPr lang="en-US" dirty="0">
                <a:solidFill>
                  <a:srgbClr val="0000FF"/>
                </a:solidFill>
                <a:latin typeface="Consolas" panose="020B0609020204030204" pitchFamily="49" charset="0"/>
              </a:rPr>
              <a:t>dotnet add package </a:t>
            </a:r>
            <a:r>
              <a:rPr lang="en-US" dirty="0">
                <a:solidFill>
                  <a:srgbClr val="A31515"/>
                </a:solidFill>
                <a:latin typeface="Consolas" panose="020B0609020204030204" pitchFamily="49" charset="0"/>
              </a:rPr>
              <a:t>Microsoft.Azure.Cosmos</a:t>
            </a:r>
            <a:endParaRPr lang="en-US" dirty="0">
              <a:latin typeface="Consolas" panose="020B0609020204030204" pitchFamily="49"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following namespaces:</a:t>
            </a:r>
          </a:p>
          <a:p>
            <a:pPr lvl="1"/>
            <a:r>
              <a:rPr lang="en-US" dirty="0">
                <a:solidFill>
                  <a:srgbClr val="A31515"/>
                </a:solidFill>
                <a:latin typeface="Consolas" panose="020B0609020204030204" pitchFamily="49" charset="0"/>
              </a:rPr>
              <a:t>Microsoft.Azure.Cosmos </a:t>
            </a:r>
          </a:p>
          <a:p>
            <a:pPr lvl="1"/>
            <a:r>
              <a:rPr lang="en-US" dirty="0">
                <a:solidFill>
                  <a:srgbClr val="A31515"/>
                </a:solidFill>
                <a:latin typeface="Consolas" panose="020B0609020204030204" pitchFamily="49" charset="0"/>
              </a:rPr>
              <a:t>Microsoft.Azure.Cosmos.Linq </a:t>
            </a:r>
          </a:p>
          <a:p>
            <a:r>
              <a:rPr lang="en-US" dirty="0">
                <a:latin typeface="Segoe UI" panose="020B0502040204020203" pitchFamily="34" charset="0"/>
                <a:cs typeface="Segoe UI" panose="020B0502040204020203" pitchFamily="34" charset="0"/>
              </a:rPr>
              <a:t>Use the </a:t>
            </a:r>
            <a:r>
              <a:rPr lang="en-US" b="1" dirty="0">
                <a:latin typeface="Segoe UI" panose="020B0502040204020203" pitchFamily="34" charset="0"/>
                <a:cs typeface="Segoe UI" panose="020B0502040204020203" pitchFamily="34" charset="0"/>
              </a:rPr>
              <a:t>CosmosClient</a:t>
            </a:r>
            <a:r>
              <a:rPr lang="en-US" dirty="0">
                <a:latin typeface="Segoe UI" panose="020B0502040204020203" pitchFamily="34" charset="0"/>
                <a:cs typeface="Segoe UI" panose="020B0502040204020203" pitchFamily="34" charset="0"/>
              </a:rPr>
              <a:t> class</a:t>
            </a:r>
          </a:p>
        </p:txBody>
      </p:sp>
      <p:grpSp>
        <p:nvGrpSpPr>
          <p:cNvPr id="4" name="Group 3" descr="Icon depicting installation from NuGet.">
            <a:extLst>
              <a:ext uri="{FF2B5EF4-FFF2-40B4-BE49-F238E27FC236}">
                <a16:creationId xmlns:a16="http://schemas.microsoft.com/office/drawing/2014/main"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id="{83E7C17C-3255-4A2A-B5BB-1F5B523BE6B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custDataLst>
      <p:tags r:id="rId1"/>
    </p:custDataLst>
    <p:extLst>
      <p:ext uri="{BB962C8B-B14F-4D97-AF65-F5344CB8AC3E}">
        <p14:creationId xmlns:p14="http://schemas.microsoft.com/office/powerpoint/2010/main" val="1229550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a CosmosClient instance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2880789"/>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Cosmos.Linq</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"[endpoint]"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key</a:t>
            </a:r>
            <a:r>
              <a:rPr lang="en-US" sz="1800" dirty="0">
                <a:solidFill>
                  <a:srgbClr val="000000"/>
                </a:solidFill>
              </a:rPr>
              <a:t> = </a:t>
            </a:r>
            <a:r>
              <a:rPr lang="en-US" sz="1800" dirty="0">
                <a:solidFill>
                  <a:srgbClr val="A31515"/>
                </a:solidFill>
              </a:rPr>
              <a:t>"[key]"</a:t>
            </a:r>
            <a:r>
              <a:rPr lang="en-US" sz="1800" dirty="0">
                <a:solidFill>
                  <a:srgbClr val="000000"/>
                </a:solidFill>
              </a:rPr>
              <a:t>;</a:t>
            </a:r>
          </a:p>
          <a:p>
            <a:endParaRPr lang="en-US" sz="1800" dirty="0">
              <a:solidFill>
                <a:srgbClr val="000000"/>
              </a:solidFill>
            </a:endParaRP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267F99"/>
                </a:solidFill>
              </a:rPr>
              <a:t>AccountProperties</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ReadAccountAsync</a:t>
            </a:r>
            <a:r>
              <a:rPr lang="en-US" sz="1800" dirty="0">
                <a:solidFill>
                  <a:srgbClr val="000000"/>
                </a:solidFill>
              </a:rPr>
              <a:t>();</a:t>
            </a:r>
          </a:p>
        </p:txBody>
      </p:sp>
      <p:cxnSp>
        <p:nvCxnSpPr>
          <p:cNvPr id="4" name="Straight Connector 3">
            <a:extLst>
              <a:ext uri="{FF2B5EF4-FFF2-40B4-BE49-F238E27FC236}">
                <a16:creationId xmlns:a16="http://schemas.microsoft.com/office/drawing/2014/main" id="{69818C2F-F302-4798-8506-4D3C2A5A10FF}"/>
              </a:ext>
              <a:ext uri="{C183D7F6-B498-43B3-948B-1728B52AA6E4}">
                <adec:decorative xmlns:adec="http://schemas.microsoft.com/office/drawing/2017/decorative" val="1"/>
              </a:ext>
            </a:extLst>
          </p:cNvPr>
          <p:cNvCxnSpPr>
            <a:cxnSpLocks/>
            <a:stCxn id="5" idx="1"/>
          </p:cNvCxnSpPr>
          <p:nvPr/>
        </p:nvCxnSpPr>
        <p:spPr>
          <a:xfrm flipH="1">
            <a:off x="4435642" y="2241122"/>
            <a:ext cx="1207874" cy="49405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CE851A6-B540-4134-8B22-340CE6A99E81}"/>
              </a:ext>
              <a:ext uri="{C183D7F6-B498-43B3-948B-1728B52AA6E4}">
                <adec:decorative xmlns:adec="http://schemas.microsoft.com/office/drawing/2017/decorative" val="1"/>
              </a:ext>
            </a:extLst>
          </p:cNvPr>
          <p:cNvSpPr/>
          <p:nvPr/>
        </p:nvSpPr>
        <p:spPr bwMode="auto">
          <a:xfrm>
            <a:off x="5643516" y="1938829"/>
            <a:ext cx="1657985" cy="604586"/>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Obtained from the account</a:t>
            </a:r>
          </a:p>
        </p:txBody>
      </p:sp>
      <p:sp>
        <p:nvSpPr>
          <p:cNvPr id="10" name="Rectangle: Rounded Corners 9">
            <a:extLst>
              <a:ext uri="{FF2B5EF4-FFF2-40B4-BE49-F238E27FC236}">
                <a16:creationId xmlns:a16="http://schemas.microsoft.com/office/drawing/2014/main" id="{952CA5F5-C136-4E70-B5F9-98DE0698E6BA}"/>
              </a:ext>
              <a:ext uri="{C183D7F6-B498-43B3-948B-1728B52AA6E4}">
                <adec:decorative xmlns:adec="http://schemas.microsoft.com/office/drawing/2017/decorative" val="1"/>
              </a:ext>
            </a:extLst>
          </p:cNvPr>
          <p:cNvSpPr/>
          <p:nvPr/>
        </p:nvSpPr>
        <p:spPr bwMode="auto">
          <a:xfrm>
            <a:off x="6290010" y="478951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Read account configuration</a:t>
            </a:r>
          </a:p>
        </p:txBody>
      </p:sp>
      <p:cxnSp>
        <p:nvCxnSpPr>
          <p:cNvPr id="11" name="Straight Connector 10">
            <a:extLst>
              <a:ext uri="{FF2B5EF4-FFF2-40B4-BE49-F238E27FC236}">
                <a16:creationId xmlns:a16="http://schemas.microsoft.com/office/drawing/2014/main" id="{17812946-6F8F-4FE3-9889-947208C43B1B}"/>
              </a:ext>
              <a:ext uri="{C183D7F6-B498-43B3-948B-1728B52AA6E4}">
                <adec:decorative xmlns:adec="http://schemas.microsoft.com/office/drawing/2017/decorative" val="1"/>
              </a:ext>
            </a:extLst>
          </p:cNvPr>
          <p:cNvCxnSpPr>
            <a:cxnSpLocks/>
            <a:stCxn id="10" idx="1"/>
          </p:cNvCxnSpPr>
          <p:nvPr/>
        </p:nvCxnSpPr>
        <p:spPr>
          <a:xfrm flipH="1" flipV="1">
            <a:off x="6097523" y="4394128"/>
            <a:ext cx="192487" cy="69767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302163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database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18288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databaseName</a:t>
            </a:r>
            <a:r>
              <a:rPr lang="en-US" sz="1800" dirty="0">
                <a:solidFill>
                  <a:srgbClr val="000000"/>
                </a:solidFill>
              </a:rPr>
              <a:t> = </a:t>
            </a:r>
            <a:r>
              <a:rPr lang="en-US" sz="1800" dirty="0">
                <a:solidFill>
                  <a:srgbClr val="A31515"/>
                </a:solidFill>
              </a:rPr>
              <a:t>"DemoDatabase"</a:t>
            </a:r>
            <a:r>
              <a:rPr lang="en-US" sz="1800" dirty="0">
                <a:solidFill>
                  <a:srgbClr val="000000"/>
                </a:solidFill>
              </a:rPr>
              <a:t>;</a:t>
            </a:r>
          </a:p>
        </p:txBody>
      </p:sp>
      <p:sp>
        <p:nvSpPr>
          <p:cNvPr id="4" name="Rectangle: Rounded Corners 3">
            <a:extLst>
              <a:ext uri="{FF2B5EF4-FFF2-40B4-BE49-F238E27FC236}">
                <a16:creationId xmlns:a16="http://schemas.microsoft.com/office/drawing/2014/main" id="{9AE7204D-D9E9-446E-B20D-73DED367CEDC}"/>
              </a:ext>
              <a:ext uri="{C183D7F6-B498-43B3-948B-1728B52AA6E4}">
                <adec:decorative xmlns:adec="http://schemas.microsoft.com/office/drawing/2017/decorative" val="1"/>
              </a:ext>
            </a:extLst>
          </p:cNvPr>
          <p:cNvSpPr/>
          <p:nvPr/>
        </p:nvSpPr>
        <p:spPr bwMode="auto">
          <a:xfrm>
            <a:off x="2699618" y="4620462"/>
            <a:ext cx="186566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database</a:t>
            </a:r>
          </a:p>
        </p:txBody>
      </p:sp>
      <p:cxnSp>
        <p:nvCxnSpPr>
          <p:cNvPr id="5" name="Straight Connector 4">
            <a:extLst>
              <a:ext uri="{FF2B5EF4-FFF2-40B4-BE49-F238E27FC236}">
                <a16:creationId xmlns:a16="http://schemas.microsoft.com/office/drawing/2014/main" id="{2BB006D8-9482-4FB4-A200-FE1CF735D3DA}"/>
              </a:ext>
              <a:ext uri="{C183D7F6-B498-43B3-948B-1728B52AA6E4}">
                <adec:decorative xmlns:adec="http://schemas.microsoft.com/office/drawing/2017/decorative" val="1"/>
              </a:ext>
            </a:extLst>
          </p:cNvPr>
          <p:cNvCxnSpPr>
            <a:cxnSpLocks/>
            <a:endCxn id="4" idx="1"/>
          </p:cNvCxnSpPr>
          <p:nvPr/>
        </p:nvCxnSpPr>
        <p:spPr>
          <a:xfrm>
            <a:off x="1860884" y="3886200"/>
            <a:ext cx="838734" cy="10365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3">
            <a:extLst>
              <a:ext uri="{FF2B5EF4-FFF2-40B4-BE49-F238E27FC236}">
                <a16:creationId xmlns:a16="http://schemas.microsoft.com/office/drawing/2014/main" id="{ED03D8C7-1CC0-4B3F-852C-308D7E3F9FEE}"/>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id="{2C25C9B0-3FC9-4C8C-A352-F99B47AAC364}"/>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9" name="Rectangle: Rounded Corners 8">
            <a:extLst>
              <a:ext uri="{FF2B5EF4-FFF2-40B4-BE49-F238E27FC236}">
                <a16:creationId xmlns:a16="http://schemas.microsoft.com/office/drawing/2014/main" id="{DF43D1A5-A91B-4568-ACE7-4B5CFB1DD370}"/>
              </a:ext>
              <a:ext uri="{C183D7F6-B498-43B3-948B-1728B52AA6E4}">
                <adec:decorative xmlns:adec="http://schemas.microsoft.com/office/drawing/2017/decorative" val="1"/>
              </a:ext>
            </a:extLst>
          </p:cNvPr>
          <p:cNvSpPr/>
          <p:nvPr/>
        </p:nvSpPr>
        <p:spPr bwMode="auto">
          <a:xfrm>
            <a:off x="5963637" y="542716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database</a:t>
            </a:r>
          </a:p>
        </p:txBody>
      </p:sp>
      <p:cxnSp>
        <p:nvCxnSpPr>
          <p:cNvPr id="10" name="Straight Connector 9">
            <a:extLst>
              <a:ext uri="{FF2B5EF4-FFF2-40B4-BE49-F238E27FC236}">
                <a16:creationId xmlns:a16="http://schemas.microsoft.com/office/drawing/2014/main" id="{135B5978-06F5-4F46-90F7-F5541BD93627}"/>
              </a:ext>
              <a:ext uri="{C183D7F6-B498-43B3-948B-1728B52AA6E4}">
                <adec:decorative xmlns:adec="http://schemas.microsoft.com/office/drawing/2017/decorative" val="1"/>
              </a:ext>
            </a:extLst>
          </p:cNvPr>
          <p:cNvCxnSpPr>
            <a:cxnSpLocks/>
            <a:endCxn id="9" idx="3"/>
          </p:cNvCxnSpPr>
          <p:nvPr/>
        </p:nvCxnSpPr>
        <p:spPr>
          <a:xfrm flipH="1">
            <a:off x="7621622" y="4637088"/>
            <a:ext cx="928822" cy="10923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A0F9F76-31F8-485C-8EB8-7192195D0760}"/>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30744811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container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941796"/>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Database</a:t>
            </a:r>
            <a:r>
              <a:rPr lang="en-US" sz="1800" dirty="0">
                <a:solidFill>
                  <a:srgbClr val="000000"/>
                </a:solidFill>
              </a:rPr>
              <a:t> </a:t>
            </a:r>
            <a:r>
              <a:rPr lang="en-US" sz="1800" dirty="0" err="1">
                <a:solidFill>
                  <a:srgbClr val="001080"/>
                </a:solidFill>
              </a:rPr>
              <a:t>database</a:t>
            </a:r>
            <a:r>
              <a:rPr lang="en-US" sz="1800" dirty="0">
                <a:solidFill>
                  <a:srgbClr val="000000"/>
                </a:solidFill>
              </a:rPr>
              <a:t> = </a:t>
            </a:r>
            <a:r>
              <a:rPr lang="en-US" sz="1800" dirty="0" err="1">
                <a:solidFill>
                  <a:srgbClr val="795E26"/>
                </a:solidFill>
              </a:rPr>
              <a:t>client.GetDatabase</a:t>
            </a:r>
            <a:r>
              <a:rPr lang="en-US" sz="1800" dirty="0">
                <a:solidFill>
                  <a:srgbClr val="000000"/>
                </a:solidFill>
              </a:rPr>
              <a:t>(</a:t>
            </a:r>
            <a:r>
              <a:rPr lang="en-US" sz="1800" dirty="0" err="1">
                <a:solidFill>
                  <a:srgbClr val="001080"/>
                </a:solidFill>
              </a:rPr>
              <a:t>databaseName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collectionName</a:t>
            </a:r>
            <a:r>
              <a:rPr lang="en-US" sz="1800" dirty="0">
                <a:solidFill>
                  <a:srgbClr val="000000"/>
                </a:solidFill>
              </a:rPr>
              <a:t> = </a:t>
            </a:r>
            <a:r>
              <a:rPr lang="en-US" sz="1800" dirty="0">
                <a:solidFill>
                  <a:srgbClr val="A31515"/>
                </a:solidFill>
              </a:rPr>
              <a:t>"ExampleCollection"</a:t>
            </a:r>
            <a:r>
              <a:rPr lang="en-US" sz="1800" dirty="0">
                <a:solidFill>
                  <a:srgbClr val="000000"/>
                </a:solidFill>
              </a:rPr>
              <a:t>;</a:t>
            </a:r>
          </a:p>
        </p:txBody>
      </p:sp>
      <p:sp>
        <p:nvSpPr>
          <p:cNvPr id="5" name="Rectangle: Rounded Corners 4">
            <a:extLst>
              <a:ext uri="{FF2B5EF4-FFF2-40B4-BE49-F238E27FC236}">
                <a16:creationId xmlns:a16="http://schemas.microsoft.com/office/drawing/2014/main" id="{A5BF6B53-9EF7-4B56-A303-B1101840785E}"/>
              </a:ext>
              <a:ext uri="{C183D7F6-B498-43B3-948B-1728B52AA6E4}">
                <adec:decorative xmlns:adec="http://schemas.microsoft.com/office/drawing/2017/decorative" val="1"/>
              </a:ext>
            </a:extLst>
          </p:cNvPr>
          <p:cNvSpPr/>
          <p:nvPr/>
        </p:nvSpPr>
        <p:spPr bwMode="auto">
          <a:xfrm>
            <a:off x="2531347" y="4635799"/>
            <a:ext cx="1880232"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container</a:t>
            </a:r>
          </a:p>
        </p:txBody>
      </p:sp>
      <p:cxnSp>
        <p:nvCxnSpPr>
          <p:cNvPr id="4" name="Straight Connector 3">
            <a:extLst>
              <a:ext uri="{FF2B5EF4-FFF2-40B4-BE49-F238E27FC236}">
                <a16:creationId xmlns:a16="http://schemas.microsoft.com/office/drawing/2014/main" id="{6F96F905-9B50-408D-9379-9D80E1ABFF94}"/>
              </a:ext>
              <a:ext uri="{C183D7F6-B498-43B3-948B-1728B52AA6E4}">
                <adec:decorative xmlns:adec="http://schemas.microsoft.com/office/drawing/2017/decorative" val="1"/>
              </a:ext>
            </a:extLst>
          </p:cNvPr>
          <p:cNvCxnSpPr>
            <a:cxnSpLocks/>
            <a:endCxn id="5" idx="1"/>
          </p:cNvCxnSpPr>
          <p:nvPr/>
        </p:nvCxnSpPr>
        <p:spPr>
          <a:xfrm>
            <a:off x="1564105" y="3938337"/>
            <a:ext cx="967242" cy="9997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6B14297-2C19-4451-A621-57119465CCE7}"/>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GetContainer</a:t>
            </a:r>
            <a:r>
              <a:rPr lang="en-US" sz="1800" dirty="0">
                <a:solidFill>
                  <a:srgbClr val="000000"/>
                </a:solidFill>
              </a:rPr>
              <a:t>(</a:t>
            </a:r>
            <a:r>
              <a:rPr lang="en-US" sz="1800" dirty="0" err="1">
                <a:solidFill>
                  <a:srgbClr val="001080"/>
                </a:solidFill>
              </a:rPr>
              <a:t>collectionName</a:t>
            </a:r>
            <a:r>
              <a:rPr lang="en-US" sz="1800" dirty="0">
                <a:solidFill>
                  <a:srgbClr val="000000"/>
                </a:solidFill>
              </a:rPr>
              <a:t>);</a:t>
            </a:r>
          </a:p>
        </p:txBody>
      </p:sp>
      <p:sp>
        <p:nvSpPr>
          <p:cNvPr id="14" name="Oval 13">
            <a:extLst>
              <a:ext uri="{FF2B5EF4-FFF2-40B4-BE49-F238E27FC236}">
                <a16:creationId xmlns:a16="http://schemas.microsoft.com/office/drawing/2014/main" id="{1F5492F7-1B3E-476F-99EC-2F44728768D5}"/>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6" name="Rectangle: Rounded Corners 5">
            <a:extLst>
              <a:ext uri="{FF2B5EF4-FFF2-40B4-BE49-F238E27FC236}">
                <a16:creationId xmlns:a16="http://schemas.microsoft.com/office/drawing/2014/main" id="{305120BE-671B-4F82-A643-9F20E2C12D56}"/>
              </a:ext>
              <a:ext uri="{C183D7F6-B498-43B3-948B-1728B52AA6E4}">
                <adec:decorative xmlns:adec="http://schemas.microsoft.com/office/drawing/2017/decorative" val="1"/>
              </a:ext>
            </a:extLst>
          </p:cNvPr>
          <p:cNvSpPr/>
          <p:nvPr/>
        </p:nvSpPr>
        <p:spPr bwMode="auto">
          <a:xfrm>
            <a:off x="6576062" y="540410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container</a:t>
            </a:r>
          </a:p>
        </p:txBody>
      </p:sp>
      <p:cxnSp>
        <p:nvCxnSpPr>
          <p:cNvPr id="7" name="Straight Connector 6">
            <a:extLst>
              <a:ext uri="{FF2B5EF4-FFF2-40B4-BE49-F238E27FC236}">
                <a16:creationId xmlns:a16="http://schemas.microsoft.com/office/drawing/2014/main" id="{9F80EA24-9360-4C66-ABCC-0EDB52B84B65}"/>
              </a:ext>
              <a:ext uri="{C183D7F6-B498-43B3-948B-1728B52AA6E4}">
                <adec:decorative xmlns:adec="http://schemas.microsoft.com/office/drawing/2017/decorative" val="1"/>
              </a:ext>
            </a:extLst>
          </p:cNvPr>
          <p:cNvCxnSpPr>
            <a:cxnSpLocks/>
            <a:stCxn id="6" idx="3"/>
          </p:cNvCxnSpPr>
          <p:nvPr/>
        </p:nvCxnSpPr>
        <p:spPr>
          <a:xfrm flipV="1">
            <a:off x="8234047" y="4499811"/>
            <a:ext cx="163996" cy="120658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999F8B2B-5D47-45A6-AB0F-2A32EDB623BD}"/>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CreateContainerIfNotExistsAsync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err="1">
                <a:solidFill>
                  <a:srgbClr val="001080"/>
                </a:solidFill>
              </a:rPr>
              <a:t>containerName</a:t>
            </a:r>
            <a:r>
              <a:rPr lang="en-US" sz="1800" dirty="0">
                <a:solidFill>
                  <a:srgbClr val="000000"/>
                </a:solidFill>
              </a:rPr>
              <a:t>, </a:t>
            </a:r>
            <a:r>
              <a:rPr lang="en-US" sz="1800" dirty="0" err="1">
                <a:solidFill>
                  <a:srgbClr val="001080"/>
                </a:solidFill>
              </a:rPr>
              <a:t>partitionKey</a:t>
            </a:r>
            <a:r>
              <a:rPr lang="en-US" sz="1800" dirty="0">
                <a:solidFill>
                  <a:srgbClr val="000000"/>
                </a:solidFill>
              </a:rPr>
              <a:t>,</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400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1710542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2C48-4E98-4751-A3C6-14328809072B}"/>
              </a:ext>
            </a:extLst>
          </p:cNvPr>
          <p:cNvSpPr>
            <a:spLocks noGrp="1"/>
          </p:cNvSpPr>
          <p:nvPr>
            <p:ph type="title"/>
          </p:nvPr>
        </p:nvSpPr>
        <p:spPr>
          <a:xfrm>
            <a:off x="585216" y="2534625"/>
            <a:ext cx="9144000" cy="997196"/>
          </a:xfrm>
        </p:spPr>
        <p:txBody>
          <a:bodyPr/>
          <a:lstStyle/>
          <a:p>
            <a:r>
              <a:rPr lang="en-US"/>
              <a:t>Walkthrough: </a:t>
            </a:r>
            <a:r>
              <a:rPr lang="en-US" dirty="0"/>
              <a:t>Managing Azure Cosmos DB by using .NET</a:t>
            </a:r>
          </a:p>
        </p:txBody>
      </p:sp>
      <p:sp>
        <p:nvSpPr>
          <p:cNvPr id="3" name="Text Placeholder 2">
            <a:extLst>
              <a:ext uri="{FF2B5EF4-FFF2-40B4-BE49-F238E27FC236}">
                <a16:creationId xmlns:a16="http://schemas.microsoft.com/office/drawing/2014/main" id="{37ECA3D4-7906-44B6-AA07-CA0921DC80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78886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items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4819781"/>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create anonymous type in .NET</a:t>
            </a:r>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orangeSoda</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Product</a:t>
            </a:r>
            <a:r>
              <a:rPr lang="en-US" sz="1800" dirty="0">
                <a:solidFill>
                  <a:srgbClr val="000000"/>
                </a:solidFill>
              </a:rPr>
              <a:t> {</a:t>
            </a:r>
          </a:p>
          <a:p>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"Orange Soda"</a:t>
            </a:r>
            <a:r>
              <a:rPr lang="en-US" sz="1800" dirty="0">
                <a:solidFill>
                  <a:srgbClr val="000000"/>
                </a:solidFill>
              </a:rPr>
              <a:t>, </a:t>
            </a:r>
            <a:r>
              <a:rPr lang="en-US" sz="1800" dirty="0">
                <a:solidFill>
                  <a:srgbClr val="001080"/>
                </a:solidFill>
              </a:rPr>
              <a:t>group</a:t>
            </a:r>
            <a:r>
              <a:rPr lang="en-US" sz="1800" dirty="0">
                <a:solidFill>
                  <a:srgbClr val="000000"/>
                </a:solidFill>
              </a:rPr>
              <a:t> = </a:t>
            </a:r>
            <a:r>
              <a:rPr lang="en-US" sz="1800" dirty="0">
                <a:solidFill>
                  <a:srgbClr val="A31515"/>
                </a:solidFill>
              </a:rPr>
              <a:t>"Beverages"</a:t>
            </a:r>
            <a:r>
              <a:rPr lang="en-US" sz="1800" dirty="0">
                <a:solidFill>
                  <a:srgbClr val="000000"/>
                </a:solidFill>
              </a:rPr>
              <a:t>,</a:t>
            </a:r>
          </a:p>
          <a:p>
            <a:r>
              <a:rPr lang="en-US" sz="1800" dirty="0">
                <a:solidFill>
                  <a:srgbClr val="000000"/>
                </a:solidFill>
              </a:rPr>
              <a:t>    </a:t>
            </a:r>
            <a:r>
              <a:rPr lang="en-US" sz="1800" dirty="0">
                <a:solidFill>
                  <a:srgbClr val="001080"/>
                </a:solidFill>
              </a:rPr>
              <a:t>diet</a:t>
            </a:r>
            <a:r>
              <a:rPr lang="en-US" sz="1800" dirty="0">
                <a:solidFill>
                  <a:srgbClr val="000000"/>
                </a:solidFill>
              </a:rPr>
              <a:t> = </a:t>
            </a:r>
            <a:r>
              <a:rPr lang="en-US" sz="1800" dirty="0">
                <a:solidFill>
                  <a:srgbClr val="0000FF"/>
                </a:solidFill>
              </a:rPr>
              <a:t>false</a:t>
            </a:r>
            <a:r>
              <a:rPr lang="en-US" sz="1800" dirty="0">
                <a:solidFill>
                  <a:srgbClr val="000000"/>
                </a:solidFill>
              </a:rPr>
              <a:t>, </a:t>
            </a:r>
            <a:r>
              <a:rPr lang="en-US" sz="1800" dirty="0">
                <a:solidFill>
                  <a:srgbClr val="001080"/>
                </a:solidFill>
              </a:rPr>
              <a:t>price</a:t>
            </a:r>
            <a:r>
              <a:rPr lang="en-US" sz="1800" dirty="0">
                <a:solidFill>
                  <a:srgbClr val="000000"/>
                </a:solidFill>
              </a:rPr>
              <a:t> = </a:t>
            </a:r>
            <a:r>
              <a:rPr lang="en-US" sz="1800" dirty="0">
                <a:solidFill>
                  <a:srgbClr val="09885A"/>
                </a:solidFill>
              </a:rPr>
              <a:t>1.50m</a:t>
            </a:r>
            <a:r>
              <a:rPr lang="en-US" sz="1800" dirty="0">
                <a:solidFill>
                  <a:srgbClr val="000000"/>
                </a:solidFill>
              </a:rPr>
              <a:t>, </a:t>
            </a:r>
            <a:r>
              <a:rPr lang="en-US" sz="1800" dirty="0">
                <a:solidFill>
                  <a:srgbClr val="001080"/>
                </a:solidFill>
              </a:rPr>
              <a:t>quantity</a:t>
            </a:r>
            <a:r>
              <a:rPr lang="en-US" sz="1800" dirty="0">
                <a:solidFill>
                  <a:srgbClr val="000000"/>
                </a:solidFill>
              </a:rPr>
              <a:t> = </a:t>
            </a:r>
            <a:r>
              <a:rPr lang="en-US" sz="1800" dirty="0">
                <a:solidFill>
                  <a:srgbClr val="09885A"/>
                </a:solidFill>
              </a:rPr>
              <a:t>2000</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Upload item</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CreateItemAsync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a:p>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UpsertItemAsync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p:txBody>
      </p:sp>
      <p:sp>
        <p:nvSpPr>
          <p:cNvPr id="5" name="Rectangle: Rounded Corners 4">
            <a:extLst>
              <a:ext uri="{FF2B5EF4-FFF2-40B4-BE49-F238E27FC236}">
                <a16:creationId xmlns:a16="http://schemas.microsoft.com/office/drawing/2014/main" id="{18961C7A-D6D4-4938-856E-D9017C011B4C}"/>
              </a:ext>
              <a:ext uri="{C183D7F6-B498-43B3-948B-1728B52AA6E4}">
                <adec:decorative xmlns:adec="http://schemas.microsoft.com/office/drawing/2017/decorative" val="1"/>
              </a:ext>
            </a:extLst>
          </p:cNvPr>
          <p:cNvSpPr/>
          <p:nvPr/>
        </p:nvSpPr>
        <p:spPr bwMode="auto">
          <a:xfrm>
            <a:off x="6917388" y="3979445"/>
            <a:ext cx="182880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Create new item</a:t>
            </a:r>
          </a:p>
        </p:txBody>
      </p:sp>
      <p:cxnSp>
        <p:nvCxnSpPr>
          <p:cNvPr id="6" name="Straight Connector 5">
            <a:extLst>
              <a:ext uri="{FF2B5EF4-FFF2-40B4-BE49-F238E27FC236}">
                <a16:creationId xmlns:a16="http://schemas.microsoft.com/office/drawing/2014/main" id="{D43217FC-C5D6-463E-908A-83461B39B81F}"/>
              </a:ext>
              <a:ext uri="{C183D7F6-B498-43B3-948B-1728B52AA6E4}">
                <adec:decorative xmlns:adec="http://schemas.microsoft.com/office/drawing/2017/decorative" val="1"/>
              </a:ext>
            </a:extLst>
          </p:cNvPr>
          <p:cNvCxnSpPr>
            <a:cxnSpLocks/>
            <a:endCxn id="5" idx="1"/>
          </p:cNvCxnSpPr>
          <p:nvPr/>
        </p:nvCxnSpPr>
        <p:spPr>
          <a:xfrm flipV="1">
            <a:off x="6312568" y="4281738"/>
            <a:ext cx="604820" cy="98809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9494362-D266-487B-B841-18D261782A6E}"/>
              </a:ext>
              <a:ext uri="{C183D7F6-B498-43B3-948B-1728B52AA6E4}">
                <adec:decorative xmlns:adec="http://schemas.microsoft.com/office/drawing/2017/decorative" val="1"/>
              </a:ext>
            </a:extLst>
          </p:cNvPr>
          <p:cNvSpPr/>
          <p:nvPr/>
        </p:nvSpPr>
        <p:spPr bwMode="auto">
          <a:xfrm>
            <a:off x="8252540" y="5342219"/>
            <a:ext cx="1828800"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or replace item</a:t>
            </a:r>
          </a:p>
        </p:txBody>
      </p:sp>
      <p:cxnSp>
        <p:nvCxnSpPr>
          <p:cNvPr id="9" name="Straight Connector 8">
            <a:extLst>
              <a:ext uri="{FF2B5EF4-FFF2-40B4-BE49-F238E27FC236}">
                <a16:creationId xmlns:a16="http://schemas.microsoft.com/office/drawing/2014/main" id="{B6C9DD0A-E808-4D29-99A1-038B441D6B7B}"/>
              </a:ext>
              <a:ext uri="{C183D7F6-B498-43B3-948B-1728B52AA6E4}">
                <adec:decorative xmlns:adec="http://schemas.microsoft.com/office/drawing/2017/decorative" val="1"/>
              </a:ext>
            </a:extLst>
          </p:cNvPr>
          <p:cNvCxnSpPr>
            <a:cxnSpLocks/>
            <a:endCxn id="8" idx="1"/>
          </p:cNvCxnSpPr>
          <p:nvPr/>
        </p:nvCxnSpPr>
        <p:spPr>
          <a:xfrm flipV="1">
            <a:off x="5831305" y="5644512"/>
            <a:ext cx="2421235"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844342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items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Get unique fields</a:t>
            </a:r>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267F99"/>
                </a:solidFill>
              </a:rPr>
              <a:t>PartitionKey</a:t>
            </a:r>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PartitionKey</a:t>
            </a:r>
            <a:r>
              <a:rPr lang="en-US" sz="1800" dirty="0">
                <a:solidFill>
                  <a:srgbClr val="000000"/>
                </a:solidFill>
              </a:rPr>
              <a:t>(</a:t>
            </a:r>
            <a:r>
              <a:rPr lang="en-US" sz="1800" dirty="0">
                <a:solidFill>
                  <a:srgbClr val="A31515"/>
                </a:solidFill>
              </a:rPr>
              <a:t>"Beverages"</a:t>
            </a:r>
            <a:r>
              <a:rPr lang="en-US" sz="1800" dirty="0">
                <a:solidFill>
                  <a:srgbClr val="000000"/>
                </a:solidFill>
              </a:rPr>
              <a:t>);</a:t>
            </a:r>
          </a:p>
          <a:p>
            <a:endParaRPr lang="en-US" sz="1800" dirty="0">
              <a:solidFill>
                <a:srgbClr val="008000"/>
              </a:solidFill>
            </a:endParaRPr>
          </a:p>
          <a:p>
            <a:r>
              <a:rPr lang="en-US" sz="1800" dirty="0">
                <a:solidFill>
                  <a:srgbClr val="008000"/>
                </a:solidFill>
              </a:rPr>
              <a:t>// </a:t>
            </a:r>
            <a:r>
              <a:rPr lang="en-US" sz="1800">
                <a:solidFill>
                  <a:srgbClr val="008000"/>
                </a:solidFill>
              </a:rPr>
              <a:t>Read item </a:t>
            </a:r>
            <a:r>
              <a:rPr lang="en-US" sz="1800" dirty="0">
                <a:solidFill>
                  <a:srgbClr val="008000"/>
                </a:solidFill>
              </a:rPr>
              <a:t>using unique id</a:t>
            </a:r>
            <a:br>
              <a:rPr lang="en-US" sz="1800" dirty="0">
                <a:solidFill>
                  <a:srgbClr val="000000"/>
                </a:solidFill>
              </a:rPr>
            </a:br>
            <a:r>
              <a:rPr lang="en-US" sz="1800" dirty="0">
                <a:solidFill>
                  <a:srgbClr val="267F99"/>
                </a:solidFill>
              </a:rPr>
              <a:t>ItemResponse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ReadItemAsync</a:t>
            </a:r>
            <a:r>
              <a:rPr lang="en-US" sz="1800" dirty="0">
                <a:solidFill>
                  <a:srgbClr val="000000"/>
                </a:solidFill>
              </a:rPr>
              <a:t>&lt;</a:t>
            </a:r>
            <a:r>
              <a:rPr lang="en-US" sz="1800" dirty="0">
                <a:solidFill>
                  <a:srgbClr val="267F99"/>
                </a:solidFill>
              </a:rPr>
              <a:t>Product</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001080"/>
                </a:solidFill>
              </a:rPr>
              <a:t>id</a:t>
            </a:r>
            <a:r>
              <a:rPr lang="en-US" sz="1800" dirty="0">
                <a:solidFill>
                  <a:srgbClr val="000000"/>
                </a:solidFill>
              </a:rPr>
              <a:t>, </a:t>
            </a:r>
          </a:p>
          <a:p>
            <a:r>
              <a:rPr lang="en-US" sz="1800" dirty="0">
                <a:solidFill>
                  <a:srgbClr val="000000"/>
                </a:solidFill>
              </a:rPr>
              <a:t>	</a:t>
            </a:r>
            <a:r>
              <a:rPr lang="en-US" sz="1800" dirty="0">
                <a:solidFill>
                  <a:srgbClr val="001080"/>
                </a:solidFill>
              </a:rPr>
              <a:t>partitionKey</a:t>
            </a:r>
          </a:p>
          <a:p>
            <a:r>
              <a:rPr lang="en-US" sz="1800" dirty="0">
                <a:solidFill>
                  <a:srgbClr val="000000"/>
                </a:solidFill>
              </a:rPr>
              <a:t>);</a:t>
            </a:r>
          </a:p>
          <a:p>
            <a:endParaRPr lang="en-US" sz="1800" dirty="0">
              <a:solidFill>
                <a:srgbClr val="008000"/>
              </a:solidFill>
            </a:endParaRPr>
          </a:p>
          <a:p>
            <a:r>
              <a:rPr lang="en-US" sz="1800" dirty="0">
                <a:solidFill>
                  <a:srgbClr val="008000"/>
                </a:solidFill>
              </a:rPr>
              <a:t>// Serialize response</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1080"/>
                </a:solidFill>
              </a:rPr>
              <a:t>response</a:t>
            </a:r>
            <a:r>
              <a:rPr lang="en-US" sz="1800" dirty="0">
                <a:solidFill>
                  <a:srgbClr val="000000"/>
                </a:solidFill>
              </a:rPr>
              <a:t>.</a:t>
            </a:r>
            <a:r>
              <a:rPr lang="en-US" sz="1800" dirty="0">
                <a:solidFill>
                  <a:srgbClr val="001080"/>
                </a:solidFill>
              </a:rPr>
              <a:t>Resource</a:t>
            </a:r>
            <a:r>
              <a:rPr lang="en-US" sz="1800" dirty="0">
                <a:solidFill>
                  <a:srgbClr val="000000"/>
                </a:solidFill>
              </a:rPr>
              <a:t>;</a:t>
            </a:r>
          </a:p>
        </p:txBody>
      </p:sp>
    </p:spTree>
    <p:custDataLst>
      <p:tags r:id="rId1"/>
    </p:custDataLst>
    <p:extLst>
      <p:ext uri="{BB962C8B-B14F-4D97-AF65-F5344CB8AC3E}">
        <p14:creationId xmlns:p14="http://schemas.microsoft.com/office/powerpoint/2010/main" val="5949897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207579"/>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0000"/>
              </a:solidFill>
            </a:endParaRPr>
          </a:p>
          <a:p>
            <a:r>
              <a:rPr lang="en-US" sz="1800" dirty="0">
                <a:solidFill>
                  <a:srgbClr val="008000"/>
                </a:solidFill>
              </a:rPr>
              <a:t>// Use SQL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GetItemQueryIterator</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A31515"/>
                </a:solidFill>
              </a:rPr>
              <a:t>"SELECT * FROM products p WHERE p.diet = false"</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cxnSp>
        <p:nvCxnSpPr>
          <p:cNvPr id="4" name="Straight Connector 3">
            <a:extLst>
              <a:ext uri="{FF2B5EF4-FFF2-40B4-BE49-F238E27FC236}">
                <a16:creationId xmlns:a16="http://schemas.microsoft.com/office/drawing/2014/main" id="{13F3559C-12E0-4279-A22C-823B9D47CB7B}"/>
              </a:ext>
              <a:ext uri="{C183D7F6-B498-43B3-948B-1728B52AA6E4}">
                <adec:decorative xmlns:adec="http://schemas.microsoft.com/office/drawing/2017/decorative" val="1"/>
              </a:ext>
            </a:extLst>
          </p:cNvPr>
          <p:cNvCxnSpPr>
            <a:cxnSpLocks/>
            <a:endCxn id="5" idx="1"/>
          </p:cNvCxnSpPr>
          <p:nvPr/>
        </p:nvCxnSpPr>
        <p:spPr>
          <a:xfrm flipV="1">
            <a:off x="7020226" y="4764035"/>
            <a:ext cx="413789" cy="48322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36009A6-5475-4BED-8C01-0AA599F86DCB}"/>
              </a:ext>
              <a:ext uri="{C183D7F6-B498-43B3-948B-1728B52AA6E4}">
                <adec:decorative xmlns:adec="http://schemas.microsoft.com/office/drawing/2017/decorative" val="1"/>
              </a:ext>
            </a:extLst>
          </p:cNvPr>
          <p:cNvSpPr/>
          <p:nvPr/>
        </p:nvSpPr>
        <p:spPr bwMode="auto">
          <a:xfrm>
            <a:off x="7434015" y="4461742"/>
            <a:ext cx="1828800"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Get next batch of results</a:t>
            </a:r>
          </a:p>
        </p:txBody>
      </p:sp>
      <p:sp>
        <p:nvSpPr>
          <p:cNvPr id="6" name="Rectangle: Rounded Corners 5">
            <a:extLst>
              <a:ext uri="{FF2B5EF4-FFF2-40B4-BE49-F238E27FC236}">
                <a16:creationId xmlns:a16="http://schemas.microsoft.com/office/drawing/2014/main" id="{2E81E3C5-5DBB-435F-9152-EA25168BBFF7}"/>
              </a:ext>
              <a:ext uri="{C183D7F6-B498-43B3-948B-1728B52AA6E4}">
                <adec:decorative xmlns:adec="http://schemas.microsoft.com/office/drawing/2017/decorative" val="1"/>
              </a:ext>
            </a:extLst>
          </p:cNvPr>
          <p:cNvSpPr/>
          <p:nvPr/>
        </p:nvSpPr>
        <p:spPr bwMode="auto">
          <a:xfrm>
            <a:off x="3843587" y="3964591"/>
            <a:ext cx="1828800"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Check for new batch of results</a:t>
            </a:r>
          </a:p>
        </p:txBody>
      </p:sp>
      <p:cxnSp>
        <p:nvCxnSpPr>
          <p:cNvPr id="7" name="Straight Connector 6">
            <a:extLst>
              <a:ext uri="{FF2B5EF4-FFF2-40B4-BE49-F238E27FC236}">
                <a16:creationId xmlns:a16="http://schemas.microsoft.com/office/drawing/2014/main" id="{A8605334-0B63-4279-B15D-7728E606AACE}"/>
              </a:ext>
              <a:ext uri="{C183D7F6-B498-43B3-948B-1728B52AA6E4}">
                <adec:decorative xmlns:adec="http://schemas.microsoft.com/office/drawing/2017/decorative" val="1"/>
              </a:ext>
            </a:extLst>
          </p:cNvPr>
          <p:cNvCxnSpPr>
            <a:cxnSpLocks/>
            <a:stCxn id="6" idx="1"/>
          </p:cNvCxnSpPr>
          <p:nvPr/>
        </p:nvCxnSpPr>
        <p:spPr>
          <a:xfrm flipH="1">
            <a:off x="3587015" y="4266884"/>
            <a:ext cx="256572" cy="38532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64484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 overview</a:t>
            </a:r>
          </a:p>
        </p:txBody>
      </p:sp>
    </p:spTree>
    <p:custDataLst>
      <p:tags r:id="rId1"/>
    </p:custDataLst>
    <p:extLst>
      <p:ext uri="{BB962C8B-B14F-4D97-AF65-F5344CB8AC3E}">
        <p14:creationId xmlns:p14="http://schemas.microsoft.com/office/powerpoint/2010/main" val="8813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1521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br>
              <a:rPr lang="en-US" sz="1800" dirty="0">
                <a:solidFill>
                  <a:srgbClr val="000000"/>
                </a:solidFill>
              </a:rPr>
            </a:br>
            <a:r>
              <a:rPr lang="en-US" sz="1800" dirty="0">
                <a:solidFill>
                  <a:srgbClr val="008000"/>
                </a:solidFill>
              </a:rPr>
              <a:t>// Use LINQ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GetItemLinqQueryable</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a:solidFill>
                  <a:srgbClr val="001080"/>
                </a:solidFill>
              </a:rPr>
              <a:t>p</a:t>
            </a:r>
            <a:r>
              <a:rPr lang="en-US" sz="1800" dirty="0">
                <a:solidFill>
                  <a:srgbClr val="000000"/>
                </a:solidFill>
              </a:rPr>
              <a:t> =&gt; !</a:t>
            </a:r>
            <a:r>
              <a:rPr lang="en-US" sz="1800" dirty="0">
                <a:solidFill>
                  <a:srgbClr val="001080"/>
                </a:solidFill>
              </a:rPr>
              <a:t>p</a:t>
            </a:r>
            <a:r>
              <a:rPr lang="en-US" sz="1800" dirty="0">
                <a:solidFill>
                  <a:srgbClr val="000000"/>
                </a:solidFill>
              </a:rPr>
              <a:t>.</a:t>
            </a:r>
            <a:r>
              <a:rPr lang="en-US" sz="1800" dirty="0">
                <a:solidFill>
                  <a:srgbClr val="001080"/>
                </a:solidFill>
              </a:rPr>
              <a:t>diet</a:t>
            </a:r>
            <a:r>
              <a:rPr lang="en-US" sz="1800" dirty="0">
                <a:solidFill>
                  <a:srgbClr val="000000"/>
                </a:solidFill>
              </a:rPr>
              <a:t>)</a:t>
            </a:r>
          </a:p>
          <a:p>
            <a:r>
              <a:rPr lang="en-US" sz="1800" dirty="0">
                <a:solidFill>
                  <a:srgbClr val="000000"/>
                </a:solidFill>
              </a:rPr>
              <a:t>    .</a:t>
            </a:r>
            <a:r>
              <a:rPr lang="en-US" sz="1800" dirty="0">
                <a:solidFill>
                  <a:srgbClr val="795E26"/>
                </a:solidFill>
              </a:rPr>
              <a:t>ToFeedIterator</a:t>
            </a:r>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sp>
        <p:nvSpPr>
          <p:cNvPr id="4" name="Rectangle: Rounded Corners 3">
            <a:extLst>
              <a:ext uri="{FF2B5EF4-FFF2-40B4-BE49-F238E27FC236}">
                <a16:creationId xmlns:a16="http://schemas.microsoft.com/office/drawing/2014/main" id="{52ACA978-195C-44F5-A2A2-317C028EA80F}"/>
              </a:ext>
              <a:ext uri="{C183D7F6-B498-43B3-948B-1728B52AA6E4}">
                <adec:decorative xmlns:adec="http://schemas.microsoft.com/office/drawing/2017/decorative" val="1"/>
              </a:ext>
            </a:extLst>
          </p:cNvPr>
          <p:cNvSpPr/>
          <p:nvPr/>
        </p:nvSpPr>
        <p:spPr bwMode="auto">
          <a:xfrm>
            <a:off x="4114800" y="3867151"/>
            <a:ext cx="201168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Translate LINQ expression to SQL</a:t>
            </a:r>
          </a:p>
        </p:txBody>
      </p:sp>
      <p:cxnSp>
        <p:nvCxnSpPr>
          <p:cNvPr id="5" name="Straight Connector 4">
            <a:extLst>
              <a:ext uri="{FF2B5EF4-FFF2-40B4-BE49-F238E27FC236}">
                <a16:creationId xmlns:a16="http://schemas.microsoft.com/office/drawing/2014/main" id="{1897F7C8-7491-44E2-B28E-2719F175F69F}"/>
              </a:ext>
              <a:ext uri="{C183D7F6-B498-43B3-948B-1728B52AA6E4}">
                <adec:decorative xmlns:adec="http://schemas.microsoft.com/office/drawing/2017/decorative" val="1"/>
              </a:ext>
            </a:extLst>
          </p:cNvPr>
          <p:cNvCxnSpPr>
            <a:cxnSpLocks/>
            <a:endCxn id="4" idx="1"/>
          </p:cNvCxnSpPr>
          <p:nvPr/>
        </p:nvCxnSpPr>
        <p:spPr>
          <a:xfrm>
            <a:off x="3481137" y="3826042"/>
            <a:ext cx="633663" cy="34340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45285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6"/>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20983114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9"/>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72194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a:solidFill>
                  <a:srgbClr val="001080"/>
                </a:solidFill>
              </a:rPr>
              <a:t>context</a:t>
            </a:r>
            <a:r>
              <a:rPr lang="en-US" sz="2000" dirty="0">
                <a:solidFill>
                  <a:srgbClr val="000000"/>
                </a:solidFill>
              </a:rPr>
              <a:t>.</a:t>
            </a:r>
            <a:r>
              <a:rPr lang="en-US" sz="2000" dirty="0">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collection</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collection</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a:solidFill>
                  <a:srgbClr val="001080"/>
                </a:solidFill>
              </a:rPr>
              <a: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18289335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 - refactored</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a:xfrm>
            <a:off x="588263" y="1436688"/>
            <a:ext cx="11018520" cy="3631763"/>
          </a:xfrm>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__</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__</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a:t>
            </a:r>
            <a:r>
              <a:rPr lang="en-US" sz="2000" dirty="0">
                <a:solidFill>
                  <a:srgbClr val="0000FF"/>
                </a:solidFill>
              </a:rPr>
              <a:t>=&gt;</a:t>
            </a:r>
            <a:r>
              <a:rPr lang="en-US" sz="2000" dirty="0">
                <a:solidFill>
                  <a:srgbClr val="000000"/>
                </a:solidFill>
              </a:rPr>
              <a:t> {                 </a:t>
            </a:r>
          </a:p>
          <a:p>
            <a:r>
              <a:rPr lang="en-US" sz="2000" dirty="0">
                <a:solidFill>
                  <a:srgbClr val="000000"/>
                </a:solidFill>
              </a:rPr>
              <a:t>            </a:t>
            </a:r>
            <a:r>
              <a:rPr lang="en-US" sz="2000" dirty="0">
                <a:solidFill>
                  <a:srgbClr val="795E26"/>
                </a:solidFill>
              </a:rPr>
              <a:t>getContext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
        <p:nvSpPr>
          <p:cNvPr id="4" name="Arrow: Right 3" descr="This arrow is pointing at the double underscore characters.">
            <a:extLst>
              <a:ext uri="{FF2B5EF4-FFF2-40B4-BE49-F238E27FC236}">
                <a16:creationId xmlns:a16="http://schemas.microsoft.com/office/drawing/2014/main" id="{C261B0AB-0CDD-4CAD-93C9-D5890FB724CE}"/>
              </a:ext>
              <a:ext uri="{C183D7F6-B498-43B3-948B-1728B52AA6E4}">
                <adec:decorative xmlns:adec="http://schemas.microsoft.com/office/drawing/2017/decorative" val="0"/>
              </a:ext>
            </a:extLst>
          </p:cNvPr>
          <p:cNvSpPr/>
          <p:nvPr/>
        </p:nvSpPr>
        <p:spPr bwMode="auto">
          <a:xfrm rot="19279667">
            <a:off x="745343" y="2478004"/>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descr="This arrow is pointing at the lambda expression.">
            <a:extLst>
              <a:ext uri="{FF2B5EF4-FFF2-40B4-BE49-F238E27FC236}">
                <a16:creationId xmlns:a16="http://schemas.microsoft.com/office/drawing/2014/main" id="{FCB61B76-43BC-4B97-8847-654CE08389C7}"/>
              </a:ext>
              <a:ext uri="{C183D7F6-B498-43B3-948B-1728B52AA6E4}">
                <adec:decorative xmlns:adec="http://schemas.microsoft.com/office/drawing/2017/decorative" val="0"/>
              </a:ext>
            </a:extLst>
          </p:cNvPr>
          <p:cNvSpPr/>
          <p:nvPr/>
        </p:nvSpPr>
        <p:spPr bwMode="auto">
          <a:xfrm rot="8434220">
            <a:off x="5213515" y="2334192"/>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21075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07962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custDataLst>
      <p:tags r:id="rId1"/>
    </p:custDataLst>
    <p:extLst>
      <p:ext uri="{BB962C8B-B14F-4D97-AF65-F5344CB8AC3E}">
        <p14:creationId xmlns:p14="http://schemas.microsoft.com/office/powerpoint/2010/main" val="33600815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9"/>
            <a:srcRect/>
            <a:stretch/>
          </p:blipFill>
          <p:spPr>
            <a:xfrm>
              <a:off x="3646954" y="2955350"/>
              <a:ext cx="1113916" cy="819248"/>
            </a:xfrm>
            <a:prstGeom prst="rect">
              <a:avLst/>
            </a:prstGeom>
          </p:spPr>
        </p:pic>
      </p:grpSp>
    </p:spTree>
    <p:custDataLst>
      <p:tags r:id="rId1"/>
    </p:custDataLst>
    <p:extLst>
      <p:ext uri="{BB962C8B-B14F-4D97-AF65-F5344CB8AC3E}">
        <p14:creationId xmlns:p14="http://schemas.microsoft.com/office/powerpoint/2010/main" val="10833649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dirty="0">
                <a:solidFill>
                  <a:srgbClr val="A31515"/>
                </a:solidFill>
              </a:rPr>
              <a:t>'no input'</a:t>
            </a:r>
            <a:r>
              <a:rPr lang="en-US" sz="2000" dirty="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39797845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TaxPayers t </a:t>
            </a:r>
          </a:p>
          <a:p>
            <a:r>
              <a:rPr lang="en-US" sz="2400" dirty="0">
                <a:solidFill>
                  <a:srgbClr val="0000FF"/>
                </a:solidFill>
              </a:rPr>
              <a:t>WHERE</a:t>
            </a:r>
            <a:r>
              <a:rPr lang="en-US" sz="2400" dirty="0">
                <a:solidFill>
                  <a:srgbClr val="000000"/>
                </a:solidFill>
              </a:rPr>
              <a:t> </a:t>
            </a:r>
          </a:p>
          <a:p>
            <a:r>
              <a:rPr lang="en-US" sz="2400" dirty="0">
                <a:solidFill>
                  <a:srgbClr val="000000"/>
                </a:solidFill>
              </a:rPr>
              <a:t>    udf.tax(t.income) &gt; </a:t>
            </a:r>
            <a:r>
              <a:rPr lang="en-US" sz="2400" dirty="0">
                <a:solidFill>
                  <a:srgbClr val="09885A"/>
                </a:solidFill>
              </a:rPr>
              <a:t>20000</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089564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669" y="2271061"/>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673032" y="2954596"/>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74855" y="3587155"/>
            <a:ext cx="1105432"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 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523220"/>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SLAs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96753" y="2233663"/>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7881" y="2480048"/>
            <a:ext cx="914583" cy="611108"/>
          </a:xfrm>
          <a:prstGeom prst="rect">
            <a:avLst/>
          </a:prstGeom>
        </p:spPr>
      </p:pic>
      <p:grpSp>
        <p:nvGrpSpPr>
          <p:cNvPr id="6" name="Group 5">
            <a:extLst>
              <a:ext uri="{FF2B5EF4-FFF2-40B4-BE49-F238E27FC236}">
                <a16:creationId xmlns:a16="http://schemas.microsoft.com/office/drawing/2014/main" id="{AD2FAF86-64A3-4F1C-8A50-FE66BB18ED23}"/>
              </a:ext>
            </a:extLst>
          </p:cNvPr>
          <p:cNvGrpSpPr/>
          <p:nvPr/>
        </p:nvGrpSpPr>
        <p:grpSpPr>
          <a:xfrm>
            <a:off x="2837158" y="2144600"/>
            <a:ext cx="1367975" cy="926250"/>
            <a:chOff x="2933701" y="2260942"/>
            <a:chExt cx="1367975" cy="926250"/>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pic>
          <p:nvPicPr>
            <p:cNvPr id="65" name="Picture 64" descr="mongo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ETags</a:t>
            </a:r>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id="{D96ACA2B-FA1D-4489-8BAC-04AF7965C2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custDataLst>
      <p:tags r:id="rId1"/>
    </p:custDataLst>
    <p:extLst>
      <p:ext uri="{BB962C8B-B14F-4D97-AF65-F5344CB8AC3E}">
        <p14:creationId xmlns:p14="http://schemas.microsoft.com/office/powerpoint/2010/main" val="14851343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a:solidFill>
                  <a:srgbClr val="001080"/>
                </a:solidFill>
              </a:rPr>
              <a:t>readDoc</a:t>
            </a:r>
            <a:r>
              <a:rPr lang="en-US" sz="1800" dirty="0">
                <a:solidFill>
                  <a:srgbClr val="000000"/>
                </a:solidFill>
              </a:rPr>
              <a:t>.</a:t>
            </a:r>
            <a:r>
              <a:rPr lang="en-US" sz="1800" dirty="0">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a:solidFill>
                  <a:srgbClr val="001080"/>
                </a:solidFill>
              </a:rPr>
              <a:t>AccessConditionType</a:t>
            </a:r>
            <a:r>
              <a:rPr lang="en-US" sz="1800" dirty="0">
                <a:solidFill>
                  <a:srgbClr val="000000"/>
                </a:solidFill>
              </a:rPr>
              <a:t>.</a:t>
            </a:r>
            <a:r>
              <a:rPr lang="en-US" sz="1800" dirty="0">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ReplaceDocumentAsync</a:t>
            </a:r>
            <a:r>
              <a:rPr lang="en-US" sz="1800" dirty="0">
                <a:solidFill>
                  <a:srgbClr val="000000"/>
                </a:solidFill>
              </a:rPr>
              <a:t>(</a:t>
            </a:r>
            <a:r>
              <a:rPr lang="en-US" sz="1800" dirty="0">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RequestOptions</a:t>
            </a:r>
            <a:r>
              <a:rPr lang="en-US" sz="1800" dirty="0">
                <a:solidFill>
                  <a:srgbClr val="000000"/>
                </a:solidFill>
              </a:rPr>
              <a:t> { </a:t>
            </a:r>
          </a:p>
          <a:p>
            <a:r>
              <a:rPr lang="en-US" sz="1800" dirty="0">
                <a:solidFill>
                  <a:srgbClr val="000000"/>
                </a:solidFill>
              </a:rPr>
              <a:t>        </a:t>
            </a:r>
            <a:r>
              <a:rPr lang="en-US" sz="1800" dirty="0">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a:solidFill>
                  <a:srgbClr val="267F99"/>
                </a:solidFill>
              </a:rPr>
              <a:t>DocumentClientException</a:t>
            </a:r>
            <a:r>
              <a:rPr lang="en-US" sz="1800" dirty="0">
                <a:solidFill>
                  <a:srgbClr val="000000"/>
                </a:solidFill>
              </a:rPr>
              <a:t> </a:t>
            </a:r>
            <a:r>
              <a:rPr lang="en-US" sz="1800" dirty="0">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dce</a:t>
            </a:r>
            <a:r>
              <a:rPr lang="en-US" sz="1800" dirty="0">
                <a:solidFill>
                  <a:srgbClr val="000000"/>
                </a:solidFill>
              </a:rPr>
              <a:t>.</a:t>
            </a:r>
            <a:r>
              <a:rPr lang="en-US" sz="1800" dirty="0">
                <a:solidFill>
                  <a:srgbClr val="001080"/>
                </a:solidFill>
              </a:rPr>
              <a:t>StatusCode</a:t>
            </a:r>
            <a:r>
              <a:rPr lang="en-US" sz="1800" dirty="0">
                <a:solidFill>
                  <a:srgbClr val="000000"/>
                </a:solidFill>
              </a:rPr>
              <a:t> == </a:t>
            </a:r>
            <a:r>
              <a:rPr lang="en-US" sz="1800" dirty="0">
                <a:solidFill>
                  <a:srgbClr val="001080"/>
                </a:solidFill>
              </a:rPr>
              <a:t>HttpStatusCode</a:t>
            </a:r>
            <a:r>
              <a:rPr lang="en-US" sz="1800" dirty="0">
                <a:solidFill>
                  <a:srgbClr val="000000"/>
                </a:solidFill>
              </a:rPr>
              <a:t>.</a:t>
            </a:r>
            <a:r>
              <a:rPr lang="en-US" sz="1800" dirty="0">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Console</a:t>
            </a:r>
            <a:r>
              <a:rPr lang="en-US" sz="1800" dirty="0">
                <a:solidFill>
                  <a:srgbClr val="000000"/>
                </a:solidFill>
              </a:rPr>
              <a:t>.</a:t>
            </a:r>
            <a:r>
              <a:rPr lang="en-US" sz="1800" dirty="0">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0572419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04: Constructing a polyglot data solution</a:t>
            </a:r>
          </a:p>
        </p:txBody>
      </p:sp>
      <p:grpSp>
        <p:nvGrpSpPr>
          <p:cNvPr id="7" name="Group 6">
            <a:extLst>
              <a:ext uri="{FF2B5EF4-FFF2-40B4-BE49-F238E27FC236}">
                <a16:creationId xmlns:a16="http://schemas.microsoft.com/office/drawing/2014/main" id="{6FCA613B-6605-470C-A298-82F9F9F654F6}"/>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A4FE6511-3B58-4695-BBE5-7E741B1A3485}"/>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2F028BA9-2F5A-4889-BB5E-901EE56C9AE8}"/>
                </a:ext>
              </a:extLst>
            </p:cNvPr>
            <p:cNvSpPr txBox="1"/>
            <p:nvPr/>
          </p:nvSpPr>
          <p:spPr>
            <a:xfrm>
              <a:off x="5514975" y="213138"/>
              <a:ext cx="6472237" cy="5232202"/>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 have been assigned the task of updating your company's existing retail web application to use more than one data service in Microsoft Azure. Your company's goal is to take advantage of the best data service for each application component. After conducting thorough research, you decide to migrate your inventory database from Azure SQL Database to Azure Cosmos DB.</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instances of various database services by using the Azure portal.</a:t>
              </a:r>
            </a:p>
            <a:p>
              <a:pPr lvl="1" indent="-228600">
                <a:buFont typeface="Arial" panose="020B0604020202020204" pitchFamily="34" charset="0"/>
                <a:buChar char="•"/>
              </a:pPr>
              <a:r>
                <a:rPr lang="en-US" dirty="0">
                  <a:solidFill>
                    <a:schemeClr val="bg1"/>
                  </a:solidFill>
                </a:rPr>
                <a:t>Write C# code to connect to SQL Database. </a:t>
              </a:r>
            </a:p>
            <a:p>
              <a:pPr lvl="1" indent="-228600">
                <a:buFont typeface="Arial" panose="020B0604020202020204" pitchFamily="34" charset="0"/>
                <a:buChar char="•"/>
              </a:pPr>
              <a:r>
                <a:rPr lang="en-US" dirty="0">
                  <a:solidFill>
                    <a:schemeClr val="bg1"/>
                  </a:solidFill>
                </a:rPr>
                <a:t>Write C# code to connect to Azure Cosmos DB.</a:t>
              </a:r>
            </a:p>
          </p:txBody>
        </p:sp>
        <p:cxnSp>
          <p:nvCxnSpPr>
            <p:cNvPr id="10" name="Straight Connector 9">
              <a:extLst>
                <a:ext uri="{FF2B5EF4-FFF2-40B4-BE49-F238E27FC236}">
                  <a16:creationId xmlns:a16="http://schemas.microsoft.com/office/drawing/2014/main" id="{CE51F438-66B6-409B-A8B1-3352CDABA086}"/>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F6022CC-CA96-4F24-8AFA-F2BCA6B65722}"/>
                </a:ext>
              </a:extLst>
            </p:cNvPr>
            <p:cNvCxnSpPr>
              <a:cxnSpLocks/>
            </p:cNvCxnSpPr>
            <p:nvPr/>
          </p:nvCxnSpPr>
          <p:spPr>
            <a:xfrm>
              <a:off x="5534016" y="3620967"/>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2898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&lt;10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custDataLst>
      <p:tags r:id="rId1"/>
    </p:custDataLst>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panose="020F0502020204030204"/>
                <a:ea typeface=""/>
                <a:cs typeface=""/>
              </a:endParaRP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42564" y="4502004"/>
              <a:ext cx="132087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Bounded-staleness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 (continued)</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extLst>
              <p:ext uri="{D42A27DB-BD31-4B8C-83A1-F6EECF244321}">
                <p14:modId xmlns:p14="http://schemas.microsoft.com/office/powerpoint/2010/main" val="3784230664"/>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custDataLst>
      <p:tags r:id="rId1"/>
    </p:custDataLst>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7">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spTree>
    <p:custDataLst>
      <p:tags r:id="rId1"/>
    </p:custDataLst>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EBEDA1-519B-4B75-B5FD-A18079980485}">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5DB55D6-4D86-4D48-942F-AC6251EBED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4626C9-4ECF-4308-A3EB-2B20832553A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7091</Words>
  <Application>Microsoft Office PowerPoint</Application>
  <PresentationFormat>Widescreen</PresentationFormat>
  <Paragraphs>687</Paragraphs>
  <Slides>44</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1_WHITE TEMPLATE</vt:lpstr>
      <vt:lpstr>Module 04: Develop solutions that use Cosmos DB storage</vt:lpstr>
      <vt:lpstr>Topics</vt:lpstr>
      <vt:lpstr>Lesson 01: Azure Cosmos DB overview</vt:lpstr>
      <vt:lpstr>Azure Cosmos DB</vt:lpstr>
      <vt:lpstr>Core functionality</vt:lpstr>
      <vt:lpstr>Global Replication</vt:lpstr>
      <vt:lpstr>Consistency levels</vt:lpstr>
      <vt:lpstr>Consistency levels (continued)</vt:lpstr>
      <vt:lpstr>APIs</vt:lpstr>
      <vt:lpstr>APIs (cont.)</vt:lpstr>
      <vt:lpstr>Migrating from NoSQL</vt:lpstr>
      <vt:lpstr>Migrating from NoSQL (continued)</vt:lpstr>
      <vt:lpstr>Cosmos DB throughput</vt:lpstr>
      <vt:lpstr>Lesson 02: Azure Cosmos DB data structure</vt:lpstr>
      <vt:lpstr>Resource hierarchy</vt:lpstr>
      <vt:lpstr>Resource hierarchy (continued)</vt:lpstr>
      <vt:lpstr>Containers</vt:lpstr>
      <vt:lpstr>Partitioning</vt:lpstr>
      <vt:lpstr>Partitioning implementation</vt:lpstr>
      <vt:lpstr>Walkthrough: Create Azure Cosmos DB resources by using the Azure Portal</vt:lpstr>
      <vt:lpstr>Lesson 03: Create and update documents by using code</vt:lpstr>
      <vt:lpstr>Manage collections and documents</vt:lpstr>
      <vt:lpstr>Creating a CosmosClient instance by using .NET</vt:lpstr>
      <vt:lpstr>Accessing a database by using .NET</vt:lpstr>
      <vt:lpstr>Accessing a container by using .NET</vt:lpstr>
      <vt:lpstr>Walkthrough: Managing Azure Cosmos DB by using .NET</vt:lpstr>
      <vt:lpstr>Creating items by using .NET</vt:lpstr>
      <vt:lpstr>Reading items by using .NET</vt:lpstr>
      <vt:lpstr>Querying documents by using .NET</vt:lpstr>
      <vt:lpstr>Querying documents by using .NET (continued)</vt:lpstr>
      <vt:lpstr>JavaScript and Azure Cosmos DB</vt:lpstr>
      <vt:lpstr>Stored procedures</vt:lpstr>
      <vt:lpstr>Stored procedure in JavaScript</vt:lpstr>
      <vt:lpstr>Stored procedure in JavaScript - refactored</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Lab 04: Constructing a polyglot data solution</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96AE1739-7144-461D-ACC9-0A480C7A81A4</vt:lpwstr>
  </property>
  <property fmtid="{D5CDD505-2E9C-101B-9397-08002B2CF9AE}" pid="3" name="ArticulatePath">
    <vt:lpwstr>AZ-204.04</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