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37.xml" ContentType="application/vnd.openxmlformats-officedocument.presentationml.notesSlide+xml"/>
  <Override PartName="/ppt/tags/tag48.xml" ContentType="application/vnd.openxmlformats-officedocument.presentationml.tags+xml"/>
  <Override PartName="/ppt/notesSlides/notesSlide3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9.xml" ContentType="application/vnd.openxmlformats-officedocument.presentationml.notesSlide+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notesSlides/notesSlide41.xml" ContentType="application/vnd.openxmlformats-officedocument.presentationml.notesSlide+xml"/>
  <Override PartName="/ppt/tags/tag53.xml" ContentType="application/vnd.openxmlformats-officedocument.presentationml.tags+xml"/>
  <Override PartName="/ppt/notesSlides/notesSlide42.xml" ContentType="application/vnd.openxmlformats-officedocument.presentationml.notesSlide+xml"/>
  <Override PartName="/ppt/tags/tag54.xml" ContentType="application/vnd.openxmlformats-officedocument.presentationml.tags+xml"/>
  <Override PartName="/ppt/notesSlides/notesSlide4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4.xml" ContentType="application/vnd.openxmlformats-officedocument.presentationml.notesSlide+xml"/>
  <Override PartName="/ppt/tags/tag57.xml" ContentType="application/vnd.openxmlformats-officedocument.presentationml.tags+xml"/>
  <Override PartName="/ppt/notesSlides/notesSlide45.xml" ContentType="application/vnd.openxmlformats-officedocument.presentationml.notesSlide+xml"/>
  <Override PartName="/ppt/tags/tag58.xml" ContentType="application/vnd.openxmlformats-officedocument.presentationml.tags+xml"/>
  <Override PartName="/ppt/notesSlides/notesSlide4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5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65"/>
  </p:notesMasterIdLst>
  <p:sldIdLst>
    <p:sldId id="1873" r:id="rId6"/>
    <p:sldId id="4643" r:id="rId7"/>
    <p:sldId id="1896" r:id="rId8"/>
    <p:sldId id="1949" r:id="rId9"/>
    <p:sldId id="1950" r:id="rId10"/>
    <p:sldId id="1956" r:id="rId11"/>
    <p:sldId id="1951" r:id="rId12"/>
    <p:sldId id="1891" r:id="rId13"/>
    <p:sldId id="1892" r:id="rId14"/>
    <p:sldId id="1905" r:id="rId15"/>
    <p:sldId id="1904" r:id="rId16"/>
    <p:sldId id="1970" r:id="rId17"/>
    <p:sldId id="1971" r:id="rId18"/>
    <p:sldId id="4638" r:id="rId19"/>
    <p:sldId id="4639" r:id="rId20"/>
    <p:sldId id="4644" r:id="rId21"/>
    <p:sldId id="4645" r:id="rId22"/>
    <p:sldId id="4646" r:id="rId23"/>
    <p:sldId id="4647" r:id="rId24"/>
    <p:sldId id="4648" r:id="rId25"/>
    <p:sldId id="1972" r:id="rId26"/>
    <p:sldId id="1874" r:id="rId27"/>
    <p:sldId id="1974" r:id="rId28"/>
    <p:sldId id="1973" r:id="rId29"/>
    <p:sldId id="1954" r:id="rId30"/>
    <p:sldId id="1955" r:id="rId31"/>
    <p:sldId id="1957" r:id="rId32"/>
    <p:sldId id="1958" r:id="rId33"/>
    <p:sldId id="1959" r:id="rId34"/>
    <p:sldId id="1975" r:id="rId35"/>
    <p:sldId id="1976" r:id="rId36"/>
    <p:sldId id="256" r:id="rId37"/>
    <p:sldId id="257" r:id="rId38"/>
    <p:sldId id="258" r:id="rId39"/>
    <p:sldId id="259" r:id="rId40"/>
    <p:sldId id="260" r:id="rId41"/>
    <p:sldId id="1963" r:id="rId42"/>
    <p:sldId id="1960" r:id="rId43"/>
    <p:sldId id="1967" r:id="rId44"/>
    <p:sldId id="1966" r:id="rId45"/>
    <p:sldId id="1968" r:id="rId46"/>
    <p:sldId id="4640" r:id="rId47"/>
    <p:sldId id="1969" r:id="rId48"/>
    <p:sldId id="4651" r:id="rId49"/>
    <p:sldId id="4642" r:id="rId50"/>
    <p:sldId id="4533" r:id="rId51"/>
    <p:sldId id="4537" r:id="rId52"/>
    <p:sldId id="4534" r:id="rId53"/>
    <p:sldId id="1948" r:id="rId54"/>
    <p:sldId id="4536" r:id="rId55"/>
    <p:sldId id="4538" r:id="rId56"/>
    <p:sldId id="4539" r:id="rId57"/>
    <p:sldId id="4540" r:id="rId58"/>
    <p:sldId id="4541" r:id="rId59"/>
    <p:sldId id="4535" r:id="rId60"/>
    <p:sldId id="4542" r:id="rId61"/>
    <p:sldId id="4649" r:id="rId62"/>
    <p:sldId id="4650" r:id="rId63"/>
    <p:sldId id="1872" r:id="rId64"/>
  </p:sldIdLst>
  <p:sldSz cx="12192000" cy="6858000"/>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Microsoft Identity Platform v2.0" id="{B197ACF1-213D-443E-BEAB-99D0804074B3}">
          <p14:sldIdLst>
            <p14:sldId id="1896"/>
            <p14:sldId id="1949"/>
            <p14:sldId id="1950"/>
            <p14:sldId id="1956"/>
            <p14:sldId id="1951"/>
            <p14:sldId id="1891"/>
            <p14:sldId id="1892"/>
            <p14:sldId id="1905"/>
            <p14:sldId id="1904"/>
            <p14:sldId id="1970"/>
            <p14:sldId id="1971"/>
            <p14:sldId id="4638"/>
            <p14:sldId id="4639"/>
            <p14:sldId id="4644"/>
            <p14:sldId id="4645"/>
            <p14:sldId id="4646"/>
            <p14:sldId id="4647"/>
            <p14:sldId id="4648"/>
            <p14:sldId id="1972"/>
            <p14:sldId id="1874"/>
            <p14:sldId id="1974"/>
          </p14:sldIdLst>
        </p14:section>
        <p14:section name="Lesson 02: Microsoft Authentication Library (MSAL)" id="{510624B3-0990-4E0D-9ABF-8F9B0E51881C}">
          <p14:sldIdLst>
            <p14:sldId id="1973"/>
            <p14:sldId id="1954"/>
            <p14:sldId id="1955"/>
            <p14:sldId id="1957"/>
            <p14:sldId id="1958"/>
            <p14:sldId id="1959"/>
            <p14:sldId id="1975"/>
          </p14:sldIdLst>
        </p14:section>
        <p14:section name="Lesson 03: MIcrosoft Graph" id="{3A51D403-B2E1-4416-8368-AAB63A413EB0}">
          <p14:sldIdLst>
            <p14:sldId id="1976"/>
            <p14:sldId id="256"/>
            <p14:sldId id="257"/>
            <p14:sldId id="258"/>
            <p14:sldId id="259"/>
            <p14:sldId id="260"/>
            <p14:sldId id="1963"/>
            <p14:sldId id="1960"/>
            <p14:sldId id="1967"/>
            <p14:sldId id="1966"/>
            <p14:sldId id="1968"/>
            <p14:sldId id="4640"/>
            <p14:sldId id="1969"/>
            <p14:sldId id="4651"/>
          </p14:sldIdLst>
        </p14:section>
        <p14:section name="Lesson 04: Authorizing data operations in Azure Storage" id="{7A9D2810-5848-4B8B-AE2F-800468BE8409}">
          <p14:sldIdLst>
            <p14:sldId id="4642"/>
            <p14:sldId id="4533"/>
            <p14:sldId id="4537"/>
            <p14:sldId id="4534"/>
            <p14:sldId id="1948"/>
            <p14:sldId id="4536"/>
            <p14:sldId id="4538"/>
            <p14:sldId id="4539"/>
            <p14:sldId id="4540"/>
            <p14:sldId id="4541"/>
            <p14:sldId id="4535"/>
            <p14:sldId id="4542"/>
          </p14:sldIdLst>
        </p14:section>
        <p14:section name="Lab" id="{7C81ACFA-D78B-497C-BB36-09E408BB1CA1}">
          <p14:sldIdLst>
            <p14:sldId id="4649"/>
            <p14:sldId id="4650"/>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C0A5-A739-4EBC-A720-D3FB89126DAB}" v="213" dt="2020-02-04T16:05:22.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65283" autoAdjust="0"/>
  </p:normalViewPr>
  <p:slideViewPr>
    <p:cSldViewPr snapToGrid="0">
      <p:cViewPr varScale="1">
        <p:scale>
          <a:sx n="67" d="100"/>
          <a:sy n="67" d="100"/>
        </p:scale>
        <p:origin x="2322"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21"/>
    </p:cViewPr>
  </p:sorterViewPr>
  <p:notesViewPr>
    <p:cSldViewPr snapToGrid="0">
      <p:cViewPr varScale="1">
        <p:scale>
          <a:sx n="61" d="100"/>
          <a:sy n="61" d="100"/>
        </p:scale>
        <p:origin x="26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2598-DAC3-4279-99E8-3EB1C505144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A6225D-1DD4-4506-8264-2AC5C959C40A}">
      <dgm:prSet phldrT="[Text]"/>
      <dgm:spPr/>
      <dgm:t>
        <a:bodyPr/>
        <a:lstStyle/>
        <a:p>
          <a:r>
            <a:rPr lang="en-US" dirty="0"/>
            <a:t>Office 365</a:t>
          </a:r>
        </a:p>
      </dgm:t>
    </dgm:pt>
    <dgm:pt modelId="{D51122AC-937E-4E1C-B055-CE665BE15603}" type="parTrans" cxnId="{DC1E37F1-9358-4756-B3E3-FD4105008DB8}">
      <dgm:prSet/>
      <dgm:spPr/>
      <dgm:t>
        <a:bodyPr/>
        <a:lstStyle/>
        <a:p>
          <a:endParaRPr lang="en-US"/>
        </a:p>
      </dgm:t>
    </dgm:pt>
    <dgm:pt modelId="{0C14C41F-797E-4B8B-82C9-A7D2AE9D30E2}" type="sibTrans" cxnId="{DC1E37F1-9358-4756-B3E3-FD4105008DB8}">
      <dgm:prSet/>
      <dgm:spPr/>
      <dgm:t>
        <a:bodyPr/>
        <a:lstStyle/>
        <a:p>
          <a:endParaRPr lang="en-US"/>
        </a:p>
      </dgm:t>
    </dgm:pt>
    <dgm:pt modelId="{90F6713E-20AB-41C7-89F7-8358154AF6C1}">
      <dgm:prSet phldrT="[Text]"/>
      <dgm:spPr/>
      <dgm:t>
        <a:bodyPr/>
        <a:lstStyle/>
        <a:p>
          <a:r>
            <a:rPr lang="en-US" dirty="0"/>
            <a:t>Activities</a:t>
          </a:r>
        </a:p>
      </dgm:t>
    </dgm:pt>
    <dgm:pt modelId="{0BA39DAD-C49A-4E8A-A7B8-563D12503F13}" type="parTrans" cxnId="{027EED21-6874-4285-8732-A2679FD7B583}">
      <dgm:prSet/>
      <dgm:spPr/>
      <dgm:t>
        <a:bodyPr/>
        <a:lstStyle/>
        <a:p>
          <a:endParaRPr lang="en-US"/>
        </a:p>
      </dgm:t>
    </dgm:pt>
    <dgm:pt modelId="{27F30C22-6DBC-408A-BD5B-A9F60F9BC94C}" type="sibTrans" cxnId="{027EED21-6874-4285-8732-A2679FD7B583}">
      <dgm:prSet/>
      <dgm:spPr/>
      <dgm:t>
        <a:bodyPr/>
        <a:lstStyle/>
        <a:p>
          <a:endParaRPr lang="en-US"/>
        </a:p>
      </dgm:t>
    </dgm:pt>
    <dgm:pt modelId="{579426C5-8394-4427-B555-FF376FCDFD5C}">
      <dgm:prSet phldrT="[Text]"/>
      <dgm:spPr/>
      <dgm:t>
        <a:bodyPr/>
        <a:lstStyle/>
        <a:p>
          <a:r>
            <a:rPr lang="en-US" dirty="0"/>
            <a:t>Business Central</a:t>
          </a:r>
        </a:p>
      </dgm:t>
    </dgm:pt>
    <dgm:pt modelId="{7CB4741A-CF90-46C9-BEEE-A88B5DB54222}" type="parTrans" cxnId="{C332EB8A-5F7A-45FF-9EF1-E2A59B5525EE}">
      <dgm:prSet/>
      <dgm:spPr/>
      <dgm:t>
        <a:bodyPr/>
        <a:lstStyle/>
        <a:p>
          <a:endParaRPr lang="en-US"/>
        </a:p>
      </dgm:t>
    </dgm:pt>
    <dgm:pt modelId="{ED4CED71-4FA7-4409-AEAA-1AD81FE43879}" type="sibTrans" cxnId="{C332EB8A-5F7A-45FF-9EF1-E2A59B5525EE}">
      <dgm:prSet/>
      <dgm:spPr/>
      <dgm:t>
        <a:bodyPr/>
        <a:lstStyle/>
        <a:p>
          <a:endParaRPr lang="en-US"/>
        </a:p>
      </dgm:t>
    </dgm:pt>
    <dgm:pt modelId="{1327F40D-BD68-466C-974D-20C65A380D79}">
      <dgm:prSet phldrT="[Text]"/>
      <dgm:spPr/>
      <dgm:t>
        <a:bodyPr/>
        <a:lstStyle/>
        <a:p>
          <a:r>
            <a:rPr lang="en-US" dirty="0"/>
            <a:t>Enterprise Mobility + Security</a:t>
          </a:r>
        </a:p>
      </dgm:t>
    </dgm:pt>
    <dgm:pt modelId="{D4C5B500-571E-421B-B15C-87431A0EDDC3}" type="parTrans" cxnId="{B3598A99-CDB3-48A0-B241-B0C8F26E4C11}">
      <dgm:prSet/>
      <dgm:spPr/>
      <dgm:t>
        <a:bodyPr/>
        <a:lstStyle/>
        <a:p>
          <a:endParaRPr lang="en-US"/>
        </a:p>
      </dgm:t>
    </dgm:pt>
    <dgm:pt modelId="{BD938E28-2773-4C57-86DD-ED3C09E9400B}" type="sibTrans" cxnId="{B3598A99-CDB3-48A0-B241-B0C8F26E4C11}">
      <dgm:prSet/>
      <dgm:spPr/>
      <dgm:t>
        <a:bodyPr/>
        <a:lstStyle/>
        <a:p>
          <a:endParaRPr lang="en-US"/>
        </a:p>
      </dgm:t>
    </dgm:pt>
    <dgm:pt modelId="{45F9EE48-C3A0-41F7-81B9-2670331C5E17}">
      <dgm:prSet phldrT="[Text]"/>
      <dgm:spPr/>
      <dgm:t>
        <a:bodyPr/>
        <a:lstStyle/>
        <a:p>
          <a:r>
            <a:rPr lang="en-US" dirty="0"/>
            <a:t>Azure AD</a:t>
          </a:r>
        </a:p>
      </dgm:t>
    </dgm:pt>
    <dgm:pt modelId="{017B39AD-4580-41FE-A758-790B8C1DBAC6}" type="parTrans" cxnId="{0F0837E0-D4F0-44C0-95ED-8CF118C662BE}">
      <dgm:prSet/>
      <dgm:spPr/>
      <dgm:t>
        <a:bodyPr/>
        <a:lstStyle/>
        <a:p>
          <a:endParaRPr lang="en-US"/>
        </a:p>
      </dgm:t>
    </dgm:pt>
    <dgm:pt modelId="{C3AF5A44-8665-416B-BAC5-0EB471A91315}" type="sibTrans" cxnId="{0F0837E0-D4F0-44C0-95ED-8CF118C662BE}">
      <dgm:prSet/>
      <dgm:spPr/>
      <dgm:t>
        <a:bodyPr/>
        <a:lstStyle/>
        <a:p>
          <a:endParaRPr lang="en-US"/>
        </a:p>
      </dgm:t>
    </dgm:pt>
    <dgm:pt modelId="{59F8BD57-D3E8-4A41-BE1F-88000FFF8AA6}">
      <dgm:prSet/>
      <dgm:spPr/>
      <dgm:t>
        <a:bodyPr/>
        <a:lstStyle/>
        <a:p>
          <a:r>
            <a:rPr lang="en-US" dirty="0"/>
            <a:t>Users, groups, and organizations</a:t>
          </a:r>
        </a:p>
      </dgm:t>
    </dgm:pt>
    <dgm:pt modelId="{749682B2-A394-4A1E-97D8-4BCB5246AEF9}" type="parTrans" cxnId="{4785BE48-EA20-493C-86DF-A34BE4F45FB1}">
      <dgm:prSet/>
      <dgm:spPr/>
      <dgm:t>
        <a:bodyPr/>
        <a:lstStyle/>
        <a:p>
          <a:endParaRPr lang="en-US"/>
        </a:p>
      </dgm:t>
    </dgm:pt>
    <dgm:pt modelId="{1856859F-F811-4F23-B767-F9706D9C4B6F}" type="sibTrans" cxnId="{4785BE48-EA20-493C-86DF-A34BE4F45FB1}">
      <dgm:prSet/>
      <dgm:spPr/>
      <dgm:t>
        <a:bodyPr/>
        <a:lstStyle/>
        <a:p>
          <a:endParaRPr lang="en-US"/>
        </a:p>
      </dgm:t>
    </dgm:pt>
    <dgm:pt modelId="{F5420944-B062-4F7F-9CE0-93E56ED89812}">
      <dgm:prSet/>
      <dgm:spPr/>
      <dgm:t>
        <a:bodyPr/>
        <a:lstStyle/>
        <a:p>
          <a:r>
            <a:rPr lang="en-US" dirty="0"/>
            <a:t>Outlook</a:t>
          </a:r>
        </a:p>
      </dgm:t>
    </dgm:pt>
    <dgm:pt modelId="{12D32271-DD2F-4098-BF3D-984FE003DD7A}" type="parTrans" cxnId="{B17B9127-3B1F-415A-8800-3CFC2032D44A}">
      <dgm:prSet/>
      <dgm:spPr/>
      <dgm:t>
        <a:bodyPr/>
        <a:lstStyle/>
        <a:p>
          <a:endParaRPr lang="en-US"/>
        </a:p>
      </dgm:t>
    </dgm:pt>
    <dgm:pt modelId="{FF4B00F4-F99B-42AF-A5CC-F1633021A42C}" type="sibTrans" cxnId="{B17B9127-3B1F-415A-8800-3CFC2032D44A}">
      <dgm:prSet/>
      <dgm:spPr/>
      <dgm:t>
        <a:bodyPr/>
        <a:lstStyle/>
        <a:p>
          <a:endParaRPr lang="en-US"/>
        </a:p>
      </dgm:t>
    </dgm:pt>
    <dgm:pt modelId="{C8A2A684-FF51-4A9F-BE44-C76C0AD808E3}">
      <dgm:prSet/>
      <dgm:spPr/>
      <dgm:t>
        <a:bodyPr/>
        <a:lstStyle/>
        <a:p>
          <a:r>
            <a:rPr lang="en-US" dirty="0"/>
            <a:t>SharePoint</a:t>
          </a:r>
        </a:p>
      </dgm:t>
    </dgm:pt>
    <dgm:pt modelId="{21B4907E-3952-475B-ACA9-FA6809DD2B9B}" type="parTrans" cxnId="{73966854-0290-4752-B2F0-025756121FE6}">
      <dgm:prSet/>
      <dgm:spPr/>
      <dgm:t>
        <a:bodyPr/>
        <a:lstStyle/>
        <a:p>
          <a:endParaRPr lang="en-US"/>
        </a:p>
      </dgm:t>
    </dgm:pt>
    <dgm:pt modelId="{F8C403A6-BAD2-4D0B-93A6-185D23F7CF8A}" type="sibTrans" cxnId="{73966854-0290-4752-B2F0-025756121FE6}">
      <dgm:prSet/>
      <dgm:spPr/>
      <dgm:t>
        <a:bodyPr/>
        <a:lstStyle/>
        <a:p>
          <a:endParaRPr lang="en-US"/>
        </a:p>
      </dgm:t>
    </dgm:pt>
    <dgm:pt modelId="{4CEDB212-9971-4224-8062-31CB80EE1C78}">
      <dgm:prSet/>
      <dgm:spPr/>
      <dgm:t>
        <a:bodyPr/>
        <a:lstStyle/>
        <a:p>
          <a:r>
            <a:rPr lang="en-US" dirty="0"/>
            <a:t>OneDrive</a:t>
          </a:r>
        </a:p>
      </dgm:t>
    </dgm:pt>
    <dgm:pt modelId="{E8B981D5-8089-4A96-B1FD-1DFCB5B425B6}" type="parTrans" cxnId="{BAFD0AD9-CBE3-493E-9660-4D8A5B46A12D}">
      <dgm:prSet/>
      <dgm:spPr/>
      <dgm:t>
        <a:bodyPr/>
        <a:lstStyle/>
        <a:p>
          <a:endParaRPr lang="en-US"/>
        </a:p>
      </dgm:t>
    </dgm:pt>
    <dgm:pt modelId="{53DD849F-EEF3-47C9-9081-5CED7FBE1A9E}" type="sibTrans" cxnId="{BAFD0AD9-CBE3-493E-9660-4D8A5B46A12D}">
      <dgm:prSet/>
      <dgm:spPr/>
      <dgm:t>
        <a:bodyPr/>
        <a:lstStyle/>
        <a:p>
          <a:endParaRPr lang="en-US"/>
        </a:p>
      </dgm:t>
    </dgm:pt>
    <dgm:pt modelId="{BB780CE0-A93D-47ED-8CF3-007F70A9DD82}">
      <dgm:prSet/>
      <dgm:spPr/>
      <dgm:t>
        <a:bodyPr/>
        <a:lstStyle/>
        <a:p>
          <a:r>
            <a:rPr lang="en-US" dirty="0"/>
            <a:t>Teams</a:t>
          </a:r>
        </a:p>
      </dgm:t>
    </dgm:pt>
    <dgm:pt modelId="{AA3E3656-2546-474E-A83C-918F6566A77B}" type="parTrans" cxnId="{AD16F2ED-FD2B-410F-A31B-D537ECF5AFF6}">
      <dgm:prSet/>
      <dgm:spPr/>
      <dgm:t>
        <a:bodyPr/>
        <a:lstStyle/>
        <a:p>
          <a:endParaRPr lang="en-US"/>
        </a:p>
      </dgm:t>
    </dgm:pt>
    <dgm:pt modelId="{DC688A78-905D-458F-A58A-4ED6086AC029}" type="sibTrans" cxnId="{AD16F2ED-FD2B-410F-A31B-D537ECF5AFF6}">
      <dgm:prSet/>
      <dgm:spPr/>
      <dgm:t>
        <a:bodyPr/>
        <a:lstStyle/>
        <a:p>
          <a:endParaRPr lang="en-US"/>
        </a:p>
      </dgm:t>
    </dgm:pt>
    <dgm:pt modelId="{8025307A-A80C-42DA-9360-39EAF3CC639E}">
      <dgm:prSet/>
      <dgm:spPr/>
      <dgm:t>
        <a:bodyPr/>
        <a:lstStyle/>
        <a:p>
          <a:r>
            <a:rPr lang="en-US" dirty="0"/>
            <a:t>Planner</a:t>
          </a:r>
        </a:p>
      </dgm:t>
    </dgm:pt>
    <dgm:pt modelId="{B1A8D4FF-4B41-4CC1-8D8E-8EB52B6E4B94}" type="parTrans" cxnId="{88F3FED8-2169-4BC4-A7E6-FCB99FEBBE08}">
      <dgm:prSet/>
      <dgm:spPr/>
      <dgm:t>
        <a:bodyPr/>
        <a:lstStyle/>
        <a:p>
          <a:endParaRPr lang="en-US"/>
        </a:p>
      </dgm:t>
    </dgm:pt>
    <dgm:pt modelId="{7B02D44A-17EA-49BE-8036-B1A3A13E2000}" type="sibTrans" cxnId="{88F3FED8-2169-4BC4-A7E6-FCB99FEBBE08}">
      <dgm:prSet/>
      <dgm:spPr/>
      <dgm:t>
        <a:bodyPr/>
        <a:lstStyle/>
        <a:p>
          <a:endParaRPr lang="en-US"/>
        </a:p>
      </dgm:t>
    </dgm:pt>
    <dgm:pt modelId="{D724E4E4-D682-43A4-AB71-44D5DCEBBA7C}">
      <dgm:prSet/>
      <dgm:spPr/>
      <dgm:t>
        <a:bodyPr/>
        <a:lstStyle/>
        <a:p>
          <a:r>
            <a:rPr lang="en-US" dirty="0"/>
            <a:t>Excel</a:t>
          </a:r>
        </a:p>
      </dgm:t>
    </dgm:pt>
    <dgm:pt modelId="{9FFBA677-4371-4B4E-AD29-A806F9E7C0CF}" type="parTrans" cxnId="{863443E5-D7A2-43EE-A193-FA492C3B6EE9}">
      <dgm:prSet/>
      <dgm:spPr/>
      <dgm:t>
        <a:bodyPr/>
        <a:lstStyle/>
        <a:p>
          <a:endParaRPr lang="en-US"/>
        </a:p>
      </dgm:t>
    </dgm:pt>
    <dgm:pt modelId="{82ED643F-F571-49D2-AEF9-904025917A00}" type="sibTrans" cxnId="{863443E5-D7A2-43EE-A193-FA492C3B6EE9}">
      <dgm:prSet/>
      <dgm:spPr/>
      <dgm:t>
        <a:bodyPr/>
        <a:lstStyle/>
        <a:p>
          <a:endParaRPr lang="en-US"/>
        </a:p>
      </dgm:t>
    </dgm:pt>
    <dgm:pt modelId="{86D5BC3B-4B68-42CB-9F31-CFE0575DF32E}">
      <dgm:prSet/>
      <dgm:spPr/>
      <dgm:t>
        <a:bodyPr/>
        <a:lstStyle/>
        <a:p>
          <a:r>
            <a:rPr lang="en-US" dirty="0"/>
            <a:t>OneNote</a:t>
          </a:r>
        </a:p>
      </dgm:t>
    </dgm:pt>
    <dgm:pt modelId="{F3C68772-CD5D-4E65-BD22-9145DDD4AFFB}" type="parTrans" cxnId="{8EC40ACC-6592-4A94-AB74-BAB9D2991601}">
      <dgm:prSet/>
      <dgm:spPr/>
      <dgm:t>
        <a:bodyPr/>
        <a:lstStyle/>
        <a:p>
          <a:endParaRPr lang="en-US"/>
        </a:p>
      </dgm:t>
    </dgm:pt>
    <dgm:pt modelId="{E6B27DFB-0A5A-4B39-8EA0-7206F25A71AA}" type="sibTrans" cxnId="{8EC40ACC-6592-4A94-AB74-BAB9D2991601}">
      <dgm:prSet/>
      <dgm:spPr/>
      <dgm:t>
        <a:bodyPr/>
        <a:lstStyle/>
        <a:p>
          <a:endParaRPr lang="en-US"/>
        </a:p>
      </dgm:t>
    </dgm:pt>
    <dgm:pt modelId="{5CAFF843-B890-405C-8726-FAE4A99296D0}">
      <dgm:prSet/>
      <dgm:spPr/>
      <dgm:t>
        <a:bodyPr/>
        <a:lstStyle/>
        <a:p>
          <a:r>
            <a:rPr lang="en-US" dirty="0"/>
            <a:t>Windows 10</a:t>
          </a:r>
        </a:p>
      </dgm:t>
    </dgm:pt>
    <dgm:pt modelId="{3FBA1596-6420-4B0E-B11E-F17DC23C3DD2}" type="parTrans" cxnId="{DCF7A88F-105A-449A-A114-C3A4821F9E35}">
      <dgm:prSet/>
      <dgm:spPr/>
      <dgm:t>
        <a:bodyPr/>
        <a:lstStyle/>
        <a:p>
          <a:endParaRPr lang="en-US"/>
        </a:p>
      </dgm:t>
    </dgm:pt>
    <dgm:pt modelId="{A6298BA9-8D64-4934-905E-65BBD5E30EF6}" type="sibTrans" cxnId="{DCF7A88F-105A-449A-A114-C3A4821F9E35}">
      <dgm:prSet/>
      <dgm:spPr/>
      <dgm:t>
        <a:bodyPr/>
        <a:lstStyle/>
        <a:p>
          <a:endParaRPr lang="en-US"/>
        </a:p>
      </dgm:t>
    </dgm:pt>
    <dgm:pt modelId="{7A1FD555-D63F-46A5-9BD2-DDBE88838695}">
      <dgm:prSet/>
      <dgm:spPr/>
      <dgm:t>
        <a:bodyPr/>
        <a:lstStyle/>
        <a:p>
          <a:r>
            <a:rPr lang="en-US" dirty="0"/>
            <a:t>Device relay </a:t>
          </a:r>
        </a:p>
      </dgm:t>
    </dgm:pt>
    <dgm:pt modelId="{7FE210D4-04E8-4A66-B601-1DCA73B31852}" type="parTrans" cxnId="{8E80935E-61B7-476F-B3DE-9AAD2FC451AB}">
      <dgm:prSet/>
      <dgm:spPr/>
      <dgm:t>
        <a:bodyPr/>
        <a:lstStyle/>
        <a:p>
          <a:endParaRPr lang="en-US"/>
        </a:p>
      </dgm:t>
    </dgm:pt>
    <dgm:pt modelId="{D2051069-1833-4E7E-B2E9-EC74DDB73455}" type="sibTrans" cxnId="{8E80935E-61B7-476F-B3DE-9AAD2FC451AB}">
      <dgm:prSet/>
      <dgm:spPr/>
      <dgm:t>
        <a:bodyPr/>
        <a:lstStyle/>
        <a:p>
          <a:endParaRPr lang="en-US"/>
        </a:p>
      </dgm:t>
    </dgm:pt>
    <dgm:pt modelId="{F4F65EED-1A1E-49F4-8CEF-D7F7A2AE4778}">
      <dgm:prSet/>
      <dgm:spPr/>
      <dgm:t>
        <a:bodyPr/>
        <a:lstStyle/>
        <a:p>
          <a:r>
            <a:rPr lang="en-US" dirty="0"/>
            <a:t>Commands</a:t>
          </a:r>
        </a:p>
      </dgm:t>
    </dgm:pt>
    <dgm:pt modelId="{17908CEE-42C2-4641-BE19-C543C6AF84E6}" type="parTrans" cxnId="{C1AF519F-4148-4A1C-B41D-D34C4F412776}">
      <dgm:prSet/>
      <dgm:spPr/>
      <dgm:t>
        <a:bodyPr/>
        <a:lstStyle/>
        <a:p>
          <a:endParaRPr lang="en-US"/>
        </a:p>
      </dgm:t>
    </dgm:pt>
    <dgm:pt modelId="{87F4F105-4DBF-4993-BFEC-661B8157FBF0}" type="sibTrans" cxnId="{C1AF519F-4148-4A1C-B41D-D34C4F412776}">
      <dgm:prSet/>
      <dgm:spPr/>
      <dgm:t>
        <a:bodyPr/>
        <a:lstStyle/>
        <a:p>
          <a:endParaRPr lang="en-US"/>
        </a:p>
      </dgm:t>
    </dgm:pt>
    <dgm:pt modelId="{16BA62AB-2308-47BB-ABB3-B80C54A56E7F}">
      <dgm:prSet/>
      <dgm:spPr/>
      <dgm:t>
        <a:bodyPr/>
        <a:lstStyle/>
        <a:p>
          <a:r>
            <a:rPr lang="en-US" dirty="0"/>
            <a:t>Notifications</a:t>
          </a:r>
        </a:p>
      </dgm:t>
    </dgm:pt>
    <dgm:pt modelId="{5F713648-6F34-4110-BD84-225468BD5648}" type="parTrans" cxnId="{4844B5B8-4C23-453E-928E-BB61C6A7F350}">
      <dgm:prSet/>
      <dgm:spPr/>
      <dgm:t>
        <a:bodyPr/>
        <a:lstStyle/>
        <a:p>
          <a:endParaRPr lang="en-US"/>
        </a:p>
      </dgm:t>
    </dgm:pt>
    <dgm:pt modelId="{3986F347-3E72-4F47-B053-C11523AE8A56}" type="sibTrans" cxnId="{4844B5B8-4C23-453E-928E-BB61C6A7F350}">
      <dgm:prSet/>
      <dgm:spPr/>
      <dgm:t>
        <a:bodyPr/>
        <a:lstStyle/>
        <a:p>
          <a:endParaRPr lang="en-US"/>
        </a:p>
      </dgm:t>
    </dgm:pt>
    <dgm:pt modelId="{A75DD09F-0590-4759-8220-1CBAAE75A382}">
      <dgm:prSet/>
      <dgm:spPr/>
      <dgm:t>
        <a:bodyPr/>
        <a:lstStyle/>
        <a:p>
          <a:r>
            <a:rPr lang="en-US" dirty="0"/>
            <a:t>Dynamics 365</a:t>
          </a:r>
        </a:p>
      </dgm:t>
    </dgm:pt>
    <dgm:pt modelId="{6333E50D-65F4-4788-A3F3-04B20B604EFE}" type="parTrans" cxnId="{23F39115-6EAA-4B3C-9246-1955571FF088}">
      <dgm:prSet/>
      <dgm:spPr/>
      <dgm:t>
        <a:bodyPr/>
        <a:lstStyle/>
        <a:p>
          <a:endParaRPr lang="en-US"/>
        </a:p>
      </dgm:t>
    </dgm:pt>
    <dgm:pt modelId="{3D4B6F29-5243-4694-A11D-8D1414FE05BD}" type="sibTrans" cxnId="{23F39115-6EAA-4B3C-9246-1955571FF088}">
      <dgm:prSet/>
      <dgm:spPr/>
      <dgm:t>
        <a:bodyPr/>
        <a:lstStyle/>
        <a:p>
          <a:endParaRPr lang="en-US"/>
        </a:p>
      </dgm:t>
    </dgm:pt>
    <dgm:pt modelId="{97D7A1E9-0BFC-405C-9ABF-4CA603D68E1C}">
      <dgm:prSet/>
      <dgm:spPr/>
      <dgm:t>
        <a:bodyPr/>
        <a:lstStyle/>
        <a:p>
          <a:r>
            <a:rPr lang="en-US" dirty="0"/>
            <a:t>Intune</a:t>
          </a:r>
        </a:p>
      </dgm:t>
    </dgm:pt>
    <dgm:pt modelId="{B4887150-445A-4770-A980-8A551D1A597E}" type="parTrans" cxnId="{39A577F8-57B9-4B4D-AED9-789D251EA237}">
      <dgm:prSet/>
      <dgm:spPr/>
      <dgm:t>
        <a:bodyPr/>
        <a:lstStyle/>
        <a:p>
          <a:endParaRPr lang="en-US"/>
        </a:p>
      </dgm:t>
    </dgm:pt>
    <dgm:pt modelId="{FE2CCECD-F832-447C-A80D-CA51F92BD211}" type="sibTrans" cxnId="{39A577F8-57B9-4B4D-AED9-789D251EA237}">
      <dgm:prSet/>
      <dgm:spPr/>
      <dgm:t>
        <a:bodyPr/>
        <a:lstStyle/>
        <a:p>
          <a:endParaRPr lang="en-US"/>
        </a:p>
      </dgm:t>
    </dgm:pt>
    <dgm:pt modelId="{1685C84D-3424-44C6-91DF-788002F8899F}">
      <dgm:prSet/>
      <dgm:spPr/>
      <dgm:t>
        <a:bodyPr/>
        <a:lstStyle/>
        <a:p>
          <a:r>
            <a:rPr lang="en-US" dirty="0"/>
            <a:t>Identity Manager</a:t>
          </a:r>
        </a:p>
      </dgm:t>
    </dgm:pt>
    <dgm:pt modelId="{A2CEFE1B-AF5A-4D29-B6DF-CBEE21D88311}" type="parTrans" cxnId="{55FE5322-5EA6-4F9A-84B7-30E961174C09}">
      <dgm:prSet/>
      <dgm:spPr/>
      <dgm:t>
        <a:bodyPr/>
        <a:lstStyle/>
        <a:p>
          <a:endParaRPr lang="en-US"/>
        </a:p>
      </dgm:t>
    </dgm:pt>
    <dgm:pt modelId="{F3EDB937-22F5-45F8-A86F-57549BE2522F}" type="sibTrans" cxnId="{55FE5322-5EA6-4F9A-84B7-30E961174C09}">
      <dgm:prSet/>
      <dgm:spPr/>
      <dgm:t>
        <a:bodyPr/>
        <a:lstStyle/>
        <a:p>
          <a:endParaRPr lang="en-US"/>
        </a:p>
      </dgm:t>
    </dgm:pt>
    <dgm:pt modelId="{5A4A1030-138C-461E-8222-3960A6065D15}">
      <dgm:prSet/>
      <dgm:spPr/>
      <dgm:t>
        <a:bodyPr/>
        <a:lstStyle/>
        <a:p>
          <a:r>
            <a:rPr lang="en-US" dirty="0"/>
            <a:t>Advanced Threat Analytics</a:t>
          </a:r>
        </a:p>
      </dgm:t>
    </dgm:pt>
    <dgm:pt modelId="{F94BD471-B056-46B7-A622-0BAA124F6D1F}" type="parTrans" cxnId="{B36BB8EE-48EE-451A-A0DF-69FC4359DD74}">
      <dgm:prSet/>
      <dgm:spPr/>
      <dgm:t>
        <a:bodyPr/>
        <a:lstStyle/>
        <a:p>
          <a:endParaRPr lang="en-US"/>
        </a:p>
      </dgm:t>
    </dgm:pt>
    <dgm:pt modelId="{0ED8FA27-5920-49A4-B14E-EDF0FC21D286}" type="sibTrans" cxnId="{B36BB8EE-48EE-451A-A0DF-69FC4359DD74}">
      <dgm:prSet/>
      <dgm:spPr/>
      <dgm:t>
        <a:bodyPr/>
        <a:lstStyle/>
        <a:p>
          <a:endParaRPr lang="en-US"/>
        </a:p>
      </dgm:t>
    </dgm:pt>
    <dgm:pt modelId="{17F7B65C-33BD-4AC1-BD41-4B3F6B6918A2}">
      <dgm:prSet/>
      <dgm:spPr/>
      <dgm:t>
        <a:bodyPr/>
        <a:lstStyle/>
        <a:p>
          <a:r>
            <a:rPr lang="en-US" dirty="0"/>
            <a:t>Advanced Threat Protection</a:t>
          </a:r>
        </a:p>
      </dgm:t>
    </dgm:pt>
    <dgm:pt modelId="{75F03D88-91A9-4526-ABCD-1AD1551DA4FF}" type="parTrans" cxnId="{EEA967CF-5436-4FF7-90B9-0A3143329C5A}">
      <dgm:prSet/>
      <dgm:spPr/>
      <dgm:t>
        <a:bodyPr/>
        <a:lstStyle/>
        <a:p>
          <a:endParaRPr lang="en-US"/>
        </a:p>
      </dgm:t>
    </dgm:pt>
    <dgm:pt modelId="{D308E8C6-B406-4B31-B5BC-6C3FA9991CC2}" type="sibTrans" cxnId="{EEA967CF-5436-4FF7-90B9-0A3143329C5A}">
      <dgm:prSet/>
      <dgm:spPr/>
      <dgm:t>
        <a:bodyPr/>
        <a:lstStyle/>
        <a:p>
          <a:endParaRPr lang="en-US"/>
        </a:p>
      </dgm:t>
    </dgm:pt>
    <dgm:pt modelId="{E5A0D9E1-5FE3-4844-B4F7-69F9574DF3E8}" type="pres">
      <dgm:prSet presAssocID="{0D642598-DAC3-4279-99E8-3EB1C505144B}" presName="Name0" presStyleCnt="0">
        <dgm:presLayoutVars>
          <dgm:dir/>
          <dgm:animLvl val="lvl"/>
          <dgm:resizeHandles val="exact"/>
        </dgm:presLayoutVars>
      </dgm:prSet>
      <dgm:spPr/>
    </dgm:pt>
    <dgm:pt modelId="{8F4EFA43-7115-4C24-B1CD-61C63D45E1FA}" type="pres">
      <dgm:prSet presAssocID="{F3A6225D-1DD4-4506-8264-2AC5C959C40A}" presName="composite" presStyleCnt="0"/>
      <dgm:spPr/>
    </dgm:pt>
    <dgm:pt modelId="{A94CFFBC-FA73-4424-999B-862660D26DD2}" type="pres">
      <dgm:prSet presAssocID="{F3A6225D-1DD4-4506-8264-2AC5C959C40A}" presName="parTx" presStyleLbl="alignNode1" presStyleIdx="0" presStyleCnt="4">
        <dgm:presLayoutVars>
          <dgm:chMax val="0"/>
          <dgm:chPref val="0"/>
          <dgm:bulletEnabled val="1"/>
        </dgm:presLayoutVars>
      </dgm:prSet>
      <dgm:spPr/>
    </dgm:pt>
    <dgm:pt modelId="{275D6AB1-2DD3-4DA0-B76E-09090D02EB1F}" type="pres">
      <dgm:prSet presAssocID="{F3A6225D-1DD4-4506-8264-2AC5C959C40A}" presName="desTx" presStyleLbl="alignAccFollowNode1" presStyleIdx="0" presStyleCnt="4">
        <dgm:presLayoutVars>
          <dgm:bulletEnabled val="1"/>
        </dgm:presLayoutVars>
      </dgm:prSet>
      <dgm:spPr/>
    </dgm:pt>
    <dgm:pt modelId="{66A46DD9-7DFE-4710-B17C-204E88A6EF59}" type="pres">
      <dgm:prSet presAssocID="{0C14C41F-797E-4B8B-82C9-A7D2AE9D30E2}" presName="space" presStyleCnt="0"/>
      <dgm:spPr/>
    </dgm:pt>
    <dgm:pt modelId="{851E47D8-5DF1-4D10-A1FF-555454F4EE07}" type="pres">
      <dgm:prSet presAssocID="{5CAFF843-B890-405C-8726-FAE4A99296D0}" presName="composite" presStyleCnt="0"/>
      <dgm:spPr/>
    </dgm:pt>
    <dgm:pt modelId="{51D68B30-D7B8-4339-8A38-B1FA45836D38}" type="pres">
      <dgm:prSet presAssocID="{5CAFF843-B890-405C-8726-FAE4A99296D0}" presName="parTx" presStyleLbl="alignNode1" presStyleIdx="1" presStyleCnt="4">
        <dgm:presLayoutVars>
          <dgm:chMax val="0"/>
          <dgm:chPref val="0"/>
          <dgm:bulletEnabled val="1"/>
        </dgm:presLayoutVars>
      </dgm:prSet>
      <dgm:spPr/>
    </dgm:pt>
    <dgm:pt modelId="{6CA75DEE-11E6-47ED-A45B-E26CBCDE6542}" type="pres">
      <dgm:prSet presAssocID="{5CAFF843-B890-405C-8726-FAE4A99296D0}" presName="desTx" presStyleLbl="alignAccFollowNode1" presStyleIdx="1" presStyleCnt="4">
        <dgm:presLayoutVars>
          <dgm:bulletEnabled val="1"/>
        </dgm:presLayoutVars>
      </dgm:prSet>
      <dgm:spPr/>
    </dgm:pt>
    <dgm:pt modelId="{491D316A-1659-44A7-BA3D-99F0019793ED}" type="pres">
      <dgm:prSet presAssocID="{A6298BA9-8D64-4934-905E-65BBD5E30EF6}" presName="space" presStyleCnt="0"/>
      <dgm:spPr/>
    </dgm:pt>
    <dgm:pt modelId="{2AFE9F05-460B-402B-981D-30B00E596EC7}" type="pres">
      <dgm:prSet presAssocID="{A75DD09F-0590-4759-8220-1CBAAE75A382}" presName="composite" presStyleCnt="0"/>
      <dgm:spPr/>
    </dgm:pt>
    <dgm:pt modelId="{2C10B101-B848-49AD-93A7-34A55B3D66BC}" type="pres">
      <dgm:prSet presAssocID="{A75DD09F-0590-4759-8220-1CBAAE75A382}" presName="parTx" presStyleLbl="alignNode1" presStyleIdx="2" presStyleCnt="4">
        <dgm:presLayoutVars>
          <dgm:chMax val="0"/>
          <dgm:chPref val="0"/>
          <dgm:bulletEnabled val="1"/>
        </dgm:presLayoutVars>
      </dgm:prSet>
      <dgm:spPr/>
    </dgm:pt>
    <dgm:pt modelId="{F123DC03-4AE3-4B16-A73C-52EB1EFC15B0}" type="pres">
      <dgm:prSet presAssocID="{A75DD09F-0590-4759-8220-1CBAAE75A382}" presName="desTx" presStyleLbl="alignAccFollowNode1" presStyleIdx="2" presStyleCnt="4">
        <dgm:presLayoutVars>
          <dgm:bulletEnabled val="1"/>
        </dgm:presLayoutVars>
      </dgm:prSet>
      <dgm:spPr/>
    </dgm:pt>
    <dgm:pt modelId="{D6495A1D-F67D-4C17-8F0D-3C648994164E}" type="pres">
      <dgm:prSet presAssocID="{3D4B6F29-5243-4694-A11D-8D1414FE05BD}" presName="space" presStyleCnt="0"/>
      <dgm:spPr/>
    </dgm:pt>
    <dgm:pt modelId="{43076C03-D0DB-423B-B8E4-5BA218E2CF77}" type="pres">
      <dgm:prSet presAssocID="{1327F40D-BD68-466C-974D-20C65A380D79}" presName="composite" presStyleCnt="0"/>
      <dgm:spPr/>
    </dgm:pt>
    <dgm:pt modelId="{5551190C-07E4-4FE0-99E9-1A379877011B}" type="pres">
      <dgm:prSet presAssocID="{1327F40D-BD68-466C-974D-20C65A380D79}" presName="parTx" presStyleLbl="alignNode1" presStyleIdx="3" presStyleCnt="4">
        <dgm:presLayoutVars>
          <dgm:chMax val="0"/>
          <dgm:chPref val="0"/>
          <dgm:bulletEnabled val="1"/>
        </dgm:presLayoutVars>
      </dgm:prSet>
      <dgm:spPr/>
    </dgm:pt>
    <dgm:pt modelId="{7DCD7087-DCD6-42FE-902B-0D4AC56574F2}" type="pres">
      <dgm:prSet presAssocID="{1327F40D-BD68-466C-974D-20C65A380D79}" presName="desTx" presStyleLbl="alignAccFollowNode1" presStyleIdx="3" presStyleCnt="4">
        <dgm:presLayoutVars>
          <dgm:bulletEnabled val="1"/>
        </dgm:presLayoutVars>
      </dgm:prSet>
      <dgm:spPr/>
    </dgm:pt>
  </dgm:ptLst>
  <dgm:cxnLst>
    <dgm:cxn modelId="{65923E0A-679A-40CE-AECD-F00736808696}" type="presOf" srcId="{BB780CE0-A93D-47ED-8CF3-007F70A9DD82}" destId="{275D6AB1-2DD3-4DA0-B76E-09090D02EB1F}" srcOrd="0" destOrd="4" presId="urn:microsoft.com/office/officeart/2005/8/layout/hList1"/>
    <dgm:cxn modelId="{0E5B6C0C-7830-47E5-9FCA-96528438E509}" type="presOf" srcId="{4CEDB212-9971-4224-8062-31CB80EE1C78}" destId="{275D6AB1-2DD3-4DA0-B76E-09090D02EB1F}" srcOrd="0" destOrd="3" presId="urn:microsoft.com/office/officeart/2005/8/layout/hList1"/>
    <dgm:cxn modelId="{6470F814-6090-4CA8-A1C4-AE0AFDC099A8}" type="presOf" srcId="{97D7A1E9-0BFC-405C-9ABF-4CA603D68E1C}" destId="{7DCD7087-DCD6-42FE-902B-0D4AC56574F2}" srcOrd="0" destOrd="1" presId="urn:microsoft.com/office/officeart/2005/8/layout/hList1"/>
    <dgm:cxn modelId="{23F39115-6EAA-4B3C-9246-1955571FF088}" srcId="{0D642598-DAC3-4279-99E8-3EB1C505144B}" destId="{A75DD09F-0590-4759-8220-1CBAAE75A382}" srcOrd="2" destOrd="0" parTransId="{6333E50D-65F4-4788-A3F3-04B20B604EFE}" sibTransId="{3D4B6F29-5243-4694-A11D-8D1414FE05BD}"/>
    <dgm:cxn modelId="{027EED21-6874-4285-8732-A2679FD7B583}" srcId="{5CAFF843-B890-405C-8726-FAE4A99296D0}" destId="{90F6713E-20AB-41C7-89F7-8358154AF6C1}" srcOrd="0" destOrd="0" parTransId="{0BA39DAD-C49A-4E8A-A7B8-563D12503F13}" sibTransId="{27F30C22-6DBC-408A-BD5B-A9F60F9BC94C}"/>
    <dgm:cxn modelId="{55FE5322-5EA6-4F9A-84B7-30E961174C09}" srcId="{1327F40D-BD68-466C-974D-20C65A380D79}" destId="{1685C84D-3424-44C6-91DF-788002F8899F}" srcOrd="2" destOrd="0" parTransId="{A2CEFE1B-AF5A-4D29-B6DF-CBEE21D88311}" sibTransId="{F3EDB937-22F5-45F8-A86F-57549BE2522F}"/>
    <dgm:cxn modelId="{B17B9127-3B1F-415A-8800-3CFC2032D44A}" srcId="{F3A6225D-1DD4-4506-8264-2AC5C959C40A}" destId="{F5420944-B062-4F7F-9CE0-93E56ED89812}" srcOrd="1" destOrd="0" parTransId="{12D32271-DD2F-4098-BF3D-984FE003DD7A}" sibTransId="{FF4B00F4-F99B-42AF-A5CC-F1633021A42C}"/>
    <dgm:cxn modelId="{8587E62F-CEF2-4E46-8805-814A0585F971}" type="presOf" srcId="{7A1FD555-D63F-46A5-9BD2-DDBE88838695}" destId="{6CA75DEE-11E6-47ED-A45B-E26CBCDE6542}" srcOrd="0" destOrd="1" presId="urn:microsoft.com/office/officeart/2005/8/layout/hList1"/>
    <dgm:cxn modelId="{8E80935E-61B7-476F-B3DE-9AAD2FC451AB}" srcId="{5CAFF843-B890-405C-8726-FAE4A99296D0}" destId="{7A1FD555-D63F-46A5-9BD2-DDBE88838695}" srcOrd="1" destOrd="0" parTransId="{7FE210D4-04E8-4A66-B601-1DCA73B31852}" sibTransId="{D2051069-1833-4E7E-B2E9-EC74DDB73455}"/>
    <dgm:cxn modelId="{D194BB41-B0C9-43E8-8B58-272F5D5DAF60}" type="presOf" srcId="{A75DD09F-0590-4759-8220-1CBAAE75A382}" destId="{2C10B101-B848-49AD-93A7-34A55B3D66BC}" srcOrd="0" destOrd="0" presId="urn:microsoft.com/office/officeart/2005/8/layout/hList1"/>
    <dgm:cxn modelId="{3876D866-100B-42F6-A6AB-80F0457F9DBF}" type="presOf" srcId="{86D5BC3B-4B68-42CB-9F31-CFE0575DF32E}" destId="{275D6AB1-2DD3-4DA0-B76E-09090D02EB1F}" srcOrd="0" destOrd="7" presId="urn:microsoft.com/office/officeart/2005/8/layout/hList1"/>
    <dgm:cxn modelId="{4785BE48-EA20-493C-86DF-A34BE4F45FB1}" srcId="{F3A6225D-1DD4-4506-8264-2AC5C959C40A}" destId="{59F8BD57-D3E8-4A41-BE1F-88000FFF8AA6}" srcOrd="0" destOrd="0" parTransId="{749682B2-A394-4A1E-97D8-4BCB5246AEF9}" sibTransId="{1856859F-F811-4F23-B767-F9706D9C4B6F}"/>
    <dgm:cxn modelId="{11FC5949-06EB-4E35-B7C5-AF29EC8DFACA}" type="presOf" srcId="{579426C5-8394-4427-B555-FF376FCDFD5C}" destId="{F123DC03-4AE3-4B16-A73C-52EB1EFC15B0}" srcOrd="0" destOrd="0" presId="urn:microsoft.com/office/officeart/2005/8/layout/hList1"/>
    <dgm:cxn modelId="{7DA7D46A-1D64-4BBB-A434-000CBE106CB3}" type="presOf" srcId="{90F6713E-20AB-41C7-89F7-8358154AF6C1}" destId="{6CA75DEE-11E6-47ED-A45B-E26CBCDE6542}" srcOrd="0" destOrd="0" presId="urn:microsoft.com/office/officeart/2005/8/layout/hList1"/>
    <dgm:cxn modelId="{33A69A4B-AE49-4BF2-94D8-23B90F1FBF43}" type="presOf" srcId="{8025307A-A80C-42DA-9360-39EAF3CC639E}" destId="{275D6AB1-2DD3-4DA0-B76E-09090D02EB1F}" srcOrd="0" destOrd="5" presId="urn:microsoft.com/office/officeart/2005/8/layout/hList1"/>
    <dgm:cxn modelId="{812AE54F-32A0-491B-AA46-1880E50F204D}" type="presOf" srcId="{5A4A1030-138C-461E-8222-3960A6065D15}" destId="{7DCD7087-DCD6-42FE-902B-0D4AC56574F2}" srcOrd="0" destOrd="3" presId="urn:microsoft.com/office/officeart/2005/8/layout/hList1"/>
    <dgm:cxn modelId="{D7F84152-AFA9-4919-BC02-827C1098F863}" type="presOf" srcId="{F5420944-B062-4F7F-9CE0-93E56ED89812}" destId="{275D6AB1-2DD3-4DA0-B76E-09090D02EB1F}" srcOrd="0" destOrd="1" presId="urn:microsoft.com/office/officeart/2005/8/layout/hList1"/>
    <dgm:cxn modelId="{73966854-0290-4752-B2F0-025756121FE6}" srcId="{F3A6225D-1DD4-4506-8264-2AC5C959C40A}" destId="{C8A2A684-FF51-4A9F-BE44-C76C0AD808E3}" srcOrd="2" destOrd="0" parTransId="{21B4907E-3952-475B-ACA9-FA6809DD2B9B}" sibTransId="{F8C403A6-BAD2-4D0B-93A6-185D23F7CF8A}"/>
    <dgm:cxn modelId="{2044027D-FE2E-4030-8CE2-A9F876319759}" type="presOf" srcId="{F4F65EED-1A1E-49F4-8CEF-D7F7A2AE4778}" destId="{6CA75DEE-11E6-47ED-A45B-E26CBCDE6542}" srcOrd="0" destOrd="2" presId="urn:microsoft.com/office/officeart/2005/8/layout/hList1"/>
    <dgm:cxn modelId="{C332EB8A-5F7A-45FF-9EF1-E2A59B5525EE}" srcId="{A75DD09F-0590-4759-8220-1CBAAE75A382}" destId="{579426C5-8394-4427-B555-FF376FCDFD5C}" srcOrd="0" destOrd="0" parTransId="{7CB4741A-CF90-46C9-BEEE-A88B5DB54222}" sibTransId="{ED4CED71-4FA7-4409-AEAA-1AD81FE43879}"/>
    <dgm:cxn modelId="{020A458B-6FF6-40A1-88F5-453461110594}" type="presOf" srcId="{17F7B65C-33BD-4AC1-BD41-4B3F6B6918A2}" destId="{7DCD7087-DCD6-42FE-902B-0D4AC56574F2}" srcOrd="0" destOrd="4" presId="urn:microsoft.com/office/officeart/2005/8/layout/hList1"/>
    <dgm:cxn modelId="{2BA6A58B-A4B8-42C4-BBF9-9318ED137945}" type="presOf" srcId="{5CAFF843-B890-405C-8726-FAE4A99296D0}" destId="{51D68B30-D7B8-4339-8A38-B1FA45836D38}" srcOrd="0" destOrd="0" presId="urn:microsoft.com/office/officeart/2005/8/layout/hList1"/>
    <dgm:cxn modelId="{DCF7A88F-105A-449A-A114-C3A4821F9E35}" srcId="{0D642598-DAC3-4279-99E8-3EB1C505144B}" destId="{5CAFF843-B890-405C-8726-FAE4A99296D0}" srcOrd="1" destOrd="0" parTransId="{3FBA1596-6420-4B0E-B11E-F17DC23C3DD2}" sibTransId="{A6298BA9-8D64-4934-905E-65BBD5E30EF6}"/>
    <dgm:cxn modelId="{24EFE490-D7DB-4A55-87F7-C37CEC117A29}" type="presOf" srcId="{F3A6225D-1DD4-4506-8264-2AC5C959C40A}" destId="{A94CFFBC-FA73-4424-999B-862660D26DD2}" srcOrd="0" destOrd="0" presId="urn:microsoft.com/office/officeart/2005/8/layout/hList1"/>
    <dgm:cxn modelId="{B3598A99-CDB3-48A0-B241-B0C8F26E4C11}" srcId="{0D642598-DAC3-4279-99E8-3EB1C505144B}" destId="{1327F40D-BD68-466C-974D-20C65A380D79}" srcOrd="3" destOrd="0" parTransId="{D4C5B500-571E-421B-B15C-87431A0EDDC3}" sibTransId="{BD938E28-2773-4C57-86DD-ED3C09E9400B}"/>
    <dgm:cxn modelId="{C1AF519F-4148-4A1C-B41D-D34C4F412776}" srcId="{5CAFF843-B890-405C-8726-FAE4A99296D0}" destId="{F4F65EED-1A1E-49F4-8CEF-D7F7A2AE4778}" srcOrd="2" destOrd="0" parTransId="{17908CEE-42C2-4641-BE19-C543C6AF84E6}" sibTransId="{87F4F105-4DBF-4993-BFEC-661B8157FBF0}"/>
    <dgm:cxn modelId="{85CBA3A3-6456-4D5F-8595-71DE85202D21}" type="presOf" srcId="{16BA62AB-2308-47BB-ABB3-B80C54A56E7F}" destId="{6CA75DEE-11E6-47ED-A45B-E26CBCDE6542}" srcOrd="0" destOrd="3" presId="urn:microsoft.com/office/officeart/2005/8/layout/hList1"/>
    <dgm:cxn modelId="{4844B5B8-4C23-453E-928E-BB61C6A7F350}" srcId="{5CAFF843-B890-405C-8726-FAE4A99296D0}" destId="{16BA62AB-2308-47BB-ABB3-B80C54A56E7F}" srcOrd="3" destOrd="0" parTransId="{5F713648-6F34-4110-BD84-225468BD5648}" sibTransId="{3986F347-3E72-4F47-B053-C11523AE8A56}"/>
    <dgm:cxn modelId="{A0BDA3BA-F69F-42C2-ABBF-F62931406882}" type="presOf" srcId="{45F9EE48-C3A0-41F7-81B9-2670331C5E17}" destId="{7DCD7087-DCD6-42FE-902B-0D4AC56574F2}" srcOrd="0" destOrd="0" presId="urn:microsoft.com/office/officeart/2005/8/layout/hList1"/>
    <dgm:cxn modelId="{DFBB51BD-AE94-48EE-91BA-09643FBF41A1}" type="presOf" srcId="{1685C84D-3424-44C6-91DF-788002F8899F}" destId="{7DCD7087-DCD6-42FE-902B-0D4AC56574F2}" srcOrd="0" destOrd="2" presId="urn:microsoft.com/office/officeart/2005/8/layout/hList1"/>
    <dgm:cxn modelId="{9137F0C2-F61B-41B0-815F-6D535AE5AB3F}" type="presOf" srcId="{0D642598-DAC3-4279-99E8-3EB1C505144B}" destId="{E5A0D9E1-5FE3-4844-B4F7-69F9574DF3E8}" srcOrd="0" destOrd="0" presId="urn:microsoft.com/office/officeart/2005/8/layout/hList1"/>
    <dgm:cxn modelId="{6DDF50C3-0316-44F0-A272-129EF5C20046}" type="presOf" srcId="{D724E4E4-D682-43A4-AB71-44D5DCEBBA7C}" destId="{275D6AB1-2DD3-4DA0-B76E-09090D02EB1F}" srcOrd="0" destOrd="6" presId="urn:microsoft.com/office/officeart/2005/8/layout/hList1"/>
    <dgm:cxn modelId="{DC47FEC4-39BA-440F-A968-854BD53AFDB8}" type="presOf" srcId="{59F8BD57-D3E8-4A41-BE1F-88000FFF8AA6}" destId="{275D6AB1-2DD3-4DA0-B76E-09090D02EB1F}" srcOrd="0" destOrd="0" presId="urn:microsoft.com/office/officeart/2005/8/layout/hList1"/>
    <dgm:cxn modelId="{8EC40ACC-6592-4A94-AB74-BAB9D2991601}" srcId="{F3A6225D-1DD4-4506-8264-2AC5C959C40A}" destId="{86D5BC3B-4B68-42CB-9F31-CFE0575DF32E}" srcOrd="7" destOrd="0" parTransId="{F3C68772-CD5D-4E65-BD22-9145DDD4AFFB}" sibTransId="{E6B27DFB-0A5A-4B39-8EA0-7206F25A71AA}"/>
    <dgm:cxn modelId="{EEA967CF-5436-4FF7-90B9-0A3143329C5A}" srcId="{1327F40D-BD68-466C-974D-20C65A380D79}" destId="{17F7B65C-33BD-4AC1-BD41-4B3F6B6918A2}" srcOrd="4" destOrd="0" parTransId="{75F03D88-91A9-4526-ABCD-1AD1551DA4FF}" sibTransId="{D308E8C6-B406-4B31-B5BC-6C3FA9991CC2}"/>
    <dgm:cxn modelId="{88F3FED8-2169-4BC4-A7E6-FCB99FEBBE08}" srcId="{F3A6225D-1DD4-4506-8264-2AC5C959C40A}" destId="{8025307A-A80C-42DA-9360-39EAF3CC639E}" srcOrd="5" destOrd="0" parTransId="{B1A8D4FF-4B41-4CC1-8D8E-8EB52B6E4B94}" sibTransId="{7B02D44A-17EA-49BE-8036-B1A3A13E2000}"/>
    <dgm:cxn modelId="{BAFD0AD9-CBE3-493E-9660-4D8A5B46A12D}" srcId="{F3A6225D-1DD4-4506-8264-2AC5C959C40A}" destId="{4CEDB212-9971-4224-8062-31CB80EE1C78}" srcOrd="3" destOrd="0" parTransId="{E8B981D5-8089-4A96-B1FD-1DFCB5B425B6}" sibTransId="{53DD849F-EEF3-47C9-9081-5CED7FBE1A9E}"/>
    <dgm:cxn modelId="{B1BDF3DB-B8F7-45B3-BC50-5A548D118B32}" type="presOf" srcId="{1327F40D-BD68-466C-974D-20C65A380D79}" destId="{5551190C-07E4-4FE0-99E9-1A379877011B}" srcOrd="0" destOrd="0" presId="urn:microsoft.com/office/officeart/2005/8/layout/hList1"/>
    <dgm:cxn modelId="{0F0837E0-D4F0-44C0-95ED-8CF118C662BE}" srcId="{1327F40D-BD68-466C-974D-20C65A380D79}" destId="{45F9EE48-C3A0-41F7-81B9-2670331C5E17}" srcOrd="0" destOrd="0" parTransId="{017B39AD-4580-41FE-A758-790B8C1DBAC6}" sibTransId="{C3AF5A44-8665-416B-BAC5-0EB471A91315}"/>
    <dgm:cxn modelId="{863443E5-D7A2-43EE-A193-FA492C3B6EE9}" srcId="{F3A6225D-1DD4-4506-8264-2AC5C959C40A}" destId="{D724E4E4-D682-43A4-AB71-44D5DCEBBA7C}" srcOrd="6" destOrd="0" parTransId="{9FFBA677-4371-4B4E-AD29-A806F9E7C0CF}" sibTransId="{82ED643F-F571-49D2-AEF9-904025917A00}"/>
    <dgm:cxn modelId="{AD16F2ED-FD2B-410F-A31B-D537ECF5AFF6}" srcId="{F3A6225D-1DD4-4506-8264-2AC5C959C40A}" destId="{BB780CE0-A93D-47ED-8CF3-007F70A9DD82}" srcOrd="4" destOrd="0" parTransId="{AA3E3656-2546-474E-A83C-918F6566A77B}" sibTransId="{DC688A78-905D-458F-A58A-4ED6086AC029}"/>
    <dgm:cxn modelId="{B36BB8EE-48EE-451A-A0DF-69FC4359DD74}" srcId="{1327F40D-BD68-466C-974D-20C65A380D79}" destId="{5A4A1030-138C-461E-8222-3960A6065D15}" srcOrd="3" destOrd="0" parTransId="{F94BD471-B056-46B7-A622-0BAA124F6D1F}" sibTransId="{0ED8FA27-5920-49A4-B14E-EDF0FC21D286}"/>
    <dgm:cxn modelId="{DC1E37F1-9358-4756-B3E3-FD4105008DB8}" srcId="{0D642598-DAC3-4279-99E8-3EB1C505144B}" destId="{F3A6225D-1DD4-4506-8264-2AC5C959C40A}" srcOrd="0" destOrd="0" parTransId="{D51122AC-937E-4E1C-B055-CE665BE15603}" sibTransId="{0C14C41F-797E-4B8B-82C9-A7D2AE9D30E2}"/>
    <dgm:cxn modelId="{39A577F8-57B9-4B4D-AED9-789D251EA237}" srcId="{1327F40D-BD68-466C-974D-20C65A380D79}" destId="{97D7A1E9-0BFC-405C-9ABF-4CA603D68E1C}" srcOrd="1" destOrd="0" parTransId="{B4887150-445A-4770-A980-8A551D1A597E}" sibTransId="{FE2CCECD-F832-447C-A80D-CA51F92BD211}"/>
    <dgm:cxn modelId="{EABDEBFF-A560-4592-BC3D-7A7E5708FA33}" type="presOf" srcId="{C8A2A684-FF51-4A9F-BE44-C76C0AD808E3}" destId="{275D6AB1-2DD3-4DA0-B76E-09090D02EB1F}" srcOrd="0" destOrd="2" presId="urn:microsoft.com/office/officeart/2005/8/layout/hList1"/>
    <dgm:cxn modelId="{CEA29E8E-76C9-472B-9219-E9A023FCF3A1}" type="presParOf" srcId="{E5A0D9E1-5FE3-4844-B4F7-69F9574DF3E8}" destId="{8F4EFA43-7115-4C24-B1CD-61C63D45E1FA}" srcOrd="0" destOrd="0" presId="urn:microsoft.com/office/officeart/2005/8/layout/hList1"/>
    <dgm:cxn modelId="{C44A4FF8-F99C-4A55-A953-4550263FCC5F}" type="presParOf" srcId="{8F4EFA43-7115-4C24-B1CD-61C63D45E1FA}" destId="{A94CFFBC-FA73-4424-999B-862660D26DD2}" srcOrd="0" destOrd="0" presId="urn:microsoft.com/office/officeart/2005/8/layout/hList1"/>
    <dgm:cxn modelId="{F11BDCDE-15DE-424B-8EC9-8E67C38346A1}" type="presParOf" srcId="{8F4EFA43-7115-4C24-B1CD-61C63D45E1FA}" destId="{275D6AB1-2DD3-4DA0-B76E-09090D02EB1F}" srcOrd="1" destOrd="0" presId="urn:microsoft.com/office/officeart/2005/8/layout/hList1"/>
    <dgm:cxn modelId="{F0F4BCCE-D471-476C-B900-A48FE92E65FA}" type="presParOf" srcId="{E5A0D9E1-5FE3-4844-B4F7-69F9574DF3E8}" destId="{66A46DD9-7DFE-4710-B17C-204E88A6EF59}" srcOrd="1" destOrd="0" presId="urn:microsoft.com/office/officeart/2005/8/layout/hList1"/>
    <dgm:cxn modelId="{3B63F292-A9B3-4FF1-917B-96E1710E48BE}" type="presParOf" srcId="{E5A0D9E1-5FE3-4844-B4F7-69F9574DF3E8}" destId="{851E47D8-5DF1-4D10-A1FF-555454F4EE07}" srcOrd="2" destOrd="0" presId="urn:microsoft.com/office/officeart/2005/8/layout/hList1"/>
    <dgm:cxn modelId="{FFC052FA-5AC6-4639-B777-5BDE25D64C94}" type="presParOf" srcId="{851E47D8-5DF1-4D10-A1FF-555454F4EE07}" destId="{51D68B30-D7B8-4339-8A38-B1FA45836D38}" srcOrd="0" destOrd="0" presId="urn:microsoft.com/office/officeart/2005/8/layout/hList1"/>
    <dgm:cxn modelId="{6ED50E41-C413-405A-AB45-C287E65801A4}" type="presParOf" srcId="{851E47D8-5DF1-4D10-A1FF-555454F4EE07}" destId="{6CA75DEE-11E6-47ED-A45B-E26CBCDE6542}" srcOrd="1" destOrd="0" presId="urn:microsoft.com/office/officeart/2005/8/layout/hList1"/>
    <dgm:cxn modelId="{E005E4DF-5BC6-463D-BB9A-C691C7636335}" type="presParOf" srcId="{E5A0D9E1-5FE3-4844-B4F7-69F9574DF3E8}" destId="{491D316A-1659-44A7-BA3D-99F0019793ED}" srcOrd="3" destOrd="0" presId="urn:microsoft.com/office/officeart/2005/8/layout/hList1"/>
    <dgm:cxn modelId="{F4F1FB56-85F4-4171-ABF9-66925417757A}" type="presParOf" srcId="{E5A0D9E1-5FE3-4844-B4F7-69F9574DF3E8}" destId="{2AFE9F05-460B-402B-981D-30B00E596EC7}" srcOrd="4" destOrd="0" presId="urn:microsoft.com/office/officeart/2005/8/layout/hList1"/>
    <dgm:cxn modelId="{CB95AE48-D309-4AAB-A31D-DFA8AF2A2904}" type="presParOf" srcId="{2AFE9F05-460B-402B-981D-30B00E596EC7}" destId="{2C10B101-B848-49AD-93A7-34A55B3D66BC}" srcOrd="0" destOrd="0" presId="urn:microsoft.com/office/officeart/2005/8/layout/hList1"/>
    <dgm:cxn modelId="{F9ACB6A3-436E-48C2-B824-356AE94F4D20}" type="presParOf" srcId="{2AFE9F05-460B-402B-981D-30B00E596EC7}" destId="{F123DC03-4AE3-4B16-A73C-52EB1EFC15B0}" srcOrd="1" destOrd="0" presId="urn:microsoft.com/office/officeart/2005/8/layout/hList1"/>
    <dgm:cxn modelId="{B97C545B-5CDE-42FD-8FAC-40361AE740A5}" type="presParOf" srcId="{E5A0D9E1-5FE3-4844-B4F7-69F9574DF3E8}" destId="{D6495A1D-F67D-4C17-8F0D-3C648994164E}" srcOrd="5" destOrd="0" presId="urn:microsoft.com/office/officeart/2005/8/layout/hList1"/>
    <dgm:cxn modelId="{41457B49-EC09-4FD0-8708-5A267B6BC893}" type="presParOf" srcId="{E5A0D9E1-5FE3-4844-B4F7-69F9574DF3E8}" destId="{43076C03-D0DB-423B-B8E4-5BA218E2CF77}" srcOrd="6" destOrd="0" presId="urn:microsoft.com/office/officeart/2005/8/layout/hList1"/>
    <dgm:cxn modelId="{DA9BBD42-D812-4E5A-9548-81F0E5EA1A3B}" type="presParOf" srcId="{43076C03-D0DB-423B-B8E4-5BA218E2CF77}" destId="{5551190C-07E4-4FE0-99E9-1A379877011B}" srcOrd="0" destOrd="0" presId="urn:microsoft.com/office/officeart/2005/8/layout/hList1"/>
    <dgm:cxn modelId="{87AD7A40-E4D5-4DF5-BF49-0BE3DAE2DFEE}" type="presParOf" srcId="{43076C03-D0DB-423B-B8E4-5BA218E2CF77}" destId="{7DCD7087-DCD6-42FE-902B-0D4AC56574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CFFBC-FA73-4424-999B-862660D26DD2}">
      <dsp:nvSpPr>
        <dsp:cNvPr id="0" name=""/>
        <dsp:cNvSpPr/>
      </dsp:nvSpPr>
      <dsp:spPr>
        <a:xfrm>
          <a:off x="4142" y="50322"/>
          <a:ext cx="2491003" cy="6281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Office 365</a:t>
          </a:r>
        </a:p>
      </dsp:txBody>
      <dsp:txXfrm>
        <a:off x="4142" y="50322"/>
        <a:ext cx="2491003" cy="628175"/>
      </dsp:txXfrm>
    </dsp:sp>
    <dsp:sp modelId="{275D6AB1-2DD3-4DA0-B76E-09090D02EB1F}">
      <dsp:nvSpPr>
        <dsp:cNvPr id="0" name=""/>
        <dsp:cNvSpPr/>
      </dsp:nvSpPr>
      <dsp:spPr>
        <a:xfrm>
          <a:off x="4142" y="678498"/>
          <a:ext cx="2491003" cy="272304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Users, groups, and organizations</a:t>
          </a:r>
        </a:p>
        <a:p>
          <a:pPr marL="171450" lvl="1" indent="-171450" algn="l" defTabSz="711200">
            <a:lnSpc>
              <a:spcPct val="90000"/>
            </a:lnSpc>
            <a:spcBef>
              <a:spcPct val="0"/>
            </a:spcBef>
            <a:spcAft>
              <a:spcPct val="15000"/>
            </a:spcAft>
            <a:buChar char="•"/>
          </a:pPr>
          <a:r>
            <a:rPr lang="en-US" sz="1600" kern="1200" dirty="0"/>
            <a:t>Outlook</a:t>
          </a:r>
        </a:p>
        <a:p>
          <a:pPr marL="171450" lvl="1" indent="-171450" algn="l" defTabSz="711200">
            <a:lnSpc>
              <a:spcPct val="90000"/>
            </a:lnSpc>
            <a:spcBef>
              <a:spcPct val="0"/>
            </a:spcBef>
            <a:spcAft>
              <a:spcPct val="15000"/>
            </a:spcAft>
            <a:buChar char="•"/>
          </a:pPr>
          <a:r>
            <a:rPr lang="en-US" sz="1600" kern="1200" dirty="0"/>
            <a:t>SharePoint</a:t>
          </a:r>
        </a:p>
        <a:p>
          <a:pPr marL="171450" lvl="1" indent="-171450" algn="l" defTabSz="711200">
            <a:lnSpc>
              <a:spcPct val="90000"/>
            </a:lnSpc>
            <a:spcBef>
              <a:spcPct val="0"/>
            </a:spcBef>
            <a:spcAft>
              <a:spcPct val="15000"/>
            </a:spcAft>
            <a:buChar char="•"/>
          </a:pPr>
          <a:r>
            <a:rPr lang="en-US" sz="1600" kern="1200" dirty="0"/>
            <a:t>OneDrive</a:t>
          </a:r>
        </a:p>
        <a:p>
          <a:pPr marL="171450" lvl="1" indent="-171450" algn="l" defTabSz="711200">
            <a:lnSpc>
              <a:spcPct val="90000"/>
            </a:lnSpc>
            <a:spcBef>
              <a:spcPct val="0"/>
            </a:spcBef>
            <a:spcAft>
              <a:spcPct val="15000"/>
            </a:spcAft>
            <a:buChar char="•"/>
          </a:pPr>
          <a:r>
            <a:rPr lang="en-US" sz="1600" kern="1200" dirty="0"/>
            <a:t>Teams</a:t>
          </a:r>
        </a:p>
        <a:p>
          <a:pPr marL="171450" lvl="1" indent="-171450" algn="l" defTabSz="711200">
            <a:lnSpc>
              <a:spcPct val="90000"/>
            </a:lnSpc>
            <a:spcBef>
              <a:spcPct val="0"/>
            </a:spcBef>
            <a:spcAft>
              <a:spcPct val="15000"/>
            </a:spcAft>
            <a:buChar char="•"/>
          </a:pPr>
          <a:r>
            <a:rPr lang="en-US" sz="1600" kern="1200" dirty="0"/>
            <a:t>Planner</a:t>
          </a:r>
        </a:p>
        <a:p>
          <a:pPr marL="171450" lvl="1" indent="-171450" algn="l" defTabSz="711200">
            <a:lnSpc>
              <a:spcPct val="90000"/>
            </a:lnSpc>
            <a:spcBef>
              <a:spcPct val="0"/>
            </a:spcBef>
            <a:spcAft>
              <a:spcPct val="15000"/>
            </a:spcAft>
            <a:buChar char="•"/>
          </a:pPr>
          <a:r>
            <a:rPr lang="en-US" sz="1600" kern="1200" dirty="0"/>
            <a:t>Excel</a:t>
          </a:r>
        </a:p>
        <a:p>
          <a:pPr marL="171450" lvl="1" indent="-171450" algn="l" defTabSz="711200">
            <a:lnSpc>
              <a:spcPct val="90000"/>
            </a:lnSpc>
            <a:spcBef>
              <a:spcPct val="0"/>
            </a:spcBef>
            <a:spcAft>
              <a:spcPct val="15000"/>
            </a:spcAft>
            <a:buChar char="•"/>
          </a:pPr>
          <a:r>
            <a:rPr lang="en-US" sz="1600" kern="1200" dirty="0"/>
            <a:t>OneNote</a:t>
          </a:r>
        </a:p>
      </dsp:txBody>
      <dsp:txXfrm>
        <a:off x="4142" y="678498"/>
        <a:ext cx="2491003" cy="2723040"/>
      </dsp:txXfrm>
    </dsp:sp>
    <dsp:sp modelId="{51D68B30-D7B8-4339-8A38-B1FA45836D38}">
      <dsp:nvSpPr>
        <dsp:cNvPr id="0" name=""/>
        <dsp:cNvSpPr/>
      </dsp:nvSpPr>
      <dsp:spPr>
        <a:xfrm>
          <a:off x="2843886" y="50322"/>
          <a:ext cx="2491003" cy="628175"/>
        </a:xfrm>
        <a:prstGeom prst="rect">
          <a:avLst/>
        </a:prstGeom>
        <a:solidFill>
          <a:schemeClr val="accent2">
            <a:hueOff val="-1920077"/>
            <a:satOff val="-7617"/>
            <a:lumOff val="3921"/>
            <a:alphaOff val="0"/>
          </a:schemeClr>
        </a:solidFill>
        <a:ln w="10795" cap="flat" cmpd="sng" algn="ctr">
          <a:solidFill>
            <a:schemeClr val="accent2">
              <a:hueOff val="-1920077"/>
              <a:satOff val="-7617"/>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Windows 10</a:t>
          </a:r>
        </a:p>
      </dsp:txBody>
      <dsp:txXfrm>
        <a:off x="2843886" y="50322"/>
        <a:ext cx="2491003" cy="628175"/>
      </dsp:txXfrm>
    </dsp:sp>
    <dsp:sp modelId="{6CA75DEE-11E6-47ED-A45B-E26CBCDE6542}">
      <dsp:nvSpPr>
        <dsp:cNvPr id="0" name=""/>
        <dsp:cNvSpPr/>
      </dsp:nvSpPr>
      <dsp:spPr>
        <a:xfrm>
          <a:off x="2843886" y="678498"/>
          <a:ext cx="2491003" cy="2723040"/>
        </a:xfrm>
        <a:prstGeom prst="rect">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Activities</a:t>
          </a:r>
        </a:p>
        <a:p>
          <a:pPr marL="171450" lvl="1" indent="-171450" algn="l" defTabSz="711200">
            <a:lnSpc>
              <a:spcPct val="90000"/>
            </a:lnSpc>
            <a:spcBef>
              <a:spcPct val="0"/>
            </a:spcBef>
            <a:spcAft>
              <a:spcPct val="15000"/>
            </a:spcAft>
            <a:buChar char="•"/>
          </a:pPr>
          <a:r>
            <a:rPr lang="en-US" sz="1600" kern="1200" dirty="0"/>
            <a:t>Device relay </a:t>
          </a:r>
        </a:p>
        <a:p>
          <a:pPr marL="171450" lvl="1" indent="-171450" algn="l" defTabSz="711200">
            <a:lnSpc>
              <a:spcPct val="90000"/>
            </a:lnSpc>
            <a:spcBef>
              <a:spcPct val="0"/>
            </a:spcBef>
            <a:spcAft>
              <a:spcPct val="15000"/>
            </a:spcAft>
            <a:buChar char="•"/>
          </a:pPr>
          <a:r>
            <a:rPr lang="en-US" sz="1600" kern="1200" dirty="0"/>
            <a:t>Commands</a:t>
          </a:r>
        </a:p>
        <a:p>
          <a:pPr marL="171450" lvl="1" indent="-171450" algn="l" defTabSz="711200">
            <a:lnSpc>
              <a:spcPct val="90000"/>
            </a:lnSpc>
            <a:spcBef>
              <a:spcPct val="0"/>
            </a:spcBef>
            <a:spcAft>
              <a:spcPct val="15000"/>
            </a:spcAft>
            <a:buChar char="•"/>
          </a:pPr>
          <a:r>
            <a:rPr lang="en-US" sz="1600" kern="1200" dirty="0"/>
            <a:t>Notifications</a:t>
          </a:r>
        </a:p>
      </dsp:txBody>
      <dsp:txXfrm>
        <a:off x="2843886" y="678498"/>
        <a:ext cx="2491003" cy="2723040"/>
      </dsp:txXfrm>
    </dsp:sp>
    <dsp:sp modelId="{2C10B101-B848-49AD-93A7-34A55B3D66BC}">
      <dsp:nvSpPr>
        <dsp:cNvPr id="0" name=""/>
        <dsp:cNvSpPr/>
      </dsp:nvSpPr>
      <dsp:spPr>
        <a:xfrm>
          <a:off x="5683630" y="50322"/>
          <a:ext cx="2491003" cy="628175"/>
        </a:xfrm>
        <a:prstGeom prst="rect">
          <a:avLst/>
        </a:prstGeom>
        <a:solidFill>
          <a:schemeClr val="accent2">
            <a:hueOff val="-3840154"/>
            <a:satOff val="-15235"/>
            <a:lumOff val="7843"/>
            <a:alphaOff val="0"/>
          </a:schemeClr>
        </a:solidFill>
        <a:ln w="10795" cap="flat" cmpd="sng" algn="ctr">
          <a:solidFill>
            <a:schemeClr val="accent2">
              <a:hueOff val="-3840154"/>
              <a:satOff val="-15235"/>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Dynamics 365</a:t>
          </a:r>
        </a:p>
      </dsp:txBody>
      <dsp:txXfrm>
        <a:off x="5683630" y="50322"/>
        <a:ext cx="2491003" cy="628175"/>
      </dsp:txXfrm>
    </dsp:sp>
    <dsp:sp modelId="{F123DC03-4AE3-4B16-A73C-52EB1EFC15B0}">
      <dsp:nvSpPr>
        <dsp:cNvPr id="0" name=""/>
        <dsp:cNvSpPr/>
      </dsp:nvSpPr>
      <dsp:spPr>
        <a:xfrm>
          <a:off x="5683630" y="678498"/>
          <a:ext cx="2491003" cy="2723040"/>
        </a:xfrm>
        <a:prstGeom prst="rect">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Central</a:t>
          </a:r>
        </a:p>
      </dsp:txBody>
      <dsp:txXfrm>
        <a:off x="5683630" y="678498"/>
        <a:ext cx="2491003" cy="2723040"/>
      </dsp:txXfrm>
    </dsp:sp>
    <dsp:sp modelId="{5551190C-07E4-4FE0-99E9-1A379877011B}">
      <dsp:nvSpPr>
        <dsp:cNvPr id="0" name=""/>
        <dsp:cNvSpPr/>
      </dsp:nvSpPr>
      <dsp:spPr>
        <a:xfrm>
          <a:off x="8523373" y="50322"/>
          <a:ext cx="2491003" cy="628175"/>
        </a:xfrm>
        <a:prstGeom prst="rect">
          <a:avLst/>
        </a:prstGeom>
        <a:solidFill>
          <a:schemeClr val="accent2">
            <a:hueOff val="-5760231"/>
            <a:satOff val="-22852"/>
            <a:lumOff val="11764"/>
            <a:alphaOff val="0"/>
          </a:schemeClr>
        </a:solidFill>
        <a:ln w="10795" cap="flat" cmpd="sng" algn="ctr">
          <a:solidFill>
            <a:schemeClr val="accent2">
              <a:hueOff val="-5760231"/>
              <a:satOff val="-22852"/>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Mobility + Security</a:t>
          </a:r>
        </a:p>
      </dsp:txBody>
      <dsp:txXfrm>
        <a:off x="8523373" y="50322"/>
        <a:ext cx="2491003" cy="628175"/>
      </dsp:txXfrm>
    </dsp:sp>
    <dsp:sp modelId="{7DCD7087-DCD6-42FE-902B-0D4AC56574F2}">
      <dsp:nvSpPr>
        <dsp:cNvPr id="0" name=""/>
        <dsp:cNvSpPr/>
      </dsp:nvSpPr>
      <dsp:spPr>
        <a:xfrm>
          <a:off x="8523373" y="678498"/>
          <a:ext cx="2491003" cy="2723040"/>
        </a:xfrm>
        <a:prstGeom prst="rect">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Azure AD</a:t>
          </a:r>
        </a:p>
        <a:p>
          <a:pPr marL="171450" lvl="1" indent="-171450" algn="l" defTabSz="711200">
            <a:lnSpc>
              <a:spcPct val="90000"/>
            </a:lnSpc>
            <a:spcBef>
              <a:spcPct val="0"/>
            </a:spcBef>
            <a:spcAft>
              <a:spcPct val="15000"/>
            </a:spcAft>
            <a:buChar char="•"/>
          </a:pPr>
          <a:r>
            <a:rPr lang="en-US" sz="1600" kern="1200" dirty="0"/>
            <a:t>Intune</a:t>
          </a:r>
        </a:p>
        <a:p>
          <a:pPr marL="171450" lvl="1" indent="-171450" algn="l" defTabSz="711200">
            <a:lnSpc>
              <a:spcPct val="90000"/>
            </a:lnSpc>
            <a:spcBef>
              <a:spcPct val="0"/>
            </a:spcBef>
            <a:spcAft>
              <a:spcPct val="15000"/>
            </a:spcAft>
            <a:buChar char="•"/>
          </a:pPr>
          <a:r>
            <a:rPr lang="en-US" sz="1600" kern="1200" dirty="0"/>
            <a:t>Identity Manager</a:t>
          </a:r>
        </a:p>
        <a:p>
          <a:pPr marL="171450" lvl="1" indent="-171450" algn="l" defTabSz="711200">
            <a:lnSpc>
              <a:spcPct val="90000"/>
            </a:lnSpc>
            <a:spcBef>
              <a:spcPct val="0"/>
            </a:spcBef>
            <a:spcAft>
              <a:spcPct val="15000"/>
            </a:spcAft>
            <a:buChar char="•"/>
          </a:pPr>
          <a:r>
            <a:rPr lang="en-US" sz="1600" kern="1200" dirty="0"/>
            <a:t>Advanced Threat Analytics</a:t>
          </a:r>
        </a:p>
        <a:p>
          <a:pPr marL="171450" lvl="1" indent="-171450" algn="l" defTabSz="711200">
            <a:lnSpc>
              <a:spcPct val="90000"/>
            </a:lnSpc>
            <a:spcBef>
              <a:spcPct val="0"/>
            </a:spcBef>
            <a:spcAft>
              <a:spcPct val="15000"/>
            </a:spcAft>
            <a:buChar char="•"/>
          </a:pPr>
          <a:r>
            <a:rPr lang="en-US" sz="1600" kern="1200" dirty="0"/>
            <a:t>Advanced Threat Protection</a:t>
          </a:r>
        </a:p>
      </dsp:txBody>
      <dsp:txXfrm>
        <a:off x="8523373" y="678498"/>
        <a:ext cx="2491003"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9/13/2021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NOTE: With the removal of third-party cookies and greater attention paid to security concerns around the implicit flow, we've moved to recommend the authorization code flow for single-page apps.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OpenId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doesn’t issue refresh tokens, mostly for security reasons. A refresh token isn’t as narrowly scoped as an access token, granting far more power, hence inflicting far more damage in the event that it’s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signed-out user.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1597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a:t>
            </a:r>
            <a:r>
              <a:rPr lang="en-US" sz="900" baseline="0" dirty="0"/>
              <a:t>that’s</a:t>
            </a:r>
            <a:r>
              <a:rPr lang="en-US" sz="882" b="0" i="0" kern="1200" dirty="0">
                <a:solidFill>
                  <a:schemeClr val="tx1"/>
                </a:solidFill>
                <a:effectLst/>
                <a:latin typeface="Segoe UI Light" pitchFamily="34" charset="0"/>
                <a:ea typeface="+mn-ea"/>
                <a:cs typeface="+mn-cs"/>
              </a:rPr>
              <a:t> specified in the OAuth 2.0 response. To determine the token lifetime, use either the </a:t>
            </a:r>
            <a:r>
              <a:rPr lang="en-US" sz="882" b="1" i="0" kern="1200" dirty="0">
                <a:solidFill>
                  <a:schemeClr val="tx1"/>
                </a:solidFill>
                <a:effectLst/>
                <a:latin typeface="Segoe UI Light" pitchFamily="34" charset="0"/>
                <a:ea typeface="+mn-ea"/>
                <a:cs typeface="+mn-cs"/>
              </a:rPr>
              <a:t>expires_in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expires_on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a:solidFill>
                  <a:schemeClr val="tx1"/>
                </a:solidFill>
                <a:effectLst/>
                <a:latin typeface="Segoe UI Light" pitchFamily="34" charset="0"/>
                <a:ea typeface="+mn-ea"/>
                <a:cs typeface="+mn-cs"/>
              </a:rPr>
              <a:t>invalid_token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a:solidFill>
                  <a:schemeClr val="tx1"/>
                </a:solidFill>
                <a:effectLst/>
                <a:latin typeface="Segoe UI Light" pitchFamily="34" charset="0"/>
                <a:ea typeface="+mn-ea"/>
                <a:cs typeface="+mn-cs"/>
              </a:rPr>
              <a:t>access_token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a:solidFill>
                  <a:schemeClr val="tx1"/>
                </a:solidFill>
                <a:effectLst/>
                <a:latin typeface="Segoe UI Light" pitchFamily="34" charset="0"/>
                <a:ea typeface="+mn-ea"/>
                <a:cs typeface="+mn-cs"/>
              </a:rPr>
              <a:t>refresh_token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don’t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invalid_grant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6114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doesn’t define standard methods to provide identity information. OpenID Connect implements authentication as an extension to the OAuth 2.0 authorization process. It provides information about the end user in the form of an </a:t>
            </a:r>
            <a:r>
              <a:rPr lang="en-US" b="1" dirty="0"/>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isn’t sufficient to clear your app's cookies or otherwise end the session with the user. Instead, it’s also necessary to redirect the user to the </a:t>
            </a:r>
            <a:r>
              <a:rPr lang="en-US" sz="882" b="1" kern="1200" baseline="0" dirty="0">
                <a:solidFill>
                  <a:schemeClr val="tx1"/>
                </a:solidFill>
                <a:effectLst/>
                <a:latin typeface="Segoe UI Light" pitchFamily="34" charset="0"/>
                <a:ea typeface="+mn-ea"/>
                <a:cs typeface="+mn-cs"/>
              </a:rPr>
              <a:t>end_session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a:solidFill>
                  <a:schemeClr val="tx1"/>
                </a:solidFill>
                <a:effectLst/>
                <a:latin typeface="Segoe UI Light" pitchFamily="34" charset="0"/>
                <a:ea typeface="+mn-ea"/>
                <a:cs typeface="+mn-cs"/>
              </a:rPr>
              <a:t>end_session_endpoint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might still be signed in to other applications that use Azure AD for authentication. To enable those applications to sign out the user simultaneously, Azure AD sends an HTTP GET request to the registered </a:t>
            </a:r>
            <a:r>
              <a:rPr lang="en-US" b="1" dirty="0"/>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0972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1074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your client is built, it can use one or several of the authentication flows that the Microsoft identity platform supports. These flows can produce a variety of tokens, such as ID tokens, refresh tokens, and access tokens, in addition to authorization codes, and they require different tokens to make them work.</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3782196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supports the ability to prompt a user interactively, typically by using a browser, to sign in to a website with their credentials and obtain a token.</a:t>
            </a:r>
          </a:p>
          <a:p>
            <a:endParaRPr lang="en-US" dirty="0"/>
          </a:p>
          <a:p>
            <a:r>
              <a:rPr lang="en-US" dirty="0"/>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80224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an application invokes a service or web API, which in turn must call another service or web API. The idea is to propagate the delegated user identity and permissions through the request chain. For the middle-tier service to make authenticated requests to the downstream service, it must secure an access token from the Microsoft identity platform on behalf of the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another tier of the application (the service tier).</a:t>
            </a:r>
          </a:p>
          <a:p>
            <a:pPr marL="228600" indent="-228600">
              <a:buFont typeface="+mj-lt"/>
              <a:buAutoNum type="arabicPeriod"/>
            </a:pPr>
            <a:r>
              <a:rPr lang="en-US" b="0" i="0">
                <a:solidFill>
                  <a:srgbClr val="E3E3E3"/>
                </a:solidFill>
                <a:effectLst/>
                <a:latin typeface="Segoe UI" panose="020B0502040204020203" pitchFamily="34" charset="0"/>
              </a:rPr>
              <a:t>The service </a:t>
            </a:r>
            <a:r>
              <a:rPr lang="en-US" b="0" i="0" dirty="0">
                <a:solidFill>
                  <a:srgbClr val="E3E3E3"/>
                </a:solidFill>
                <a:effectLst/>
                <a:latin typeface="Segoe UI" panose="020B0502040204020203" pitchFamily="34" charset="0"/>
              </a:rPr>
              <a:t>requests another token on-behalf-of the user.</a:t>
            </a:r>
            <a:endParaRPr lang="en-US" dirty="0"/>
          </a:p>
          <a:p>
            <a:pPr marL="228600" indent="-228600">
              <a:buFont typeface="+mj-lt"/>
              <a:buAutoNum type="arabicPeriod"/>
            </a:pPr>
            <a:r>
              <a:rPr lang="en-US" dirty="0"/>
              <a:t>The service tier uses the same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300782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you access web-hosted resources by using an application’s identity. This type of access is common for server-to-server interactions that must run in the background without immediate interaction with a user. These types of applications are often known as </a:t>
            </a:r>
            <a:r>
              <a:rPr lang="en-US" sz="1200" b="0" i="1"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service accounts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An Azure AD administrator generates credentials or a certificate ahead of time.</a:t>
            </a:r>
          </a:p>
          <a:p>
            <a:pPr marL="228600" indent="-228600">
              <a:buFont typeface="+mj-lt"/>
              <a:buAutoNum type="arabicPeriod"/>
            </a:pPr>
            <a:r>
              <a:rPr lang="en-US" sz="1200" b="0" i="0" kern="1200" dirty="0">
                <a:solidFill>
                  <a:schemeClr val="tx1"/>
                </a:solidFill>
                <a:effectLst/>
                <a:latin typeface="+mn-lt"/>
                <a:ea typeface="+mn-ea"/>
                <a:cs typeface="+mn-cs"/>
              </a:rPr>
              <a:t>The same administrator stores the credentials in a manner that’s accessible from the application.</a:t>
            </a:r>
          </a:p>
          <a:p>
            <a:pPr marL="228600" indent="-228600">
              <a:buFont typeface="+mj-lt"/>
              <a:buAutoNum type="arabicPeriod"/>
            </a:pPr>
            <a:r>
              <a:rPr lang="en-US" sz="1200" b="0" i="0" kern="1200" dirty="0">
                <a:solidFill>
                  <a:schemeClr val="tx1"/>
                </a:solidFill>
                <a:effectLst/>
                <a:latin typeface="+mn-lt"/>
                <a:ea typeface="+mn-ea"/>
                <a:cs typeface="+mn-cs"/>
              </a:rPr>
              <a:t>The application uses the previously stored credentials to access Microsoft Graph.</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2625213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flow, </a:t>
            </a:r>
            <a:r>
              <a:rPr lang="en-US" sz="1200" b="0" i="0" kern="1200" dirty="0">
                <a:solidFill>
                  <a:schemeClr val="tx1"/>
                </a:solidFill>
                <a:effectLst/>
                <a:latin typeface="+mn-lt"/>
                <a:ea typeface="+mn-ea"/>
                <a:cs typeface="+mn-cs"/>
              </a:rPr>
              <a:t>users sign in to input-constrained devices such as a smart TVs, Internet of Things (IoT) devices, or printers. Interactive authentication with Azure AD requires a web browser. The device code flow lets the user use another device, such as another computer or a mobile phone, to sign in interactively where the device or operating system doesn't provide a web browser.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The application requests a unique device code from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user uses another workstation along with the device code to sign in </a:t>
            </a:r>
            <a:r>
              <a:rPr lang="en-US" dirty="0"/>
              <a:t>to the Azure AD sign-in portal.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original application acquires a token from Azure AD based on the user sign-in.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a:t>
            </a:r>
            <a:r>
              <a:rPr lang="en-US" dirty="0"/>
              <a:t>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340750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4048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259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92022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2505502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27027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(Microsoft.Identity.Client)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0096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0363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a:solidFill>
                  <a:schemeClr val="tx1"/>
                </a:solidFill>
                <a:effectLst/>
                <a:latin typeface="Segoe UI Light" pitchFamily="34" charset="0"/>
                <a:ea typeface="+mn-ea"/>
                <a:cs typeface="+mn-cs"/>
              </a:rPr>
              <a:t>AccessToken </a:t>
            </a:r>
            <a:r>
              <a:rPr lang="en-US" sz="882" b="0" i="0" kern="1200" dirty="0">
                <a:solidFill>
                  <a:schemeClr val="tx1"/>
                </a:solidFill>
                <a:effectLst/>
                <a:latin typeface="Segoe UI Light" pitchFamily="34" charset="0"/>
                <a:ea typeface="+mn-ea"/>
                <a:cs typeface="+mn-cs"/>
              </a:rPr>
              <a:t>property contains a token </a:t>
            </a:r>
            <a:r>
              <a:rPr lang="en-US" sz="900" baseline="0" dirty="0"/>
              <a:t>that’s</a:t>
            </a:r>
            <a:r>
              <a:rPr lang="en-US" sz="882" b="0" i="0" kern="1200" dirty="0">
                <a:solidFill>
                  <a:schemeClr val="tx1"/>
                </a:solidFill>
                <a:effectLst/>
                <a:latin typeface="Segoe UI Light" pitchFamily="34" charset="0"/>
                <a:ea typeface="+mn-ea"/>
                <a:cs typeface="+mn-cs"/>
              </a:rPr>
              <a:t> used to call protected web APIs in an HTTP Bearer request.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03016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you’re getting the user's profile by using the </a:t>
            </a:r>
            <a:r>
              <a:rPr lang="en-US" sz="900" b="1" dirty="0">
                <a:solidFill>
                  <a:srgbClr val="A31515"/>
                </a:solidFill>
              </a:rPr>
              <a:t>https://graph.microsoft.com/v1.0/me </a:t>
            </a:r>
            <a:r>
              <a:rPr lang="en-US" sz="900" dirty="0">
                <a:solidFill>
                  <a:srgbClr val="A31515"/>
                </a:solidFill>
              </a:rPr>
              <a:t>API endpoint.</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05885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30</a:t>
            </a:fld>
            <a:endParaRPr lang="en-US" dirty="0"/>
          </a:p>
        </p:txBody>
      </p:sp>
    </p:spTree>
    <p:extLst>
      <p:ext uri="{BB962C8B-B14F-4D97-AF65-F5344CB8AC3E}">
        <p14:creationId xmlns:p14="http://schemas.microsoft.com/office/powerpoint/2010/main" val="56775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32</a:t>
            </a:fld>
            <a:endParaRPr lang="en-US" dirty="0"/>
          </a:p>
        </p:txBody>
      </p:sp>
    </p:spTree>
    <p:extLst>
      <p:ext uri="{BB962C8B-B14F-4D97-AF65-F5344CB8AC3E}">
        <p14:creationId xmlns:p14="http://schemas.microsoft.com/office/powerpoint/2010/main" val="925064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8279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by your company or third-party companies more securely.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0959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a:t>
            </a:r>
            <a:r>
              <a:rPr lang="en-US" baseline="0" dirty="0"/>
              <a:t>that’s</a:t>
            </a:r>
            <a:r>
              <a:rPr lang="en-US" b="0" dirty="0"/>
              <a:t> usually implemented manually by using MSAL. To use the Microsoft Graph SDK, you will need to create an authentication provider instance to use as a parameter for the </a:t>
            </a:r>
            <a:r>
              <a:rPr lang="en-US" b="1" dirty="0"/>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615538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206531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you’re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65150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859053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486201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624464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44</a:t>
            </a:fld>
            <a:endParaRPr lang="en-US" dirty="0"/>
          </a:p>
        </p:txBody>
      </p:sp>
    </p:spTree>
    <p:extLst>
      <p:ext uri="{BB962C8B-B14F-4D97-AF65-F5344CB8AC3E}">
        <p14:creationId xmlns:p14="http://schemas.microsoft.com/office/powerpoint/2010/main" val="3135749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a:t>
            </a:r>
            <a:r>
              <a:rPr lang="en-US" sz="1200" kern="1200" dirty="0">
                <a:solidFill>
                  <a:schemeClr val="tx1"/>
                </a:solidFill>
                <a:effectLst/>
                <a:latin typeface="+mn-lt"/>
                <a:ea typeface="+mn-ea"/>
                <a:cs typeface="+mn-cs"/>
              </a:rPr>
              <a:t>it’s</a:t>
            </a:r>
            <a:r>
              <a:rPr lang="en-US" sz="882" b="0" i="0" kern="1200" dirty="0">
                <a:solidFill>
                  <a:schemeClr val="tx1"/>
                </a:solidFill>
                <a:effectLst/>
                <a:latin typeface="Segoe UI Light" pitchFamily="34" charset="0"/>
                <a:ea typeface="+mn-ea"/>
                <a:cs typeface="+mn-cs"/>
              </a:rPr>
              <a:t> allowed according to the rules you have specified.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82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a:t>
            </a:r>
          </a:p>
          <a:p>
            <a:endParaRPr lang="en-US" sz="882" b="0" i="0" kern="1200" dirty="0">
              <a:solidFill>
                <a:schemeClr val="tx1"/>
              </a:solidFill>
              <a:effectLst/>
              <a:latin typeface="Segoe UI Light" pitchFamily="34" charset="0"/>
              <a:ea typeface="+mn-ea"/>
              <a:cs typeface="+mn-cs"/>
            </a:endParaRPr>
          </a:p>
          <a:p>
            <a:r>
              <a:rPr lang="en-US" sz="1100" b="0" i="0" dirty="0">
                <a:solidFill>
                  <a:srgbClr val="E3E3E3"/>
                </a:solidFill>
                <a:effectLst/>
                <a:latin typeface="Segoe UI" panose="020B0502040204020203" pitchFamily="34" charset="0"/>
              </a:rPr>
              <a:t>With Azure AD, access to a resource is a two-step process. First, the security principal's identity is authenticated and an OAuth 2.0 token is returned. Next, the token is passed as part of a request to the Blob or Queue service and used by the service to authorize access to the specified resource</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a:t>
            </a:r>
            <a:r>
              <a:rPr lang="en-US" sz="1200" kern="1200" dirty="0">
                <a:solidFill>
                  <a:schemeClr val="tx1"/>
                </a:solidFill>
                <a:effectLst/>
                <a:latin typeface="+mn-lt"/>
                <a:ea typeface="+mn-ea"/>
                <a:cs typeface="+mn-cs"/>
              </a:rPr>
              <a:t>Representational State Transfer (REST)</a:t>
            </a:r>
            <a:r>
              <a:rPr lang="en-US" sz="882" b="0" i="0" kern="1200" dirty="0">
                <a:solidFill>
                  <a:schemeClr val="tx1"/>
                </a:solidFill>
                <a:effectLst/>
                <a:latin typeface="Segoe UI Light" pitchFamily="34" charset="0"/>
                <a:ea typeface="+mn-ea"/>
                <a:cs typeface="+mn-cs"/>
              </a:rPr>
              <a:t> API. Shared Key authorization for the Table service in version 2009-09-19 and later versions uses the same signature string as in previous versions of the Table service.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55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18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2566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0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the information necessary to grant controlled access to a storage resource. The URI query parameters specify the time interval over which the Shared Access Signature is valid, the permissions that it grants, the resource </a:t>
            </a:r>
            <a:r>
              <a:rPr lang="en-US" baseline="0" dirty="0"/>
              <a:t>that’s</a:t>
            </a:r>
            <a:r>
              <a:rPr lang="en-US" dirty="0"/>
              <a:t>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4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two design patterns are typical:</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an SAS. After the client receives the SAS, it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75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in the SAS URI (or are inferred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29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a stored access policy is important for one key scenario: revocation. An SAS is a URL, so anyone who obtains the SAS can use it, regardless of who requested it. If an SAS is published publicly, it can be used by anyone in the world. Stored access policies give you the option to revoke permissions without having to regenerate the storage account keys. Set the expiration on these to a very long time in the future (or infinitely),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9/13/2021 11:04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148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quickstart samples, code samples, tutorials, how-to guides, and other developer content. The Microsoft identity platform supports industry standard protocols such as Open Authorization (OAuth)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AD application is defined by its one and only application object, which resides in the Azure AD tenant where the application was registered.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access resources that are secured by an Azure AD tenant, the entity that requires access must be represented by a security principal. This is true for both users (user principal) and applications (service principal).</a:t>
            </a:r>
          </a:p>
          <a:p>
            <a:endParaRPr lang="en-US" sz="1200" b="0" i="0" kern="1200" dirty="0">
              <a:solidFill>
                <a:schemeClr val="tx1"/>
              </a:solidFill>
              <a:effectLst/>
              <a:latin typeface="+mn-lt"/>
              <a:ea typeface="+mn-ea"/>
              <a:cs typeface="+mn-cs"/>
            </a:endParaRPr>
          </a:p>
          <a:p>
            <a:r>
              <a:rPr lang="en-US" dirty="0"/>
              <a:t>The security principal defines the access policy and permissions for the user or application in the Azure AD tenant. This enables core features such as authentication of the user or application during sign-in and authorization during resource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4608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a:t>
            </a:r>
            <a:r>
              <a:rPr lang="en-US" sz="1200" kern="1200" dirty="0">
                <a:solidFill>
                  <a:schemeClr val="tx1"/>
                </a:solidFill>
                <a:effectLst/>
                <a:latin typeface="+mn-lt"/>
                <a:ea typeface="+mn-ea"/>
                <a:cs typeface="+mn-cs"/>
              </a:rPr>
              <a:t>Uniform Resource Identifier (</a:t>
            </a:r>
            <a:r>
              <a:rPr lang="en-US" baseline="0" dirty="0"/>
              <a:t>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65283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Some additional considerations exist when developing a multitenant application instead of a single-tenant application. In particular, if </a:t>
            </a:r>
            <a:r>
              <a:rPr lang="en-US" sz="1200" b="0" i="0" kern="1200" dirty="0">
                <a:solidFill>
                  <a:schemeClr val="tx1"/>
                </a:solidFill>
                <a:effectLst/>
                <a:latin typeface="Segoe UI Light" pitchFamily="34" charset="0"/>
                <a:ea typeface="+mn-ea"/>
                <a:cs typeface="+mn-cs"/>
              </a:rPr>
              <a:t>you’re</a:t>
            </a:r>
            <a:r>
              <a:rPr lang="en-US" dirty="0"/>
              <a:t> making an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while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9/13/2021 11:04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95221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850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10916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691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0998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6476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582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4086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84036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296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343229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105622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19291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396053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035132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238259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304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4826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275549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80179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361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162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712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284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86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4045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9337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720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6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761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59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953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8406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5972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196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6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3944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6945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83121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011503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01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3.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5.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39.sv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6.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19.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37.sv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41.sv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7.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0.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42.png"/><Relationship Id="rId9" Type="http://schemas.openxmlformats.org/officeDocument/2006/relationships/image" Target="../media/image37.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8.xml"/><Relationship Id="rId7" Type="http://schemas.openxmlformats.org/officeDocument/2006/relationships/image" Target="../media/image37.sv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36.png"/><Relationship Id="rId11" Type="http://schemas.openxmlformats.org/officeDocument/2006/relationships/image" Target="../media/image39.svg"/><Relationship Id="rId5" Type="http://schemas.openxmlformats.org/officeDocument/2006/relationships/image" Target="../media/image45.svg"/><Relationship Id="rId10" Type="http://schemas.openxmlformats.org/officeDocument/2006/relationships/image" Target="../media/image38.png"/><Relationship Id="rId4" Type="http://schemas.openxmlformats.org/officeDocument/2006/relationships/image" Target="../media/image44.png"/><Relationship Id="rId9"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51.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4.png"/><Relationship Id="rId11" Type="http://schemas.openxmlformats.org/officeDocument/2006/relationships/image" Target="../media/image11.svg"/><Relationship Id="rId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55.png"/><Relationship Id="rId2" Type="http://schemas.openxmlformats.org/officeDocument/2006/relationships/slideLayout" Target="../slideLayouts/slideLayout9.xml"/><Relationship Id="rId1" Type="http://schemas.openxmlformats.org/officeDocument/2006/relationships/tags" Target="../tags/tag5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e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54.xml"/><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56.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52.emf"/><Relationship Id="rId2" Type="http://schemas.openxmlformats.org/officeDocument/2006/relationships/slideLayout" Target="../slideLayouts/slideLayout52.xml"/><Relationship Id="rId1" Type="http://schemas.openxmlformats.org/officeDocument/2006/relationships/tags" Target="../tags/tag58.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0.sv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svg"/><Relationship Id="rId3" Type="http://schemas.openxmlformats.org/officeDocument/2006/relationships/notesSlide" Target="../notesSlides/notesSlide7.xml"/><Relationship Id="rId7" Type="http://schemas.openxmlformats.org/officeDocument/2006/relationships/image" Target="../media/image27.svg"/><Relationship Id="rId12"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10.xml"/><Relationship Id="rId6" Type="http://schemas.openxmlformats.org/officeDocument/2006/relationships/image" Target="../media/image26.png"/><Relationship Id="rId11" Type="http://schemas.openxmlformats.org/officeDocument/2006/relationships/image" Target="../media/image30.svg"/><Relationship Id="rId5" Type="http://schemas.openxmlformats.org/officeDocument/2006/relationships/image" Target="../media/image11.sv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06: Implement user authentication and authorization</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custDataLst>
      <p:tags r:id="rId1"/>
    </p:custDataLst>
    <p:extLst>
      <p:ext uri="{BB962C8B-B14F-4D97-AF65-F5344CB8AC3E}">
        <p14:creationId xmlns:p14="http://schemas.microsoft.com/office/powerpoint/2010/main" val="36093394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Authentication endpoints</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Multitenant applications </a:t>
            </a:r>
            <a:r>
              <a:rPr lang="en-US" dirty="0">
                <a:latin typeface="+mn-lt"/>
              </a:rPr>
              <a:t>(the same for all tenants): </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Single-tenant applications </a:t>
            </a:r>
            <a:r>
              <a:rPr lang="en-US" dirty="0">
                <a:latin typeface="+mn-lt"/>
              </a:rPr>
              <a:t>(tenant-specific):</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Tree>
    <p:custDataLst>
      <p:tags r:id="rId1"/>
    </p:custDataLst>
    <p:extLst>
      <p:ext uri="{BB962C8B-B14F-4D97-AF65-F5344CB8AC3E}">
        <p14:creationId xmlns:p14="http://schemas.microsoft.com/office/powerpoint/2010/main" val="39101510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id_token,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custDataLst>
      <p:tags r:id="rId1"/>
    </p:custDataLst>
    <p:extLst>
      <p:ext uri="{BB962C8B-B14F-4D97-AF65-F5344CB8AC3E}">
        <p14:creationId xmlns:p14="http://schemas.microsoft.com/office/powerpoint/2010/main" val="24114631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custDataLst>
      <p:tags r:id="rId1"/>
    </p:custDataLst>
    <p:extLst>
      <p:ext uri="{BB962C8B-B14F-4D97-AF65-F5344CB8AC3E}">
        <p14:creationId xmlns:p14="http://schemas.microsoft.com/office/powerpoint/2010/main" val="18169745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4200" y="457200"/>
            <a:ext cx="11018520" cy="553998"/>
          </a:xfrm>
        </p:spPr>
        <p:txBody>
          <a:bodyPr/>
          <a:lstStyle/>
          <a:p>
            <a:r>
              <a:rPr lang="en-US" dirty="0"/>
              <a:t>Authorize access to web applications by using OAuth</a:t>
            </a:r>
          </a:p>
        </p:txBody>
      </p:sp>
      <p:grpSp>
        <p:nvGrpSpPr>
          <p:cNvPr id="4" name="Group 3" descr="The diagram depicts the steps in the authentication flow using OpenID Connect.">
            <a:extLst>
              <a:ext uri="{FF2B5EF4-FFF2-40B4-BE49-F238E27FC236}">
                <a16:creationId xmlns:a16="http://schemas.microsoft.com/office/drawing/2014/main"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id_token and authorization_code to browser</a:t>
              </a:r>
            </a:p>
          </p:txBody>
        </p:sp>
        <p:cxnSp>
          <p:nvCxnSpPr>
            <p:cNvPr id="35" name="Straight Arrow Connector 34">
              <a:extLst>
                <a:ext uri="{FF2B5EF4-FFF2-40B4-BE49-F238E27FC236}">
                  <a16:creationId xmlns:a16="http://schemas.microsoft.com/office/drawing/2014/main"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id_token</a:t>
              </a: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authorization_code</a:t>
              </a:r>
            </a:p>
          </p:txBody>
        </p:sp>
        <p:cxnSp>
          <p:nvCxnSpPr>
            <p:cNvPr id="57" name="Straight Arrow Connector 56">
              <a:extLst>
                <a:ext uri="{FF2B5EF4-FFF2-40B4-BE49-F238E27FC236}">
                  <a16:creationId xmlns:a16="http://schemas.microsoft.com/office/drawing/2014/main"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refresh_token</a:t>
              </a:r>
            </a:p>
          </p:txBody>
        </p:sp>
        <p:cxnSp>
          <p:nvCxnSpPr>
            <p:cNvPr id="58" name="Straight Arrow Connector 57">
              <a:extLst>
                <a:ext uri="{FF2B5EF4-FFF2-40B4-BE49-F238E27FC236}">
                  <a16:creationId xmlns:a16="http://schemas.microsoft.com/office/drawing/2014/main"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t>https://login.microsoftonline.com/{tenanted}</a:t>
                </a:r>
              </a:p>
            </p:txBody>
          </p:sp>
          <p:sp>
            <p:nvSpPr>
              <p:cNvPr id="3" name="Rectangle 2">
                <a:extLst>
                  <a:ext uri="{FF2B5EF4-FFF2-40B4-BE49-F238E27FC236}">
                    <a16:creationId xmlns:a16="http://schemas.microsoft.com/office/drawing/2014/main"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rPr>
                  <a:t>https://login/microsoftonline.com/common</a:t>
                </a:r>
              </a:p>
            </p:txBody>
          </p:sp>
          <p:sp>
            <p:nvSpPr>
              <p:cNvPr id="41" name="Rectangle 40">
                <a:extLst>
                  <a:ext uri="{FF2B5EF4-FFF2-40B4-BE49-F238E27FC236}">
                    <a16:creationId xmlns:a16="http://schemas.microsoft.com/office/drawing/2014/main"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custDataLst>
      <p:tags r:id="rId1"/>
    </p:custDataLst>
    <p:extLst>
      <p:ext uri="{BB962C8B-B14F-4D97-AF65-F5344CB8AC3E}">
        <p14:creationId xmlns:p14="http://schemas.microsoft.com/office/powerpoint/2010/main" val="1415792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id="{EA2C9AFB-5632-4412-8073-DDAB95594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id="{64F53C42-54EB-4836-8387-F7E311A7C7C9}"/>
                </a:ext>
              </a:extLst>
            </p:cNvPr>
            <p:cNvPicPr>
              <a:picLocks noChangeAspect="1"/>
            </p:cNvPicPr>
            <p:nvPr/>
          </p:nvPicPr>
          <p:blipFill>
            <a:blip r:embed="rId6"/>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id="{734F1F2B-6B98-4652-9F37-6B8FD9FA0D2C}"/>
                </a:ext>
              </a:extLst>
            </p:cNvPr>
            <p:cNvPicPr>
              <a:picLocks noChangeAspect="1"/>
            </p:cNvPicPr>
            <p:nvPr/>
          </p:nvPicPr>
          <p:blipFill>
            <a:blip r:embed="rId7"/>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id="{248E590A-50D5-4E2A-9156-BAF46BAFC3DF}"/>
                </a:ext>
              </a:extLst>
            </p:cNvPr>
            <p:cNvPicPr>
              <a:picLocks noChangeAspect="1"/>
            </p:cNvPicPr>
            <p:nvPr/>
          </p:nvPicPr>
          <p:blipFill>
            <a:blip r:embed="rId7"/>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id="{FEB67C3C-3A71-4CC4-9888-0D8A9F567A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9137" y="2042608"/>
              <a:ext cx="1184870" cy="1184870"/>
            </a:xfrm>
            <a:prstGeom prst="rect">
              <a:avLst/>
            </a:prstGeom>
          </p:spPr>
        </p:pic>
      </p:grpSp>
    </p:spTree>
    <p:custDataLst>
      <p:tags r:id="rId1"/>
    </p:custDataLst>
    <p:extLst>
      <p:ext uri="{BB962C8B-B14F-4D97-AF65-F5344CB8AC3E}">
        <p14:creationId xmlns:p14="http://schemas.microsoft.com/office/powerpoint/2010/main" val="16538572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742-285F-4A86-B0A2-180FFBEFDFCC}"/>
              </a:ext>
            </a:extLst>
          </p:cNvPr>
          <p:cNvSpPr>
            <a:spLocks noGrp="1"/>
          </p:cNvSpPr>
          <p:nvPr>
            <p:ph type="title"/>
          </p:nvPr>
        </p:nvSpPr>
        <p:spPr/>
        <p:txBody>
          <a:bodyPr/>
          <a:lstStyle/>
          <a:p>
            <a:r>
              <a:rPr lang="en-US" dirty="0"/>
              <a:t>Common authentication flows</a:t>
            </a:r>
          </a:p>
        </p:txBody>
      </p:sp>
      <p:sp>
        <p:nvSpPr>
          <p:cNvPr id="3" name="Text Placeholder 2">
            <a:extLst>
              <a:ext uri="{FF2B5EF4-FFF2-40B4-BE49-F238E27FC236}">
                <a16:creationId xmlns:a16="http://schemas.microsoft.com/office/drawing/2014/main" id="{B6525423-74C7-42E4-A899-9DCAC6E7303F}"/>
              </a:ext>
            </a:extLst>
          </p:cNvPr>
          <p:cNvSpPr>
            <a:spLocks noGrp="1"/>
          </p:cNvSpPr>
          <p:nvPr>
            <p:ph type="body" sz="quarter" idx="10"/>
          </p:nvPr>
        </p:nvSpPr>
        <p:spPr>
          <a:xfrm>
            <a:off x="584200" y="1435497"/>
            <a:ext cx="11018520" cy="3459409"/>
          </a:xfrm>
        </p:spPr>
        <p:txBody>
          <a:bodyPr/>
          <a:lstStyle/>
          <a:p>
            <a:r>
              <a:rPr lang="en-US" dirty="0"/>
              <a:t>Interactive:</a:t>
            </a:r>
          </a:p>
          <a:p>
            <a:pPr lvl="1"/>
            <a:r>
              <a:rPr lang="en-US" dirty="0"/>
              <a:t>User authenticates by using a web browser</a:t>
            </a:r>
          </a:p>
          <a:p>
            <a:r>
              <a:rPr lang="en-US" dirty="0"/>
              <a:t>On-Behalf-Of:</a:t>
            </a:r>
          </a:p>
          <a:p>
            <a:pPr lvl="1"/>
            <a:r>
              <a:rPr lang="en-US" dirty="0"/>
              <a:t>Application authenticates on behalf of a user</a:t>
            </a:r>
          </a:p>
          <a:p>
            <a:r>
              <a:rPr lang="en-US" dirty="0"/>
              <a:t>Client credentials:</a:t>
            </a:r>
          </a:p>
          <a:p>
            <a:pPr lvl="1"/>
            <a:r>
              <a:rPr lang="en-US" dirty="0"/>
              <a:t>Application authenticates by using pre-generated credentials</a:t>
            </a:r>
          </a:p>
          <a:p>
            <a:r>
              <a:rPr lang="en-US" dirty="0"/>
              <a:t>Device code:</a:t>
            </a:r>
          </a:p>
          <a:p>
            <a:pPr lvl="1"/>
            <a:r>
              <a:rPr lang="en-US" dirty="0"/>
              <a:t>User authenticates on another device</a:t>
            </a:r>
          </a:p>
        </p:txBody>
      </p:sp>
    </p:spTree>
    <p:custDataLst>
      <p:tags r:id="rId1"/>
    </p:custDataLst>
    <p:extLst>
      <p:ext uri="{BB962C8B-B14F-4D97-AF65-F5344CB8AC3E}">
        <p14:creationId xmlns:p14="http://schemas.microsoft.com/office/powerpoint/2010/main" val="42212183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4F8B-0DDA-4523-9A8B-4DEFEC4704EC}"/>
              </a:ext>
            </a:extLst>
          </p:cNvPr>
          <p:cNvSpPr>
            <a:spLocks noGrp="1"/>
          </p:cNvSpPr>
          <p:nvPr>
            <p:ph type="title"/>
          </p:nvPr>
        </p:nvSpPr>
        <p:spPr/>
        <p:txBody>
          <a:bodyPr/>
          <a:lstStyle/>
          <a:p>
            <a:r>
              <a:rPr lang="en-US" dirty="0"/>
              <a:t>Interactive authentication flow</a:t>
            </a:r>
          </a:p>
        </p:txBody>
      </p:sp>
      <p:sp>
        <p:nvSpPr>
          <p:cNvPr id="3" name="Text Placeholder 2">
            <a:extLst>
              <a:ext uri="{FF2B5EF4-FFF2-40B4-BE49-F238E27FC236}">
                <a16:creationId xmlns:a16="http://schemas.microsoft.com/office/drawing/2014/main" id="{F355C204-17CB-4D1C-80F8-C9A3F8D5DB31}"/>
              </a:ext>
            </a:extLst>
          </p:cNvPr>
          <p:cNvSpPr>
            <a:spLocks noGrp="1"/>
          </p:cNvSpPr>
          <p:nvPr>
            <p:ph type="body" sz="quarter" idx="10"/>
          </p:nvPr>
        </p:nvSpPr>
        <p:spPr>
          <a:xfrm>
            <a:off x="586390" y="1447526"/>
            <a:ext cx="11018520" cy="430887"/>
          </a:xfrm>
        </p:spPr>
        <p:txBody>
          <a:bodyPr anchor="ctr"/>
          <a:lstStyle/>
          <a:p>
            <a:pPr marL="0" indent="0" algn="ctr">
              <a:buNone/>
            </a:pPr>
            <a:r>
              <a:rPr lang="en-US" dirty="0"/>
              <a:t>User authenticates by using a web browser</a:t>
            </a:r>
          </a:p>
        </p:txBody>
      </p:sp>
      <p:grpSp>
        <p:nvGrpSpPr>
          <p:cNvPr id="21" name="Group 20" descr="Illustration of how an application can open a browser window, sign in the user, and then reuse the token directly with Microsoft Graph.">
            <a:extLst>
              <a:ext uri="{FF2B5EF4-FFF2-40B4-BE49-F238E27FC236}">
                <a16:creationId xmlns:a16="http://schemas.microsoft.com/office/drawing/2014/main" id="{98734709-734E-4911-9736-69DC78482B1B}"/>
              </a:ext>
            </a:extLst>
          </p:cNvPr>
          <p:cNvGrpSpPr/>
          <p:nvPr/>
        </p:nvGrpSpPr>
        <p:grpSpPr>
          <a:xfrm>
            <a:off x="1194170" y="2913433"/>
            <a:ext cx="9838819" cy="3487367"/>
            <a:chOff x="1194170" y="2913433"/>
            <a:chExt cx="9838819" cy="3487367"/>
          </a:xfrm>
        </p:grpSpPr>
        <p:pic>
          <p:nvPicPr>
            <p:cNvPr id="5" name="Application">
              <a:extLst>
                <a:ext uri="{FF2B5EF4-FFF2-40B4-BE49-F238E27FC236}">
                  <a16:creationId xmlns:a16="http://schemas.microsoft.com/office/drawing/2014/main" id="{F38E2764-9C31-4874-8D69-4CDCD6D1B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10" name="TextBox 9">
              <a:extLst>
                <a:ext uri="{FF2B5EF4-FFF2-40B4-BE49-F238E27FC236}">
                  <a16:creationId xmlns:a16="http://schemas.microsoft.com/office/drawing/2014/main" id="{05D24DA2-E315-43C8-B132-393124D166D9}"/>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4" name="Arrow 1">
              <a:extLst>
                <a:ext uri="{FF2B5EF4-FFF2-40B4-BE49-F238E27FC236}">
                  <a16:creationId xmlns:a16="http://schemas.microsoft.com/office/drawing/2014/main" id="{F64DB127-1C38-4A68-952A-14311CCE6CB4}"/>
                </a:ext>
              </a:extLst>
            </p:cNvPr>
            <p:cNvCxnSpPr>
              <a:stCxn id="5" idx="3"/>
              <a:endCxn id="7"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Step 1">
              <a:extLst>
                <a:ext uri="{FF2B5EF4-FFF2-40B4-BE49-F238E27FC236}">
                  <a16:creationId xmlns:a16="http://schemas.microsoft.com/office/drawing/2014/main" id="{40628C93-8F70-4669-8DDB-56429A5D5283}"/>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7" name="Azure AD">
              <a:extLst>
                <a:ext uri="{FF2B5EF4-FFF2-40B4-BE49-F238E27FC236}">
                  <a16:creationId xmlns:a16="http://schemas.microsoft.com/office/drawing/2014/main" id="{14CA2688-35E6-449F-8C62-E261E2DA0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11" name="TextBox 10">
              <a:extLst>
                <a:ext uri="{FF2B5EF4-FFF2-40B4-BE49-F238E27FC236}">
                  <a16:creationId xmlns:a16="http://schemas.microsoft.com/office/drawing/2014/main" id="{DECB85BB-45B2-44B5-A1C0-E3A66357F00A}"/>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5" name="Arrow 2">
              <a:extLst>
                <a:ext uri="{FF2B5EF4-FFF2-40B4-BE49-F238E27FC236}">
                  <a16:creationId xmlns:a16="http://schemas.microsoft.com/office/drawing/2014/main" id="{7933A431-9E07-4D36-9498-42DE9A7BABCC}"/>
                </a:ext>
              </a:extLst>
            </p:cNvPr>
            <p:cNvCxnSpPr>
              <a:cxnSpLocks/>
              <a:stCxn id="5" idx="3"/>
              <a:endCxn id="9" idx="0"/>
            </p:cNvCxnSpPr>
            <p:nvPr/>
          </p:nvCxnSpPr>
          <p:spPr>
            <a:xfrm>
              <a:off x="2672775" y="3370634"/>
              <a:ext cx="3422875" cy="1685152"/>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tep 2">
              <a:extLst>
                <a:ext uri="{FF2B5EF4-FFF2-40B4-BE49-F238E27FC236}">
                  <a16:creationId xmlns:a16="http://schemas.microsoft.com/office/drawing/2014/main" id="{C811B026-07FA-414C-BC82-4F93FA581B50}"/>
                </a:ext>
              </a:extLst>
            </p:cNvPr>
            <p:cNvSpPr/>
            <p:nvPr/>
          </p:nvSpPr>
          <p:spPr bwMode="auto">
            <a:xfrm>
              <a:off x="4863575" y="3660652"/>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9" name="Microsoft Graph">
              <a:extLst>
                <a:ext uri="{FF2B5EF4-FFF2-40B4-BE49-F238E27FC236}">
                  <a16:creationId xmlns:a16="http://schemas.microsoft.com/office/drawing/2014/main" id="{2A99F0B7-6CE6-4620-B426-617663DF8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450" y="5055786"/>
              <a:ext cx="914400" cy="871870"/>
            </a:xfrm>
            <a:prstGeom prst="rect">
              <a:avLst/>
            </a:prstGeom>
          </p:spPr>
        </p:pic>
        <p:sp>
          <p:nvSpPr>
            <p:cNvPr id="12" name="TextBox 11">
              <a:extLst>
                <a:ext uri="{FF2B5EF4-FFF2-40B4-BE49-F238E27FC236}">
                  <a16:creationId xmlns:a16="http://schemas.microsoft.com/office/drawing/2014/main" id="{8C3B45DC-C588-4929-BBCD-E4ACE4C66BE2}"/>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6203976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E791-9A36-4561-958C-E1B6BF413B0D}"/>
              </a:ext>
            </a:extLst>
          </p:cNvPr>
          <p:cNvSpPr>
            <a:spLocks noGrp="1"/>
          </p:cNvSpPr>
          <p:nvPr>
            <p:ph type="title"/>
          </p:nvPr>
        </p:nvSpPr>
        <p:spPr/>
        <p:txBody>
          <a:bodyPr/>
          <a:lstStyle/>
          <a:p>
            <a:r>
              <a:rPr lang="en-US" dirty="0"/>
              <a:t>On-Behalf-Of authentication flow</a:t>
            </a:r>
          </a:p>
        </p:txBody>
      </p:sp>
      <p:sp>
        <p:nvSpPr>
          <p:cNvPr id="3" name="Text Placeholder 2">
            <a:extLst>
              <a:ext uri="{FF2B5EF4-FFF2-40B4-BE49-F238E27FC236}">
                <a16:creationId xmlns:a16="http://schemas.microsoft.com/office/drawing/2014/main" id="{B204E898-0A19-4AFB-B919-79D36D17DF9F}"/>
              </a:ext>
            </a:extLst>
          </p:cNvPr>
          <p:cNvSpPr>
            <a:spLocks noGrp="1"/>
          </p:cNvSpPr>
          <p:nvPr>
            <p:ph type="body" sz="quarter" idx="10"/>
          </p:nvPr>
        </p:nvSpPr>
        <p:spPr>
          <a:xfrm>
            <a:off x="586390" y="1447525"/>
            <a:ext cx="11018520" cy="430887"/>
          </a:xfrm>
        </p:spPr>
        <p:txBody>
          <a:bodyPr anchor="ctr"/>
          <a:lstStyle/>
          <a:p>
            <a:pPr algn="ctr"/>
            <a:r>
              <a:rPr lang="en-US" dirty="0"/>
              <a:t>Application authenticates on behalf of a user</a:t>
            </a:r>
          </a:p>
        </p:txBody>
      </p:sp>
      <p:grpSp>
        <p:nvGrpSpPr>
          <p:cNvPr id="22" name="Group 21" descr="Illustration of how different tiers of an application can reuse tokens on behalf of the originating user.">
            <a:extLst>
              <a:ext uri="{FF2B5EF4-FFF2-40B4-BE49-F238E27FC236}">
                <a16:creationId xmlns:a16="http://schemas.microsoft.com/office/drawing/2014/main" id="{53600710-2DD1-4AE9-A964-6E123FFA068C}"/>
              </a:ext>
            </a:extLst>
          </p:cNvPr>
          <p:cNvGrpSpPr/>
          <p:nvPr/>
        </p:nvGrpSpPr>
        <p:grpSpPr>
          <a:xfrm>
            <a:off x="1194170" y="2913433"/>
            <a:ext cx="9838819" cy="3487367"/>
            <a:chOff x="1194170" y="2913433"/>
            <a:chExt cx="9838819" cy="3487367"/>
          </a:xfrm>
        </p:grpSpPr>
        <p:pic>
          <p:nvPicPr>
            <p:cNvPr id="4" name="Application">
              <a:extLst>
                <a:ext uri="{FF2B5EF4-FFF2-40B4-BE49-F238E27FC236}">
                  <a16:creationId xmlns:a16="http://schemas.microsoft.com/office/drawing/2014/main" id="{067331BB-43C7-4C43-8C9E-014CCB84C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F0CFD8EF-79F8-4BB6-A347-E72170CCC5EE}"/>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0" name="Arrow 1">
              <a:extLst>
                <a:ext uri="{FF2B5EF4-FFF2-40B4-BE49-F238E27FC236}">
                  <a16:creationId xmlns:a16="http://schemas.microsoft.com/office/drawing/2014/main" id="{0AE52743-805A-402F-A81A-3E2E568C3DD8}"/>
                </a:ext>
              </a:extLst>
            </p:cNvPr>
            <p:cNvCxnSpPr>
              <a:stCxn id="4" idx="3"/>
              <a:endCxn id="5"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1">
              <a:extLst>
                <a:ext uri="{FF2B5EF4-FFF2-40B4-BE49-F238E27FC236}">
                  <a16:creationId xmlns:a16="http://schemas.microsoft.com/office/drawing/2014/main" id="{88DB0A00-AE28-49B8-A1C1-4A31AFA347B1}"/>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726B1FE1-96BC-47EC-ACA3-B7D4A26BB2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679AAC4E-BE1A-48EB-94F7-0DBE11CF2FC0}"/>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1" name="Arrow 2">
              <a:extLst>
                <a:ext uri="{FF2B5EF4-FFF2-40B4-BE49-F238E27FC236}">
                  <a16:creationId xmlns:a16="http://schemas.microsoft.com/office/drawing/2014/main" id="{E79FE833-C0EC-4834-9FE5-6A358E25EE76}"/>
                </a:ext>
              </a:extLst>
            </p:cNvPr>
            <p:cNvCxnSpPr>
              <a:cxnSpLocks/>
              <a:stCxn id="4" idx="3"/>
              <a:endCxn id="15" idx="0"/>
            </p:cNvCxnSpPr>
            <p:nvPr/>
          </p:nvCxnSpPr>
          <p:spPr>
            <a:xfrm>
              <a:off x="2672775" y="3370634"/>
              <a:ext cx="1226359" cy="1206687"/>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2">
              <a:extLst>
                <a:ext uri="{FF2B5EF4-FFF2-40B4-BE49-F238E27FC236}">
                  <a16:creationId xmlns:a16="http://schemas.microsoft.com/office/drawing/2014/main" id="{767EC063-F341-4538-B877-4F6AEB7FDE66}"/>
                </a:ext>
              </a:extLst>
            </p:cNvPr>
            <p:cNvSpPr/>
            <p:nvPr/>
          </p:nvSpPr>
          <p:spPr bwMode="auto">
            <a:xfrm>
              <a:off x="3358575" y="356168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15" name="Service">
              <a:extLst>
                <a:ext uri="{FF2B5EF4-FFF2-40B4-BE49-F238E27FC236}">
                  <a16:creationId xmlns:a16="http://schemas.microsoft.com/office/drawing/2014/main" id="{3C22E64F-9CF6-4677-B1EC-DEFE83CC0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2655" y="4577321"/>
              <a:ext cx="512958" cy="914400"/>
            </a:xfrm>
            <a:prstGeom prst="rect">
              <a:avLst/>
            </a:prstGeom>
          </p:spPr>
        </p:pic>
        <p:sp>
          <p:nvSpPr>
            <p:cNvPr id="16" name="TextBox 15">
              <a:extLst>
                <a:ext uri="{FF2B5EF4-FFF2-40B4-BE49-F238E27FC236}">
                  <a16:creationId xmlns:a16="http://schemas.microsoft.com/office/drawing/2014/main" id="{1F7003EA-32C1-4336-80BE-1923DD6978DC}"/>
                </a:ext>
              </a:extLst>
            </p:cNvPr>
            <p:cNvSpPr txBox="1"/>
            <p:nvPr/>
          </p:nvSpPr>
          <p:spPr>
            <a:xfrm>
              <a:off x="2877729" y="569419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Service</a:t>
              </a:r>
            </a:p>
          </p:txBody>
        </p:sp>
        <p:cxnSp>
          <p:nvCxnSpPr>
            <p:cNvPr id="18" name="Arrow 3">
              <a:extLst>
                <a:ext uri="{FF2B5EF4-FFF2-40B4-BE49-F238E27FC236}">
                  <a16:creationId xmlns:a16="http://schemas.microsoft.com/office/drawing/2014/main" id="{BFFD8007-0FF0-44D4-85A6-2353C72FB9F4}"/>
                </a:ext>
              </a:extLst>
            </p:cNvPr>
            <p:cNvCxnSpPr>
              <a:cxnSpLocks/>
              <a:stCxn id="15" idx="3"/>
              <a:endCxn id="6" idx="1"/>
            </p:cNvCxnSpPr>
            <p:nvPr/>
          </p:nvCxnSpPr>
          <p:spPr>
            <a:xfrm>
              <a:off x="4155613" y="5034521"/>
              <a:ext cx="1482837" cy="457200"/>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Step 3">
              <a:extLst>
                <a:ext uri="{FF2B5EF4-FFF2-40B4-BE49-F238E27FC236}">
                  <a16:creationId xmlns:a16="http://schemas.microsoft.com/office/drawing/2014/main" id="{14CB022B-83E7-4FE7-B77D-31CE66899148}"/>
                </a:ext>
              </a:extLst>
            </p:cNvPr>
            <p:cNvSpPr/>
            <p:nvPr/>
          </p:nvSpPr>
          <p:spPr bwMode="auto">
            <a:xfrm>
              <a:off x="4644925" y="502388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584BCE58-B202-46DF-BB3B-502266017A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C0D64D09-3AA4-4404-A81B-3F62F4A25EB5}"/>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cxnSp>
          <p:nvCxnSpPr>
            <p:cNvPr id="19" name="Arrow 1">
              <a:extLst>
                <a:ext uri="{FF2B5EF4-FFF2-40B4-BE49-F238E27FC236}">
                  <a16:creationId xmlns:a16="http://schemas.microsoft.com/office/drawing/2014/main" id="{DA6479D0-80E1-4C5D-8F68-6F97025F5A63}"/>
                </a:ext>
              </a:extLst>
            </p:cNvPr>
            <p:cNvCxnSpPr>
              <a:cxnSpLocks/>
            </p:cNvCxnSpPr>
            <p:nvPr/>
          </p:nvCxnSpPr>
          <p:spPr>
            <a:xfrm flipV="1">
              <a:off x="4151379" y="3764600"/>
              <a:ext cx="5513126" cy="1067447"/>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Step 3">
              <a:extLst>
                <a:ext uri="{FF2B5EF4-FFF2-40B4-BE49-F238E27FC236}">
                  <a16:creationId xmlns:a16="http://schemas.microsoft.com/office/drawing/2014/main" id="{58584F9A-5186-40BF-A4A7-CE47C53533A2}"/>
                </a:ext>
              </a:extLst>
            </p:cNvPr>
            <p:cNvSpPr/>
            <p:nvPr/>
          </p:nvSpPr>
          <p:spPr bwMode="auto">
            <a:xfrm>
              <a:off x="5819688" y="426150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grpSp>
    </p:spTree>
    <p:custDataLst>
      <p:tags r:id="rId1"/>
    </p:custDataLst>
    <p:extLst>
      <p:ext uri="{BB962C8B-B14F-4D97-AF65-F5344CB8AC3E}">
        <p14:creationId xmlns:p14="http://schemas.microsoft.com/office/powerpoint/2010/main" val="10004990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F00-4E67-44A1-9553-68C68F84230A}"/>
              </a:ext>
            </a:extLst>
          </p:cNvPr>
          <p:cNvSpPr>
            <a:spLocks noGrp="1"/>
          </p:cNvSpPr>
          <p:nvPr>
            <p:ph type="title"/>
          </p:nvPr>
        </p:nvSpPr>
        <p:spPr/>
        <p:txBody>
          <a:bodyPr/>
          <a:lstStyle/>
          <a:p>
            <a:r>
              <a:rPr lang="en-US" dirty="0"/>
              <a:t>Client credentials authentication flow</a:t>
            </a:r>
          </a:p>
        </p:txBody>
      </p:sp>
      <p:sp>
        <p:nvSpPr>
          <p:cNvPr id="3" name="Text Placeholder 2">
            <a:extLst>
              <a:ext uri="{FF2B5EF4-FFF2-40B4-BE49-F238E27FC236}">
                <a16:creationId xmlns:a16="http://schemas.microsoft.com/office/drawing/2014/main" id="{79B328DC-74B6-4473-B43C-56D77BABADB2}"/>
              </a:ext>
            </a:extLst>
          </p:cNvPr>
          <p:cNvSpPr>
            <a:spLocks noGrp="1"/>
          </p:cNvSpPr>
          <p:nvPr>
            <p:ph type="body" sz="quarter" idx="10"/>
          </p:nvPr>
        </p:nvSpPr>
        <p:spPr>
          <a:xfrm>
            <a:off x="586390" y="1434369"/>
            <a:ext cx="11018520" cy="430887"/>
          </a:xfrm>
        </p:spPr>
        <p:txBody>
          <a:bodyPr anchor="ctr"/>
          <a:lstStyle/>
          <a:p>
            <a:pPr algn="ctr"/>
            <a:r>
              <a:rPr lang="en-US" dirty="0"/>
              <a:t>Application authenticates by using pre-generated credentials</a:t>
            </a:r>
          </a:p>
        </p:txBody>
      </p:sp>
      <p:grpSp>
        <p:nvGrpSpPr>
          <p:cNvPr id="30" name="Group 29" descr="Illustration of how an Azure AD administrator can get secret credentials ahead of time that an application can use to query Microsoft Graph directly.">
            <a:extLst>
              <a:ext uri="{FF2B5EF4-FFF2-40B4-BE49-F238E27FC236}">
                <a16:creationId xmlns:a16="http://schemas.microsoft.com/office/drawing/2014/main" id="{5D49D9D5-9A32-4BF3-88F6-95A2C169F20E}"/>
              </a:ext>
            </a:extLst>
          </p:cNvPr>
          <p:cNvGrpSpPr/>
          <p:nvPr/>
        </p:nvGrpSpPr>
        <p:grpSpPr>
          <a:xfrm>
            <a:off x="1194170" y="2913433"/>
            <a:ext cx="9838819" cy="3487367"/>
            <a:chOff x="1194170" y="2913433"/>
            <a:chExt cx="9838819" cy="3487367"/>
          </a:xfrm>
        </p:grpSpPr>
        <p:pic>
          <p:nvPicPr>
            <p:cNvPr id="19" name="Admin">
              <a:extLst>
                <a:ext uri="{FF2B5EF4-FFF2-40B4-BE49-F238E27FC236}">
                  <a16:creationId xmlns:a16="http://schemas.microsoft.com/office/drawing/2014/main" id="{1E40F2E3-4C33-4FB3-BC29-9700CCA4C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3589" y="3790284"/>
              <a:ext cx="869798" cy="914400"/>
            </a:xfrm>
            <a:prstGeom prst="rect">
              <a:avLst/>
            </a:prstGeom>
          </p:spPr>
        </p:pic>
        <p:sp>
          <p:nvSpPr>
            <p:cNvPr id="20" name="TextBox 19">
              <a:extLst>
                <a:ext uri="{FF2B5EF4-FFF2-40B4-BE49-F238E27FC236}">
                  <a16:creationId xmlns:a16="http://schemas.microsoft.com/office/drawing/2014/main" id="{68AE00C0-FDB9-4E44-8677-A73EC0AA4046}"/>
                </a:ext>
              </a:extLst>
            </p:cNvPr>
            <p:cNvSpPr txBox="1"/>
            <p:nvPr/>
          </p:nvSpPr>
          <p:spPr>
            <a:xfrm>
              <a:off x="6552850" y="484878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Admin</a:t>
              </a:r>
            </a:p>
          </p:txBody>
        </p:sp>
        <p:cxnSp>
          <p:nvCxnSpPr>
            <p:cNvPr id="10" name="Arrow 1">
              <a:extLst>
                <a:ext uri="{FF2B5EF4-FFF2-40B4-BE49-F238E27FC236}">
                  <a16:creationId xmlns:a16="http://schemas.microsoft.com/office/drawing/2014/main" id="{D61847E5-287E-4E69-ADB1-20FE1C923918}"/>
                </a:ext>
              </a:extLst>
            </p:cNvPr>
            <p:cNvCxnSpPr>
              <a:cxnSpLocks/>
              <a:stCxn id="19" idx="3"/>
              <a:endCxn id="5" idx="1"/>
            </p:cNvCxnSpPr>
            <p:nvPr/>
          </p:nvCxnSpPr>
          <p:spPr>
            <a:xfrm flipV="1">
              <a:off x="8013387" y="3370633"/>
              <a:ext cx="1540998" cy="87685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Step 1">
              <a:extLst>
                <a:ext uri="{FF2B5EF4-FFF2-40B4-BE49-F238E27FC236}">
                  <a16:creationId xmlns:a16="http://schemas.microsoft.com/office/drawing/2014/main" id="{A248F3FD-D974-4446-8121-1F4FFAC3EEBE}"/>
                </a:ext>
              </a:extLst>
            </p:cNvPr>
            <p:cNvSpPr/>
            <p:nvPr/>
          </p:nvSpPr>
          <p:spPr bwMode="auto">
            <a:xfrm>
              <a:off x="8555286" y="35779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A0EE5F0B-1D4B-4E6D-BADD-2F3781D4C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B2ACEE89-C9CC-4A57-9DFA-8153C2023CF5}"/>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3" name="Arrow 2">
              <a:extLst>
                <a:ext uri="{FF2B5EF4-FFF2-40B4-BE49-F238E27FC236}">
                  <a16:creationId xmlns:a16="http://schemas.microsoft.com/office/drawing/2014/main" id="{2DAA76BE-FD3B-4914-9159-F316D660C173}"/>
                </a:ext>
              </a:extLst>
            </p:cNvPr>
            <p:cNvCxnSpPr>
              <a:cxnSpLocks/>
              <a:stCxn id="19" idx="1"/>
              <a:endCxn id="4" idx="0"/>
            </p:cNvCxnSpPr>
            <p:nvPr/>
          </p:nvCxnSpPr>
          <p:spPr>
            <a:xfrm rot="10800000">
              <a:off x="2215575" y="2934698"/>
              <a:ext cx="4928014" cy="1312786"/>
            </a:xfrm>
            <a:prstGeom prst="curvedConnector4">
              <a:avLst>
                <a:gd name="adj1" fmla="val 45361"/>
                <a:gd name="adj2" fmla="val 117413"/>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E64D6CEE-7DFC-44E5-B3AB-E3398B03E42D}"/>
                </a:ext>
              </a:extLst>
            </p:cNvPr>
            <p:cNvSpPr/>
            <p:nvPr/>
          </p:nvSpPr>
          <p:spPr bwMode="auto">
            <a:xfrm>
              <a:off x="4732793" y="33493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4" name="Application">
              <a:extLst>
                <a:ext uri="{FF2B5EF4-FFF2-40B4-BE49-F238E27FC236}">
                  <a16:creationId xmlns:a16="http://schemas.microsoft.com/office/drawing/2014/main" id="{B9AA7577-D5B3-456E-B2AE-5EC4828EBC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E8DA77AB-538F-4B0C-9284-C0EB8A515523}"/>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1" name="Arrow 3">
              <a:extLst>
                <a:ext uri="{FF2B5EF4-FFF2-40B4-BE49-F238E27FC236}">
                  <a16:creationId xmlns:a16="http://schemas.microsoft.com/office/drawing/2014/main" id="{6A88BE0A-DF8C-4AA9-B604-E5AA0D6A8354}"/>
                </a:ext>
              </a:extLst>
            </p:cNvPr>
            <p:cNvCxnSpPr>
              <a:cxnSpLocks/>
              <a:stCxn id="4" idx="3"/>
              <a:endCxn id="6" idx="1"/>
            </p:cNvCxnSpPr>
            <p:nvPr/>
          </p:nvCxnSpPr>
          <p:spPr>
            <a:xfrm>
              <a:off x="2672775" y="3370634"/>
              <a:ext cx="2965675" cy="2121087"/>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FE6923B8-9188-4C56-9721-C75A1F70E240}"/>
                </a:ext>
              </a:extLst>
            </p:cNvPr>
            <p:cNvSpPr/>
            <p:nvPr/>
          </p:nvSpPr>
          <p:spPr bwMode="auto">
            <a:xfrm>
              <a:off x="3927012" y="416479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id="{6436804A-A9B2-4328-8CD9-6E68F6B28D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29E6D761-DA27-43D3-BC98-3EA2AC3E78C6}"/>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2924754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F667-D473-4BB9-A592-D82C3F82EC1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B206E19C-33AE-4F49-9E3A-F11C569D1CFE}"/>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Microsoft Authentication Library (MSAL)</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Authorizing data operations in Azure Storage</a:t>
            </a:r>
          </a:p>
        </p:txBody>
      </p:sp>
    </p:spTree>
    <p:custDataLst>
      <p:tags r:id="rId1"/>
    </p:custDataLst>
    <p:extLst>
      <p:ext uri="{BB962C8B-B14F-4D97-AF65-F5344CB8AC3E}">
        <p14:creationId xmlns:p14="http://schemas.microsoft.com/office/powerpoint/2010/main" val="2863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BA13-C0DD-4569-BBF1-AAEC1B4FFD42}"/>
              </a:ext>
            </a:extLst>
          </p:cNvPr>
          <p:cNvSpPr>
            <a:spLocks noGrp="1"/>
          </p:cNvSpPr>
          <p:nvPr>
            <p:ph type="title"/>
          </p:nvPr>
        </p:nvSpPr>
        <p:spPr/>
        <p:txBody>
          <a:bodyPr/>
          <a:lstStyle/>
          <a:p>
            <a:r>
              <a:rPr lang="en-US" dirty="0"/>
              <a:t>Device code authentication flow</a:t>
            </a:r>
          </a:p>
        </p:txBody>
      </p:sp>
      <p:sp>
        <p:nvSpPr>
          <p:cNvPr id="3" name="Text Placeholder 2">
            <a:extLst>
              <a:ext uri="{FF2B5EF4-FFF2-40B4-BE49-F238E27FC236}">
                <a16:creationId xmlns:a16="http://schemas.microsoft.com/office/drawing/2014/main" id="{66145891-F7A9-4D9F-8F83-F7F0A5C0C72A}"/>
              </a:ext>
            </a:extLst>
          </p:cNvPr>
          <p:cNvSpPr>
            <a:spLocks noGrp="1"/>
          </p:cNvSpPr>
          <p:nvPr>
            <p:ph type="body" sz="quarter" idx="10"/>
          </p:nvPr>
        </p:nvSpPr>
        <p:spPr>
          <a:xfrm>
            <a:off x="586390" y="1434369"/>
            <a:ext cx="11018520" cy="457200"/>
          </a:xfrm>
        </p:spPr>
        <p:txBody>
          <a:bodyPr anchor="ctr"/>
          <a:lstStyle/>
          <a:p>
            <a:pPr algn="ctr"/>
            <a:r>
              <a:rPr lang="en-US" dirty="0"/>
              <a:t>User authenticates on another device</a:t>
            </a:r>
          </a:p>
        </p:txBody>
      </p:sp>
      <p:grpSp>
        <p:nvGrpSpPr>
          <p:cNvPr id="28" name="Group 27" descr="Illustration of how a user can use another device to authenticate to Azure AD.">
            <a:extLst>
              <a:ext uri="{FF2B5EF4-FFF2-40B4-BE49-F238E27FC236}">
                <a16:creationId xmlns:a16="http://schemas.microsoft.com/office/drawing/2014/main" id="{9FC4319C-81CE-4D4A-9796-9F1EB9700B6E}"/>
              </a:ext>
            </a:extLst>
          </p:cNvPr>
          <p:cNvGrpSpPr/>
          <p:nvPr/>
        </p:nvGrpSpPr>
        <p:grpSpPr>
          <a:xfrm>
            <a:off x="1194170" y="2402498"/>
            <a:ext cx="9838819" cy="3998302"/>
            <a:chOff x="1194170" y="2402498"/>
            <a:chExt cx="9838819" cy="3998302"/>
          </a:xfrm>
        </p:grpSpPr>
        <p:pic>
          <p:nvPicPr>
            <p:cNvPr id="4" name="App">
              <a:extLst>
                <a:ext uri="{FF2B5EF4-FFF2-40B4-BE49-F238E27FC236}">
                  <a16:creationId xmlns:a16="http://schemas.microsoft.com/office/drawing/2014/main" id="{53C10580-DFD8-4278-AC3A-19A37B475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779639" y="2934698"/>
              <a:ext cx="871871" cy="871871"/>
            </a:xfrm>
            <a:prstGeom prst="rect">
              <a:avLst/>
            </a:prstGeom>
          </p:spPr>
        </p:pic>
        <p:sp>
          <p:nvSpPr>
            <p:cNvPr id="7" name="TextBox 6">
              <a:extLst>
                <a:ext uri="{FF2B5EF4-FFF2-40B4-BE49-F238E27FC236}">
                  <a16:creationId xmlns:a16="http://schemas.microsoft.com/office/drawing/2014/main" id="{44760682-CB81-4C81-A75F-D44D2D287C82}"/>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a:t>
              </a:r>
            </a:p>
          </p:txBody>
        </p:sp>
        <p:cxnSp>
          <p:nvCxnSpPr>
            <p:cNvPr id="17" name="Arrow 1">
              <a:extLst>
                <a:ext uri="{FF2B5EF4-FFF2-40B4-BE49-F238E27FC236}">
                  <a16:creationId xmlns:a16="http://schemas.microsoft.com/office/drawing/2014/main" id="{A3E650F6-6952-4129-803D-34F78AF774CA}"/>
                </a:ext>
              </a:extLst>
            </p:cNvPr>
            <p:cNvCxnSpPr>
              <a:cxnSpLocks/>
              <a:stCxn id="4" idx="0"/>
            </p:cNvCxnSpPr>
            <p:nvPr/>
          </p:nvCxnSpPr>
          <p:spPr>
            <a:xfrm rot="5400000" flipH="1" flipV="1">
              <a:off x="3104782" y="1749583"/>
              <a:ext cx="295909" cy="2074322"/>
            </a:xfrm>
            <a:prstGeom prst="curvedConnector2">
              <a:avLst/>
            </a:prstGeom>
            <a:ln w="571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Step 1">
              <a:extLst>
                <a:ext uri="{FF2B5EF4-FFF2-40B4-BE49-F238E27FC236}">
                  <a16:creationId xmlns:a16="http://schemas.microsoft.com/office/drawing/2014/main" id="{F65AB32E-4A0F-4B99-8D12-206F5A35D1EC}"/>
                </a:ext>
              </a:extLst>
            </p:cNvPr>
            <p:cNvSpPr/>
            <p:nvPr/>
          </p:nvSpPr>
          <p:spPr bwMode="auto">
            <a:xfrm>
              <a:off x="4061298" y="2402498"/>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14" name="Workstation">
              <a:extLst>
                <a:ext uri="{FF2B5EF4-FFF2-40B4-BE49-F238E27FC236}">
                  <a16:creationId xmlns:a16="http://schemas.microsoft.com/office/drawing/2014/main" id="{AE4AEC67-54AD-4611-B209-BC81E97F8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4856" y="4049593"/>
              <a:ext cx="914400" cy="871871"/>
            </a:xfrm>
            <a:prstGeom prst="rect">
              <a:avLst/>
            </a:prstGeom>
          </p:spPr>
        </p:pic>
        <p:sp>
          <p:nvSpPr>
            <p:cNvPr id="16" name="TextBox 15">
              <a:extLst>
                <a:ext uri="{FF2B5EF4-FFF2-40B4-BE49-F238E27FC236}">
                  <a16:creationId xmlns:a16="http://schemas.microsoft.com/office/drawing/2014/main" id="{D54AF099-2DE5-4C8C-9927-FA0EB4D3FC8E}"/>
                </a:ext>
              </a:extLst>
            </p:cNvPr>
            <p:cNvSpPr txBox="1"/>
            <p:nvPr/>
          </p:nvSpPr>
          <p:spPr>
            <a:xfrm>
              <a:off x="6610651" y="505578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Workstation</a:t>
              </a:r>
            </a:p>
          </p:txBody>
        </p:sp>
        <p:cxnSp>
          <p:nvCxnSpPr>
            <p:cNvPr id="10" name="Arrow 2">
              <a:extLst>
                <a:ext uri="{FF2B5EF4-FFF2-40B4-BE49-F238E27FC236}">
                  <a16:creationId xmlns:a16="http://schemas.microsoft.com/office/drawing/2014/main" id="{52F192DA-50C9-43D5-9775-A25A836B4CB2}"/>
                </a:ext>
              </a:extLst>
            </p:cNvPr>
            <p:cNvCxnSpPr>
              <a:cxnSpLocks/>
              <a:stCxn id="14" idx="3"/>
              <a:endCxn id="5" idx="1"/>
            </p:cNvCxnSpPr>
            <p:nvPr/>
          </p:nvCxnSpPr>
          <p:spPr>
            <a:xfrm flipV="1">
              <a:off x="8089256" y="3370633"/>
              <a:ext cx="1465129" cy="1114896"/>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FBD38391-3530-4038-AA47-86BA86D27CCE}"/>
                </a:ext>
              </a:extLst>
            </p:cNvPr>
            <p:cNvSpPr/>
            <p:nvPr/>
          </p:nvSpPr>
          <p:spPr bwMode="auto">
            <a:xfrm>
              <a:off x="8613791" y="371229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5" name="Azure AD">
              <a:extLst>
                <a:ext uri="{FF2B5EF4-FFF2-40B4-BE49-F238E27FC236}">
                  <a16:creationId xmlns:a16="http://schemas.microsoft.com/office/drawing/2014/main" id="{3221FAB3-2337-448A-9706-9F991A2EB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5D8937AA-FC7F-4D11-BEBD-30160A0B02D8}"/>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1" name="Arrow 3">
              <a:extLst>
                <a:ext uri="{FF2B5EF4-FFF2-40B4-BE49-F238E27FC236}">
                  <a16:creationId xmlns:a16="http://schemas.microsoft.com/office/drawing/2014/main" id="{E1BCC778-5966-4A73-88CB-5F60BAB63BD0}"/>
                </a:ext>
              </a:extLst>
            </p:cNvPr>
            <p:cNvCxnSpPr>
              <a:cxnSpLocks/>
              <a:stCxn id="5" idx="1"/>
              <a:endCxn id="4" idx="3"/>
            </p:cNvCxnSpPr>
            <p:nvPr/>
          </p:nvCxnSpPr>
          <p:spPr>
            <a:xfrm rot="10800000" flipV="1">
              <a:off x="2651511" y="3370632"/>
              <a:ext cx="6902875" cy="1"/>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C707876B-1CD6-4315-8137-88D925D9D70D}"/>
                </a:ext>
              </a:extLst>
            </p:cNvPr>
            <p:cNvSpPr/>
            <p:nvPr/>
          </p:nvSpPr>
          <p:spPr bwMode="auto">
            <a:xfrm>
              <a:off x="5898462"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cxnSp>
          <p:nvCxnSpPr>
            <p:cNvPr id="11" name="Arrow 4">
              <a:extLst>
                <a:ext uri="{FF2B5EF4-FFF2-40B4-BE49-F238E27FC236}">
                  <a16:creationId xmlns:a16="http://schemas.microsoft.com/office/drawing/2014/main" id="{A78FCE7A-E52C-41B9-BB4C-B56273C62D04}"/>
                </a:ext>
              </a:extLst>
            </p:cNvPr>
            <p:cNvCxnSpPr>
              <a:cxnSpLocks/>
              <a:stCxn id="4" idx="2"/>
              <a:endCxn id="6" idx="0"/>
            </p:cNvCxnSpPr>
            <p:nvPr/>
          </p:nvCxnSpPr>
          <p:spPr>
            <a:xfrm rot="16200000" flipH="1">
              <a:off x="3531004" y="2491139"/>
              <a:ext cx="1249217" cy="3880075"/>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Step 4">
              <a:extLst>
                <a:ext uri="{FF2B5EF4-FFF2-40B4-BE49-F238E27FC236}">
                  <a16:creationId xmlns:a16="http://schemas.microsoft.com/office/drawing/2014/main" id="{667A9C97-0BCB-408E-9A2E-DE4011176E8B}"/>
                </a:ext>
              </a:extLst>
            </p:cNvPr>
            <p:cNvSpPr/>
            <p:nvPr/>
          </p:nvSpPr>
          <p:spPr bwMode="auto">
            <a:xfrm>
              <a:off x="3751981" y="421434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BD76BD79-6549-42C9-B799-38DA194AD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A72EAE14-63CD-40E6-B9E0-A28866766127}"/>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36720921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custDataLst>
      <p:tags r:id="rId1"/>
    </p:custDataLst>
    <p:extLst>
      <p:ext uri="{BB962C8B-B14F-4D97-AF65-F5344CB8AC3E}">
        <p14:creationId xmlns:p14="http://schemas.microsoft.com/office/powerpoint/2010/main" val="5446616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custDataLst>
      <p:tags r:id="rId1"/>
    </p:custDataLst>
    <p:extLst>
      <p:ext uri="{BB962C8B-B14F-4D97-AF65-F5344CB8AC3E}">
        <p14:creationId xmlns:p14="http://schemas.microsoft.com/office/powerpoint/2010/main" val="18773484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Register an app with the Microsoft identity platform</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A4B32-BDDE-47BF-A944-E8D8D9457B4F}"/>
              </a:ext>
            </a:extLst>
          </p:cNvPr>
          <p:cNvSpPr>
            <a:spLocks noGrp="1"/>
          </p:cNvSpPr>
          <p:nvPr>
            <p:ph type="title"/>
          </p:nvPr>
        </p:nvSpPr>
        <p:spPr>
          <a:xfrm>
            <a:off x="585216" y="2537210"/>
            <a:ext cx="9144000" cy="997196"/>
          </a:xfrm>
        </p:spPr>
        <p:txBody>
          <a:bodyPr/>
          <a:lstStyle/>
          <a:p>
            <a:r>
              <a:rPr lang="en-US" dirty="0"/>
              <a:t>Lesson 02: Microsoft Authentication Library (MSAL)</a:t>
            </a:r>
          </a:p>
        </p:txBody>
      </p:sp>
    </p:spTree>
    <p:custDataLst>
      <p:tags r:id="rId1"/>
    </p:custDataLst>
    <p:extLst>
      <p:ext uri="{BB962C8B-B14F-4D97-AF65-F5344CB8AC3E}">
        <p14:creationId xmlns:p14="http://schemas.microsoft.com/office/powerpoint/2010/main" val="31774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.NET</a:t>
            </a:r>
          </a:p>
          <a:p>
            <a:pPr lvl="1"/>
            <a:r>
              <a:rPr lang="en-US" dirty="0"/>
              <a:t>JavaScript</a:t>
            </a:r>
          </a:p>
          <a:p>
            <a:pPr lvl="1"/>
            <a:r>
              <a:rPr lang="en-US" dirty="0"/>
              <a:t>Android</a:t>
            </a:r>
          </a:p>
          <a:p>
            <a:pPr lvl="1"/>
            <a:r>
              <a:rPr lang="en-US" dirty="0"/>
              <a:t>iOS</a:t>
            </a:r>
          </a:p>
        </p:txBody>
      </p:sp>
    </p:spTree>
    <p:custDataLst>
      <p:tags r:id="rId1"/>
    </p:custDataLst>
    <p:extLst>
      <p:ext uri="{BB962C8B-B14F-4D97-AF65-F5344CB8AC3E}">
        <p14:creationId xmlns:p14="http://schemas.microsoft.com/office/powerpoint/2010/main" val="10274187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clientApp </a:t>
            </a:r>
            <a:r>
              <a:rPr lang="en-US" sz="1800" dirty="0">
                <a:solidFill>
                  <a:srgbClr val="000000"/>
                </a:solidFill>
              </a:rPr>
              <a:t>=</a:t>
            </a:r>
            <a:r>
              <a:rPr lang="en-US" sz="1800" dirty="0">
                <a:solidFill>
                  <a:srgbClr val="001080"/>
                </a:solidFill>
              </a:rPr>
              <a:t> PublicClientApplicationBuilder</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custDataLst>
      <p:tags r:id="rId1"/>
    </p:custDataLst>
    <p:extLst>
      <p:ext uri="{BB962C8B-B14F-4D97-AF65-F5344CB8AC3E}">
        <p14:creationId xmlns:p14="http://schemas.microsoft.com/office/powerpoint/2010/main" val="4890127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"user.read"</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a:solidFill>
                  <a:srgbClr val="795E26"/>
                </a:solidFill>
              </a:rPr>
              <a:t>WithParentActivityOrWindow</a:t>
            </a:r>
            <a:r>
              <a:rPr lang="en-US" sz="1800" dirty="0">
                <a:solidFill>
                  <a:srgbClr val="000000"/>
                </a:solidFill>
              </a:rPr>
              <a:t>(</a:t>
            </a:r>
            <a:r>
              <a:rPr lang="en-US" sz="1800" dirty="0">
                <a:solidFill>
                  <a:srgbClr val="001080"/>
                </a:solidFill>
              </a:rPr>
              <a:t>windowHandle</a:t>
            </a:r>
            <a:r>
              <a:rPr lang="en-US" sz="1800" dirty="0">
                <a:solidFill>
                  <a:srgbClr val="000000"/>
                </a:solidFill>
              </a:rPr>
              <a:t>)</a:t>
            </a:r>
          </a:p>
          <a:p>
            <a:r>
              <a:rPr lang="en-US" sz="1800" dirty="0">
                <a:solidFill>
                  <a:srgbClr val="000000"/>
                </a:solidFill>
              </a:rPr>
              <a:t>    .</a:t>
            </a:r>
            <a:r>
              <a:rPr lang="en-US" sz="1800" dirty="0">
                <a:solidFill>
                  <a:srgbClr val="795E26"/>
                </a:solidFill>
              </a:rPr>
              <a:t>WithPrompt</a:t>
            </a:r>
            <a:r>
              <a:rPr lang="en-US" sz="1800" dirty="0">
                <a:solidFill>
                  <a:srgbClr val="000000"/>
                </a:solidFill>
              </a:rPr>
              <a:t>(</a:t>
            </a:r>
            <a:r>
              <a:rPr lang="en-US" sz="1800" dirty="0">
                <a:solidFill>
                  <a:srgbClr val="001080"/>
                </a:solidFill>
              </a:rPr>
              <a:t>Prompt</a:t>
            </a:r>
            <a:r>
              <a:rPr lang="en-US" sz="1800" dirty="0">
                <a:solidFill>
                  <a:srgbClr val="000000"/>
                </a:solidFill>
              </a:rPr>
              <a:t>.</a:t>
            </a:r>
            <a:r>
              <a:rPr lang="en-US" sz="1800" dirty="0">
                <a:solidFill>
                  <a:srgbClr val="001080"/>
                </a:solidFill>
              </a:rPr>
              <a:t>SelectAccount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7281131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accounts</a:t>
            </a:r>
            <a:r>
              <a:rPr lang="en-US" sz="1800" dirty="0">
                <a:solidFill>
                  <a:srgbClr val="000000"/>
                </a:solidFill>
              </a:rPr>
              <a:t>.</a:t>
            </a:r>
            <a:r>
              <a:rPr lang="en-US" sz="1800" dirty="0">
                <a:solidFill>
                  <a:srgbClr val="795E26"/>
                </a:solidFill>
              </a:rPr>
              <a:t>FirstOrDefault</a:t>
            </a:r>
            <a:r>
              <a:rPr lang="en-US" sz="1800" dirty="0">
                <a:solidFill>
                  <a:srgbClr val="000000"/>
                </a:solidFill>
              </a:rPr>
              <a:t>();</a:t>
            </a:r>
          </a:p>
          <a:p>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9481361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Create a new instance of HttpClient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Set httpClient to use the previously-build auth header</a:t>
            </a:r>
            <a:endParaRPr lang="en-US" sz="1800" dirty="0">
              <a:solidFill>
                <a:srgbClr val="000000"/>
              </a:solidFill>
            </a:endParaRPr>
          </a:p>
          <a:p>
            <a:pPr>
              <a:spcBef>
                <a:spcPts val="300"/>
              </a:spcBef>
            </a:pPr>
            <a:r>
              <a:rPr lang="en-US" sz="1800" dirty="0">
                <a:solidFill>
                  <a:srgbClr val="001080"/>
                </a:solidFill>
              </a:rPr>
              <a:t>client</a:t>
            </a:r>
            <a:r>
              <a:rPr lang="en-US" sz="1800" dirty="0">
                <a:solidFill>
                  <a:srgbClr val="000000"/>
                </a:solidFill>
              </a:rPr>
              <a:t>.</a:t>
            </a:r>
            <a:r>
              <a:rPr lang="en-US" sz="1800" dirty="0">
                <a:solidFill>
                  <a:srgbClr val="001080"/>
                </a:solidFill>
              </a:rPr>
              <a:t>DefaultRequestHeaders</a:t>
            </a:r>
            <a:r>
              <a:rPr lang="en-US" sz="1800" dirty="0">
                <a:solidFill>
                  <a:srgbClr val="000000"/>
                </a:solidFill>
              </a:rPr>
              <a:t>.</a:t>
            </a:r>
            <a:r>
              <a:rPr lang="en-US" sz="1800" dirty="0">
                <a:solidFill>
                  <a:srgbClr val="001080"/>
                </a:solidFill>
              </a:rPr>
              <a:t>Authorization</a:t>
            </a:r>
            <a:r>
              <a:rPr lang="en-US" sz="1800" dirty="0">
                <a:solidFill>
                  <a:srgbClr val="000000"/>
                </a:solidFill>
              </a:rPr>
              <a:t> = </a:t>
            </a:r>
            <a:r>
              <a:rPr lang="en-US" sz="1800" dirty="0">
                <a:solidFill>
                  <a:srgbClr val="001080"/>
                </a:solidFill>
              </a:rPr>
              <a:t>authHeader</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custDataLst>
      <p:tags r:id="rId1"/>
    </p:custDataLst>
    <p:extLst>
      <p:ext uri="{BB962C8B-B14F-4D97-AF65-F5344CB8AC3E}">
        <p14:creationId xmlns:p14="http://schemas.microsoft.com/office/powerpoint/2010/main" val="38407379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Interactive authentication by using MSAL.NET</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12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F94-14C0-41A2-AF25-C6F8BA5128DB}"/>
              </a:ext>
            </a:extLst>
          </p:cNvPr>
          <p:cNvSpPr>
            <a:spLocks noGrp="1"/>
          </p:cNvSpPr>
          <p:nvPr>
            <p:ph type="title"/>
          </p:nvPr>
        </p:nvSpPr>
        <p:spPr/>
        <p:txBody>
          <a:bodyPr/>
          <a:lstStyle/>
          <a:p>
            <a:r>
              <a:rPr lang="en-US" dirty="0"/>
              <a:t>Lesson 03: Microsoft Graph</a:t>
            </a:r>
          </a:p>
        </p:txBody>
      </p:sp>
    </p:spTree>
    <p:custDataLst>
      <p:tags r:id="rId1"/>
    </p:custDataLst>
    <p:extLst>
      <p:ext uri="{BB962C8B-B14F-4D97-AF65-F5344CB8AC3E}">
        <p14:creationId xmlns:p14="http://schemas.microsoft.com/office/powerpoint/2010/main" val="2085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9B0-B12F-438A-BC75-C875C2634A23}"/>
              </a:ext>
            </a:extLst>
          </p:cNvPr>
          <p:cNvSpPr>
            <a:spLocks noGrp="1"/>
          </p:cNvSpPr>
          <p:nvPr>
            <p:ph type="title"/>
          </p:nvPr>
        </p:nvSpPr>
        <p:spPr/>
        <p:txBody>
          <a:bodyPr/>
          <a:lstStyle/>
          <a:p>
            <a:r>
              <a:rPr lang="en-US" dirty="0"/>
              <a:t>Microsoft 365 platform</a:t>
            </a:r>
          </a:p>
        </p:txBody>
      </p:sp>
      <p:grpSp>
        <p:nvGrpSpPr>
          <p:cNvPr id="196" name="Group 195" descr="The Microsoft 365 platform is illustrated as a union between Microsoft-provided services and customer-built experiences with Microsoft Graph serving as the connecting component.">
            <a:extLst>
              <a:ext uri="{FF2B5EF4-FFF2-40B4-BE49-F238E27FC236}">
                <a16:creationId xmlns:a16="http://schemas.microsoft.com/office/drawing/2014/main" id="{4A1E2598-6DD1-4063-A872-061F60D3FD13}"/>
              </a:ext>
            </a:extLst>
          </p:cNvPr>
          <p:cNvGrpSpPr/>
          <p:nvPr/>
        </p:nvGrpSpPr>
        <p:grpSpPr>
          <a:xfrm>
            <a:off x="0" y="1501299"/>
            <a:ext cx="12192000" cy="5076737"/>
            <a:chOff x="0" y="1501299"/>
            <a:chExt cx="12192000" cy="5076737"/>
          </a:xfrm>
        </p:grpSpPr>
        <p:sp>
          <p:nvSpPr>
            <p:cNvPr id="3" name="Rectangle 2">
              <a:extLst>
                <a:ext uri="{FF2B5EF4-FFF2-40B4-BE49-F238E27FC236}">
                  <a16:creationId xmlns:a16="http://schemas.microsoft.com/office/drawing/2014/main" id="{4319043E-205F-4747-B3CF-EDBD0091477E}"/>
                </a:ext>
              </a:extLst>
            </p:cNvPr>
            <p:cNvSpPr/>
            <p:nvPr/>
          </p:nvSpPr>
          <p:spPr bwMode="auto">
            <a:xfrm>
              <a:off x="6238311"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4" name="TextBox 149">
              <a:extLst>
                <a:ext uri="{FF2B5EF4-FFF2-40B4-BE49-F238E27FC236}">
                  <a16:creationId xmlns:a16="http://schemas.microsoft.com/office/drawing/2014/main" id="{2E43EA5A-156C-42F7-9242-D67085C66252}"/>
                </a:ext>
              </a:extLst>
            </p:cNvPr>
            <p:cNvSpPr txBox="1"/>
            <p:nvPr/>
          </p:nvSpPr>
          <p:spPr>
            <a:xfrm>
              <a:off x="10104078" y="5486140"/>
              <a:ext cx="1540478"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cxnSp>
          <p:nvCxnSpPr>
            <p:cNvPr id="5" name="Straight Connector 4">
              <a:extLst>
                <a:ext uri="{FF2B5EF4-FFF2-40B4-BE49-F238E27FC236}">
                  <a16:creationId xmlns:a16="http://schemas.microsoft.com/office/drawing/2014/main" id="{0F6B16CB-9A04-4E86-B23D-70C180F7438F}"/>
                </a:ext>
              </a:extLst>
            </p:cNvPr>
            <p:cNvCxnSpPr/>
            <p:nvPr/>
          </p:nvCxnSpPr>
          <p:spPr>
            <a:xfrm>
              <a:off x="9215155" y="2649992"/>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CE2B33F-1F77-441D-B445-E057C33D4301}"/>
                </a:ext>
              </a:extLst>
            </p:cNvPr>
            <p:cNvGrpSpPr/>
            <p:nvPr/>
          </p:nvGrpSpPr>
          <p:grpSpPr>
            <a:xfrm>
              <a:off x="3269168" y="4875983"/>
              <a:ext cx="5661344" cy="1110072"/>
              <a:chOff x="3269168" y="4694199"/>
              <a:chExt cx="5661344" cy="1110072"/>
            </a:xfrm>
          </p:grpSpPr>
          <p:sp>
            <p:nvSpPr>
              <p:cNvPr id="189" name="Rectangle 188">
                <a:extLst>
                  <a:ext uri="{FF2B5EF4-FFF2-40B4-BE49-F238E27FC236}">
                    <a16:creationId xmlns:a16="http://schemas.microsoft.com/office/drawing/2014/main" id="{0622B4BB-F9EC-448B-A812-09B4F90CCB50}"/>
                  </a:ext>
                </a:extLst>
              </p:cNvPr>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pic>
            <p:nvPicPr>
              <p:cNvPr id="190" name="Picture 189">
                <a:extLst>
                  <a:ext uri="{FF2B5EF4-FFF2-40B4-BE49-F238E27FC236}">
                    <a16:creationId xmlns:a16="http://schemas.microsoft.com/office/drawing/2014/main" id="{3FB08140-C887-4524-AEC6-304F18654217}"/>
                  </a:ext>
                </a:extLst>
              </p:cNvPr>
              <p:cNvPicPr>
                <a:picLocks noChangeAspect="1"/>
              </p:cNvPicPr>
              <p:nvPr/>
            </p:nvPicPr>
            <p:blipFill rotWithShape="1">
              <a:blip r:embed="rId4"/>
              <a:srcRect l="695" r="192" b="3570"/>
              <a:stretch/>
            </p:blipFill>
            <p:spPr>
              <a:xfrm>
                <a:off x="3269168" y="4694199"/>
                <a:ext cx="5661344" cy="592307"/>
              </a:xfrm>
              <a:prstGeom prst="rect">
                <a:avLst/>
              </a:prstGeom>
            </p:spPr>
          </p:pic>
          <p:sp>
            <p:nvSpPr>
              <p:cNvPr id="191" name="Title 1">
                <a:extLst>
                  <a:ext uri="{FF2B5EF4-FFF2-40B4-BE49-F238E27FC236}">
                    <a16:creationId xmlns:a16="http://schemas.microsoft.com/office/drawing/2014/main" id="{8D84DEA2-9040-4C0D-8F9C-C25C0E8E1C28}"/>
                  </a:ext>
                </a:extLst>
              </p:cNvPr>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000" b="0" i="0" u="none" strike="noStrike" kern="0" cap="none" spc="-50" normalizeH="0" baseline="0" noProof="0" dirty="0">
                    <a:ln w="3175">
                      <a:noFill/>
                    </a:ln>
                    <a:solidFill>
                      <a:srgbClr val="1A1A1A"/>
                    </a:solidFill>
                    <a:effectLst/>
                    <a:uLnTx/>
                    <a:uFillTx/>
                    <a:latin typeface="Segoe UI Semibold" panose="020B0702040204020203" pitchFamily="34" charset="0"/>
                    <a:ea typeface="+mn-ea"/>
                    <a:cs typeface="Segoe UI Semibold" panose="020B0702040204020203" pitchFamily="34" charset="0"/>
                  </a:rPr>
                  <a:t>Microsoft </a:t>
                </a:r>
                <a:r>
                  <a:rPr kumimoji="0" lang="en-US" sz="2000" b="0" i="0" u="none" strike="noStrike" kern="0" cap="none" spc="-5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Graph</a:t>
                </a:r>
                <a:endParaRPr kumimoji="0" lang="en-US" sz="2000" b="0" i="0" u="none" strike="noStrike" kern="1200" cap="none" spc="-147" normalizeH="0" baseline="0" noProof="0" dirty="0">
                  <a:ln w="3175">
                    <a:noFill/>
                  </a:ln>
                  <a:solidFill>
                    <a:srgbClr val="1A1A1A"/>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id="{70F7F918-2A85-4C15-8BCD-6F5D701549C2}"/>
                  </a:ext>
                </a:extLst>
              </p:cNvPr>
              <p:cNvSpPr/>
              <p:nvPr/>
            </p:nvSpPr>
            <p:spPr>
              <a:xfrm>
                <a:off x="3686508" y="5386009"/>
                <a:ext cx="725520"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rPr>
                  <a:t>Office 365</a:t>
                </a:r>
              </a:p>
            </p:txBody>
          </p:sp>
          <p:sp>
            <p:nvSpPr>
              <p:cNvPr id="193" name="Rectangle 192">
                <a:extLst>
                  <a:ext uri="{FF2B5EF4-FFF2-40B4-BE49-F238E27FC236}">
                    <a16:creationId xmlns:a16="http://schemas.microsoft.com/office/drawing/2014/main" id="{7F5B402B-7680-4CE1-8BE8-13995E1FED57}"/>
                  </a:ext>
                </a:extLst>
              </p:cNvPr>
              <p:cNvSpPr/>
              <p:nvPr/>
            </p:nvSpPr>
            <p:spPr>
              <a:xfrm>
                <a:off x="4884941" y="5386009"/>
                <a:ext cx="855362"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Windows 10</a:t>
                </a:r>
              </a:p>
            </p:txBody>
          </p:sp>
          <p:sp>
            <p:nvSpPr>
              <p:cNvPr id="194" name="Rectangle 193">
                <a:extLst>
                  <a:ext uri="{FF2B5EF4-FFF2-40B4-BE49-F238E27FC236}">
                    <a16:creationId xmlns:a16="http://schemas.microsoft.com/office/drawing/2014/main" id="{B354729A-6586-4D1E-8BE5-1ECF461A4C97}"/>
                  </a:ext>
                </a:extLst>
              </p:cNvPr>
              <p:cNvSpPr/>
              <p:nvPr/>
            </p:nvSpPr>
            <p:spPr>
              <a:xfrm>
                <a:off x="6081260" y="5386009"/>
                <a:ext cx="2567369"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Microsoft Enterprise Mobility + Security</a:t>
                </a:r>
              </a:p>
            </p:txBody>
          </p:sp>
          <p:cxnSp>
            <p:nvCxnSpPr>
              <p:cNvPr id="195" name="Straight Connector 194">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EE83A3E8-F450-4E79-A97A-2B20F4A1207D}"/>
                </a:ext>
              </a:extLst>
            </p:cNvPr>
            <p:cNvCxnSpPr>
              <a:cxnSpLocks/>
            </p:cNvCxnSpPr>
            <p:nvPr/>
          </p:nvCxnSpPr>
          <p:spPr>
            <a:xfrm flipV="1">
              <a:off x="6096000" y="4166717"/>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8" name="TextBox 280">
              <a:extLst>
                <a:ext uri="{FF2B5EF4-FFF2-40B4-BE49-F238E27FC236}">
                  <a16:creationId xmlns:a16="http://schemas.microsoft.com/office/drawing/2014/main" id="{17925C29-6B9F-4C70-9EC5-2430E274516D}"/>
                </a:ext>
              </a:extLst>
            </p:cNvPr>
            <p:cNvSpPr txBox="1"/>
            <p:nvPr/>
          </p:nvSpPr>
          <p:spPr>
            <a:xfrm>
              <a:off x="6391731" y="4230772"/>
              <a:ext cx="2267261"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cxnSp>
          <p:nvCxnSpPr>
            <p:cNvPr id="9" name="Straight Arrow Connector 8">
              <a:extLst>
                <a:ext uri="{FF2B5EF4-FFF2-40B4-BE49-F238E27FC236}">
                  <a16:creationId xmlns:a16="http://schemas.microsoft.com/office/drawing/2014/main" id="{A54509C3-9078-449C-B4EB-C8CD679F0E43}"/>
                </a:ext>
              </a:extLst>
            </p:cNvPr>
            <p:cNvCxnSpPr>
              <a:cxnSpLocks/>
            </p:cNvCxnSpPr>
            <p:nvPr/>
          </p:nvCxnSpPr>
          <p:spPr>
            <a:xfrm>
              <a:off x="2245489"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877520-234D-405C-93FB-6375FD2EC8C6}"/>
                </a:ext>
              </a:extLst>
            </p:cNvPr>
            <p:cNvSpPr/>
            <p:nvPr/>
          </p:nvSpPr>
          <p:spPr bwMode="auto">
            <a:xfrm>
              <a:off x="0"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grpSp>
          <p:nvGrpSpPr>
            <p:cNvPr id="11" name="Group 10">
              <a:extLst>
                <a:ext uri="{FF2B5EF4-FFF2-40B4-BE49-F238E27FC236}">
                  <a16:creationId xmlns:a16="http://schemas.microsoft.com/office/drawing/2014/main" id="{12CC79C8-2281-4FE6-9637-6E1EA7FF8618}"/>
                </a:ext>
              </a:extLst>
            </p:cNvPr>
            <p:cNvGrpSpPr/>
            <p:nvPr/>
          </p:nvGrpSpPr>
          <p:grpSpPr>
            <a:xfrm>
              <a:off x="310889" y="3374747"/>
              <a:ext cx="4048901" cy="215444"/>
              <a:chOff x="310889" y="3022368"/>
              <a:chExt cx="4048901" cy="215444"/>
            </a:xfrm>
          </p:grpSpPr>
          <p:sp>
            <p:nvSpPr>
              <p:cNvPr id="185" name="TextBox 105">
                <a:extLst>
                  <a:ext uri="{FF2B5EF4-FFF2-40B4-BE49-F238E27FC236}">
                    <a16:creationId xmlns:a16="http://schemas.microsoft.com/office/drawing/2014/main" id="{77613D4F-28AD-4BBF-A8CE-9C63DA9008FE}"/>
                  </a:ext>
                </a:extLst>
              </p:cNvPr>
              <p:cNvSpPr txBox="1"/>
              <p:nvPr/>
            </p:nvSpPr>
            <p:spPr>
              <a:xfrm>
                <a:off x="310889" y="3043079"/>
                <a:ext cx="904095" cy="193899"/>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Documents</a:t>
                </a:r>
              </a:p>
            </p:txBody>
          </p:sp>
          <p:sp>
            <p:nvSpPr>
              <p:cNvPr id="186" name="TextBox 106">
                <a:extLst>
                  <a:ext uri="{FF2B5EF4-FFF2-40B4-BE49-F238E27FC236}">
                    <a16:creationId xmlns:a16="http://schemas.microsoft.com/office/drawing/2014/main" id="{41454436-253B-4C11-8248-32107F5F9E9A}"/>
                  </a:ext>
                </a:extLst>
              </p:cNvPr>
              <p:cNvSpPr txBox="1"/>
              <p:nvPr/>
            </p:nvSpPr>
            <p:spPr>
              <a:xfrm>
                <a:off x="1457653" y="3022368"/>
                <a:ext cx="1117485"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Conversations</a:t>
                </a:r>
              </a:p>
            </p:txBody>
          </p:sp>
          <p:sp>
            <p:nvSpPr>
              <p:cNvPr id="187" name="TextBox 107">
                <a:extLst>
                  <a:ext uri="{FF2B5EF4-FFF2-40B4-BE49-F238E27FC236}">
                    <a16:creationId xmlns:a16="http://schemas.microsoft.com/office/drawing/2014/main" id="{6543DD92-EF1B-4491-A4B7-DA8F34277595}"/>
                  </a:ext>
                </a:extLst>
              </p:cNvPr>
              <p:cNvSpPr txBox="1"/>
              <p:nvPr/>
            </p:nvSpPr>
            <p:spPr>
              <a:xfrm>
                <a:off x="2887200" y="3022368"/>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Portals</a:t>
                </a:r>
              </a:p>
            </p:txBody>
          </p:sp>
          <p:sp>
            <p:nvSpPr>
              <p:cNvPr id="188" name="TextBox 108">
                <a:extLst>
                  <a:ext uri="{FF2B5EF4-FFF2-40B4-BE49-F238E27FC236}">
                    <a16:creationId xmlns:a16="http://schemas.microsoft.com/office/drawing/2014/main" id="{7FBACC53-36FA-4952-A239-9C57AC553E60}"/>
                  </a:ext>
                </a:extLst>
              </p:cNvPr>
              <p:cNvSpPr txBox="1"/>
              <p:nvPr/>
            </p:nvSpPr>
            <p:spPr>
              <a:xfrm>
                <a:off x="3691337" y="3022368"/>
                <a:ext cx="668453"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Timeline</a:t>
                </a:r>
              </a:p>
            </p:txBody>
          </p:sp>
        </p:grpSp>
        <p:sp>
          <p:nvSpPr>
            <p:cNvPr id="12" name="Rectangle 11">
              <a:extLst>
                <a:ext uri="{FF2B5EF4-FFF2-40B4-BE49-F238E27FC236}">
                  <a16:creationId xmlns:a16="http://schemas.microsoft.com/office/drawing/2014/main" id="{2609C3F7-85B7-4681-967D-624E9A34B885}"/>
                </a:ext>
              </a:extLst>
            </p:cNvPr>
            <p:cNvSpPr/>
            <p:nvPr/>
          </p:nvSpPr>
          <p:spPr>
            <a:xfrm>
              <a:off x="1596264" y="2320837"/>
              <a:ext cx="292836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Extend Microsoft 365 experiences</a:t>
              </a:r>
            </a:p>
          </p:txBody>
        </p:sp>
        <p:grpSp>
          <p:nvGrpSpPr>
            <p:cNvPr id="13" name="Group 12">
              <a:extLst>
                <a:ext uri="{FF2B5EF4-FFF2-40B4-BE49-F238E27FC236}">
                  <a16:creationId xmlns:a16="http://schemas.microsoft.com/office/drawing/2014/main" id="{0A7DDD8B-EA0B-42B4-AD6D-390AA2BA323E}"/>
                </a:ext>
              </a:extLst>
            </p:cNvPr>
            <p:cNvGrpSpPr/>
            <p:nvPr/>
          </p:nvGrpSpPr>
          <p:grpSpPr>
            <a:xfrm>
              <a:off x="6558509" y="3299341"/>
              <a:ext cx="4183473" cy="393954"/>
              <a:chOff x="6384885" y="2925418"/>
              <a:chExt cx="4183473" cy="393954"/>
            </a:xfrm>
          </p:grpSpPr>
          <p:sp>
            <p:nvSpPr>
              <p:cNvPr id="180" name="TextBox 198">
                <a:extLst>
                  <a:ext uri="{FF2B5EF4-FFF2-40B4-BE49-F238E27FC236}">
                    <a16:creationId xmlns:a16="http://schemas.microsoft.com/office/drawing/2014/main" id="{EDA21563-13D3-484D-A991-6C0DB67D5B5F}"/>
                  </a:ext>
                </a:extLst>
              </p:cNvPr>
              <p:cNvSpPr txBox="1"/>
              <p:nvPr/>
            </p:nvSpPr>
            <p:spPr>
              <a:xfrm>
                <a:off x="6384885" y="2925418"/>
                <a:ext cx="471155" cy="39395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Web </a:t>
                </a:r>
                <a:b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apps</a:t>
                </a:r>
              </a:p>
            </p:txBody>
          </p:sp>
          <p:sp>
            <p:nvSpPr>
              <p:cNvPr id="181"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Bots &amp; agents</a:t>
                </a:r>
              </a:p>
            </p:txBody>
          </p:sp>
          <p:sp>
            <p:nvSpPr>
              <p:cNvPr id="182"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Device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&amp; native</a:t>
                </a:r>
              </a:p>
            </p:txBody>
          </p:sp>
          <p:sp>
            <p:nvSpPr>
              <p:cNvPr id="183"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Daemon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sp>
            <p:nvSpPr>
              <p:cNvPr id="184"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Workflow automation</a:t>
                </a:r>
              </a:p>
            </p:txBody>
          </p:sp>
        </p:grpSp>
        <p:sp>
          <p:nvSpPr>
            <p:cNvPr id="14" name="Rectangle 13">
              <a:extLst>
                <a:ext uri="{FF2B5EF4-FFF2-40B4-BE49-F238E27FC236}">
                  <a16:creationId xmlns:a16="http://schemas.microsoft.com/office/drawing/2014/main" id="{D6AF26B2-AE11-4B7F-BDFC-BF3198AACAB9}"/>
                </a:ext>
              </a:extLst>
            </p:cNvPr>
            <p:cNvSpPr/>
            <p:nvPr/>
          </p:nvSpPr>
          <p:spPr>
            <a:xfrm>
              <a:off x="8241042" y="2320837"/>
              <a:ext cx="194822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Build your experience</a:t>
              </a:r>
            </a:p>
          </p:txBody>
        </p:sp>
        <p:cxnSp>
          <p:nvCxnSpPr>
            <p:cNvPr id="15" name="Straight Connector 14">
              <a:extLst>
                <a:ext uri="{FF2B5EF4-FFF2-40B4-BE49-F238E27FC236}">
                  <a16:creationId xmlns:a16="http://schemas.microsoft.com/office/drawing/2014/main" id="{136F8728-CE29-44F7-9AF9-6FD32675179E}"/>
                </a:ext>
              </a:extLst>
            </p:cNvPr>
            <p:cNvCxnSpPr>
              <a:cxnSpLocks/>
            </p:cNvCxnSpPr>
            <p:nvPr/>
          </p:nvCxnSpPr>
          <p:spPr>
            <a:xfrm>
              <a:off x="10444787"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D044F-5CFC-4186-A005-0A4EE1411936}"/>
                </a:ext>
              </a:extLst>
            </p:cNvPr>
            <p:cNvCxnSpPr>
              <a:cxnSpLocks/>
            </p:cNvCxnSpPr>
            <p:nvPr/>
          </p:nvCxnSpPr>
          <p:spPr>
            <a:xfrm>
              <a:off x="6492311"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CAD90D-A0CD-47E9-9F10-7C9118B3A9ED}"/>
                </a:ext>
              </a:extLst>
            </p:cNvPr>
            <p:cNvCxnSpPr>
              <a:cxnSpLocks/>
            </p:cNvCxnSpPr>
            <p:nvPr/>
          </p:nvCxnSpPr>
          <p:spPr>
            <a:xfrm>
              <a:off x="4939932"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934887-092C-4F8C-855D-F9FC2C7D846B}"/>
                </a:ext>
              </a:extLst>
            </p:cNvPr>
            <p:cNvCxnSpPr>
              <a:cxnSpLocks/>
            </p:cNvCxnSpPr>
            <p:nvPr/>
          </p:nvCxnSpPr>
          <p:spPr>
            <a:xfrm>
              <a:off x="434358"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310">
              <a:extLst>
                <a:ext uri="{FF2B5EF4-FFF2-40B4-BE49-F238E27FC236}">
                  <a16:creationId xmlns:a16="http://schemas.microsoft.com/office/drawing/2014/main" id="{CFD12855-8A3A-41E8-889B-C1F8C4A7BE0A}"/>
                </a:ext>
              </a:extLst>
            </p:cNvPr>
            <p:cNvSpPr txBox="1"/>
            <p:nvPr/>
          </p:nvSpPr>
          <p:spPr>
            <a:xfrm>
              <a:off x="1004170" y="5643953"/>
              <a:ext cx="1051710" cy="1692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grpSp>
          <p:nvGrpSpPr>
            <p:cNvPr id="20" name="Group 19">
              <a:extLst>
                <a:ext uri="{FF2B5EF4-FFF2-40B4-BE49-F238E27FC236}">
                  <a16:creationId xmlns:a16="http://schemas.microsoft.com/office/drawing/2014/main" id="{8E6A0157-51AE-490F-9667-918E14B56F4B}"/>
                </a:ext>
              </a:extLst>
            </p:cNvPr>
            <p:cNvGrpSpPr/>
            <p:nvPr/>
          </p:nvGrpSpPr>
          <p:grpSpPr>
            <a:xfrm>
              <a:off x="5070697" y="4113805"/>
              <a:ext cx="729573" cy="664821"/>
              <a:chOff x="5081870" y="3955592"/>
              <a:chExt cx="729573" cy="664821"/>
            </a:xfrm>
          </p:grpSpPr>
          <p:grpSp>
            <p:nvGrpSpPr>
              <p:cNvPr id="146" name="Group 145">
                <a:extLst>
                  <a:ext uri="{FF2B5EF4-FFF2-40B4-BE49-F238E27FC236}">
                    <a16:creationId xmlns:a16="http://schemas.microsoft.com/office/drawing/2014/main" id="{5C63CC5A-90DA-46A4-919D-7FBF3946E311}"/>
                  </a:ext>
                </a:extLst>
              </p:cNvPr>
              <p:cNvGrpSpPr/>
              <p:nvPr/>
            </p:nvGrpSpPr>
            <p:grpSpPr>
              <a:xfrm rot="8100000">
                <a:off x="5635809" y="4401410"/>
                <a:ext cx="75530" cy="166062"/>
                <a:chOff x="11254944" y="181522"/>
                <a:chExt cx="133855" cy="294296"/>
              </a:xfrm>
              <a:solidFill>
                <a:srgbClr val="0078D4"/>
              </a:solidFill>
            </p:grpSpPr>
            <p:sp>
              <p:nvSpPr>
                <p:cNvPr id="178" name="Oval 177">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id="{6BBF5AB7-2804-423E-86BA-B5D279E4BD92}"/>
                  </a:ext>
                </a:extLst>
              </p:cNvPr>
              <p:cNvGrpSpPr/>
              <p:nvPr/>
            </p:nvGrpSpPr>
            <p:grpSpPr>
              <a:xfrm rot="13500000">
                <a:off x="5187952" y="4401410"/>
                <a:ext cx="75530" cy="166062"/>
                <a:chOff x="11254944" y="181522"/>
                <a:chExt cx="133855" cy="294296"/>
              </a:xfrm>
              <a:solidFill>
                <a:srgbClr val="0078D4"/>
              </a:solidFill>
            </p:grpSpPr>
            <p:sp>
              <p:nvSpPr>
                <p:cNvPr id="176" name="Oval 175">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3503E782-187E-40CE-B4D8-72741AC2A2B1}"/>
                  </a:ext>
                </a:extLst>
              </p:cNvPr>
              <p:cNvGrpSpPr/>
              <p:nvPr/>
            </p:nvGrpSpPr>
            <p:grpSpPr>
              <a:xfrm rot="2700000">
                <a:off x="5635809" y="4018394"/>
                <a:ext cx="75530" cy="166062"/>
                <a:chOff x="11254944" y="181522"/>
                <a:chExt cx="133855" cy="294296"/>
              </a:xfrm>
              <a:solidFill>
                <a:srgbClr val="0078D4"/>
              </a:solidFill>
            </p:grpSpPr>
            <p:sp>
              <p:nvSpPr>
                <p:cNvPr id="174" name="Oval 173">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76A9ADC5-881D-4FC4-94A1-4BBE203890AF}"/>
                  </a:ext>
                </a:extLst>
              </p:cNvPr>
              <p:cNvGrpSpPr/>
              <p:nvPr/>
            </p:nvGrpSpPr>
            <p:grpSpPr>
              <a:xfrm rot="18900000">
                <a:off x="5187952" y="4018394"/>
                <a:ext cx="75530" cy="166062"/>
                <a:chOff x="11254944" y="181522"/>
                <a:chExt cx="133855" cy="294296"/>
              </a:xfrm>
              <a:solidFill>
                <a:srgbClr val="0078D4"/>
              </a:solidFill>
            </p:grpSpPr>
            <p:sp>
              <p:nvSpPr>
                <p:cNvPr id="172" name="Oval 171">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A3B0105F-2C0D-4CEE-BC49-23EB86E247D7}"/>
                  </a:ext>
                </a:extLst>
              </p:cNvPr>
              <p:cNvGrpSpPr/>
              <p:nvPr/>
            </p:nvGrpSpPr>
            <p:grpSpPr>
              <a:xfrm>
                <a:off x="5408985" y="3955592"/>
                <a:ext cx="75530" cy="166062"/>
                <a:chOff x="11254944" y="181522"/>
                <a:chExt cx="133855" cy="294296"/>
              </a:xfrm>
              <a:solidFill>
                <a:srgbClr val="0078D4"/>
              </a:solidFill>
            </p:grpSpPr>
            <p:sp>
              <p:nvSpPr>
                <p:cNvPr id="170" name="Oval 169">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id="{77AD8232-4CA9-4ADB-9C23-DC9BBA84C0E3}"/>
                  </a:ext>
                </a:extLst>
              </p:cNvPr>
              <p:cNvGrpSpPr/>
              <p:nvPr/>
            </p:nvGrpSpPr>
            <p:grpSpPr>
              <a:xfrm rot="10800000">
                <a:off x="5408985" y="4454351"/>
                <a:ext cx="75530" cy="166062"/>
                <a:chOff x="11254944" y="181522"/>
                <a:chExt cx="133855" cy="294296"/>
              </a:xfrm>
              <a:solidFill>
                <a:srgbClr val="0078D4"/>
              </a:solidFill>
            </p:grpSpPr>
            <p:sp>
              <p:nvSpPr>
                <p:cNvPr id="168" name="Oval 167">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F2807D0C-547B-4288-BA9B-51CB2400F68F}"/>
                  </a:ext>
                </a:extLst>
              </p:cNvPr>
              <p:cNvGrpSpPr/>
              <p:nvPr/>
            </p:nvGrpSpPr>
            <p:grpSpPr>
              <a:xfrm rot="5400000">
                <a:off x="5690647" y="4204973"/>
                <a:ext cx="75530" cy="166062"/>
                <a:chOff x="11254944" y="181522"/>
                <a:chExt cx="133855" cy="294296"/>
              </a:xfrm>
              <a:solidFill>
                <a:srgbClr val="0078D4"/>
              </a:solidFill>
            </p:grpSpPr>
            <p:sp>
              <p:nvSpPr>
                <p:cNvPr id="166" name="Oval 165">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id="{B16FCDD7-80D6-45CE-A950-BB2B0C1BBBB1}"/>
                  </a:ext>
                </a:extLst>
              </p:cNvPr>
              <p:cNvGrpSpPr/>
              <p:nvPr/>
            </p:nvGrpSpPr>
            <p:grpSpPr>
              <a:xfrm rot="16200000">
                <a:off x="5127136" y="4204972"/>
                <a:ext cx="75530" cy="166062"/>
                <a:chOff x="11254944" y="181522"/>
                <a:chExt cx="133855" cy="294296"/>
              </a:xfrm>
              <a:solidFill>
                <a:srgbClr val="0078D4"/>
              </a:solidFill>
            </p:grpSpPr>
            <p:sp>
              <p:nvSpPr>
                <p:cNvPr id="164" name="Oval 163">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155"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6"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57" name="Group 156">
                  <a:extLst>
                    <a:ext uri="{FF2B5EF4-FFF2-40B4-BE49-F238E27FC236}">
                      <a16:creationId xmlns:a16="http://schemas.microsoft.com/office/drawing/2014/main" id="{51BB547C-75F8-4E31-BB95-57B671FAC1E6}"/>
                    </a:ext>
                  </a:extLst>
                </p:cNvPr>
                <p:cNvGrpSpPr/>
                <p:nvPr/>
              </p:nvGrpSpPr>
              <p:grpSpPr>
                <a:xfrm>
                  <a:off x="10972632" y="343467"/>
                  <a:ext cx="344411" cy="203201"/>
                  <a:chOff x="11633222" y="512763"/>
                  <a:chExt cx="261938" cy="203201"/>
                </a:xfrm>
              </p:grpSpPr>
              <p:sp>
                <p:nvSpPr>
                  <p:cNvPr id="158"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0"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2"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21" name="Group 20">
              <a:extLst>
                <a:ext uri="{FF2B5EF4-FFF2-40B4-BE49-F238E27FC236}">
                  <a16:creationId xmlns:a16="http://schemas.microsoft.com/office/drawing/2014/main" id="{96EAB655-DF70-4910-850B-A2D68F902797}"/>
                </a:ext>
              </a:extLst>
            </p:cNvPr>
            <p:cNvGrpSpPr/>
            <p:nvPr/>
          </p:nvGrpSpPr>
          <p:grpSpPr>
            <a:xfrm>
              <a:off x="434358" y="6013671"/>
              <a:ext cx="11503641" cy="564365"/>
              <a:chOff x="434358" y="5831887"/>
              <a:chExt cx="11503641" cy="564365"/>
            </a:xfrm>
          </p:grpSpPr>
          <p:grpSp>
            <p:nvGrpSpPr>
              <p:cNvPr id="141" name="Group 140">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143" name="Straight Connector 142">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6BCAA1B1-3EB5-4F15-A5B1-3BCA4397DB83}"/>
                  </a:ext>
                </a:extLst>
              </p:cNvPr>
              <p:cNvSpPr/>
              <p:nvPr/>
            </p:nvSpPr>
            <p:spPr>
              <a:xfrm>
                <a:off x="5365087" y="6088475"/>
                <a:ext cx="1642181" cy="307777"/>
              </a:xfrm>
              <a:prstGeom prst="rect">
                <a:avLst/>
              </a:prstGeom>
              <a:solidFill>
                <a:schemeClr val="bg1"/>
              </a:solidFill>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Microsoft identity</a:t>
                </a:r>
              </a:p>
            </p:txBody>
          </p:sp>
        </p:grpSp>
        <p:cxnSp>
          <p:nvCxnSpPr>
            <p:cNvPr id="22" name="Straight Arrow Connector 21">
              <a:extLst>
                <a:ext uri="{FF2B5EF4-FFF2-40B4-BE49-F238E27FC236}">
                  <a16:creationId xmlns:a16="http://schemas.microsoft.com/office/drawing/2014/main" id="{7C44F82B-C168-4AED-A5CB-966023EB7748}"/>
                </a:ext>
              </a:extLst>
            </p:cNvPr>
            <p:cNvCxnSpPr>
              <a:cxnSpLocks/>
            </p:cNvCxnSpPr>
            <p:nvPr/>
          </p:nvCxnSpPr>
          <p:spPr>
            <a:xfrm>
              <a:off x="8922833"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124">
              <a:extLst>
                <a:ext uri="{FF2B5EF4-FFF2-40B4-BE49-F238E27FC236}">
                  <a16:creationId xmlns:a16="http://schemas.microsoft.com/office/drawing/2014/main" id="{1C53C934-7853-46E8-9683-BA8AF02EBABD}"/>
                </a:ext>
              </a:extLst>
            </p:cNvPr>
            <p:cNvSpPr txBox="1"/>
            <p:nvPr/>
          </p:nvSpPr>
          <p:spPr>
            <a:xfrm>
              <a:off x="1010407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Azure AI platform</a:t>
              </a:r>
            </a:p>
          </p:txBody>
        </p:sp>
        <p:sp>
          <p:nvSpPr>
            <p:cNvPr id="24" name="TextBox 128">
              <a:extLst>
                <a:ext uri="{FF2B5EF4-FFF2-40B4-BE49-F238E27FC236}">
                  <a16:creationId xmlns:a16="http://schemas.microsoft.com/office/drawing/2014/main" id="{9A1B78E5-38C1-4DC2-A84A-68415A7301D9}"/>
                </a:ext>
              </a:extLst>
            </p:cNvPr>
            <p:cNvSpPr txBox="1"/>
            <p:nvPr/>
          </p:nvSpPr>
          <p:spPr>
            <a:xfrm>
              <a:off x="23211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Your local data</a:t>
              </a:r>
            </a:p>
          </p:txBody>
        </p:sp>
        <p:grpSp>
          <p:nvGrpSpPr>
            <p:cNvPr id="25" name="Group 24">
              <a:extLst>
                <a:ext uri="{FF2B5EF4-FFF2-40B4-BE49-F238E27FC236}">
                  <a16:creationId xmlns:a16="http://schemas.microsoft.com/office/drawing/2014/main" id="{A99D96D9-9B13-4A1B-AA10-12DAB6BD0229}"/>
                </a:ext>
              </a:extLst>
            </p:cNvPr>
            <p:cNvGrpSpPr/>
            <p:nvPr/>
          </p:nvGrpSpPr>
          <p:grpSpPr>
            <a:xfrm>
              <a:off x="4661127" y="2750464"/>
              <a:ext cx="1063614" cy="1011539"/>
              <a:chOff x="4661127" y="2001519"/>
              <a:chExt cx="1063614" cy="1011539"/>
            </a:xfrm>
          </p:grpSpPr>
          <p:sp>
            <p:nvSpPr>
              <p:cNvPr id="135" name="Rectangle 13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TextBox 264">
                <a:extLst>
                  <a:ext uri="{FF2B5EF4-FFF2-40B4-BE49-F238E27FC236}">
                    <a16:creationId xmlns:a16="http://schemas.microsoft.com/office/drawing/2014/main" id="{D64B7B3B-30E5-4586-8926-637D6FB42DD3}"/>
                  </a:ext>
                </a:extLst>
              </p:cNvPr>
              <p:cNvSpPr txBox="1"/>
              <p:nvPr/>
            </p:nvSpPr>
            <p:spPr>
              <a:xfrm>
                <a:off x="4875253" y="2625802"/>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Search</a:t>
                </a:r>
              </a:p>
            </p:txBody>
          </p:sp>
          <p:grpSp>
            <p:nvGrpSpPr>
              <p:cNvPr id="137" name="Group 136">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97"/>
                <a:ext cx="383450" cy="381905"/>
                <a:chOff x="2769" y="2100"/>
                <a:chExt cx="248" cy="247"/>
              </a:xfrm>
            </p:grpSpPr>
            <p:sp>
              <p:nvSpPr>
                <p:cNvPr id="138"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E5911EE0-AB43-42CE-BBFB-EFE5AEE95F35}"/>
                </a:ext>
              </a:extLst>
            </p:cNvPr>
            <p:cNvGrpSpPr/>
            <p:nvPr/>
          </p:nvGrpSpPr>
          <p:grpSpPr>
            <a:xfrm>
              <a:off x="10823957" y="2756349"/>
              <a:ext cx="1063244" cy="1008057"/>
              <a:chOff x="10823957" y="2007404"/>
              <a:chExt cx="1063244" cy="1008057"/>
            </a:xfrm>
          </p:grpSpPr>
          <p:sp>
            <p:nvSpPr>
              <p:cNvPr id="124" name="Rectangle 123">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Analytics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grpSp>
            <p:nvGrpSpPr>
              <p:cNvPr id="126" name="Group 125">
                <a:extLst>
                  <a:ext uri="{FF2B5EF4-FFF2-40B4-BE49-F238E27FC236}">
                    <a16:creationId xmlns:a16="http://schemas.microsoft.com/office/drawing/2014/main" id="{475F2593-477F-466E-A45F-48B88884FBFE}"/>
                  </a:ext>
                </a:extLst>
              </p:cNvPr>
              <p:cNvGrpSpPr>
                <a:grpSpLocks noChangeAspect="1"/>
              </p:cNvGrpSpPr>
              <p:nvPr/>
            </p:nvGrpSpPr>
            <p:grpSpPr bwMode="auto">
              <a:xfrm>
                <a:off x="11189410" y="2058312"/>
                <a:ext cx="351203" cy="388385"/>
                <a:chOff x="6772" y="1880"/>
                <a:chExt cx="170" cy="188"/>
              </a:xfrm>
              <a:solidFill>
                <a:srgbClr val="0078D4"/>
              </a:solidFill>
            </p:grpSpPr>
            <p:sp>
              <p:nvSpPr>
                <p:cNvPr id="127"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8"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4"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id="{6D37FA69-366E-4E08-A7DE-B5A2CDC1400B}"/>
                </a:ext>
              </a:extLst>
            </p:cNvPr>
            <p:cNvGrpSpPr/>
            <p:nvPr/>
          </p:nvGrpSpPr>
          <p:grpSpPr>
            <a:xfrm>
              <a:off x="9364493" y="5537198"/>
              <a:ext cx="546852" cy="377063"/>
              <a:chOff x="9390745" y="6012399"/>
              <a:chExt cx="546852" cy="377063"/>
            </a:xfrm>
          </p:grpSpPr>
          <p:sp>
            <p:nvSpPr>
              <p:cNvPr id="113"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4"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5"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7"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118" name="Straight Connector 117">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8" name="Freeform 5">
              <a:extLst>
                <a:ext uri="{FF2B5EF4-FFF2-40B4-BE49-F238E27FC236}">
                  <a16:creationId xmlns:a16="http://schemas.microsoft.com/office/drawing/2014/main" id="{02671BF7-4DF5-42D2-9301-F2AEF2ACB831}"/>
                </a:ext>
              </a:extLst>
            </p:cNvPr>
            <p:cNvSpPr>
              <a:spLocks/>
            </p:cNvSpPr>
            <p:nvPr/>
          </p:nvSpPr>
          <p:spPr bwMode="auto">
            <a:xfrm>
              <a:off x="2241963" y="5508547"/>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E7E3C126-6A3C-40E8-90C4-E6C6569A6014}"/>
                </a:ext>
              </a:extLst>
            </p:cNvPr>
            <p:cNvGrpSpPr/>
            <p:nvPr/>
          </p:nvGrpSpPr>
          <p:grpSpPr>
            <a:xfrm>
              <a:off x="1915388" y="2883180"/>
              <a:ext cx="382588" cy="374650"/>
              <a:chOff x="1928815" y="2165348"/>
              <a:chExt cx="382588" cy="374650"/>
            </a:xfrm>
          </p:grpSpPr>
          <p:sp>
            <p:nvSpPr>
              <p:cNvPr id="111"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F1F661C8-8DDA-4D10-B5CE-000E893FE554}"/>
                </a:ext>
              </a:extLst>
            </p:cNvPr>
            <p:cNvGrpSpPr/>
            <p:nvPr/>
          </p:nvGrpSpPr>
          <p:grpSpPr>
            <a:xfrm>
              <a:off x="618177" y="2886652"/>
              <a:ext cx="362264" cy="367723"/>
              <a:chOff x="641352" y="2152657"/>
              <a:chExt cx="315913" cy="320676"/>
            </a:xfrm>
          </p:grpSpPr>
          <p:grpSp>
            <p:nvGrpSpPr>
              <p:cNvPr id="107" name="Group 106">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7"/>
                <a:ext cx="315913" cy="320676"/>
                <a:chOff x="404" y="1356"/>
                <a:chExt cx="199" cy="202"/>
              </a:xfrm>
            </p:grpSpPr>
            <p:sp>
              <p:nvSpPr>
                <p:cNvPr id="109"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0"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08" name="Rectangle 107">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917039"/>
              <a:ext cx="439812" cy="306932"/>
              <a:chOff x="1915" y="1382"/>
              <a:chExt cx="235" cy="164"/>
            </a:xfrm>
          </p:grpSpPr>
          <p:sp>
            <p:nvSpPr>
              <p:cNvPr id="102"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3"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4"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5"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6"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52480311-F9FE-4A60-94F3-12220B0E2563}"/>
                </a:ext>
              </a:extLst>
            </p:cNvPr>
            <p:cNvGrpSpPr/>
            <p:nvPr/>
          </p:nvGrpSpPr>
          <p:grpSpPr>
            <a:xfrm>
              <a:off x="9149956" y="2769889"/>
              <a:ext cx="257679" cy="463101"/>
              <a:chOff x="3535920" y="475638"/>
              <a:chExt cx="274320" cy="493005"/>
            </a:xfrm>
          </p:grpSpPr>
          <p:sp>
            <p:nvSpPr>
              <p:cNvPr id="96" name="Rectangle 95">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9" name="Rectangle 98">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F0BDA3EA-4364-46E6-BAFC-9B89674970F0}"/>
                </a:ext>
              </a:extLst>
            </p:cNvPr>
            <p:cNvGrpSpPr/>
            <p:nvPr/>
          </p:nvGrpSpPr>
          <p:grpSpPr>
            <a:xfrm>
              <a:off x="6526947" y="2812372"/>
              <a:ext cx="504181" cy="378134"/>
              <a:chOff x="6526947" y="2630588"/>
              <a:chExt cx="504181" cy="378134"/>
            </a:xfrm>
          </p:grpSpPr>
          <p:sp>
            <p:nvSpPr>
              <p:cNvPr id="82"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3"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4"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92" name="Rectangle 91">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3" name="Rectangle 92">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Rectangle 93">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86"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7"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8"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9"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0"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1"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919023"/>
              <a:ext cx="460642" cy="164797"/>
              <a:chOff x="5089" y="1396"/>
              <a:chExt cx="232" cy="83"/>
            </a:xfrm>
          </p:grpSpPr>
          <p:sp>
            <p:nvSpPr>
              <p:cNvPr id="79"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0"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1"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797445"/>
              <a:ext cx="342900" cy="407988"/>
              <a:chOff x="4535" y="1261"/>
              <a:chExt cx="216" cy="257"/>
            </a:xfrm>
          </p:grpSpPr>
          <p:sp>
            <p:nvSpPr>
              <p:cNvPr id="74"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5"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6"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7"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8"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88ABDE0B-396F-4F21-8793-168C3C3F8094}"/>
                </a:ext>
              </a:extLst>
            </p:cNvPr>
            <p:cNvGrpSpPr/>
            <p:nvPr/>
          </p:nvGrpSpPr>
          <p:grpSpPr>
            <a:xfrm>
              <a:off x="2641196" y="1604195"/>
              <a:ext cx="838504" cy="671904"/>
              <a:chOff x="9432924" y="395057"/>
              <a:chExt cx="608808" cy="487847"/>
            </a:xfrm>
          </p:grpSpPr>
          <p:sp>
            <p:nvSpPr>
              <p:cNvPr id="59"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60" name="Group 59">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69" name="Rectangle 68">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0" name="Group 69">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71"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2"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3"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61" name="Group 60">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62" name="Rectangle 61">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id="{0F07E5E3-154D-4929-A8E5-51E67DCE79ED}"/>
                    </a:ext>
                  </a:extLst>
                </p:cNvPr>
                <p:cNvGrpSpPr>
                  <a:grpSpLocks noChangeAspect="1"/>
                </p:cNvGrpSpPr>
                <p:nvPr/>
              </p:nvGrpSpPr>
              <p:grpSpPr bwMode="auto">
                <a:xfrm>
                  <a:off x="9804391" y="374458"/>
                  <a:ext cx="317502" cy="361953"/>
                  <a:chOff x="6212" y="212"/>
                  <a:chExt cx="200" cy="228"/>
                </a:xfrm>
              </p:grpSpPr>
              <p:sp>
                <p:nvSpPr>
                  <p:cNvPr id="64"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6"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37" name="Group 36">
              <a:extLst>
                <a:ext uri="{FF2B5EF4-FFF2-40B4-BE49-F238E27FC236}">
                  <a16:creationId xmlns:a16="http://schemas.microsoft.com/office/drawing/2014/main" id="{99646F09-E409-466E-97C0-A2F3E28742F6}"/>
                </a:ext>
              </a:extLst>
            </p:cNvPr>
            <p:cNvGrpSpPr/>
            <p:nvPr/>
          </p:nvGrpSpPr>
          <p:grpSpPr>
            <a:xfrm>
              <a:off x="8659834" y="1604195"/>
              <a:ext cx="1051317" cy="671904"/>
              <a:chOff x="8415591" y="1300508"/>
              <a:chExt cx="1049725" cy="670888"/>
            </a:xfrm>
          </p:grpSpPr>
          <p:grpSp>
            <p:nvGrpSpPr>
              <p:cNvPr id="49" name="Group 4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57"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52"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4"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5"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51"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794809"/>
              <a:ext cx="411163" cy="419100"/>
              <a:chOff x="6296" y="1646"/>
              <a:chExt cx="259" cy="264"/>
            </a:xfrm>
          </p:grpSpPr>
          <p:sp>
            <p:nvSpPr>
              <p:cNvPr id="4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E91A96BD-BAFC-42E3-A00E-672F206CE2E9}"/>
                </a:ext>
              </a:extLst>
            </p:cNvPr>
            <p:cNvGrpSpPr/>
            <p:nvPr/>
          </p:nvGrpSpPr>
          <p:grpSpPr>
            <a:xfrm>
              <a:off x="3858388" y="2884849"/>
              <a:ext cx="441322" cy="353378"/>
              <a:chOff x="7566039" y="563563"/>
              <a:chExt cx="578997" cy="463617"/>
            </a:xfrm>
          </p:grpSpPr>
          <p:sp>
            <p:nvSpPr>
              <p:cNvPr id="40" name="Rectangle 39">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2499747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0-3C39-433C-9874-8061F98869F0}"/>
              </a:ext>
            </a:extLst>
          </p:cNvPr>
          <p:cNvSpPr>
            <a:spLocks noGrp="1"/>
          </p:cNvSpPr>
          <p:nvPr>
            <p:ph type="title"/>
          </p:nvPr>
        </p:nvSpPr>
        <p:spPr/>
        <p:txBody>
          <a:bodyPr/>
          <a:lstStyle/>
          <a:p>
            <a:r>
              <a:rPr lang="en-US" dirty="0"/>
              <a:t>Microsoft Graph data and services</a:t>
            </a:r>
          </a:p>
        </p:txBody>
      </p:sp>
      <p:grpSp>
        <p:nvGrpSpPr>
          <p:cNvPr id="254" name="Group 253" descr="Microsoft Graph is illustrated as layers of services that affect the authorization, user experience, library, and capability components of applications.">
            <a:extLst>
              <a:ext uri="{FF2B5EF4-FFF2-40B4-BE49-F238E27FC236}">
                <a16:creationId xmlns:a16="http://schemas.microsoft.com/office/drawing/2014/main" id="{43FF8508-77F0-4312-ADEB-6099D99DAA3A}"/>
              </a:ext>
            </a:extLst>
          </p:cNvPr>
          <p:cNvGrpSpPr/>
          <p:nvPr/>
        </p:nvGrpSpPr>
        <p:grpSpPr>
          <a:xfrm>
            <a:off x="0" y="1369685"/>
            <a:ext cx="12192000" cy="5488315"/>
            <a:chOff x="0" y="1369685"/>
            <a:chExt cx="12192000" cy="5488315"/>
          </a:xfrm>
        </p:grpSpPr>
        <p:sp>
          <p:nvSpPr>
            <p:cNvPr id="128" name="Rectangle 127">
              <a:extLst>
                <a:ext uri="{FF2B5EF4-FFF2-40B4-BE49-F238E27FC236}">
                  <a16:creationId xmlns:a16="http://schemas.microsoft.com/office/drawing/2014/main" id="{88EDBEC6-75EA-477C-AA97-15D5D26F6BAF}"/>
                </a:ext>
              </a:extLst>
            </p:cNvPr>
            <p:cNvSpPr/>
            <p:nvPr/>
          </p:nvSpPr>
          <p:spPr bwMode="auto">
            <a:xfrm>
              <a:off x="0" y="5056375"/>
              <a:ext cx="12192000"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29" name="Rectangle 128">
              <a:extLst>
                <a:ext uri="{FF2B5EF4-FFF2-40B4-BE49-F238E27FC236}">
                  <a16:creationId xmlns:a16="http://schemas.microsoft.com/office/drawing/2014/main" id="{2E66FCE9-84C6-4E32-95A8-B4A0D8686287}"/>
                </a:ext>
              </a:extLst>
            </p:cNvPr>
            <p:cNvSpPr/>
            <p:nvPr/>
          </p:nvSpPr>
          <p:spPr bwMode="auto">
            <a:xfrm>
              <a:off x="154187" y="5972537"/>
              <a:ext cx="11883626"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a:extLst>
                <a:ext uri="{FF2B5EF4-FFF2-40B4-BE49-F238E27FC236}">
                  <a16:creationId xmlns:a16="http://schemas.microsoft.com/office/drawing/2014/main" id="{01D91B3B-49EF-47A4-B89B-631581876F3B}"/>
                </a:ext>
              </a:extLst>
            </p:cNvPr>
            <p:cNvSpPr/>
            <p:nvPr/>
          </p:nvSpPr>
          <p:spPr bwMode="auto">
            <a:xfrm>
              <a:off x="0" y="1369685"/>
              <a:ext cx="12192000"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31" name="Rectangle 130">
              <a:extLst>
                <a:ext uri="{FF2B5EF4-FFF2-40B4-BE49-F238E27FC236}">
                  <a16:creationId xmlns:a16="http://schemas.microsoft.com/office/drawing/2014/main" id="{86BE1715-3A4D-4E5B-A8E9-CEA420794935}"/>
                </a:ext>
              </a:extLst>
            </p:cNvPr>
            <p:cNvSpPr/>
            <p:nvPr/>
          </p:nvSpPr>
          <p:spPr>
            <a:xfrm>
              <a:off x="5703463" y="1559007"/>
              <a:ext cx="774571" cy="400110"/>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a:ea typeface="+mn-ea"/>
                  <a:cs typeface="Segoe UI" pitchFamily="34" charset="0"/>
                </a:rPr>
                <a:t>Apps</a:t>
              </a:r>
            </a:p>
          </p:txBody>
        </p:sp>
        <p:grpSp>
          <p:nvGrpSpPr>
            <p:cNvPr id="132" name="Group 131">
              <a:extLst>
                <a:ext uri="{FF2B5EF4-FFF2-40B4-BE49-F238E27FC236}">
                  <a16:creationId xmlns:a16="http://schemas.microsoft.com/office/drawing/2014/main" id="{418B8C7F-C6AA-4FC3-87EF-CE5CFBDAAA95}"/>
                </a:ext>
              </a:extLst>
            </p:cNvPr>
            <p:cNvGrpSpPr/>
            <p:nvPr/>
          </p:nvGrpSpPr>
          <p:grpSpPr>
            <a:xfrm>
              <a:off x="1230371" y="1597795"/>
              <a:ext cx="783624" cy="627928"/>
              <a:chOff x="9432924" y="395057"/>
              <a:chExt cx="608808" cy="487847"/>
            </a:xfrm>
          </p:grpSpPr>
          <p:sp>
            <p:nvSpPr>
              <p:cNvPr id="133" name="Freeform 5">
                <a:extLst>
                  <a:ext uri="{FF2B5EF4-FFF2-40B4-BE49-F238E27FC236}">
                    <a16:creationId xmlns:a16="http://schemas.microsoft.com/office/drawing/2014/main" id="{053936F0-7000-42BE-9BA6-BD8BA34AFD2B}"/>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34" name="Group 133">
                <a:extLst>
                  <a:ext uri="{FF2B5EF4-FFF2-40B4-BE49-F238E27FC236}">
                    <a16:creationId xmlns:a16="http://schemas.microsoft.com/office/drawing/2014/main" id="{7923E754-5D5B-4582-87B0-53DEE20AAF9F}"/>
                  </a:ext>
                </a:extLst>
              </p:cNvPr>
              <p:cNvGrpSpPr/>
              <p:nvPr/>
            </p:nvGrpSpPr>
            <p:grpSpPr>
              <a:xfrm>
                <a:off x="9468355" y="511969"/>
                <a:ext cx="435264" cy="261937"/>
                <a:chOff x="9468355" y="509588"/>
                <a:chExt cx="435264" cy="261937"/>
              </a:xfrm>
            </p:grpSpPr>
            <p:sp>
              <p:nvSpPr>
                <p:cNvPr id="143" name="Rectangle 142">
                  <a:extLst>
                    <a:ext uri="{FF2B5EF4-FFF2-40B4-BE49-F238E27FC236}">
                      <a16:creationId xmlns:a16="http://schemas.microsoft.com/office/drawing/2014/main" id="{A8F76C44-6E3B-4336-BAC0-4F20B5BCFCCF}"/>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a:extLst>
                    <a:ext uri="{FF2B5EF4-FFF2-40B4-BE49-F238E27FC236}">
                      <a16:creationId xmlns:a16="http://schemas.microsoft.com/office/drawing/2014/main" id="{6EC7D874-93C5-4BF7-8846-4471CDD43F76}"/>
                    </a:ext>
                  </a:extLst>
                </p:cNvPr>
                <p:cNvGrpSpPr/>
                <p:nvPr/>
              </p:nvGrpSpPr>
              <p:grpSpPr>
                <a:xfrm>
                  <a:off x="9512805" y="597693"/>
                  <a:ext cx="174625" cy="139700"/>
                  <a:chOff x="8921568" y="690563"/>
                  <a:chExt cx="174625" cy="139700"/>
                </a:xfrm>
              </p:grpSpPr>
              <p:sp>
                <p:nvSpPr>
                  <p:cNvPr id="145" name="Freeform 25">
                    <a:extLst>
                      <a:ext uri="{FF2B5EF4-FFF2-40B4-BE49-F238E27FC236}">
                        <a16:creationId xmlns:a16="http://schemas.microsoft.com/office/drawing/2014/main" id="{AFCEC2FA-FFA4-44DB-ADC5-70B09F354D0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6" name="Freeform 26">
                    <a:extLst>
                      <a:ext uri="{FF2B5EF4-FFF2-40B4-BE49-F238E27FC236}">
                        <a16:creationId xmlns:a16="http://schemas.microsoft.com/office/drawing/2014/main" id="{4CD6F11D-D889-4043-A059-D6A0408FF0F9}"/>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7" name="Freeform 27">
                    <a:extLst>
                      <a:ext uri="{FF2B5EF4-FFF2-40B4-BE49-F238E27FC236}">
                        <a16:creationId xmlns:a16="http://schemas.microsoft.com/office/drawing/2014/main" id="{0A39704B-E1A8-4DED-BD9E-7023E0CEF704}"/>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id="{41FC4388-BCF1-4DEC-84F1-1DFCE368FE43}"/>
                  </a:ext>
                </a:extLst>
              </p:cNvPr>
              <p:cNvGrpSpPr/>
              <p:nvPr/>
            </p:nvGrpSpPr>
            <p:grpSpPr>
              <a:xfrm>
                <a:off x="9720010" y="395057"/>
                <a:ext cx="321722" cy="351067"/>
                <a:chOff x="9766529" y="358433"/>
                <a:chExt cx="376382" cy="410713"/>
              </a:xfrm>
            </p:grpSpPr>
            <p:sp>
              <p:nvSpPr>
                <p:cNvPr id="136" name="Rectangle 135">
                  <a:extLst>
                    <a:ext uri="{FF2B5EF4-FFF2-40B4-BE49-F238E27FC236}">
                      <a16:creationId xmlns:a16="http://schemas.microsoft.com/office/drawing/2014/main" id="{8F3E15D0-58DF-489E-9985-AF1B6EAEF47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8">
                  <a:extLst>
                    <a:ext uri="{FF2B5EF4-FFF2-40B4-BE49-F238E27FC236}">
                      <a16:creationId xmlns:a16="http://schemas.microsoft.com/office/drawing/2014/main" id="{50A78A80-4FAE-4CAC-84C5-BEF33ADBAAAD}"/>
                    </a:ext>
                  </a:extLst>
                </p:cNvPr>
                <p:cNvGrpSpPr>
                  <a:grpSpLocks noChangeAspect="1"/>
                </p:cNvGrpSpPr>
                <p:nvPr/>
              </p:nvGrpSpPr>
              <p:grpSpPr bwMode="auto">
                <a:xfrm>
                  <a:off x="9804328" y="374456"/>
                  <a:ext cx="317500" cy="361951"/>
                  <a:chOff x="6212" y="212"/>
                  <a:chExt cx="200" cy="228"/>
                </a:xfrm>
              </p:grpSpPr>
              <p:sp>
                <p:nvSpPr>
                  <p:cNvPr id="138" name="Freeform 9">
                    <a:extLst>
                      <a:ext uri="{FF2B5EF4-FFF2-40B4-BE49-F238E27FC236}">
                        <a16:creationId xmlns:a16="http://schemas.microsoft.com/office/drawing/2014/main" id="{FFC4BBFC-656C-4C3D-A140-E0C81B1F16D3}"/>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10">
                    <a:extLst>
                      <a:ext uri="{FF2B5EF4-FFF2-40B4-BE49-F238E27FC236}">
                        <a16:creationId xmlns:a16="http://schemas.microsoft.com/office/drawing/2014/main" id="{8D3E99AC-0C21-4212-9E47-0202CE7F800D}"/>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11">
                    <a:extLst>
                      <a:ext uri="{FF2B5EF4-FFF2-40B4-BE49-F238E27FC236}">
                        <a16:creationId xmlns:a16="http://schemas.microsoft.com/office/drawing/2014/main" id="{360C852A-6A2B-4015-AF00-67E03A14A4CE}"/>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1" name="Freeform 12">
                    <a:extLst>
                      <a:ext uri="{FF2B5EF4-FFF2-40B4-BE49-F238E27FC236}">
                        <a16:creationId xmlns:a16="http://schemas.microsoft.com/office/drawing/2014/main" id="{2A2DEB1E-238D-4128-B065-FDD33FD38E19}"/>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2" name="Freeform 13">
                    <a:extLst>
                      <a:ext uri="{FF2B5EF4-FFF2-40B4-BE49-F238E27FC236}">
                        <a16:creationId xmlns:a16="http://schemas.microsoft.com/office/drawing/2014/main" id="{1E53AE93-FD0D-4AD3-AEB5-1E4D5B1625C6}"/>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cxnSp>
          <p:nvCxnSpPr>
            <p:cNvPr id="148" name="Straight Connector 147">
              <a:extLst>
                <a:ext uri="{FF2B5EF4-FFF2-40B4-BE49-F238E27FC236}">
                  <a16:creationId xmlns:a16="http://schemas.microsoft.com/office/drawing/2014/main" id="{D65A5CCC-C899-4784-B00A-BEEDC4C3C7A6}"/>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F925AE5F-998D-4FB1-8861-347916A5CFFB}"/>
                </a:ext>
              </a:extLst>
            </p:cNvPr>
            <p:cNvSpPr txBox="1"/>
            <p:nvPr/>
          </p:nvSpPr>
          <p:spPr>
            <a:xfrm>
              <a:off x="2766716" y="5402071"/>
              <a:ext cx="105171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sp>
          <p:nvSpPr>
            <p:cNvPr id="150" name="TextBox 149">
              <a:extLst>
                <a:ext uri="{FF2B5EF4-FFF2-40B4-BE49-F238E27FC236}">
                  <a16:creationId xmlns:a16="http://schemas.microsoft.com/office/drawing/2014/main" id="{03ED672A-DDD4-40D6-9427-23D59F2AD58E}"/>
                </a:ext>
              </a:extLst>
            </p:cNvPr>
            <p:cNvSpPr txBox="1"/>
            <p:nvPr/>
          </p:nvSpPr>
          <p:spPr>
            <a:xfrm>
              <a:off x="9861016" y="5294350"/>
              <a:ext cx="154047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sp>
          <p:nvSpPr>
            <p:cNvPr id="151" name="TextBox 150">
              <a:extLst>
                <a:ext uri="{FF2B5EF4-FFF2-40B4-BE49-F238E27FC236}">
                  <a16:creationId xmlns:a16="http://schemas.microsoft.com/office/drawing/2014/main" id="{2E3D88A8-0900-42B2-A0E3-240817670C95}"/>
                </a:ext>
              </a:extLst>
            </p:cNvPr>
            <p:cNvSpPr txBox="1"/>
            <p:nvPr/>
          </p:nvSpPr>
          <p:spPr>
            <a:xfrm>
              <a:off x="5680825" y="5294350"/>
              <a:ext cx="2267261"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grpSp>
          <p:nvGrpSpPr>
            <p:cNvPr id="152" name="Group 151">
              <a:extLst>
                <a:ext uri="{FF2B5EF4-FFF2-40B4-BE49-F238E27FC236}">
                  <a16:creationId xmlns:a16="http://schemas.microsoft.com/office/drawing/2014/main" id="{2BD3C3B3-482C-43FC-9CEA-D26D1B7A38C7}"/>
                </a:ext>
              </a:extLst>
            </p:cNvPr>
            <p:cNvGrpSpPr/>
            <p:nvPr/>
          </p:nvGrpSpPr>
          <p:grpSpPr>
            <a:xfrm>
              <a:off x="4954480" y="5276298"/>
              <a:ext cx="512476" cy="466990"/>
              <a:chOff x="5081869" y="3955592"/>
              <a:chExt cx="729574" cy="664821"/>
            </a:xfrm>
          </p:grpSpPr>
          <p:grpSp>
            <p:nvGrpSpPr>
              <p:cNvPr id="153" name="Group 152">
                <a:extLst>
                  <a:ext uri="{FF2B5EF4-FFF2-40B4-BE49-F238E27FC236}">
                    <a16:creationId xmlns:a16="http://schemas.microsoft.com/office/drawing/2014/main" id="{9017086C-90D0-40E7-BAE7-EA9BC3F0E75F}"/>
                  </a:ext>
                </a:extLst>
              </p:cNvPr>
              <p:cNvGrpSpPr/>
              <p:nvPr/>
            </p:nvGrpSpPr>
            <p:grpSpPr>
              <a:xfrm rot="8100000">
                <a:off x="5635810" y="4401411"/>
                <a:ext cx="75530" cy="166061"/>
                <a:chOff x="11254944" y="181522"/>
                <a:chExt cx="133855" cy="294296"/>
              </a:xfrm>
              <a:solidFill>
                <a:srgbClr val="0078D4"/>
              </a:solidFill>
            </p:grpSpPr>
            <p:sp>
              <p:nvSpPr>
                <p:cNvPr id="185" name="Oval 184">
                  <a:extLst>
                    <a:ext uri="{FF2B5EF4-FFF2-40B4-BE49-F238E27FC236}">
                      <a16:creationId xmlns:a16="http://schemas.microsoft.com/office/drawing/2014/main" id="{B8BB1765-BA64-410D-871E-58F169CDED0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a:extLst>
                    <a:ext uri="{FF2B5EF4-FFF2-40B4-BE49-F238E27FC236}">
                      <a16:creationId xmlns:a16="http://schemas.microsoft.com/office/drawing/2014/main" id="{0B3E2C84-19DE-4980-907D-52F014663BB3}"/>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08BFB3C6-C686-4DC3-A7B4-5A2ED3BDB16C}"/>
                  </a:ext>
                </a:extLst>
              </p:cNvPr>
              <p:cNvGrpSpPr/>
              <p:nvPr/>
            </p:nvGrpSpPr>
            <p:grpSpPr>
              <a:xfrm rot="13500000">
                <a:off x="5187951" y="4401411"/>
                <a:ext cx="75530" cy="166061"/>
                <a:chOff x="11254944" y="181522"/>
                <a:chExt cx="133855" cy="294296"/>
              </a:xfrm>
              <a:solidFill>
                <a:srgbClr val="0078D4"/>
              </a:solidFill>
            </p:grpSpPr>
            <p:sp>
              <p:nvSpPr>
                <p:cNvPr id="183" name="Oval 182">
                  <a:extLst>
                    <a:ext uri="{FF2B5EF4-FFF2-40B4-BE49-F238E27FC236}">
                      <a16:creationId xmlns:a16="http://schemas.microsoft.com/office/drawing/2014/main" id="{59CDD295-9050-4382-AA29-2C986BC86B5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id="{79F28FCF-E3C3-4608-B53B-247A98BEF1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5" name="Group 154">
                <a:extLst>
                  <a:ext uri="{FF2B5EF4-FFF2-40B4-BE49-F238E27FC236}">
                    <a16:creationId xmlns:a16="http://schemas.microsoft.com/office/drawing/2014/main" id="{9C683585-3DFD-44BB-A56E-C85CF65E3D02}"/>
                  </a:ext>
                </a:extLst>
              </p:cNvPr>
              <p:cNvGrpSpPr/>
              <p:nvPr/>
            </p:nvGrpSpPr>
            <p:grpSpPr>
              <a:xfrm rot="2700000">
                <a:off x="5635810" y="4018394"/>
                <a:ext cx="75530" cy="166061"/>
                <a:chOff x="11254944" y="181522"/>
                <a:chExt cx="133855" cy="294296"/>
              </a:xfrm>
              <a:solidFill>
                <a:srgbClr val="0078D4"/>
              </a:solidFill>
            </p:grpSpPr>
            <p:sp>
              <p:nvSpPr>
                <p:cNvPr id="181" name="Oval 180">
                  <a:extLst>
                    <a:ext uri="{FF2B5EF4-FFF2-40B4-BE49-F238E27FC236}">
                      <a16:creationId xmlns:a16="http://schemas.microsoft.com/office/drawing/2014/main" id="{33C62089-6790-4EEC-9584-3AAE7CEE6CB8}"/>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BC67D278-0237-47AF-BE9E-7980EC3642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id="{58F33D71-1E42-473C-9F2B-5A755B86BB31}"/>
                  </a:ext>
                </a:extLst>
              </p:cNvPr>
              <p:cNvGrpSpPr/>
              <p:nvPr/>
            </p:nvGrpSpPr>
            <p:grpSpPr>
              <a:xfrm rot="18900000">
                <a:off x="5187951" y="4018394"/>
                <a:ext cx="75530" cy="166061"/>
                <a:chOff x="11254944" y="181522"/>
                <a:chExt cx="133855" cy="294296"/>
              </a:xfrm>
              <a:solidFill>
                <a:srgbClr val="0078D4"/>
              </a:solidFill>
            </p:grpSpPr>
            <p:sp>
              <p:nvSpPr>
                <p:cNvPr id="179" name="Oval 178">
                  <a:extLst>
                    <a:ext uri="{FF2B5EF4-FFF2-40B4-BE49-F238E27FC236}">
                      <a16:creationId xmlns:a16="http://schemas.microsoft.com/office/drawing/2014/main" id="{9399BDC3-3EE1-4350-B44C-AC6B5CBDF0A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a:extLst>
                    <a:ext uri="{FF2B5EF4-FFF2-40B4-BE49-F238E27FC236}">
                      <a16:creationId xmlns:a16="http://schemas.microsoft.com/office/drawing/2014/main" id="{1A8CC796-70F4-4B18-8B79-72B926FE18AD}"/>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B8043D2F-506F-4A7C-8FC4-EDB9CC3822DC}"/>
                  </a:ext>
                </a:extLst>
              </p:cNvPr>
              <p:cNvGrpSpPr/>
              <p:nvPr/>
            </p:nvGrpSpPr>
            <p:grpSpPr>
              <a:xfrm>
                <a:off x="5408985" y="3955592"/>
                <a:ext cx="75530" cy="166061"/>
                <a:chOff x="11254944" y="181522"/>
                <a:chExt cx="133855" cy="294296"/>
              </a:xfrm>
              <a:solidFill>
                <a:srgbClr val="0078D4"/>
              </a:solidFill>
            </p:grpSpPr>
            <p:sp>
              <p:nvSpPr>
                <p:cNvPr id="177" name="Oval 176">
                  <a:extLst>
                    <a:ext uri="{FF2B5EF4-FFF2-40B4-BE49-F238E27FC236}">
                      <a16:creationId xmlns:a16="http://schemas.microsoft.com/office/drawing/2014/main" id="{D345CFD2-0EE1-4E3A-8311-5A31B8E5602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id="{3D5F80A2-F132-4EB1-B5D2-B813756FD6A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FC7658DE-3B31-4708-A2DB-0AC8F3E62FC6}"/>
                  </a:ext>
                </a:extLst>
              </p:cNvPr>
              <p:cNvGrpSpPr/>
              <p:nvPr/>
            </p:nvGrpSpPr>
            <p:grpSpPr>
              <a:xfrm rot="10800000">
                <a:off x="5408985" y="4454352"/>
                <a:ext cx="75530" cy="166061"/>
                <a:chOff x="11254944" y="181522"/>
                <a:chExt cx="133855" cy="294296"/>
              </a:xfrm>
              <a:solidFill>
                <a:srgbClr val="0078D4"/>
              </a:solidFill>
            </p:grpSpPr>
            <p:sp>
              <p:nvSpPr>
                <p:cNvPr id="175" name="Oval 174">
                  <a:extLst>
                    <a:ext uri="{FF2B5EF4-FFF2-40B4-BE49-F238E27FC236}">
                      <a16:creationId xmlns:a16="http://schemas.microsoft.com/office/drawing/2014/main" id="{28511217-95FE-4DD8-B30F-5E9F272658C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a:extLst>
                    <a:ext uri="{FF2B5EF4-FFF2-40B4-BE49-F238E27FC236}">
                      <a16:creationId xmlns:a16="http://schemas.microsoft.com/office/drawing/2014/main" id="{36B822CF-C8DF-4417-86A5-D4E5849976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id="{4FE90472-7352-42D3-9E8B-3728ED67D35B}"/>
                  </a:ext>
                </a:extLst>
              </p:cNvPr>
              <p:cNvGrpSpPr/>
              <p:nvPr/>
            </p:nvGrpSpPr>
            <p:grpSpPr>
              <a:xfrm rot="5400000">
                <a:off x="5690648" y="4204973"/>
                <a:ext cx="75530" cy="166061"/>
                <a:chOff x="11254944" y="181522"/>
                <a:chExt cx="133855" cy="294296"/>
              </a:xfrm>
              <a:solidFill>
                <a:srgbClr val="0078D4"/>
              </a:solidFill>
            </p:grpSpPr>
            <p:sp>
              <p:nvSpPr>
                <p:cNvPr id="173" name="Oval 172">
                  <a:extLst>
                    <a:ext uri="{FF2B5EF4-FFF2-40B4-BE49-F238E27FC236}">
                      <a16:creationId xmlns:a16="http://schemas.microsoft.com/office/drawing/2014/main" id="{E9BBFE82-6BE5-4519-A374-7F534406F641}"/>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EA89F6F4-862B-424E-B784-CC7C79AAF0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id="{4951C55D-CC95-4EFB-B985-6F545F7534A5}"/>
                  </a:ext>
                </a:extLst>
              </p:cNvPr>
              <p:cNvGrpSpPr/>
              <p:nvPr/>
            </p:nvGrpSpPr>
            <p:grpSpPr>
              <a:xfrm rot="16200000">
                <a:off x="5127135" y="4204972"/>
                <a:ext cx="75530" cy="166061"/>
                <a:chOff x="11254944" y="181522"/>
                <a:chExt cx="133855" cy="294296"/>
              </a:xfrm>
              <a:solidFill>
                <a:srgbClr val="0078D4"/>
              </a:solidFill>
            </p:grpSpPr>
            <p:sp>
              <p:nvSpPr>
                <p:cNvPr id="171" name="Oval 170">
                  <a:extLst>
                    <a:ext uri="{FF2B5EF4-FFF2-40B4-BE49-F238E27FC236}">
                      <a16:creationId xmlns:a16="http://schemas.microsoft.com/office/drawing/2014/main" id="{3F11C414-4A7F-44C6-9AC3-96FC8F7F31A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a:extLst>
                    <a:ext uri="{FF2B5EF4-FFF2-40B4-BE49-F238E27FC236}">
                      <a16:creationId xmlns:a16="http://schemas.microsoft.com/office/drawing/2014/main" id="{D23828F8-E98F-49AC-A49B-5E6D5595312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id="{B003C5BF-6ACD-4892-B0F5-5B023B4B0A59}"/>
                  </a:ext>
                </a:extLst>
              </p:cNvPr>
              <p:cNvGrpSpPr/>
              <p:nvPr/>
            </p:nvGrpSpPr>
            <p:grpSpPr>
              <a:xfrm>
                <a:off x="5246373" y="4117638"/>
                <a:ext cx="402825" cy="340673"/>
                <a:chOff x="10943433" y="301623"/>
                <a:chExt cx="406400" cy="343696"/>
              </a:xfrm>
            </p:grpSpPr>
            <p:sp>
              <p:nvSpPr>
                <p:cNvPr id="162" name="Freeform 50">
                  <a:extLst>
                    <a:ext uri="{FF2B5EF4-FFF2-40B4-BE49-F238E27FC236}">
                      <a16:creationId xmlns:a16="http://schemas.microsoft.com/office/drawing/2014/main" id="{1E48352A-6874-4B89-9DE3-1DCB4F4B3D64}"/>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50">
                  <a:extLst>
                    <a:ext uri="{FF2B5EF4-FFF2-40B4-BE49-F238E27FC236}">
                      <a16:creationId xmlns:a16="http://schemas.microsoft.com/office/drawing/2014/main" id="{71F9562C-2964-43FC-8F37-BEA9E54CC93E}"/>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E06B9F65-FA51-4F8E-AB27-F1B806B276B7}"/>
                    </a:ext>
                  </a:extLst>
                </p:cNvPr>
                <p:cNvGrpSpPr/>
                <p:nvPr/>
              </p:nvGrpSpPr>
              <p:grpSpPr>
                <a:xfrm>
                  <a:off x="10974408" y="398922"/>
                  <a:ext cx="344451" cy="225177"/>
                  <a:chOff x="11633222" y="512763"/>
                  <a:chExt cx="261938" cy="203201"/>
                </a:xfrm>
              </p:grpSpPr>
              <p:sp>
                <p:nvSpPr>
                  <p:cNvPr id="165" name="Freeform 38">
                    <a:extLst>
                      <a:ext uri="{FF2B5EF4-FFF2-40B4-BE49-F238E27FC236}">
                        <a16:creationId xmlns:a16="http://schemas.microsoft.com/office/drawing/2014/main" id="{6C43A35A-0119-4238-ACE6-6FF79519060E}"/>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6" name="Rectangle 39">
                    <a:extLst>
                      <a:ext uri="{FF2B5EF4-FFF2-40B4-BE49-F238E27FC236}">
                        <a16:creationId xmlns:a16="http://schemas.microsoft.com/office/drawing/2014/main" id="{688CB559-7460-467A-8FB4-7E5542B14014}"/>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7" name="Freeform 40">
                    <a:extLst>
                      <a:ext uri="{FF2B5EF4-FFF2-40B4-BE49-F238E27FC236}">
                        <a16:creationId xmlns:a16="http://schemas.microsoft.com/office/drawing/2014/main" id="{03CC825D-817F-4BB3-B9E1-558CCE1FEA94}"/>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8" name="Rectangle 41">
                    <a:extLst>
                      <a:ext uri="{FF2B5EF4-FFF2-40B4-BE49-F238E27FC236}">
                        <a16:creationId xmlns:a16="http://schemas.microsoft.com/office/drawing/2014/main" id="{3807C716-6302-4A34-95A9-D23E0DD94CF0}"/>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9" name="Freeform 42">
                    <a:extLst>
                      <a:ext uri="{FF2B5EF4-FFF2-40B4-BE49-F238E27FC236}">
                        <a16:creationId xmlns:a16="http://schemas.microsoft.com/office/drawing/2014/main" id="{9C55A1AF-BCDB-4BCB-86DB-F2C5AF75C7B7}"/>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0" name="Freeform 43">
                    <a:extLst>
                      <a:ext uri="{FF2B5EF4-FFF2-40B4-BE49-F238E27FC236}">
                        <a16:creationId xmlns:a16="http://schemas.microsoft.com/office/drawing/2014/main" id="{0B908B27-F3F9-43A6-8E0B-05D1C3CA1CD8}"/>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sp>
          <p:nvSpPr>
            <p:cNvPr id="187" name="Rectangle 186">
              <a:extLst>
                <a:ext uri="{FF2B5EF4-FFF2-40B4-BE49-F238E27FC236}">
                  <a16:creationId xmlns:a16="http://schemas.microsoft.com/office/drawing/2014/main" id="{98351D27-5408-4124-8099-88DFC001CAFC}"/>
                </a:ext>
              </a:extLst>
            </p:cNvPr>
            <p:cNvSpPr/>
            <p:nvPr/>
          </p:nvSpPr>
          <p:spPr>
            <a:xfrm>
              <a:off x="588263" y="5325127"/>
              <a:ext cx="1121846" cy="369332"/>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itchFamily="34" charset="0"/>
                </a:rPr>
                <a:t>Interfaces</a:t>
              </a:r>
            </a:p>
          </p:txBody>
        </p:sp>
        <p:sp>
          <p:nvSpPr>
            <p:cNvPr id="188" name="Rectangle 187">
              <a:extLst>
                <a:ext uri="{FF2B5EF4-FFF2-40B4-BE49-F238E27FC236}">
                  <a16:creationId xmlns:a16="http://schemas.microsoft.com/office/drawing/2014/main" id="{9B5C040F-AE96-4799-95F8-C8ACB5C690BB}"/>
                </a:ext>
              </a:extLst>
            </p:cNvPr>
            <p:cNvSpPr/>
            <p:nvPr/>
          </p:nvSpPr>
          <p:spPr>
            <a:xfrm>
              <a:off x="588263" y="6170076"/>
              <a:ext cx="581249" cy="369332"/>
            </a:xfrm>
            <a:prstGeom prst="rect">
              <a:avLst/>
            </a:prstGeom>
            <a:noFill/>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Data</a:t>
              </a:r>
            </a:p>
          </p:txBody>
        </p:sp>
        <p:cxnSp>
          <p:nvCxnSpPr>
            <p:cNvPr id="189" name="Straight Connector 188">
              <a:extLst>
                <a:ext uri="{FF2B5EF4-FFF2-40B4-BE49-F238E27FC236}">
                  <a16:creationId xmlns:a16="http://schemas.microsoft.com/office/drawing/2014/main" id="{7FE903EF-3F97-4993-ACB2-DA1B2F45D817}"/>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B76060A8-A58D-4389-8FD7-5986BDABCC93}"/>
                </a:ext>
              </a:extLst>
            </p:cNvPr>
            <p:cNvGrpSpPr/>
            <p:nvPr/>
          </p:nvGrpSpPr>
          <p:grpSpPr>
            <a:xfrm>
              <a:off x="3707119" y="6145803"/>
              <a:ext cx="4765741" cy="387531"/>
              <a:chOff x="3530367" y="6145803"/>
              <a:chExt cx="4765741" cy="387531"/>
            </a:xfrm>
          </p:grpSpPr>
          <p:sp>
            <p:nvSpPr>
              <p:cNvPr id="191" name="Rectangle 190">
                <a:extLst>
                  <a:ext uri="{FF2B5EF4-FFF2-40B4-BE49-F238E27FC236}">
                    <a16:creationId xmlns:a16="http://schemas.microsoft.com/office/drawing/2014/main" id="{34EFADB6-EE20-4BB0-B63C-A57469086AA1}"/>
                  </a:ext>
                </a:extLst>
              </p:cNvPr>
              <p:cNvSpPr/>
              <p:nvPr/>
            </p:nvSpPr>
            <p:spPr>
              <a:xfrm>
                <a:off x="3530367" y="6154902"/>
                <a:ext cx="1638590"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Microsoft 365</a:t>
                </a:r>
              </a:p>
            </p:txBody>
          </p:sp>
          <p:sp>
            <p:nvSpPr>
              <p:cNvPr id="192" name="Rectangle 191">
                <a:extLst>
                  <a:ext uri="{FF2B5EF4-FFF2-40B4-BE49-F238E27FC236}">
                    <a16:creationId xmlns:a16="http://schemas.microsoft.com/office/drawing/2014/main" id="{886D24DC-7B24-4E00-A8E7-64D93F108FCE}"/>
                  </a:ext>
                </a:extLst>
              </p:cNvPr>
              <p:cNvSpPr/>
              <p:nvPr/>
            </p:nvSpPr>
            <p:spPr>
              <a:xfrm>
                <a:off x="6803071" y="6154902"/>
                <a:ext cx="1493037"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your.domain</a:t>
                </a:r>
              </a:p>
            </p:txBody>
          </p:sp>
          <p:cxnSp>
            <p:nvCxnSpPr>
              <p:cNvPr id="193" name="Straight Connector 192">
                <a:extLst>
                  <a:ext uri="{FF2B5EF4-FFF2-40B4-BE49-F238E27FC236}">
                    <a16:creationId xmlns:a16="http://schemas.microsoft.com/office/drawing/2014/main" id="{A034C9A0-F62C-4CEF-9A28-F16D3EF80235}"/>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64296351-7C6E-4CC6-8376-F7EB76BFFE03}"/>
                </a:ext>
              </a:extLst>
            </p:cNvPr>
            <p:cNvGrpSpPr/>
            <p:nvPr/>
          </p:nvGrpSpPr>
          <p:grpSpPr>
            <a:xfrm>
              <a:off x="588263" y="4437817"/>
              <a:ext cx="11015474" cy="338554"/>
              <a:chOff x="588263" y="4241047"/>
              <a:chExt cx="11015474" cy="338554"/>
            </a:xfrm>
          </p:grpSpPr>
          <p:sp>
            <p:nvSpPr>
              <p:cNvPr id="195" name="TextBox 194">
                <a:extLst>
                  <a:ext uri="{FF2B5EF4-FFF2-40B4-BE49-F238E27FC236}">
                    <a16:creationId xmlns:a16="http://schemas.microsoft.com/office/drawing/2014/main" id="{94EC7BCD-B557-4C7B-B18E-718430B3FC06}"/>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Webhooks</a:t>
                </a:r>
              </a:p>
            </p:txBody>
          </p:sp>
          <p:sp>
            <p:nvSpPr>
              <p:cNvPr id="196" name="TextBox 195">
                <a:extLst>
                  <a:ext uri="{FF2B5EF4-FFF2-40B4-BE49-F238E27FC236}">
                    <a16:creationId xmlns:a16="http://schemas.microsoft.com/office/drawing/2014/main" id="{E75C50C0-B3AC-4C13-9304-1A51B0524D6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Deltas</a:t>
                </a:r>
              </a:p>
            </p:txBody>
          </p:sp>
          <p:sp>
            <p:nvSpPr>
              <p:cNvPr id="197" name="TextBox 196">
                <a:extLst>
                  <a:ext uri="{FF2B5EF4-FFF2-40B4-BE49-F238E27FC236}">
                    <a16:creationId xmlns:a16="http://schemas.microsoft.com/office/drawing/2014/main" id="{374DF07B-8340-4F15-B4B6-768E535E7AE7}"/>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Query</a:t>
                </a:r>
              </a:p>
            </p:txBody>
          </p:sp>
          <p:sp>
            <p:nvSpPr>
              <p:cNvPr id="198" name="TextBox 197">
                <a:extLst>
                  <a:ext uri="{FF2B5EF4-FFF2-40B4-BE49-F238E27FC236}">
                    <a16:creationId xmlns:a16="http://schemas.microsoft.com/office/drawing/2014/main" id="{369D1C66-506B-4250-9B16-0B36EB640F5E}"/>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Notifications</a:t>
                </a:r>
              </a:p>
            </p:txBody>
          </p:sp>
          <p:sp>
            <p:nvSpPr>
              <p:cNvPr id="199" name="TextBox 198">
                <a:extLst>
                  <a:ext uri="{FF2B5EF4-FFF2-40B4-BE49-F238E27FC236}">
                    <a16:creationId xmlns:a16="http://schemas.microsoft.com/office/drawing/2014/main" id="{01131C42-C2B0-429E-987E-7B5092632A97}"/>
                  </a:ext>
                </a:extLst>
              </p:cNvPr>
              <p:cNvSpPr txBox="1"/>
              <p:nvPr/>
            </p:nvSpPr>
            <p:spPr>
              <a:xfrm>
                <a:off x="8629200" y="4254605"/>
                <a:ext cx="125534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Data extensions</a:t>
                </a:r>
              </a:p>
            </p:txBody>
          </p:sp>
          <p:sp>
            <p:nvSpPr>
              <p:cNvPr id="200" name="TextBox 199">
                <a:extLst>
                  <a:ext uri="{FF2B5EF4-FFF2-40B4-BE49-F238E27FC236}">
                    <a16:creationId xmlns:a16="http://schemas.microsoft.com/office/drawing/2014/main" id="{CE40F829-C49F-4E53-A517-5087B8939CD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More...</a:t>
                </a:r>
              </a:p>
            </p:txBody>
          </p:sp>
          <p:sp>
            <p:nvSpPr>
              <p:cNvPr id="201" name="Rectangle 200">
                <a:extLst>
                  <a:ext uri="{FF2B5EF4-FFF2-40B4-BE49-F238E27FC236}">
                    <a16:creationId xmlns:a16="http://schemas.microsoft.com/office/drawing/2014/main" id="{22F5FDB1-5B3F-4511-AF4E-23708C4780AB}"/>
                  </a:ext>
                </a:extLst>
              </p:cNvPr>
              <p:cNvSpPr/>
              <p:nvPr/>
            </p:nvSpPr>
            <p:spPr>
              <a:xfrm>
                <a:off x="588263" y="4241047"/>
                <a:ext cx="1162306"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Capabilities</a:t>
                </a:r>
              </a:p>
            </p:txBody>
          </p:sp>
        </p:grpSp>
        <p:grpSp>
          <p:nvGrpSpPr>
            <p:cNvPr id="202" name="Group 201">
              <a:extLst>
                <a:ext uri="{FF2B5EF4-FFF2-40B4-BE49-F238E27FC236}">
                  <a16:creationId xmlns:a16="http://schemas.microsoft.com/office/drawing/2014/main" id="{04AF92D9-A3E7-4256-B256-205A80DBCC0C}"/>
                </a:ext>
              </a:extLst>
            </p:cNvPr>
            <p:cNvGrpSpPr/>
            <p:nvPr/>
          </p:nvGrpSpPr>
          <p:grpSpPr>
            <a:xfrm>
              <a:off x="588263" y="3869278"/>
              <a:ext cx="11015474" cy="338554"/>
              <a:chOff x="588263" y="3684124"/>
              <a:chExt cx="11015474" cy="338554"/>
            </a:xfrm>
          </p:grpSpPr>
          <p:sp>
            <p:nvSpPr>
              <p:cNvPr id="203" name="TextBox 202">
                <a:extLst>
                  <a:ext uri="{FF2B5EF4-FFF2-40B4-BE49-F238E27FC236}">
                    <a16:creationId xmlns:a16="http://schemas.microsoft.com/office/drawing/2014/main" id="{3E2A068C-714F-4907-AD06-74EF039C0169}"/>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Python</a:t>
                </a:r>
              </a:p>
            </p:txBody>
          </p:sp>
          <p:sp>
            <p:nvSpPr>
              <p:cNvPr id="204" name="TextBox 203">
                <a:extLst>
                  <a:ext uri="{FF2B5EF4-FFF2-40B4-BE49-F238E27FC236}">
                    <a16:creationId xmlns:a16="http://schemas.microsoft.com/office/drawing/2014/main" id="{5AC36988-FF30-4FD4-866E-B3C4CFC4B7B9}"/>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PHP</a:t>
                </a:r>
              </a:p>
            </p:txBody>
          </p:sp>
          <p:sp>
            <p:nvSpPr>
              <p:cNvPr id="205" name="TextBox 204">
                <a:extLst>
                  <a:ext uri="{FF2B5EF4-FFF2-40B4-BE49-F238E27FC236}">
                    <a16:creationId xmlns:a16="http://schemas.microsoft.com/office/drawing/2014/main" id="{C1CC34C2-1661-4E6F-90D0-48C459BA22CF}"/>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JavaScript/Node</a:t>
                </a:r>
              </a:p>
            </p:txBody>
          </p:sp>
          <p:sp>
            <p:nvSpPr>
              <p:cNvPr id="206" name="TextBox 205">
                <a:extLst>
                  <a:ext uri="{FF2B5EF4-FFF2-40B4-BE49-F238E27FC236}">
                    <a16:creationId xmlns:a16="http://schemas.microsoft.com/office/drawing/2014/main" id="{5F0DF1E1-1686-418A-AB47-DBFBA2619E88}"/>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a:t>
                </a:r>
              </a:p>
            </p:txBody>
          </p:sp>
          <p:sp>
            <p:nvSpPr>
              <p:cNvPr id="207" name="TextBox 206">
                <a:extLst>
                  <a:ext uri="{FF2B5EF4-FFF2-40B4-BE49-F238E27FC236}">
                    <a16:creationId xmlns:a16="http://schemas.microsoft.com/office/drawing/2014/main" id="{C4FDC77F-F9EA-467F-A0F3-6E74F68CA1AA}"/>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a:t>
                </a:r>
              </a:p>
            </p:txBody>
          </p:sp>
          <p:sp>
            <p:nvSpPr>
              <p:cNvPr id="208" name="TextBox 207">
                <a:extLst>
                  <a:ext uri="{FF2B5EF4-FFF2-40B4-BE49-F238E27FC236}">
                    <a16:creationId xmlns:a16="http://schemas.microsoft.com/office/drawing/2014/main" id="{FD2B721F-AD5F-4A83-8496-3C07DEAE10EE}"/>
                  </a:ext>
                </a:extLst>
              </p:cNvPr>
              <p:cNvSpPr txBox="1"/>
              <p:nvPr/>
            </p:nvSpPr>
            <p:spPr>
              <a:xfrm>
                <a:off x="7177170" y="3697587"/>
                <a:ext cx="928716"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Objective-C</a:t>
                </a:r>
              </a:p>
            </p:txBody>
          </p:sp>
          <p:sp>
            <p:nvSpPr>
              <p:cNvPr id="209" name="Rectangle 208">
                <a:extLst>
                  <a:ext uri="{FF2B5EF4-FFF2-40B4-BE49-F238E27FC236}">
                    <a16:creationId xmlns:a16="http://schemas.microsoft.com/office/drawing/2014/main" id="{83C5CAAB-4259-4B59-B927-3213E0895024}"/>
                  </a:ext>
                </a:extLst>
              </p:cNvPr>
              <p:cNvSpPr/>
              <p:nvPr/>
            </p:nvSpPr>
            <p:spPr>
              <a:xfrm>
                <a:off x="588263" y="3684124"/>
                <a:ext cx="877804"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Libraries</a:t>
                </a:r>
              </a:p>
            </p:txBody>
          </p:sp>
        </p:grpSp>
        <p:grpSp>
          <p:nvGrpSpPr>
            <p:cNvPr id="210" name="Group 209">
              <a:extLst>
                <a:ext uri="{FF2B5EF4-FFF2-40B4-BE49-F238E27FC236}">
                  <a16:creationId xmlns:a16="http://schemas.microsoft.com/office/drawing/2014/main" id="{CB857AAB-E612-4AF6-9A32-05E73E122AC0}"/>
                </a:ext>
              </a:extLst>
            </p:cNvPr>
            <p:cNvGrpSpPr/>
            <p:nvPr/>
          </p:nvGrpSpPr>
          <p:grpSpPr>
            <a:xfrm>
              <a:off x="588263" y="3304404"/>
              <a:ext cx="11015474" cy="338554"/>
              <a:chOff x="588263" y="3106077"/>
              <a:chExt cx="11015474" cy="338554"/>
            </a:xfrm>
          </p:grpSpPr>
          <p:sp>
            <p:nvSpPr>
              <p:cNvPr id="211" name="TextBox 210">
                <a:extLst>
                  <a:ext uri="{FF2B5EF4-FFF2-40B4-BE49-F238E27FC236}">
                    <a16:creationId xmlns:a16="http://schemas.microsoft.com/office/drawing/2014/main" id="{EBE953B9-CDB8-4583-A55E-D4CC1D939E61}"/>
                  </a:ext>
                </a:extLst>
              </p:cNvPr>
              <p:cNvSpPr txBox="1"/>
              <p:nvPr/>
            </p:nvSpPr>
            <p:spPr>
              <a:xfrm>
                <a:off x="2185365" y="3115780"/>
                <a:ext cx="1403141"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components</a:t>
                </a:r>
              </a:p>
            </p:txBody>
          </p:sp>
          <p:sp>
            <p:nvSpPr>
              <p:cNvPr id="212" name="TextBox 211">
                <a:extLst>
                  <a:ext uri="{FF2B5EF4-FFF2-40B4-BE49-F238E27FC236}">
                    <a16:creationId xmlns:a16="http://schemas.microsoft.com/office/drawing/2014/main" id="{CB6DCEDA-BF4F-42D0-B640-4433F6D8170C}"/>
                  </a:ext>
                </a:extLst>
              </p:cNvPr>
              <p:cNvSpPr txBox="1"/>
              <p:nvPr/>
            </p:nvSpPr>
            <p:spPr>
              <a:xfrm>
                <a:off x="5758918" y="3115780"/>
                <a:ext cx="214988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Univeral Windows Platform</a:t>
                </a:r>
              </a:p>
            </p:txBody>
          </p:sp>
          <p:sp>
            <p:nvSpPr>
              <p:cNvPr id="213" name="TextBox 212">
                <a:extLst>
                  <a:ext uri="{FF2B5EF4-FFF2-40B4-BE49-F238E27FC236}">
                    <a16:creationId xmlns:a16="http://schemas.microsoft.com/office/drawing/2014/main" id="{9FCE4C2F-A623-4909-9C94-734DAFB5DDC9}"/>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Adaptive cards</a:t>
                </a:r>
              </a:p>
            </p:txBody>
          </p:sp>
          <p:sp>
            <p:nvSpPr>
              <p:cNvPr id="214" name="TextBox 213">
                <a:extLst>
                  <a:ext uri="{FF2B5EF4-FFF2-40B4-BE49-F238E27FC236}">
                    <a16:creationId xmlns:a16="http://schemas.microsoft.com/office/drawing/2014/main" id="{E359AA92-AD9A-4BAC-81C0-A589EDBE9782}"/>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Pickers</a:t>
                </a:r>
              </a:p>
            </p:txBody>
          </p:sp>
          <p:sp>
            <p:nvSpPr>
              <p:cNvPr id="215" name="TextBox 214">
                <a:extLst>
                  <a:ext uri="{FF2B5EF4-FFF2-40B4-BE49-F238E27FC236}">
                    <a16:creationId xmlns:a16="http://schemas.microsoft.com/office/drawing/2014/main" id="{49A70DAD-402B-4173-A37A-0FE67362C89C}"/>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React components</a:t>
                </a:r>
              </a:p>
            </p:txBody>
          </p:sp>
          <p:sp>
            <p:nvSpPr>
              <p:cNvPr id="216" name="Rectangle 215">
                <a:extLst>
                  <a:ext uri="{FF2B5EF4-FFF2-40B4-BE49-F238E27FC236}">
                    <a16:creationId xmlns:a16="http://schemas.microsoft.com/office/drawing/2014/main" id="{9277419D-FAC8-4309-99C0-0B5626F035CB}"/>
                  </a:ext>
                </a:extLst>
              </p:cNvPr>
              <p:cNvSpPr/>
              <p:nvPr/>
            </p:nvSpPr>
            <p:spPr>
              <a:xfrm>
                <a:off x="588263" y="3106077"/>
                <a:ext cx="1571905"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User experience</a:t>
                </a:r>
              </a:p>
            </p:txBody>
          </p:sp>
        </p:grpSp>
        <p:grpSp>
          <p:nvGrpSpPr>
            <p:cNvPr id="217" name="Group 216">
              <a:extLst>
                <a:ext uri="{FF2B5EF4-FFF2-40B4-BE49-F238E27FC236}">
                  <a16:creationId xmlns:a16="http://schemas.microsoft.com/office/drawing/2014/main" id="{3D1CB9DB-2A25-40DB-B1B8-ABA9E68B5A02}"/>
                </a:ext>
              </a:extLst>
            </p:cNvPr>
            <p:cNvGrpSpPr/>
            <p:nvPr/>
          </p:nvGrpSpPr>
          <p:grpSpPr>
            <a:xfrm>
              <a:off x="588263" y="2735137"/>
              <a:ext cx="11015474" cy="338554"/>
              <a:chOff x="588263" y="2549942"/>
              <a:chExt cx="11015474" cy="338554"/>
            </a:xfrm>
          </p:grpSpPr>
          <p:sp>
            <p:nvSpPr>
              <p:cNvPr id="218" name="TextBox 217">
                <a:extLst>
                  <a:ext uri="{FF2B5EF4-FFF2-40B4-BE49-F238E27FC236}">
                    <a16:creationId xmlns:a16="http://schemas.microsoft.com/office/drawing/2014/main" id="{E116E8FA-0280-4B14-812D-BBDD3A07BF7D}"/>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Implicit-grant</a:t>
                </a:r>
              </a:p>
            </p:txBody>
          </p:sp>
          <p:sp>
            <p:nvSpPr>
              <p:cNvPr id="219" name="TextBox 218">
                <a:extLst>
                  <a:ext uri="{FF2B5EF4-FFF2-40B4-BE49-F238E27FC236}">
                    <a16:creationId xmlns:a16="http://schemas.microsoft.com/office/drawing/2014/main" id="{98867B2F-BC43-43C8-B5E8-A2A8F54BCAA0}"/>
                  </a:ext>
                </a:extLst>
              </p:cNvPr>
              <p:cNvSpPr txBox="1"/>
              <p:nvPr/>
            </p:nvSpPr>
            <p:spPr>
              <a:xfrm>
                <a:off x="2085436" y="2560278"/>
                <a:ext cx="1603003"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Authentication code</a:t>
                </a:r>
              </a:p>
            </p:txBody>
          </p:sp>
          <p:sp>
            <p:nvSpPr>
              <p:cNvPr id="220" name="TextBox 219">
                <a:extLst>
                  <a:ext uri="{FF2B5EF4-FFF2-40B4-BE49-F238E27FC236}">
                    <a16:creationId xmlns:a16="http://schemas.microsoft.com/office/drawing/2014/main" id="{AB9FF559-4DCA-4475-BC28-1BC6126CFDEB}"/>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Device-code</a:t>
                </a:r>
              </a:p>
            </p:txBody>
          </p:sp>
          <p:sp>
            <p:nvSpPr>
              <p:cNvPr id="221" name="TextBox 220">
                <a:extLst>
                  <a:ext uri="{FF2B5EF4-FFF2-40B4-BE49-F238E27FC236}">
                    <a16:creationId xmlns:a16="http://schemas.microsoft.com/office/drawing/2014/main" id="{62519083-E121-4E16-9B5F-3BE57B3E90AD}"/>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On-behalf-of</a:t>
                </a:r>
              </a:p>
            </p:txBody>
          </p:sp>
          <p:sp>
            <p:nvSpPr>
              <p:cNvPr id="222" name="TextBox 221">
                <a:extLst>
                  <a:ext uri="{FF2B5EF4-FFF2-40B4-BE49-F238E27FC236}">
                    <a16:creationId xmlns:a16="http://schemas.microsoft.com/office/drawing/2014/main" id="{68AEE49E-C3D4-4CE3-A852-459F5617044D}"/>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Client-credentials</a:t>
                </a:r>
              </a:p>
            </p:txBody>
          </p:sp>
          <p:sp>
            <p:nvSpPr>
              <p:cNvPr id="223" name="Rectangle 222">
                <a:extLst>
                  <a:ext uri="{FF2B5EF4-FFF2-40B4-BE49-F238E27FC236}">
                    <a16:creationId xmlns:a16="http://schemas.microsoft.com/office/drawing/2014/main" id="{356673EB-DF18-4D55-B373-665834BA13C7}"/>
                  </a:ext>
                </a:extLst>
              </p:cNvPr>
              <p:cNvSpPr/>
              <p:nvPr/>
            </p:nvSpPr>
            <p:spPr>
              <a:xfrm>
                <a:off x="588263" y="2549942"/>
                <a:ext cx="544380"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Auth</a:t>
                </a:r>
              </a:p>
            </p:txBody>
          </p:sp>
        </p:grpSp>
        <p:sp>
          <p:nvSpPr>
            <p:cNvPr id="224" name="TextBox 223">
              <a:extLst>
                <a:ext uri="{FF2B5EF4-FFF2-40B4-BE49-F238E27FC236}">
                  <a16:creationId xmlns:a16="http://schemas.microsoft.com/office/drawing/2014/main" id="{BD3EEC99-1B6F-4471-839C-A7C685CF7AEE}"/>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Web</a:t>
              </a:r>
            </a:p>
          </p:txBody>
        </p:sp>
        <p:sp>
          <p:nvSpPr>
            <p:cNvPr id="225" name="TextBox 224">
              <a:extLst>
                <a:ext uri="{FF2B5EF4-FFF2-40B4-BE49-F238E27FC236}">
                  <a16:creationId xmlns:a16="http://schemas.microsoft.com/office/drawing/2014/main" id="{E8C6970B-C92F-4A1F-912F-1794795E46F7}"/>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Automation</a:t>
              </a:r>
            </a:p>
          </p:txBody>
        </p:sp>
        <p:sp>
          <p:nvSpPr>
            <p:cNvPr id="226" name="TextBox 225">
              <a:extLst>
                <a:ext uri="{FF2B5EF4-FFF2-40B4-BE49-F238E27FC236}">
                  <a16:creationId xmlns:a16="http://schemas.microsoft.com/office/drawing/2014/main" id="{9BD3692A-6E21-42A6-8946-8874BF12F9EB}"/>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Bots</a:t>
              </a:r>
            </a:p>
          </p:txBody>
        </p:sp>
        <p:sp>
          <p:nvSpPr>
            <p:cNvPr id="227" name="TextBox 226">
              <a:extLst>
                <a:ext uri="{FF2B5EF4-FFF2-40B4-BE49-F238E27FC236}">
                  <a16:creationId xmlns:a16="http://schemas.microsoft.com/office/drawing/2014/main" id="{2A9C0E87-CF8C-492B-AD04-4DFB01D0C282}"/>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Analytics</a:t>
              </a:r>
            </a:p>
          </p:txBody>
        </p:sp>
        <p:sp>
          <p:nvSpPr>
            <p:cNvPr id="228" name="TextBox 227">
              <a:extLst>
                <a:ext uri="{FF2B5EF4-FFF2-40B4-BE49-F238E27FC236}">
                  <a16:creationId xmlns:a16="http://schemas.microsoft.com/office/drawing/2014/main" id="{F226079F-582E-4150-9F21-DA0A9A0A48E5}"/>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Native</a:t>
              </a:r>
            </a:p>
          </p:txBody>
        </p:sp>
        <p:sp>
          <p:nvSpPr>
            <p:cNvPr id="229" name="TextBox 228">
              <a:extLst>
                <a:ext uri="{FF2B5EF4-FFF2-40B4-BE49-F238E27FC236}">
                  <a16:creationId xmlns:a16="http://schemas.microsoft.com/office/drawing/2014/main" id="{177B5872-1C05-4D44-8DD8-553474E6CFC8}"/>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Flows</a:t>
              </a:r>
            </a:p>
          </p:txBody>
        </p:sp>
        <p:grpSp>
          <p:nvGrpSpPr>
            <p:cNvPr id="230" name="Group 229">
              <a:extLst>
                <a:ext uri="{FF2B5EF4-FFF2-40B4-BE49-F238E27FC236}">
                  <a16:creationId xmlns:a16="http://schemas.microsoft.com/office/drawing/2014/main" id="{D46D3E2C-CEE7-4BDF-9351-540E479E4333}"/>
                </a:ext>
              </a:extLst>
            </p:cNvPr>
            <p:cNvGrpSpPr/>
            <p:nvPr/>
          </p:nvGrpSpPr>
          <p:grpSpPr>
            <a:xfrm>
              <a:off x="9137860" y="5355414"/>
              <a:ext cx="546852" cy="377063"/>
              <a:chOff x="9390745" y="6012399"/>
              <a:chExt cx="546852" cy="377063"/>
            </a:xfrm>
          </p:grpSpPr>
          <p:sp>
            <p:nvSpPr>
              <p:cNvPr id="231" name="Freeform 24">
                <a:extLst>
                  <a:ext uri="{FF2B5EF4-FFF2-40B4-BE49-F238E27FC236}">
                    <a16:creationId xmlns:a16="http://schemas.microsoft.com/office/drawing/2014/main" id="{92FEDB6D-915A-4EC7-A100-3BD28E35EB5D}"/>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2" name="Freeform 25">
                <a:extLst>
                  <a:ext uri="{FF2B5EF4-FFF2-40B4-BE49-F238E27FC236}">
                    <a16:creationId xmlns:a16="http://schemas.microsoft.com/office/drawing/2014/main" id="{A09138AE-98FA-4884-96E2-FAE53048F6A3}"/>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3" name="Freeform 26">
                <a:extLst>
                  <a:ext uri="{FF2B5EF4-FFF2-40B4-BE49-F238E27FC236}">
                    <a16:creationId xmlns:a16="http://schemas.microsoft.com/office/drawing/2014/main" id="{557F4C86-87A5-432F-9EDE-5F722498A1CF}"/>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4" name="Freeform 26">
                <a:extLst>
                  <a:ext uri="{FF2B5EF4-FFF2-40B4-BE49-F238E27FC236}">
                    <a16:creationId xmlns:a16="http://schemas.microsoft.com/office/drawing/2014/main" id="{0BEBEEA0-5E85-4EA9-BA0A-027C442CD225}"/>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25">
                <a:extLst>
                  <a:ext uri="{FF2B5EF4-FFF2-40B4-BE49-F238E27FC236}">
                    <a16:creationId xmlns:a16="http://schemas.microsoft.com/office/drawing/2014/main" id="{2149492B-216E-4D2F-B741-25D1625F8BFB}"/>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36" name="Straight Connector 235">
                <a:extLst>
                  <a:ext uri="{FF2B5EF4-FFF2-40B4-BE49-F238E27FC236}">
                    <a16:creationId xmlns:a16="http://schemas.microsoft.com/office/drawing/2014/main" id="{68B4CE85-B9E8-46C8-86AA-89F928129C03}"/>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BEE45F6-E5D1-402F-B32F-FB481EC845D3}"/>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AE5CA9-FF9B-4501-9AE5-80754695F060}"/>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544122A-DD7B-43B1-8BFD-7A5CE21E0C3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7799967-E645-44E8-A078-50640B5C8AAB}"/>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1" name="Freeform 36">
                <a:extLst>
                  <a:ext uri="{FF2B5EF4-FFF2-40B4-BE49-F238E27FC236}">
                    <a16:creationId xmlns:a16="http://schemas.microsoft.com/office/drawing/2014/main" id="{431E795C-451A-48AA-A356-34A677BDBA9D}"/>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id="{16D18AB5-8D0F-4803-BA5D-F52948FB2D10}"/>
                </a:ext>
              </a:extLst>
            </p:cNvPr>
            <p:cNvGrpSpPr/>
            <p:nvPr/>
          </p:nvGrpSpPr>
          <p:grpSpPr>
            <a:xfrm>
              <a:off x="10231475" y="1615424"/>
              <a:ext cx="954695" cy="610153"/>
              <a:chOff x="8415591" y="1300508"/>
              <a:chExt cx="1049725" cy="670888"/>
            </a:xfrm>
          </p:grpSpPr>
          <p:grpSp>
            <p:nvGrpSpPr>
              <p:cNvPr id="243" name="Group 242">
                <a:extLst>
                  <a:ext uri="{FF2B5EF4-FFF2-40B4-BE49-F238E27FC236}">
                    <a16:creationId xmlns:a16="http://schemas.microsoft.com/office/drawing/2014/main" id="{31A366C0-93C8-4128-BA9D-551B061B0D86}"/>
                  </a:ext>
                </a:extLst>
              </p:cNvPr>
              <p:cNvGrpSpPr/>
              <p:nvPr/>
            </p:nvGrpSpPr>
            <p:grpSpPr>
              <a:xfrm>
                <a:off x="8415591" y="1561014"/>
                <a:ext cx="476085" cy="341540"/>
                <a:chOff x="8094049" y="1510237"/>
                <a:chExt cx="476085" cy="341540"/>
              </a:xfrm>
            </p:grpSpPr>
            <p:sp>
              <p:nvSpPr>
                <p:cNvPr id="251" name="Freeform 40">
                  <a:extLst>
                    <a:ext uri="{FF2B5EF4-FFF2-40B4-BE49-F238E27FC236}">
                      <a16:creationId xmlns:a16="http://schemas.microsoft.com/office/drawing/2014/main" id="{A2C85D8E-A138-4497-9E6D-97ED1354CA33}"/>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CE63E01D-08E3-417C-8AD7-DE15D44AA402}"/>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4" name="Group 18">
                <a:extLst>
                  <a:ext uri="{FF2B5EF4-FFF2-40B4-BE49-F238E27FC236}">
                    <a16:creationId xmlns:a16="http://schemas.microsoft.com/office/drawing/2014/main" id="{B7711B02-30F7-4B6F-8B7A-9BA746AE3FC6}"/>
                  </a:ext>
                </a:extLst>
              </p:cNvPr>
              <p:cNvGrpSpPr>
                <a:grpSpLocks noChangeAspect="1"/>
              </p:cNvGrpSpPr>
              <p:nvPr/>
            </p:nvGrpSpPr>
            <p:grpSpPr bwMode="auto">
              <a:xfrm>
                <a:off x="8681085" y="1300508"/>
                <a:ext cx="549037" cy="653253"/>
                <a:chOff x="3620" y="233"/>
                <a:chExt cx="216" cy="257"/>
              </a:xfrm>
            </p:grpSpPr>
            <p:sp>
              <p:nvSpPr>
                <p:cNvPr id="246" name="Freeform 19">
                  <a:extLst>
                    <a:ext uri="{FF2B5EF4-FFF2-40B4-BE49-F238E27FC236}">
                      <a16:creationId xmlns:a16="http://schemas.microsoft.com/office/drawing/2014/main" id="{267D373D-4D1D-4E05-89DC-5FFD629507DA}"/>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7" name="Freeform 20">
                  <a:extLst>
                    <a:ext uri="{FF2B5EF4-FFF2-40B4-BE49-F238E27FC236}">
                      <a16:creationId xmlns:a16="http://schemas.microsoft.com/office/drawing/2014/main" id="{CA795CDC-C917-430C-BB17-41F6925F5D47}"/>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8" name="Freeform 21">
                  <a:extLst>
                    <a:ext uri="{FF2B5EF4-FFF2-40B4-BE49-F238E27FC236}">
                      <a16:creationId xmlns:a16="http://schemas.microsoft.com/office/drawing/2014/main" id="{4A9E0B3F-7B65-43F5-A515-C8F4649FE68F}"/>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9" name="Freeform 22">
                  <a:extLst>
                    <a:ext uri="{FF2B5EF4-FFF2-40B4-BE49-F238E27FC236}">
                      <a16:creationId xmlns:a16="http://schemas.microsoft.com/office/drawing/2014/main" id="{717C4F3D-B621-4A1F-925A-E7E117E07A95}"/>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50" name="Freeform 23">
                  <a:extLst>
                    <a:ext uri="{FF2B5EF4-FFF2-40B4-BE49-F238E27FC236}">
                      <a16:creationId xmlns:a16="http://schemas.microsoft.com/office/drawing/2014/main" id="{D986D0EC-1488-410B-A260-EBBC0B3987A1}"/>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245" name="Freeform 44">
                <a:extLst>
                  <a:ext uri="{FF2B5EF4-FFF2-40B4-BE49-F238E27FC236}">
                    <a16:creationId xmlns:a16="http://schemas.microsoft.com/office/drawing/2014/main" id="{BB8CA118-E8D1-4C2C-A6B1-7F717CFDB790}"/>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3" name="Freeform 5">
              <a:extLst>
                <a:ext uri="{FF2B5EF4-FFF2-40B4-BE49-F238E27FC236}">
                  <a16:creationId xmlns:a16="http://schemas.microsoft.com/office/drawing/2014/main" id="{30784CD0-79A0-4EA9-B45B-B04B6C2F83FB}"/>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291136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730F-BB41-43D1-B937-6ABCE51BDDF5}"/>
              </a:ext>
            </a:extLst>
          </p:cNvPr>
          <p:cNvSpPr>
            <a:spLocks noGrp="1"/>
          </p:cNvSpPr>
          <p:nvPr>
            <p:ph type="title"/>
          </p:nvPr>
        </p:nvSpPr>
        <p:spPr/>
        <p:txBody>
          <a:bodyPr/>
          <a:lstStyle/>
          <a:p>
            <a:r>
              <a:rPr lang="en-US" dirty="0"/>
              <a:t>Graph data</a:t>
            </a:r>
          </a:p>
        </p:txBody>
      </p:sp>
      <p:graphicFrame>
        <p:nvGraphicFramePr>
          <p:cNvPr id="7" name="Diagram 6" descr="Tables illustrating the various types of data you can find on the Graph.">
            <a:extLst>
              <a:ext uri="{FF2B5EF4-FFF2-40B4-BE49-F238E27FC236}">
                <a16:creationId xmlns:a16="http://schemas.microsoft.com/office/drawing/2014/main" id="{F5C70255-4CB2-4553-8A72-20BD38679A2F}"/>
              </a:ext>
            </a:extLst>
          </p:cNvPr>
          <p:cNvGraphicFramePr/>
          <p:nvPr>
            <p:extLst>
              <p:ext uri="{D42A27DB-BD31-4B8C-83A1-F6EECF244321}">
                <p14:modId xmlns:p14="http://schemas.microsoft.com/office/powerpoint/2010/main" val="2038165929"/>
              </p:ext>
            </p:extLst>
          </p:nvPr>
        </p:nvGraphicFramePr>
        <p:xfrm>
          <a:off x="469900" y="1435497"/>
          <a:ext cx="11018520" cy="3451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95D0F87A-0073-4445-A650-87A57A6435C8}"/>
              </a:ext>
            </a:extLst>
          </p:cNvPr>
          <p:cNvSpPr>
            <a:spLocks noGrp="1"/>
          </p:cNvSpPr>
          <p:nvPr>
            <p:ph type="body" sz="quarter" idx="10"/>
          </p:nvPr>
        </p:nvSpPr>
        <p:spPr>
          <a:xfrm>
            <a:off x="584200" y="5135881"/>
            <a:ext cx="11018520" cy="1264919"/>
          </a:xfrm>
        </p:spPr>
        <p:txBody>
          <a:bodyPr lIns="0" rIns="0" numCol="5" spcCol="0">
            <a:noAutofit/>
          </a:bodyPr>
          <a:lstStyle/>
          <a:p>
            <a:pPr marL="0" indent="0">
              <a:lnSpc>
                <a:spcPct val="114000"/>
              </a:lnSpc>
              <a:buNone/>
            </a:pPr>
            <a:r>
              <a:rPr lang="en-US" sz="1400" dirty="0"/>
              <a:t>Mail, Calendar,  </a:t>
            </a:r>
          </a:p>
          <a:p>
            <a:pPr marL="0" indent="0">
              <a:lnSpc>
                <a:spcPct val="114000"/>
              </a:lnSpc>
              <a:buNone/>
            </a:pPr>
            <a:r>
              <a:rPr lang="en-US" sz="1400" dirty="0"/>
              <a:t>Contacts, Tasks,</a:t>
            </a:r>
          </a:p>
          <a:p>
            <a:pPr marL="0" indent="0">
              <a:lnSpc>
                <a:spcPct val="114000"/>
              </a:lnSpc>
              <a:buNone/>
            </a:pPr>
            <a:r>
              <a:rPr lang="en-US" sz="1400" dirty="0"/>
              <a:t>Sites, Lists,</a:t>
            </a:r>
          </a:p>
          <a:p>
            <a:pPr marL="0" indent="0">
              <a:lnSpc>
                <a:spcPct val="114000"/>
              </a:lnSpc>
              <a:buNone/>
            </a:pPr>
            <a:r>
              <a:rPr lang="en-US" sz="1400" dirty="0"/>
              <a:t>Drives, Files</a:t>
            </a:r>
          </a:p>
          <a:p>
            <a:pPr marL="0" indent="0">
              <a:lnSpc>
                <a:spcPct val="114000"/>
              </a:lnSpc>
              <a:buNone/>
            </a:pPr>
            <a:r>
              <a:rPr lang="en-US" sz="1400" dirty="0"/>
              <a:t>Channels, Messages,</a:t>
            </a:r>
          </a:p>
          <a:p>
            <a:pPr marL="0" indent="0">
              <a:lnSpc>
                <a:spcPct val="114000"/>
              </a:lnSpc>
              <a:buNone/>
            </a:pPr>
            <a:r>
              <a:rPr lang="en-US" sz="1400" dirty="0"/>
              <a:t>Tasks, Plans,</a:t>
            </a:r>
          </a:p>
          <a:p>
            <a:pPr marL="0" indent="0">
              <a:lnSpc>
                <a:spcPct val="114000"/>
              </a:lnSpc>
              <a:buNone/>
            </a:pPr>
            <a:r>
              <a:rPr lang="en-US" sz="1400" dirty="0"/>
              <a:t>Spreadsheets,</a:t>
            </a:r>
          </a:p>
          <a:p>
            <a:pPr marL="0" indent="0">
              <a:lnSpc>
                <a:spcPct val="114000"/>
              </a:lnSpc>
              <a:buNone/>
            </a:pPr>
            <a:r>
              <a:rPr lang="en-US" sz="1400" dirty="0"/>
              <a:t>Notes, </a:t>
            </a:r>
          </a:p>
          <a:p>
            <a:pPr marL="0" indent="0">
              <a:lnSpc>
                <a:spcPct val="114000"/>
              </a:lnSpc>
              <a:buNone/>
            </a:pPr>
            <a:r>
              <a:rPr lang="en-US" sz="1400" dirty="0"/>
              <a:t>Identity Management,</a:t>
            </a:r>
          </a:p>
          <a:p>
            <a:pPr marL="0" indent="0">
              <a:lnSpc>
                <a:spcPct val="114000"/>
              </a:lnSpc>
              <a:buNone/>
            </a:pPr>
            <a:r>
              <a:rPr lang="en-US" sz="1400" dirty="0"/>
              <a:t>Access Control, </a:t>
            </a:r>
          </a:p>
          <a:p>
            <a:pPr marL="0" indent="0">
              <a:lnSpc>
                <a:spcPct val="114000"/>
              </a:lnSpc>
              <a:buNone/>
            </a:pPr>
            <a:r>
              <a:rPr lang="en-US" sz="1400" dirty="0"/>
              <a:t>Synchronization, </a:t>
            </a:r>
          </a:p>
          <a:p>
            <a:pPr marL="0" indent="0">
              <a:lnSpc>
                <a:spcPct val="114000"/>
              </a:lnSpc>
              <a:buNone/>
            </a:pPr>
            <a:r>
              <a:rPr lang="en-US" sz="1400" dirty="0"/>
              <a:t>Policies</a:t>
            </a:r>
          </a:p>
          <a:p>
            <a:pPr marL="0" indent="0">
              <a:lnSpc>
                <a:spcPct val="114000"/>
              </a:lnSpc>
              <a:buNone/>
            </a:pPr>
            <a:r>
              <a:rPr lang="en-US" sz="1400" dirty="0"/>
              <a:t>Administrative Units,</a:t>
            </a:r>
          </a:p>
          <a:p>
            <a:pPr marL="0" indent="0">
              <a:lnSpc>
                <a:spcPct val="114000"/>
              </a:lnSpc>
              <a:buNone/>
            </a:pPr>
            <a:r>
              <a:rPr lang="en-US" sz="1400" dirty="0"/>
              <a:t>Applications and Devices, </a:t>
            </a:r>
          </a:p>
          <a:p>
            <a:pPr marL="0" indent="0">
              <a:lnSpc>
                <a:spcPct val="114000"/>
              </a:lnSpc>
              <a:buNone/>
            </a:pPr>
            <a:r>
              <a:rPr lang="en-US" sz="1400" dirty="0"/>
              <a:t>Alerts, </a:t>
            </a:r>
          </a:p>
          <a:p>
            <a:pPr marL="0" indent="0">
              <a:lnSpc>
                <a:spcPct val="114000"/>
              </a:lnSpc>
              <a:buNone/>
            </a:pPr>
            <a:r>
              <a:rPr lang="en-US" sz="1400" dirty="0"/>
              <a:t>Domains</a:t>
            </a:r>
          </a:p>
          <a:p>
            <a:pPr marL="0" indent="0">
              <a:lnSpc>
                <a:spcPct val="114000"/>
              </a:lnSpc>
              <a:buNone/>
            </a:pPr>
            <a:r>
              <a:rPr lang="en-US" sz="1400" dirty="0"/>
              <a:t>Advanced Threat Analytics,</a:t>
            </a:r>
          </a:p>
          <a:p>
            <a:pPr marL="0" indent="0">
              <a:lnSpc>
                <a:spcPct val="114000"/>
              </a:lnSpc>
              <a:buNone/>
            </a:pPr>
            <a:r>
              <a:rPr lang="en-US" sz="1400" dirty="0"/>
              <a:t>Advanced Threat Protection,</a:t>
            </a:r>
          </a:p>
          <a:p>
            <a:pPr marL="0" indent="0">
              <a:lnSpc>
                <a:spcPct val="114000"/>
              </a:lnSpc>
              <a:buNone/>
            </a:pPr>
            <a:r>
              <a:rPr lang="en-US" sz="1400" dirty="0"/>
              <a:t>and more</a:t>
            </a:r>
          </a:p>
        </p:txBody>
      </p:sp>
    </p:spTree>
    <p:custDataLst>
      <p:tags r:id="rId1"/>
    </p:custDataLst>
    <p:extLst>
      <p:ext uri="{BB962C8B-B14F-4D97-AF65-F5344CB8AC3E}">
        <p14:creationId xmlns:p14="http://schemas.microsoft.com/office/powerpoint/2010/main" val="52894906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7EB0-917F-44B0-930B-36BE663DE04F}"/>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id="{848FD62D-C93C-4C8E-B841-D4D7D150D82F}"/>
              </a:ext>
            </a:extLst>
          </p:cNvPr>
          <p:cNvSpPr>
            <a:spLocks noGrp="1"/>
          </p:cNvSpPr>
          <p:nvPr>
            <p:ph type="body" sz="quarter" idx="10"/>
          </p:nvPr>
        </p:nvSpPr>
        <p:spPr>
          <a:xfrm>
            <a:off x="584199" y="1435100"/>
            <a:ext cx="2923761" cy="4425827"/>
          </a:xfrm>
        </p:spPr>
        <p:txBody>
          <a:bodyPr/>
          <a:lstStyle/>
          <a:p>
            <a:r>
              <a:rPr lang="en-US" sz="2400" dirty="0"/>
              <a:t>Quickly test requests directly in the browser</a:t>
            </a:r>
          </a:p>
          <a:p>
            <a:endParaRPr lang="en-US" sz="2400" dirty="0"/>
          </a:p>
          <a:p>
            <a:r>
              <a:rPr lang="en-US" sz="2400" dirty="0"/>
              <a:t>Supported accounts:</a:t>
            </a:r>
          </a:p>
          <a:p>
            <a:pPr lvl="1"/>
            <a:r>
              <a:rPr lang="it-IT" sz="1600" dirty="0"/>
              <a:t>Demo (commercial)</a:t>
            </a:r>
          </a:p>
          <a:p>
            <a:pPr lvl="1"/>
            <a:r>
              <a:rPr lang="it-IT" sz="1600" dirty="0"/>
              <a:t>Consumer (@outlook.com)</a:t>
            </a:r>
          </a:p>
          <a:p>
            <a:pPr lvl="1"/>
            <a:r>
              <a:rPr lang="it-IT" sz="1600" dirty="0"/>
              <a:t>Commercial (@your.domain)</a:t>
            </a:r>
          </a:p>
          <a:p>
            <a:endParaRPr lang="en-US" sz="2400" dirty="0"/>
          </a:p>
        </p:txBody>
      </p:sp>
      <p:pic>
        <p:nvPicPr>
          <p:cNvPr id="6" name="Picture 5" descr="The screenshot depicts a user’s profile data in the Graph Explorer online tool.">
            <a:extLst>
              <a:ext uri="{FF2B5EF4-FFF2-40B4-BE49-F238E27FC236}">
                <a16:creationId xmlns:a16="http://schemas.microsoft.com/office/drawing/2014/main" id="{FB482B07-7FF9-436A-9C75-C14A0AD261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99559" y="1435100"/>
            <a:ext cx="7507222" cy="3803464"/>
          </a:xfrm>
          <a:prstGeom prst="rect">
            <a:avLst/>
          </a:prstGeom>
          <a:ln>
            <a:solidFill>
              <a:schemeClr val="tx1"/>
            </a:solidFill>
          </a:ln>
        </p:spPr>
      </p:pic>
    </p:spTree>
    <p:custDataLst>
      <p:tags r:id="rId1"/>
    </p:custDataLst>
    <p:extLst>
      <p:ext uri="{BB962C8B-B14F-4D97-AF65-F5344CB8AC3E}">
        <p14:creationId xmlns:p14="http://schemas.microsoft.com/office/powerpoint/2010/main" val="29037835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4C65-5745-4BF9-A282-4462E31C3376}"/>
              </a:ext>
            </a:extLst>
          </p:cNvPr>
          <p:cNvSpPr>
            <a:spLocks noGrp="1"/>
          </p:cNvSpPr>
          <p:nvPr>
            <p:ph type="title"/>
          </p:nvPr>
        </p:nvSpPr>
        <p:spPr>
          <a:xfrm>
            <a:off x="588263" y="457200"/>
            <a:ext cx="11018520" cy="553998"/>
          </a:xfrm>
        </p:spPr>
        <p:txBody>
          <a:bodyPr/>
          <a:lstStyle/>
          <a:p>
            <a:r>
              <a:rPr lang="en-US" dirty="0"/>
              <a:t>Microsoft Graph SDK</a:t>
            </a:r>
          </a:p>
        </p:txBody>
      </p:sp>
      <p:sp>
        <p:nvSpPr>
          <p:cNvPr id="6" name="Text Placeholder 2">
            <a:extLst>
              <a:ext uri="{FF2B5EF4-FFF2-40B4-BE49-F238E27FC236}">
                <a16:creationId xmlns:a16="http://schemas.microsoft.com/office/drawing/2014/main" id="{096B692A-4467-4823-8CE3-CCF7FEAA2155}"/>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224"/>
              </a:spcBef>
              <a:spcAft>
                <a:spcPts val="0"/>
              </a:spcAft>
              <a:buClr>
                <a:srgbClr val="1A1A1A"/>
              </a:buClr>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Installs as two packages</a:t>
            </a:r>
          </a:p>
        </p:txBody>
      </p:sp>
      <p:sp>
        <p:nvSpPr>
          <p:cNvPr id="3" name="Text Placeholder 2">
            <a:extLst>
              <a:ext uri="{FF2B5EF4-FFF2-40B4-BE49-F238E27FC236}">
                <a16:creationId xmlns:a16="http://schemas.microsoft.com/office/drawing/2014/main" id="{20418CBF-92FF-4737-A028-587FA63CF097}"/>
              </a:ext>
            </a:extLst>
          </p:cNvPr>
          <p:cNvSpPr>
            <a:spLocks noGrp="1"/>
          </p:cNvSpPr>
          <p:nvPr>
            <p:ph type="body" sz="quarter" idx="10"/>
          </p:nvPr>
        </p:nvSpPr>
        <p:spPr>
          <a:xfrm>
            <a:off x="584200" y="2289889"/>
            <a:ext cx="5212080" cy="1785104"/>
          </a:xfrm>
        </p:spPr>
        <p:txBody>
          <a:bodyPr/>
          <a:lstStyle/>
          <a:p>
            <a:pPr marL="0" indent="0">
              <a:buNone/>
            </a:pPr>
            <a:r>
              <a:rPr lang="en-US" b="1" dirty="0">
                <a:latin typeface="+mj-lt"/>
              </a:rPr>
              <a:t>Microsoft.Graph</a:t>
            </a:r>
          </a:p>
          <a:p>
            <a:pPr lvl="1"/>
            <a:r>
              <a:rPr lang="en-US" dirty="0"/>
              <a:t>Object-relational mapping tool for Microsoft Graph</a:t>
            </a:r>
          </a:p>
          <a:p>
            <a:pPr lvl="1"/>
            <a:r>
              <a:rPr lang="en-US" dirty="0"/>
              <a:t>Contains classes mapped to the RESTful syntax of the Microsoft Graph API</a:t>
            </a:r>
          </a:p>
        </p:txBody>
      </p:sp>
      <p:sp>
        <p:nvSpPr>
          <p:cNvPr id="4" name="Text Placeholder 3">
            <a:extLst>
              <a:ext uri="{FF2B5EF4-FFF2-40B4-BE49-F238E27FC236}">
                <a16:creationId xmlns:a16="http://schemas.microsoft.com/office/drawing/2014/main" id="{9DCD0F3A-35E1-427C-954E-F243F0B7D8B4}"/>
              </a:ext>
            </a:extLst>
          </p:cNvPr>
          <p:cNvSpPr>
            <a:spLocks noGrp="1"/>
          </p:cNvSpPr>
          <p:nvPr>
            <p:ph type="body" sz="quarter" idx="11"/>
          </p:nvPr>
        </p:nvSpPr>
        <p:spPr>
          <a:xfrm>
            <a:off x="6389914" y="2289889"/>
            <a:ext cx="5212080" cy="1477328"/>
          </a:xfrm>
        </p:spPr>
        <p:txBody>
          <a:bodyPr/>
          <a:lstStyle/>
          <a:p>
            <a:pPr marL="0" indent="0">
              <a:buNone/>
            </a:pPr>
            <a:r>
              <a:rPr lang="en-US" b="1" dirty="0">
                <a:latin typeface="Segoe UI Semibold" panose="020B0702040204020203" pitchFamily="34" charset="0"/>
                <a:cs typeface="Segoe UI Semibold" panose="020B0702040204020203" pitchFamily="34" charset="0"/>
              </a:rPr>
              <a:t>Microsoft.Graph.Auth</a:t>
            </a:r>
          </a:p>
          <a:p>
            <a:pPr lvl="1"/>
            <a:r>
              <a:rPr lang="en-US" dirty="0"/>
              <a:t>Providers to integrate the Microsoft Graph SDK with the MSAL application builders</a:t>
            </a:r>
          </a:p>
          <a:p>
            <a:pPr lvl="1"/>
            <a:r>
              <a:rPr lang="en-US" dirty="0"/>
              <a:t>Supports various authentication flows</a:t>
            </a:r>
          </a:p>
        </p:txBody>
      </p:sp>
    </p:spTree>
    <p:custDataLst>
      <p:tags r:id="rId1"/>
    </p:custDataLst>
    <p:extLst>
      <p:ext uri="{BB962C8B-B14F-4D97-AF65-F5344CB8AC3E}">
        <p14:creationId xmlns:p14="http://schemas.microsoft.com/office/powerpoint/2010/main" val="42145403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authentication SDK</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2593018"/>
          </a:xfrm>
        </p:spPr>
        <p:txBody>
          <a:bodyPr/>
          <a:lstStyle/>
          <a:p>
            <a:pPr marL="0" indent="0">
              <a:spcBef>
                <a:spcPts val="300"/>
              </a:spcBef>
              <a:buNone/>
            </a:pPr>
            <a:r>
              <a:rPr lang="en-US" dirty="0"/>
              <a:t>Wrapper for the MSAL library:</a:t>
            </a:r>
          </a:p>
          <a:p>
            <a:pPr lvl="1">
              <a:spcBef>
                <a:spcPts val="300"/>
              </a:spcBef>
            </a:pPr>
            <a:r>
              <a:rPr lang="en-US" dirty="0"/>
              <a:t>Supplies authentication provider helpers</a:t>
            </a:r>
          </a:p>
          <a:p>
            <a:pPr lvl="1">
              <a:spcBef>
                <a:spcPts val="300"/>
              </a:spcBef>
            </a:pPr>
            <a:r>
              <a:rPr lang="en-US" dirty="0"/>
              <a:t>Uses MSAL "under the hood"</a:t>
            </a:r>
          </a:p>
          <a:p>
            <a:pPr lvl="1">
              <a:spcBef>
                <a:spcPts val="300"/>
              </a:spcBef>
            </a:pPr>
            <a:r>
              <a:rPr lang="en-US" dirty="0"/>
              <a:t>Helpers automatically acquire tokens on your behalf</a:t>
            </a:r>
          </a:p>
          <a:p>
            <a:pPr lvl="1">
              <a:spcBef>
                <a:spcPts val="300"/>
              </a:spcBef>
            </a:pPr>
            <a:r>
              <a:rPr lang="en-US" dirty="0"/>
              <a:t>Reduces the complexity of using Microsoft Graph in your application</a:t>
            </a:r>
          </a:p>
          <a:p>
            <a:pPr>
              <a:spcBef>
                <a:spcPts val="300"/>
              </a:spcBef>
            </a:pPr>
            <a:endParaRPr lang="en-US" dirty="0"/>
          </a:p>
        </p:txBody>
      </p:sp>
      <p:grpSp>
        <p:nvGrpSpPr>
          <p:cNvPr id="7" name="Group 6"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3964583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WithRedirectUri</a:t>
            </a:r>
            <a:r>
              <a:rPr lang="en-US" sz="1800" dirty="0">
                <a:solidFill>
                  <a:srgbClr val="000000"/>
                </a:solidFill>
              </a:rPr>
              <a:t>(</a:t>
            </a:r>
            <a:r>
              <a:rPr lang="en-US" sz="1800" dirty="0">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245706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id="{FDADD137-386D-401A-9754-A596BF687C82}"/>
              </a:ext>
            </a:extLst>
          </p:cNvPr>
          <p:cNvGraphicFramePr>
            <a:graphicFrameLocks noGrp="1"/>
          </p:cNvGraphicFramePr>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val="1173267169"/>
                    </a:ext>
                  </a:extLst>
                </a:gridCol>
                <a:gridCol w="8381263">
                  <a:extLst>
                    <a:ext uri="{9D8B030D-6E8A-4147-A177-3AD203B41FA5}">
                      <a16:colId xmlns:a16="http://schemas.microsoft.com/office/drawing/2014/main"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67322"/>
                  </a:ext>
                </a:extLst>
              </a:tr>
            </a:tbl>
          </a:graphicData>
        </a:graphic>
      </p:graphicFrame>
    </p:spTree>
    <p:custDataLst>
      <p:tags r:id="rId1"/>
    </p:custDataLst>
    <p:extLst>
      <p:ext uri="{BB962C8B-B14F-4D97-AF65-F5344CB8AC3E}">
        <p14:creationId xmlns:p14="http://schemas.microsoft.com/office/powerpoint/2010/main" val="3713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6" name="Freeform 209">
                <a:extLst>
                  <a:ext uri="{FF2B5EF4-FFF2-40B4-BE49-F238E27FC236}">
                    <a16:creationId xmlns:a16="http://schemas.microsoft.com/office/drawing/2014/main"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7" name="Freeform 210">
                <a:extLst>
                  <a:ext uri="{FF2B5EF4-FFF2-40B4-BE49-F238E27FC236}">
                    <a16:creationId xmlns:a16="http://schemas.microsoft.com/office/drawing/2014/main"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8" name="Freeform 211">
                <a:extLst>
                  <a:ext uri="{FF2B5EF4-FFF2-40B4-BE49-F238E27FC236}">
                    <a16:creationId xmlns:a16="http://schemas.microsoft.com/office/drawing/2014/main"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9" name="Rectangle 212">
                <a:extLst>
                  <a:ext uri="{FF2B5EF4-FFF2-40B4-BE49-F238E27FC236}">
                    <a16:creationId xmlns:a16="http://schemas.microsoft.com/office/drawing/2014/main"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0" name="Rectangle 213">
                <a:extLst>
                  <a:ext uri="{FF2B5EF4-FFF2-40B4-BE49-F238E27FC236}">
                    <a16:creationId xmlns:a16="http://schemas.microsoft.com/office/drawing/2014/main"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1" name="Rectangle 214">
                <a:extLst>
                  <a:ext uri="{FF2B5EF4-FFF2-40B4-BE49-F238E27FC236}">
                    <a16:creationId xmlns:a16="http://schemas.microsoft.com/office/drawing/2014/main"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2" name="Rectangle 215">
                <a:extLst>
                  <a:ext uri="{FF2B5EF4-FFF2-40B4-BE49-F238E27FC236}">
                    <a16:creationId xmlns:a16="http://schemas.microsoft.com/office/drawing/2014/main"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3" name="Rectangle 216">
                <a:extLst>
                  <a:ext uri="{FF2B5EF4-FFF2-40B4-BE49-F238E27FC236}">
                    <a16:creationId xmlns:a16="http://schemas.microsoft.com/office/drawing/2014/main"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4" name="Rectangle 217">
                <a:extLst>
                  <a:ext uri="{FF2B5EF4-FFF2-40B4-BE49-F238E27FC236}">
                    <a16:creationId xmlns:a16="http://schemas.microsoft.com/office/drawing/2014/main"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Rectangle 218">
                <a:extLst>
                  <a:ext uri="{FF2B5EF4-FFF2-40B4-BE49-F238E27FC236}">
                    <a16:creationId xmlns:a16="http://schemas.microsoft.com/office/drawing/2014/main"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Rectangle 219">
                <a:extLst>
                  <a:ext uri="{FF2B5EF4-FFF2-40B4-BE49-F238E27FC236}">
                    <a16:creationId xmlns:a16="http://schemas.microsoft.com/office/drawing/2014/main"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Rectangle 220">
                <a:extLst>
                  <a:ext uri="{FF2B5EF4-FFF2-40B4-BE49-F238E27FC236}">
                    <a16:creationId xmlns:a16="http://schemas.microsoft.com/office/drawing/2014/main"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21">
                <a:extLst>
                  <a:ext uri="{FF2B5EF4-FFF2-40B4-BE49-F238E27FC236}">
                    <a16:creationId xmlns:a16="http://schemas.microsoft.com/office/drawing/2014/main"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22">
                <a:extLst>
                  <a:ext uri="{FF2B5EF4-FFF2-40B4-BE49-F238E27FC236}">
                    <a16:creationId xmlns:a16="http://schemas.microsoft.com/office/drawing/2014/main"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23">
                <a:extLst>
                  <a:ext uri="{FF2B5EF4-FFF2-40B4-BE49-F238E27FC236}">
                    <a16:creationId xmlns:a16="http://schemas.microsoft.com/office/drawing/2014/main"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24">
                <a:extLst>
                  <a:ext uri="{FF2B5EF4-FFF2-40B4-BE49-F238E27FC236}">
                    <a16:creationId xmlns:a16="http://schemas.microsoft.com/office/drawing/2014/main"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25">
                <a:extLst>
                  <a:ext uri="{FF2B5EF4-FFF2-40B4-BE49-F238E27FC236}">
                    <a16:creationId xmlns:a16="http://schemas.microsoft.com/office/drawing/2014/main"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26">
                <a:extLst>
                  <a:ext uri="{FF2B5EF4-FFF2-40B4-BE49-F238E27FC236}">
                    <a16:creationId xmlns:a16="http://schemas.microsoft.com/office/drawing/2014/main"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27">
                <a:extLst>
                  <a:ext uri="{FF2B5EF4-FFF2-40B4-BE49-F238E27FC236}">
                    <a16:creationId xmlns:a16="http://schemas.microsoft.com/office/drawing/2014/main"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28">
                <a:extLst>
                  <a:ext uri="{FF2B5EF4-FFF2-40B4-BE49-F238E27FC236}">
                    <a16:creationId xmlns:a16="http://schemas.microsoft.com/office/drawing/2014/main"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9">
                <a:extLst>
                  <a:ext uri="{FF2B5EF4-FFF2-40B4-BE49-F238E27FC236}">
                    <a16:creationId xmlns:a16="http://schemas.microsoft.com/office/drawing/2014/main"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30">
                <a:extLst>
                  <a:ext uri="{FF2B5EF4-FFF2-40B4-BE49-F238E27FC236}">
                    <a16:creationId xmlns:a16="http://schemas.microsoft.com/office/drawing/2014/main"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31">
                <a:extLst>
                  <a:ext uri="{FF2B5EF4-FFF2-40B4-BE49-F238E27FC236}">
                    <a16:creationId xmlns:a16="http://schemas.microsoft.com/office/drawing/2014/main"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32">
                <a:extLst>
                  <a:ext uri="{FF2B5EF4-FFF2-40B4-BE49-F238E27FC236}">
                    <a16:creationId xmlns:a16="http://schemas.microsoft.com/office/drawing/2014/main"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33">
                <a:extLst>
                  <a:ext uri="{FF2B5EF4-FFF2-40B4-BE49-F238E27FC236}">
                    <a16:creationId xmlns:a16="http://schemas.microsoft.com/office/drawing/2014/main"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34">
                <a:extLst>
                  <a:ext uri="{FF2B5EF4-FFF2-40B4-BE49-F238E27FC236}">
                    <a16:creationId xmlns:a16="http://schemas.microsoft.com/office/drawing/2014/main"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35">
                <a:extLst>
                  <a:ext uri="{FF2B5EF4-FFF2-40B4-BE49-F238E27FC236}">
                    <a16:creationId xmlns:a16="http://schemas.microsoft.com/office/drawing/2014/main"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nvGrpSpPr>
            <p:cNvPr id="33" name="Group 32">
              <a:extLst>
                <a:ext uri="{FF2B5EF4-FFF2-40B4-BE49-F238E27FC236}">
                  <a16:creationId xmlns:a16="http://schemas.microsoft.com/office/drawing/2014/main"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a:extLst>
                <a:ext uri="{FF2B5EF4-FFF2-40B4-BE49-F238E27FC236}">
                  <a16:creationId xmlns:a16="http://schemas.microsoft.com/office/drawing/2014/main"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a:extLst>
                <a:ext uri="{FF2B5EF4-FFF2-40B4-BE49-F238E27FC236}">
                  <a16:creationId xmlns:a16="http://schemas.microsoft.com/office/drawing/2014/main"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dirty="0"/>
                <a:t>Devices</a:t>
              </a:r>
            </a:p>
          </p:txBody>
        </p:sp>
        <p:sp>
          <p:nvSpPr>
            <p:cNvPr id="112" name="TextBox 111">
              <a:extLst>
                <a:ext uri="{FF2B5EF4-FFF2-40B4-BE49-F238E27FC236}">
                  <a16:creationId xmlns:a16="http://schemas.microsoft.com/office/drawing/2014/main"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a:extLst>
                <a:ext uri="{FF2B5EF4-FFF2-40B4-BE49-F238E27FC236}">
                  <a16:creationId xmlns:a16="http://schemas.microsoft.com/office/drawing/2014/main"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a:extLst>
                <a:ext uri="{FF2B5EF4-FFF2-40B4-BE49-F238E27FC236}">
                  <a16:creationId xmlns:a16="http://schemas.microsoft.com/office/drawing/2014/main"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3" name="Group 122">
              <a:extLst>
                <a:ext uri="{FF2B5EF4-FFF2-40B4-BE49-F238E27FC236}">
                  <a16:creationId xmlns:a16="http://schemas.microsoft.com/office/drawing/2014/main"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6" name="Group 125">
              <a:extLst>
                <a:ext uri="{FF2B5EF4-FFF2-40B4-BE49-F238E27FC236}">
                  <a16:creationId xmlns:a16="http://schemas.microsoft.com/office/drawing/2014/main"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sp>
          <p:nvSpPr>
            <p:cNvPr id="129" name="TextBox 128">
              <a:extLst>
                <a:ext uri="{FF2B5EF4-FFF2-40B4-BE49-F238E27FC236}">
                  <a16:creationId xmlns:a16="http://schemas.microsoft.com/office/drawing/2014/main"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dirty="0">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9" name="Group 208">
              <a:extLst>
                <a:ext uri="{FF2B5EF4-FFF2-40B4-BE49-F238E27FC236}">
                  <a16:creationId xmlns:a16="http://schemas.microsoft.com/office/drawing/2014/main"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5" name="Straight Connector 214">
              <a:extLst>
                <a:ext uri="{FF2B5EF4-FFF2-40B4-BE49-F238E27FC236}">
                  <a16:creationId xmlns:a16="http://schemas.microsoft.com/office/drawing/2014/main"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id="{422C8A07-3C37-40EA-9D67-9D320558FBDA}"/>
                  </a:ext>
                </a:extLst>
              </p:cNvPr>
              <p:cNvPicPr>
                <a:picLocks noChangeAspect="1" noChangeArrowheads="1"/>
              </p:cNvPicPr>
              <p:nvPr/>
            </p:nvPicPr>
            <p:blipFill>
              <a:blip r:embed="rId4"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20201CE-46E8-47E8-B6DB-3B8BCEFC14A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id="{5ECD4702-E6A4-4C08-87F4-87A84782C6A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id="{10A1EA88-2330-4A8F-A96E-B5322286C00E}"/>
                  </a:ext>
                </a:extLst>
              </p:cNvPr>
              <p:cNvPicPr>
                <a:picLocks noChangeAspect="1"/>
              </p:cNvPicPr>
              <p:nvPr/>
            </p:nvPicPr>
            <p:blipFill>
              <a:blip r:embed="rId7"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237" name="Straight Connector 236">
              <a:extLst>
                <a:ext uri="{FF2B5EF4-FFF2-40B4-BE49-F238E27FC236}">
                  <a16:creationId xmlns:a16="http://schemas.microsoft.com/office/drawing/2014/main"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id="{81861444-6C27-48C7-9091-6AFCB8C29D8B}"/>
                  </a:ext>
                </a:extLst>
              </p:cNvPr>
              <p:cNvPicPr>
                <a:picLocks noChangeAspect="1"/>
              </p:cNvPicPr>
              <p:nvPr/>
            </p:nvPicPr>
            <p:blipFill>
              <a:blip r:embed="rId8"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id="{25AF54C6-2BEE-491F-9ABD-48DBDE113E4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building_5" title="Icon of tall buildings">
                  <a:extLst>
                    <a:ext uri="{FF2B5EF4-FFF2-40B4-BE49-F238E27FC236}">
                      <a16:creationId xmlns:a16="http://schemas.microsoft.com/office/drawing/2014/main"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7" name="Group 256">
                  <a:extLst>
                    <a:ext uri="{FF2B5EF4-FFF2-40B4-BE49-F238E27FC236}">
                      <a16:creationId xmlns:a16="http://schemas.microsoft.com/office/drawing/2014/main"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2" name="Freeform 6">
                      <a:extLst>
                        <a:ext uri="{FF2B5EF4-FFF2-40B4-BE49-F238E27FC236}">
                          <a16:creationId xmlns:a16="http://schemas.microsoft.com/office/drawing/2014/main"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3" name="Line 7">
                      <a:extLst>
                        <a:ext uri="{FF2B5EF4-FFF2-40B4-BE49-F238E27FC236}">
                          <a16:creationId xmlns:a16="http://schemas.microsoft.com/office/drawing/2014/main"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4" name="Line 8">
                      <a:extLst>
                        <a:ext uri="{FF2B5EF4-FFF2-40B4-BE49-F238E27FC236}">
                          <a16:creationId xmlns:a16="http://schemas.microsoft.com/office/drawing/2014/main"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5" name="Freeform 9">
                      <a:extLst>
                        <a:ext uri="{FF2B5EF4-FFF2-40B4-BE49-F238E27FC236}">
                          <a16:creationId xmlns:a16="http://schemas.microsoft.com/office/drawing/2014/main"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6" name="Line 10">
                      <a:extLst>
                        <a:ext uri="{FF2B5EF4-FFF2-40B4-BE49-F238E27FC236}">
                          <a16:creationId xmlns:a16="http://schemas.microsoft.com/office/drawing/2014/main"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7" name="Line 11">
                      <a:extLst>
                        <a:ext uri="{FF2B5EF4-FFF2-40B4-BE49-F238E27FC236}">
                          <a16:creationId xmlns:a16="http://schemas.microsoft.com/office/drawing/2014/main"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8" name="Freeform 12">
                      <a:extLst>
                        <a:ext uri="{FF2B5EF4-FFF2-40B4-BE49-F238E27FC236}">
                          <a16:creationId xmlns:a16="http://schemas.microsoft.com/office/drawing/2014/main"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9" name="Line 13">
                      <a:extLst>
                        <a:ext uri="{FF2B5EF4-FFF2-40B4-BE49-F238E27FC236}">
                          <a16:creationId xmlns:a16="http://schemas.microsoft.com/office/drawing/2014/main"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0" name="Line 14">
                      <a:extLst>
                        <a:ext uri="{FF2B5EF4-FFF2-40B4-BE49-F238E27FC236}">
                          <a16:creationId xmlns:a16="http://schemas.microsoft.com/office/drawing/2014/main"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1" name="Freeform 15">
                      <a:extLst>
                        <a:ext uri="{FF2B5EF4-FFF2-40B4-BE49-F238E27FC236}">
                          <a16:creationId xmlns:a16="http://schemas.microsoft.com/office/drawing/2014/main"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2" name="Line 16">
                      <a:extLst>
                        <a:ext uri="{FF2B5EF4-FFF2-40B4-BE49-F238E27FC236}">
                          <a16:creationId xmlns:a16="http://schemas.microsoft.com/office/drawing/2014/main"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3" name="Line 17">
                      <a:extLst>
                        <a:ext uri="{FF2B5EF4-FFF2-40B4-BE49-F238E27FC236}">
                          <a16:creationId xmlns:a16="http://schemas.microsoft.com/office/drawing/2014/main"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4" name="Line 18">
                      <a:extLst>
                        <a:ext uri="{FF2B5EF4-FFF2-40B4-BE49-F238E27FC236}">
                          <a16:creationId xmlns:a16="http://schemas.microsoft.com/office/drawing/2014/main"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5" name="Line 19">
                      <a:extLst>
                        <a:ext uri="{FF2B5EF4-FFF2-40B4-BE49-F238E27FC236}">
                          <a16:creationId xmlns:a16="http://schemas.microsoft.com/office/drawing/2014/main"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6" name="Line 20">
                      <a:extLst>
                        <a:ext uri="{FF2B5EF4-FFF2-40B4-BE49-F238E27FC236}">
                          <a16:creationId xmlns:a16="http://schemas.microsoft.com/office/drawing/2014/main"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7" name="Freeform 21">
                      <a:extLst>
                        <a:ext uri="{FF2B5EF4-FFF2-40B4-BE49-F238E27FC236}">
                          <a16:creationId xmlns:a16="http://schemas.microsoft.com/office/drawing/2014/main"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grpSp>
              <p:sp>
                <p:nvSpPr>
                  <p:cNvPr id="259" name="speedometer_2">
                    <a:extLst>
                      <a:ext uri="{FF2B5EF4-FFF2-40B4-BE49-F238E27FC236}">
                        <a16:creationId xmlns:a16="http://schemas.microsoft.com/office/drawing/2014/main"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dirty="0">
                <a:solidFill>
                  <a:prstClr val="black"/>
                </a:solidFill>
                <a:latin typeface="Calibri"/>
              </a:endParaRPr>
            </a:p>
          </p:txBody>
        </p:sp>
        <p:pic>
          <p:nvPicPr>
            <p:cNvPr id="286" name="Graphic 285">
              <a:extLst>
                <a:ext uri="{FF2B5EF4-FFF2-40B4-BE49-F238E27FC236}">
                  <a16:creationId xmlns:a16="http://schemas.microsoft.com/office/drawing/2014/main" id="{13C630BA-A5E5-4D38-A755-D67ECAF2C7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2150" y="2933797"/>
              <a:ext cx="984893" cy="984893"/>
            </a:xfrm>
            <a:prstGeom prst="rect">
              <a:avLst/>
            </a:prstGeom>
          </p:spPr>
        </p:pic>
      </p:grpSp>
    </p:spTree>
    <p:custDataLst>
      <p:tags r:id="rId1"/>
    </p:custDataLst>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600" dirty="0">
                <a:solidFill>
                  <a:srgbClr val="001080"/>
                </a:solidFill>
              </a:rPr>
              <a:t>AzureCloudInstance</a:t>
            </a:r>
            <a:r>
              <a:rPr lang="en-US" sz="1600" dirty="0">
                <a:solidFill>
                  <a:srgbClr val="000000"/>
                </a:solidFill>
              </a:rPr>
              <a:t>.</a:t>
            </a:r>
            <a:r>
              <a:rPr lang="en-US" sz="1600" dirty="0">
                <a:solidFill>
                  <a:srgbClr val="001080"/>
                </a:solidFill>
              </a:rPr>
              <a:t>AzurePublic</a:t>
            </a:r>
            <a:r>
              <a:rPr lang="en-US" sz="1600" dirty="0">
                <a:solidFill>
                  <a:srgbClr val="000000"/>
                </a:solidFill>
              </a:rPr>
              <a:t>, </a:t>
            </a:r>
            <a:r>
              <a:rPr lang="en-US" sz="1600" dirty="0">
                <a:solidFill>
                  <a:srgbClr val="001080"/>
                </a:solidFill>
              </a:rPr>
              <a:t>AadAuthorityAudience</a:t>
            </a:r>
            <a:r>
              <a:rPr lang="en-US" sz="1600" dirty="0">
                <a:solidFill>
                  <a:srgbClr val="000000"/>
                </a:solidFill>
              </a:rPr>
              <a:t>.</a:t>
            </a:r>
            <a:r>
              <a:rPr lang="en-US" sz="1600" dirty="0">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7250871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95796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SDK Fluent API</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1862048"/>
          </a:xfrm>
        </p:spPr>
        <p:txBody>
          <a:bodyPr/>
          <a:lstStyle/>
          <a:p>
            <a:pPr marL="0" indent="0">
              <a:spcBef>
                <a:spcPts val="300"/>
              </a:spcBef>
              <a:buNone/>
            </a:pPr>
            <a:r>
              <a:rPr lang="en-US" dirty="0"/>
              <a:t>Fluent API to issue requests to Microsoft Graph:</a:t>
            </a:r>
          </a:p>
          <a:p>
            <a:pPr lvl="1">
              <a:spcBef>
                <a:spcPts val="300"/>
              </a:spcBef>
            </a:pPr>
            <a:r>
              <a:rPr lang="en-US" dirty="0"/>
              <a:t>Automatically generated properties and methods for endpoints in Microsoft Graph</a:t>
            </a:r>
          </a:p>
          <a:p>
            <a:pPr lvl="1">
              <a:spcBef>
                <a:spcPts val="300"/>
              </a:spcBef>
            </a:pPr>
            <a:r>
              <a:rPr lang="en-US" dirty="0"/>
              <a:t>Supports batching and paging</a:t>
            </a:r>
          </a:p>
        </p:txBody>
      </p:sp>
      <p:grpSp>
        <p:nvGrpSpPr>
          <p:cNvPr id="7" name="Group 6" descr="The diagram depicts how the Microsoft Graph SDK acts as a wrapper to the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282605330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GraphServiceClient with the authentication provider.</a:t>
            </a:r>
            <a:endParaRPr lang="en-US" sz="1800" dirty="0">
              <a:solidFill>
                <a:srgbClr val="000000"/>
              </a:solidFill>
            </a:endParaRPr>
          </a:p>
          <a:p>
            <a:r>
              <a:rPr lang="en-US" sz="1800" dirty="0">
                <a:solidFill>
                  <a:srgbClr val="267F99"/>
                </a:solidFill>
              </a:rPr>
              <a:t>GraphServiceClient</a:t>
            </a:r>
            <a:r>
              <a:rPr lang="en-US" sz="1800" dirty="0">
                <a:solidFill>
                  <a:srgbClr val="000000"/>
                </a:solidFill>
              </a:rPr>
              <a:t> </a:t>
            </a:r>
            <a:r>
              <a:rPr lang="en-US" sz="1800" dirty="0">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a:solidFill>
                  <a:srgbClr val="001080"/>
                </a:solidFill>
              </a:rPr>
              <a:t>authProvider</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a:solidFill>
                  <a:srgbClr val="795E26"/>
                </a:solidFill>
              </a:rPr>
              <a:t>GetAsync</a:t>
            </a:r>
            <a:r>
              <a:rPr lang="en-US" sz="1800" dirty="0">
                <a:solidFill>
                  <a:srgbClr val="000000"/>
                </a:solidFill>
              </a:rPr>
              <a:t>();</a:t>
            </a:r>
          </a:p>
        </p:txBody>
      </p:sp>
    </p:spTree>
    <p:custDataLst>
      <p:tags r:id="rId1"/>
    </p:custDataLst>
    <p:extLst>
      <p:ext uri="{BB962C8B-B14F-4D97-AF65-F5344CB8AC3E}">
        <p14:creationId xmlns:p14="http://schemas.microsoft.com/office/powerpoint/2010/main" val="665790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21FE-5DF0-42C5-9C7F-7BD664BEA340}"/>
              </a:ext>
            </a:extLst>
          </p:cNvPr>
          <p:cNvSpPr>
            <a:spLocks noGrp="1"/>
          </p:cNvSpPr>
          <p:nvPr>
            <p:ph type="title"/>
          </p:nvPr>
        </p:nvSpPr>
        <p:spPr>
          <a:xfrm>
            <a:off x="585216" y="2534625"/>
            <a:ext cx="9144000" cy="997196"/>
          </a:xfrm>
        </p:spPr>
        <p:txBody>
          <a:bodyPr/>
          <a:lstStyle/>
          <a:p>
            <a:r>
              <a:rPr lang="en-US" dirty="0"/>
              <a:t>Walkthrough: Retrieving profile information by using the Microsoft Graph SDK</a:t>
            </a:r>
          </a:p>
        </p:txBody>
      </p:sp>
      <p:sp>
        <p:nvSpPr>
          <p:cNvPr id="3" name="Text Placeholder 2">
            <a:extLst>
              <a:ext uri="{FF2B5EF4-FFF2-40B4-BE49-F238E27FC236}">
                <a16:creationId xmlns:a16="http://schemas.microsoft.com/office/drawing/2014/main" id="{409E7E09-2E5D-43E4-A553-FC7FD94924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944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44364C-9B3F-45D4-94A4-B8B0B97245A7}"/>
              </a:ext>
            </a:extLst>
          </p:cNvPr>
          <p:cNvSpPr>
            <a:spLocks noGrp="1"/>
          </p:cNvSpPr>
          <p:nvPr>
            <p:ph type="title"/>
          </p:nvPr>
        </p:nvSpPr>
        <p:spPr>
          <a:xfrm>
            <a:off x="585216" y="2537210"/>
            <a:ext cx="9144000" cy="997196"/>
          </a:xfrm>
        </p:spPr>
        <p:txBody>
          <a:bodyPr/>
          <a:lstStyle/>
          <a:p>
            <a:r>
              <a:rPr lang="en-US" dirty="0"/>
              <a:t>Lesson 04: Authorizing data operations in Azure Storage</a:t>
            </a:r>
          </a:p>
        </p:txBody>
      </p:sp>
    </p:spTree>
    <p:custDataLst>
      <p:tags r:id="rId1"/>
    </p:custDataLst>
    <p:extLst>
      <p:ext uri="{BB962C8B-B14F-4D97-AF65-F5344CB8AC3E}">
        <p14:creationId xmlns:p14="http://schemas.microsoft.com/office/powerpoint/2010/main" val="273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custDataLst>
      <p:tags r:id="rId1"/>
    </p:custDataLst>
    <p:extLst>
      <p:ext uri="{BB962C8B-B14F-4D97-AF65-F5344CB8AC3E}">
        <p14:creationId xmlns:p14="http://schemas.microsoft.com/office/powerpoint/2010/main" val="255165011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4"/>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5"/>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6"/>
            <a:stretch>
              <a:fillRect/>
            </a:stretch>
          </p:blipFill>
          <p:spPr>
            <a:xfrm>
              <a:off x="9612836" y="3882003"/>
              <a:ext cx="780290" cy="780290"/>
            </a:xfrm>
            <a:prstGeom prst="rect">
              <a:avLst/>
            </a:prstGeom>
          </p:spPr>
        </p:pic>
      </p:grpSp>
    </p:spTree>
    <p:custDataLst>
      <p:tags r:id="rId1"/>
    </p:custDataLst>
    <p:extLst>
      <p:ext uri="{BB962C8B-B14F-4D97-AF65-F5344CB8AC3E}">
        <p14:creationId xmlns:p14="http://schemas.microsoft.com/office/powerpoint/2010/main" val="27756396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4284250"/>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Azure Active Directory (AAD)</a:t>
            </a:r>
          </a:p>
          <a:p>
            <a:pPr lvl="1"/>
            <a:r>
              <a:rPr lang="en-US" dirty="0">
                <a:latin typeface="+mn-lt"/>
              </a:rPr>
              <a:t>Role-based access control (Azure RBAC) for control over a client's access</a:t>
            </a:r>
          </a:p>
          <a:p>
            <a:r>
              <a:rPr lang="en-US" dirty="0">
                <a:latin typeface="+mn-lt"/>
              </a:rPr>
              <a:t>REST API requests can use a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custDataLst>
      <p:tags r:id="rId1"/>
    </p:custDataLst>
    <p:extLst>
      <p:ext uri="{BB962C8B-B14F-4D97-AF65-F5344CB8AC3E}">
        <p14:creationId xmlns:p14="http://schemas.microsoft.com/office/powerpoint/2010/main" val="263842239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custDataLst>
      <p:tags r:id="rId1"/>
    </p:custDataLst>
    <p:extLst>
      <p:ext uri="{BB962C8B-B14F-4D97-AF65-F5344CB8AC3E}">
        <p14:creationId xmlns:p14="http://schemas.microsoft.com/office/powerpoint/2010/main" val="2426501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 name="Rectangle 7">
              <a:extLst>
                <a:ext uri="{FF2B5EF4-FFF2-40B4-BE49-F238E27FC236}">
                  <a16:creationId xmlns:a16="http://schemas.microsoft.com/office/drawing/2014/main"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GenericApp_EB3B" title="Icon of an app window">
                  <a:extLst>
                    <a:ext uri="{FF2B5EF4-FFF2-40B4-BE49-F238E27FC236}">
                      <a16:creationId xmlns:a16="http://schemas.microsoft.com/office/drawing/2014/main"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Website" title="Icon of multiple app windows">
                  <a:extLst>
                    <a:ext uri="{FF2B5EF4-FFF2-40B4-BE49-F238E27FC236}">
                      <a16:creationId xmlns:a16="http://schemas.microsoft.com/office/drawing/2014/main"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207">
                <a:extLst>
                  <a:ext uri="{FF2B5EF4-FFF2-40B4-BE49-F238E27FC236}">
                    <a16:creationId xmlns:a16="http://schemas.microsoft.com/office/drawing/2014/main"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Freeform 209">
                  <a:extLst>
                    <a:ext uri="{FF2B5EF4-FFF2-40B4-BE49-F238E27FC236}">
                      <a16:creationId xmlns:a16="http://schemas.microsoft.com/office/drawing/2014/main"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Freeform 210">
                  <a:extLst>
                    <a:ext uri="{FF2B5EF4-FFF2-40B4-BE49-F238E27FC236}">
                      <a16:creationId xmlns:a16="http://schemas.microsoft.com/office/drawing/2014/main"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Freeform 211">
                  <a:extLst>
                    <a:ext uri="{FF2B5EF4-FFF2-40B4-BE49-F238E27FC236}">
                      <a16:creationId xmlns:a16="http://schemas.microsoft.com/office/drawing/2014/main"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12">
                  <a:extLst>
                    <a:ext uri="{FF2B5EF4-FFF2-40B4-BE49-F238E27FC236}">
                      <a16:creationId xmlns:a16="http://schemas.microsoft.com/office/drawing/2014/main"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13">
                  <a:extLst>
                    <a:ext uri="{FF2B5EF4-FFF2-40B4-BE49-F238E27FC236}">
                      <a16:creationId xmlns:a16="http://schemas.microsoft.com/office/drawing/2014/main"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14">
                  <a:extLst>
                    <a:ext uri="{FF2B5EF4-FFF2-40B4-BE49-F238E27FC236}">
                      <a16:creationId xmlns:a16="http://schemas.microsoft.com/office/drawing/2014/main"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15">
                  <a:extLst>
                    <a:ext uri="{FF2B5EF4-FFF2-40B4-BE49-F238E27FC236}">
                      <a16:creationId xmlns:a16="http://schemas.microsoft.com/office/drawing/2014/main"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16">
                  <a:extLst>
                    <a:ext uri="{FF2B5EF4-FFF2-40B4-BE49-F238E27FC236}">
                      <a16:creationId xmlns:a16="http://schemas.microsoft.com/office/drawing/2014/main"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17">
                  <a:extLst>
                    <a:ext uri="{FF2B5EF4-FFF2-40B4-BE49-F238E27FC236}">
                      <a16:creationId xmlns:a16="http://schemas.microsoft.com/office/drawing/2014/main"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18">
                  <a:extLst>
                    <a:ext uri="{FF2B5EF4-FFF2-40B4-BE49-F238E27FC236}">
                      <a16:creationId xmlns:a16="http://schemas.microsoft.com/office/drawing/2014/main"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19">
                  <a:extLst>
                    <a:ext uri="{FF2B5EF4-FFF2-40B4-BE49-F238E27FC236}">
                      <a16:creationId xmlns:a16="http://schemas.microsoft.com/office/drawing/2014/main"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0">
                  <a:extLst>
                    <a:ext uri="{FF2B5EF4-FFF2-40B4-BE49-F238E27FC236}">
                      <a16:creationId xmlns:a16="http://schemas.microsoft.com/office/drawing/2014/main"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21">
                  <a:extLst>
                    <a:ext uri="{FF2B5EF4-FFF2-40B4-BE49-F238E27FC236}">
                      <a16:creationId xmlns:a16="http://schemas.microsoft.com/office/drawing/2014/main"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22">
                  <a:extLst>
                    <a:ext uri="{FF2B5EF4-FFF2-40B4-BE49-F238E27FC236}">
                      <a16:creationId xmlns:a16="http://schemas.microsoft.com/office/drawing/2014/main"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23">
                  <a:extLst>
                    <a:ext uri="{FF2B5EF4-FFF2-40B4-BE49-F238E27FC236}">
                      <a16:creationId xmlns:a16="http://schemas.microsoft.com/office/drawing/2014/main"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24">
                  <a:extLst>
                    <a:ext uri="{FF2B5EF4-FFF2-40B4-BE49-F238E27FC236}">
                      <a16:creationId xmlns:a16="http://schemas.microsoft.com/office/drawing/2014/main"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25">
                  <a:extLst>
                    <a:ext uri="{FF2B5EF4-FFF2-40B4-BE49-F238E27FC236}">
                      <a16:creationId xmlns:a16="http://schemas.microsoft.com/office/drawing/2014/main"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26">
                  <a:extLst>
                    <a:ext uri="{FF2B5EF4-FFF2-40B4-BE49-F238E27FC236}">
                      <a16:creationId xmlns:a16="http://schemas.microsoft.com/office/drawing/2014/main"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3" name="Rectangle 227">
                  <a:extLst>
                    <a:ext uri="{FF2B5EF4-FFF2-40B4-BE49-F238E27FC236}">
                      <a16:creationId xmlns:a16="http://schemas.microsoft.com/office/drawing/2014/main"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4" name="Rectangle 228">
                  <a:extLst>
                    <a:ext uri="{FF2B5EF4-FFF2-40B4-BE49-F238E27FC236}">
                      <a16:creationId xmlns:a16="http://schemas.microsoft.com/office/drawing/2014/main"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5" name="Rectangle 229">
                  <a:extLst>
                    <a:ext uri="{FF2B5EF4-FFF2-40B4-BE49-F238E27FC236}">
                      <a16:creationId xmlns:a16="http://schemas.microsoft.com/office/drawing/2014/main"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6" name="Rectangle 230">
                  <a:extLst>
                    <a:ext uri="{FF2B5EF4-FFF2-40B4-BE49-F238E27FC236}">
                      <a16:creationId xmlns:a16="http://schemas.microsoft.com/office/drawing/2014/main"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7" name="Rectangle 231">
                  <a:extLst>
                    <a:ext uri="{FF2B5EF4-FFF2-40B4-BE49-F238E27FC236}">
                      <a16:creationId xmlns:a16="http://schemas.microsoft.com/office/drawing/2014/main"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8" name="Rectangle 232">
                  <a:extLst>
                    <a:ext uri="{FF2B5EF4-FFF2-40B4-BE49-F238E27FC236}">
                      <a16:creationId xmlns:a16="http://schemas.microsoft.com/office/drawing/2014/main"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9" name="Rectangle 233">
                  <a:extLst>
                    <a:ext uri="{FF2B5EF4-FFF2-40B4-BE49-F238E27FC236}">
                      <a16:creationId xmlns:a16="http://schemas.microsoft.com/office/drawing/2014/main"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0" name="Rectangle 234">
                  <a:extLst>
                    <a:ext uri="{FF2B5EF4-FFF2-40B4-BE49-F238E27FC236}">
                      <a16:creationId xmlns:a16="http://schemas.microsoft.com/office/drawing/2014/main"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1" name="Rectangle 235">
                  <a:extLst>
                    <a:ext uri="{FF2B5EF4-FFF2-40B4-BE49-F238E27FC236}">
                      <a16:creationId xmlns:a16="http://schemas.microsoft.com/office/drawing/2014/main"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48">
              <a:extLst>
                <a:ext uri="{FF2B5EF4-FFF2-40B4-BE49-F238E27FC236}">
                  <a16:creationId xmlns:a16="http://schemas.microsoft.com/office/drawing/2014/main"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MacOS</a:t>
                      </a:r>
                    </a:p>
                  </p:txBody>
                </p:sp>
                <p:grpSp>
                  <p:nvGrpSpPr>
                    <p:cNvPr id="66" name="Group 65">
                      <a:extLst>
                        <a:ext uri="{FF2B5EF4-FFF2-40B4-BE49-F238E27FC236}">
                          <a16:creationId xmlns:a16="http://schemas.microsoft.com/office/drawing/2014/main"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id="{741F959C-AAA4-4F47-BE0D-3F6127C4C0AA}"/>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iOS</a:t>
                    </a:r>
                  </a:p>
                </p:txBody>
              </p:sp>
              <p:grpSp>
                <p:nvGrpSpPr>
                  <p:cNvPr id="55" name="Group 54">
                    <a:extLst>
                      <a:ext uri="{FF2B5EF4-FFF2-40B4-BE49-F238E27FC236}">
                        <a16:creationId xmlns:a16="http://schemas.microsoft.com/office/drawing/2014/main"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id="{477A6EDF-7A9F-44AE-A9F9-4F84AAF8C63B}"/>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id="{6270E6BA-DF37-4259-AD03-FB1CFD9E7E2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id="{A39BDE31-5453-4DA6-840D-5B395E1BB5E2}"/>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AA14F3F5-55CB-48F7-90CF-C80005DD990B}"/>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5" name="Group 84">
                <a:extLst>
                  <a:ext uri="{FF2B5EF4-FFF2-40B4-BE49-F238E27FC236}">
                    <a16:creationId xmlns:a16="http://schemas.microsoft.com/office/drawing/2014/main"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id="{5FFF53E0-C55A-44B7-BE4A-49CF02978F50}"/>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id="{B2F68AAE-CA0A-436F-81B1-7848DBC30F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33633" y="2680953"/>
              <a:ext cx="984893" cy="984893"/>
            </a:xfrm>
            <a:prstGeom prst="rect">
              <a:avLst/>
            </a:prstGeom>
          </p:spPr>
        </p:pic>
      </p:grpSp>
    </p:spTree>
    <p:custDataLst>
      <p:tags r:id="rId1"/>
    </p:custDataLst>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custDataLst>
      <p:tags r:id="rId1"/>
    </p:custDataLst>
    <p:extLst>
      <p:ext uri="{BB962C8B-B14F-4D97-AF65-F5344CB8AC3E}">
        <p14:creationId xmlns:p14="http://schemas.microsoft.com/office/powerpoint/2010/main" val="24378458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93089"/>
                  </a:ext>
                </a:extLst>
              </a:tr>
            </a:tbl>
          </a:graphicData>
        </a:graphic>
      </p:graphicFrame>
    </p:spTree>
    <p:custDataLst>
      <p:tags r:id="rId1"/>
    </p:custDataLst>
    <p:extLst>
      <p:ext uri="{BB962C8B-B14F-4D97-AF65-F5344CB8AC3E}">
        <p14:creationId xmlns:p14="http://schemas.microsoft.com/office/powerpoint/2010/main" val="273984770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309441451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signature authenticates access to the blob. It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542510"/>
                  </a:ext>
                </a:extLst>
              </a:tr>
            </a:tbl>
          </a:graphicData>
        </a:graphic>
      </p:graphicFrame>
    </p:spTree>
    <p:custDataLst>
      <p:tags r:id="rId1"/>
    </p:custDataLst>
    <p:extLst>
      <p:ext uri="{BB962C8B-B14F-4D97-AF65-F5344CB8AC3E}">
        <p14:creationId xmlns:p14="http://schemas.microsoft.com/office/powerpoint/2010/main" val="1006843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Diagram illustrating an implementation of the Valet Key pattern using Azure Storage and a custom service.">
            <a:extLst>
              <a:ext uri="{FF2B5EF4-FFF2-40B4-BE49-F238E27FC236}">
                <a16:creationId xmlns:a16="http://schemas.microsoft.com/office/drawing/2014/main" id="{AA8A1DC1-C76A-41EB-AB24-EA420A70453A}"/>
              </a:ext>
            </a:extLst>
          </p:cNvPr>
          <p:cNvGrpSpPr/>
          <p:nvPr/>
        </p:nvGrpSpPr>
        <p:grpSpPr>
          <a:xfrm>
            <a:off x="1430445" y="1458410"/>
            <a:ext cx="9331109" cy="4824634"/>
            <a:chOff x="1430445" y="1458410"/>
            <a:chExt cx="9331109" cy="4824634"/>
          </a:xfrm>
        </p:grpSpPr>
        <p:pic>
          <p:nvPicPr>
            <p:cNvPr id="49" name="Picture 48">
              <a:extLs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sp>
          <p:nvSpPr>
            <p:cNvPr id="32" name="TextBox 31">
              <a:extLst>
                <a:ext uri="{FF2B5EF4-FFF2-40B4-BE49-F238E27FC236}">
                  <a16:creationId xmlns:a16="http://schemas.microsoft.com/office/drawing/2014/main" id="{8B5064D5-4C69-4B9A-A39C-5B590570865A}"/>
                </a:ext>
              </a:extLst>
            </p:cNvPr>
            <p:cNvSpPr txBox="1"/>
            <p:nvPr/>
          </p:nvSpPr>
          <p:spPr>
            <a:xfrm>
              <a:off x="1430445" y="4771459"/>
              <a:ext cx="15632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Client application</a:t>
              </a:r>
            </a:p>
          </p:txBody>
        </p:sp>
        <p:sp>
          <p:nvSpPr>
            <p:cNvPr id="37" name="TextBox 36">
              <a:extLst>
                <a:ext uri="{FF2B5EF4-FFF2-40B4-BE49-F238E27FC236}">
                  <a16:creationId xmlns:a16="http://schemas.microsoft.com/office/drawing/2014/main" id="{DB0BFA51-B51A-4A79-ACA5-A12EEB5C02EB}"/>
                </a:ext>
              </a:extLst>
            </p:cNvPr>
            <p:cNvSpPr txBox="1"/>
            <p:nvPr/>
          </p:nvSpPr>
          <p:spPr>
            <a:xfrm rot="19394178">
              <a:off x="2590001" y="3175863"/>
              <a:ext cx="25095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Authenticate and get an SAS</a:t>
              </a:r>
            </a:p>
          </p:txBody>
        </p:sp>
        <p:cxnSp>
          <p:nvCxnSpPr>
            <p:cNvPr id="36" name="Straight Arrow Connector 35">
              <a:extLst>
                <a:ext uri="{FF2B5EF4-FFF2-40B4-BE49-F238E27FC236}">
                  <a16:creationId xmlns:a16="http://schemas.microsoft.com/office/drawing/2014/main" id="{826B2E81-9E9C-462B-A1F8-9544347348DD}"/>
                </a:ext>
                <a:ext uri="{C183D7F6-B498-43B3-948B-1728B52AA6E4}">
                  <adec:decorative xmlns:adec="http://schemas.microsoft.com/office/drawing/2017/decorative" val="1"/>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SAS provider</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979" y="1458410"/>
              <a:ext cx="910340" cy="997042"/>
            </a:xfrm>
            <a:prstGeom prst="rect">
              <a:avLst/>
            </a:prstGeom>
          </p:spPr>
        </p:pic>
        <p:sp>
          <p:nvSpPr>
            <p:cNvPr id="42" name="TextBox 41">
              <a:extLst>
                <a:ext uri="{FF2B5EF4-FFF2-40B4-BE49-F238E27FC236}">
                  <a16:creationId xmlns:a16="http://schemas.microsoft.com/office/drawing/2014/main" id="{F22205C1-BB73-4B88-A859-6F70048CFDDF}"/>
                </a:ext>
              </a:extLst>
            </p:cNvPr>
            <p:cNvSpPr txBox="1"/>
            <p:nvPr/>
          </p:nvSpPr>
          <p:spPr>
            <a:xfrm>
              <a:off x="4637153" y="4139778"/>
              <a:ext cx="23841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A1A1A"/>
                  </a:solidFill>
                  <a:effectLst/>
                  <a:uLnTx/>
                  <a:uFillTx/>
                  <a:latin typeface="Segoe UI Semibold"/>
                  <a:ea typeface="+mn-ea"/>
                  <a:cs typeface="+mn-cs"/>
                </a:rPr>
                <a:t>Directly save and read data</a:t>
              </a:r>
            </a:p>
          </p:txBody>
        </p:sp>
        <p:cxnSp>
          <p:nvCxnSpPr>
            <p:cNvPr id="38" name="Straight Arrow Connector 37">
              <a:extLst>
                <a:ext uri="{FF2B5EF4-FFF2-40B4-BE49-F238E27FC236}">
                  <a16:creationId xmlns:a16="http://schemas.microsoft.com/office/drawing/2014/main" id="{C2FC035F-DCB6-4747-891E-F383535E3B66}"/>
                </a:ext>
                <a:ext uri="{C183D7F6-B498-43B3-948B-1728B52AA6E4}">
                  <adec:decorative xmlns:adec="http://schemas.microsoft.com/office/drawing/2017/decorative" val="1"/>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240899">
              <a:off x="6405441" y="3169487"/>
              <a:ext cx="2631105"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Get an SAS token for the blob</a:t>
              </a:r>
            </a:p>
          </p:txBody>
        </p:sp>
        <p:cxnSp>
          <p:nvCxnSpPr>
            <p:cNvPr id="39" name="Straight Arrow Connector 38">
              <a:extLst>
                <a:ext uri="{FF2B5EF4-FFF2-40B4-BE49-F238E27FC236}">
                  <a16:creationId xmlns:a16="http://schemas.microsoft.com/office/drawing/2014/main" id="{1EA5F359-FCA6-4D3F-AE96-9D0D979FA0C5}"/>
                </a:ext>
                <a:ext uri="{C183D7F6-B498-43B3-948B-1728B52AA6E4}">
                  <adec:decorative xmlns:adec="http://schemas.microsoft.com/office/drawing/2017/decorative" val="1"/>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2D2D2">
                        <a:lumMod val="25000"/>
                      </a:srgbClr>
                    </a:solidFill>
                    <a:effectLst/>
                    <a:uLnTx/>
                    <a:uFillTx/>
                    <a:latin typeface="Segoe UI" panose="020B0502040204020203" pitchFamily="34" charset="0"/>
                    <a:ea typeface="+mn-ea"/>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Blobs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 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in the SAS URI (or are inferred in the case where the start time is omitted)</a:t>
            </a:r>
          </a:p>
          <a:p>
            <a:pPr lvl="1"/>
            <a:r>
              <a:rPr lang="en-US" dirty="0">
                <a:latin typeface="Segoe UI" panose="020B0502040204020203" pitchFamily="34" charset="0"/>
                <a:cs typeface="Segoe UI" panose="020B0502040204020203" pitchFamily="34" charset="0"/>
              </a:rPr>
              <a:t>SAS is generated from a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an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id="{68487DA4-C484-47A2-943B-599A8E313BD3}"/>
                </a:ext>
              </a:extLst>
            </p:cNvPr>
            <p:cNvPicPr>
              <a:picLocks noChangeAspect="1"/>
            </p:cNvPicPr>
            <p:nvPr/>
          </p:nvPicPr>
          <p:blipFill>
            <a:blip r:embed="rId4"/>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tokens</a:t>
              </a:r>
            </a:p>
          </p:txBody>
        </p:sp>
        <p:sp>
          <p:nvSpPr>
            <p:cNvPr id="13" name="TextBox 12">
              <a:extLst>
                <a:ext uri="{FF2B5EF4-FFF2-40B4-BE49-F238E27FC236}">
                  <a16:creationId xmlns:a16="http://schemas.microsoft.com/office/drawing/2014/main"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p>
          </p:txBody>
        </p:sp>
      </p:grpSp>
    </p:spTree>
    <p:custDataLst>
      <p:tags r:id="rId1"/>
    </p:custDataLst>
    <p:extLst>
      <p:ext uri="{BB962C8B-B14F-4D97-AF65-F5344CB8AC3E}">
        <p14:creationId xmlns:p14="http://schemas.microsoft.com/office/powerpoint/2010/main" val="271381835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 (continued)</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1317284"/>
          </a:xfrm>
        </p:spPr>
        <p:txBody>
          <a:bodyPr/>
          <a:lstStyle/>
          <a:p>
            <a:pPr lvl="0"/>
            <a:r>
              <a:rPr lang="en-US" dirty="0"/>
              <a:t>Granular control over a set of shared access signatures</a:t>
            </a:r>
          </a:p>
          <a:p>
            <a:pPr lvl="1"/>
            <a:r>
              <a:rPr lang="en-US" dirty="0"/>
              <a:t>Signature lifetime and permissions are stored in the policy rather than the URL</a:t>
            </a:r>
          </a:p>
          <a:p>
            <a:r>
              <a:rPr lang="en-US" dirty="0"/>
              <a:t>Container, Queue, or Table can have up to five stored access policies</a:t>
            </a:r>
          </a:p>
        </p:txBody>
      </p:sp>
    </p:spTree>
    <p:custDataLst>
      <p:tags r:id="rId1"/>
    </p:custDataLst>
    <p:extLst>
      <p:ext uri="{BB962C8B-B14F-4D97-AF65-F5344CB8AC3E}">
        <p14:creationId xmlns:p14="http://schemas.microsoft.com/office/powerpoint/2010/main" val="49296178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descr="Diagram illustrating the generation of SAS tokens from an existing Stored access policy.">
            <a:extLst>
              <a:ext uri="{FF2B5EF4-FFF2-40B4-BE49-F238E27FC236}">
                <a16:creationId xmlns:a16="http://schemas.microsoft.com/office/drawing/2014/main"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id="{FFC04E75-897A-4675-B72F-8706B5A81397}"/>
                </a:ext>
              </a:extLst>
            </p:cNvPr>
            <p:cNvPicPr>
              <a:picLocks noChangeAspect="1"/>
            </p:cNvPicPr>
            <p:nvPr/>
          </p:nvPicPr>
          <p:blipFill>
            <a:blip r:embed="rId4"/>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16" name="Oval 15">
              <a:extLst>
                <a:ext uri="{FF2B5EF4-FFF2-40B4-BE49-F238E27FC236}">
                  <a16:creationId xmlns:a16="http://schemas.microsoft.com/office/drawing/2014/main"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23" name="Oval 22">
              <a:extLst>
                <a:ext uri="{FF2B5EF4-FFF2-40B4-BE49-F238E27FC236}">
                  <a16:creationId xmlns:a16="http://schemas.microsoft.com/office/drawing/2014/main"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36" name="Rounded Rectangle 5">
              <a:extLst>
                <a:ext uri="{FF2B5EF4-FFF2-40B4-BE49-F238E27FC236}">
                  <a16:creationId xmlns:a16="http://schemas.microsoft.com/office/drawing/2014/main"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2D2D2">
                      <a:lumMod val="25000"/>
                    </a:srgbClr>
                  </a:solidFill>
                  <a:effectLst/>
                  <a:uLnTx/>
                  <a:uFillTx/>
                  <a:latin typeface="Segoe UI Semibold"/>
                  <a:ea typeface="+mn-ea"/>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endParaRPr kumimoji="0" lang="en-IN"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Assets</a:t>
              </a:r>
              <a:endParaRPr kumimoji="0" lang="en-IN"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Graphic 4">
              <a:extLst>
                <a:ext uri="{FF2B5EF4-FFF2-40B4-BE49-F238E27FC236}">
                  <a16:creationId xmlns:a16="http://schemas.microsoft.com/office/drawing/2014/main" id="{B83E7913-9186-4E34-93F1-6F698BEAC4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4899" y="4341413"/>
              <a:ext cx="817200" cy="817200"/>
            </a:xfrm>
            <a:prstGeom prst="rect">
              <a:avLst/>
            </a:prstGeom>
          </p:spPr>
        </p:pic>
      </p:grpSp>
    </p:spTree>
    <p:custDataLst>
      <p:tags r:id="rId1"/>
    </p:custDataLst>
    <p:extLst>
      <p:ext uri="{BB962C8B-B14F-4D97-AF65-F5344CB8AC3E}">
        <p14:creationId xmlns:p14="http://schemas.microsoft.com/office/powerpoint/2010/main" val="277582157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1767007"/>
            <a:ext cx="4161981" cy="3323987"/>
          </a:xfrm>
        </p:spPr>
        <p:txBody>
          <a:bodyPr/>
          <a:lstStyle/>
          <a:p>
            <a:r>
              <a:rPr lang="en-US" dirty="0"/>
              <a:t>Lab 06: Authenticating to and querying Microsoft Graph by using MSAL and .NET SDKs</a:t>
            </a:r>
          </a:p>
        </p:txBody>
      </p:sp>
      <p:grpSp>
        <p:nvGrpSpPr>
          <p:cNvPr id="7" name="Group 6">
            <a:extLst>
              <a:ext uri="{FF2B5EF4-FFF2-40B4-BE49-F238E27FC236}">
                <a16:creationId xmlns:a16="http://schemas.microsoft.com/office/drawing/2014/main" id="{42FF243A-F264-4EE2-84F5-6717ECB336E4}"/>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3DAEA164-C264-40B9-B246-FE3D54111A81}"/>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B9289725-CB27-4021-A60D-8B8E685D14F1}"/>
                </a:ext>
              </a:extLst>
            </p:cNvPr>
            <p:cNvSpPr txBox="1"/>
            <p:nvPr/>
          </p:nvSpPr>
          <p:spPr>
            <a:xfrm>
              <a:off x="5514975" y="213138"/>
              <a:ext cx="6472237" cy="630942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dirty="0">
                  <a:solidFill>
                    <a:schemeClr val="bg1"/>
                  </a:solidFill>
                </a:rPr>
                <a:t>As a new employee at your company, you signed into your Microsoft 365 applications for the first time and discovered that your profile name and picture isn't accurate. 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a:p>
              <a:pPr algn="l"/>
              <a:endParaRPr lang="en-US"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a new application registration in Azure Active Directory (Azure AD).</a:t>
              </a:r>
            </a:p>
            <a:p>
              <a:pPr lvl="1" indent="-228600">
                <a:buFont typeface="Arial" panose="020B0604020202020204" pitchFamily="34" charset="0"/>
                <a:buChar char="•"/>
              </a:pPr>
              <a:r>
                <a:rPr lang="en-US" dirty="0">
                  <a:solidFill>
                    <a:schemeClr val="bg1"/>
                  </a:solidFill>
                </a:rPr>
                <a:t>Use the MSAL.NET library to implement the interactive authentication flow.</a:t>
              </a:r>
            </a:p>
            <a:p>
              <a:pPr lvl="1" indent="-228600">
                <a:buFont typeface="Arial" panose="020B0604020202020204" pitchFamily="34" charset="0"/>
                <a:buChar char="•"/>
              </a:pPr>
              <a:r>
                <a:rPr lang="en-US" dirty="0">
                  <a:solidFill>
                    <a:schemeClr val="bg1"/>
                  </a:solidFill>
                </a:rPr>
                <a:t>Obtain a token from the Microsoft identity platform by using the MSAL.NET library.</a:t>
              </a:r>
            </a:p>
            <a:p>
              <a:pPr lvl="1" indent="-228600">
                <a:buFont typeface="Arial" panose="020B0604020202020204" pitchFamily="34" charset="0"/>
                <a:buChar char="•"/>
              </a:pPr>
              <a:r>
                <a:rPr lang="en-US" dirty="0">
                  <a:solidFill>
                    <a:schemeClr val="bg1"/>
                  </a:solidFill>
                </a:rPr>
                <a:t>Query Microsoft Graph by using the Microsoft Graph SDK and the device code flow.</a:t>
              </a:r>
            </a:p>
          </p:txBody>
        </p:sp>
        <p:cxnSp>
          <p:nvCxnSpPr>
            <p:cNvPr id="10" name="Straight Connector 9">
              <a:extLst>
                <a:ext uri="{FF2B5EF4-FFF2-40B4-BE49-F238E27FC236}">
                  <a16:creationId xmlns:a16="http://schemas.microsoft.com/office/drawing/2014/main" id="{C0CDDBF8-34CC-4CE3-BB63-7856FE551719}"/>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DEA0AD-B9CD-4041-B341-2967AA0CA676}"/>
                </a:ext>
              </a:extLst>
            </p:cNvPr>
            <p:cNvCxnSpPr>
              <a:cxnSpLocks/>
            </p:cNvCxnSpPr>
            <p:nvPr/>
          </p:nvCxnSpPr>
          <p:spPr>
            <a:xfrm>
              <a:off x="5534016" y="3751851"/>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06: Authenticating to and querying Microsoft Graph by using MSAL and .NET SDKs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D7F69401-6C79-47F7-A0B7-5185BEEF9B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id="{A1E74B8B-4695-4A2F-AC71-19829DAA3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5178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custDataLst>
      <p:tags r:id="rId1"/>
    </p:custDataLst>
    <p:extLst>
      <p:ext uri="{BB962C8B-B14F-4D97-AF65-F5344CB8AC3E}">
        <p14:creationId xmlns:p14="http://schemas.microsoft.com/office/powerpoint/2010/main" val="3492138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id="{5BA4DE76-54D1-418B-A037-9F2D213CA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id="{08D09605-BC90-4711-BF72-7DE37E3651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id="{3BDE077A-B554-476F-BC5D-59C27E2DF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54E3BE2E-3E7C-4A1B-971E-28A0161D9B4F}"/>
                </a:ext>
              </a:extLst>
            </p:cNvPr>
            <p:cNvPicPr>
              <a:picLocks noChangeAspect="1"/>
            </p:cNvPicPr>
            <p:nvPr/>
          </p:nvPicPr>
          <p:blipFill>
            <a:blip r:embed="rId7"/>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2" name="Left Bracket 71">
              <a:extLst>
                <a:ext uri="{FF2B5EF4-FFF2-40B4-BE49-F238E27FC236}">
                  <a16:creationId xmlns:a16="http://schemas.microsoft.com/office/drawing/2014/main"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3" name="Left Bracket 72">
              <a:extLst>
                <a:ext uri="{FF2B5EF4-FFF2-40B4-BE49-F238E27FC236}">
                  <a16:creationId xmlns:a16="http://schemas.microsoft.com/office/drawing/2014/main"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4" name="Left Bracket 73">
              <a:extLst>
                <a:ext uri="{FF2B5EF4-FFF2-40B4-BE49-F238E27FC236}">
                  <a16:creationId xmlns:a16="http://schemas.microsoft.com/office/drawing/2014/main"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032" name="Straight Connector 1031">
              <a:extLst>
                <a:ext uri="{FF2B5EF4-FFF2-40B4-BE49-F238E27FC236}">
                  <a16:creationId xmlns:a16="http://schemas.microsoft.com/office/drawing/2014/main"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356579F6-146C-4558-876D-527E263DB4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230" y="5056874"/>
              <a:ext cx="720000" cy="720000"/>
            </a:xfrm>
            <a:prstGeom prst="rect">
              <a:avLst/>
            </a:prstGeom>
          </p:spPr>
        </p:pic>
      </p:grpSp>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7481"/>
            <a:ext cx="5212080" cy="2486835"/>
          </a:xfrm>
        </p:spPr>
        <p:txBody>
          <a:bodyPr/>
          <a:lstStyle/>
          <a:p>
            <a:pPr marL="0" indent="0">
              <a:buNone/>
            </a:pPr>
            <a:r>
              <a:rPr lang="en-US" dirty="0"/>
              <a:t>Azure AD includes two object types:</a:t>
            </a:r>
          </a:p>
          <a:p>
            <a:pPr lvl="1"/>
            <a:r>
              <a:rPr lang="en-US" sz="2400" dirty="0"/>
              <a:t>Application registration</a:t>
            </a:r>
          </a:p>
          <a:p>
            <a:pPr lvl="1"/>
            <a:r>
              <a:rPr lang="en-US" sz="2400" dirty="0"/>
              <a:t>Security principal:</a:t>
            </a:r>
          </a:p>
          <a:p>
            <a:pPr lvl="2"/>
            <a:r>
              <a:rPr lang="en-US" sz="2000" dirty="0"/>
              <a:t>User principal</a:t>
            </a:r>
          </a:p>
          <a:p>
            <a:pPr lvl="2"/>
            <a:r>
              <a:rPr lang="en-US" sz="2000" dirty="0"/>
              <a:t>Service principal</a:t>
            </a:r>
          </a:p>
        </p:txBody>
      </p:sp>
      <p:grpSp>
        <p:nvGrpSpPr>
          <p:cNvPr id="2" name="Group 1" descr="The diagram depicts the types of objects that are available in an Azure AD directory.">
            <a:extLst>
              <a:ext uri="{FF2B5EF4-FFF2-40B4-BE49-F238E27FC236}">
                <a16:creationId xmlns:a16="http://schemas.microsoft.com/office/drawing/2014/main" id="{9512A0AB-3B60-4920-8F1D-070824536763}"/>
              </a:ext>
            </a:extLst>
          </p:cNvPr>
          <p:cNvGrpSpPr/>
          <p:nvPr/>
        </p:nvGrpSpPr>
        <p:grpSpPr>
          <a:xfrm>
            <a:off x="5438262" y="2080981"/>
            <a:ext cx="6152363" cy="3774992"/>
            <a:chOff x="5438262" y="2080981"/>
            <a:chExt cx="6152363" cy="3774992"/>
          </a:xfrm>
        </p:grpSpPr>
        <p:sp>
          <p:nvSpPr>
            <p:cNvPr id="24" name="Azure AD">
              <a:extLst>
                <a:ext uri="{FF2B5EF4-FFF2-40B4-BE49-F238E27FC236}">
                  <a16:creationId xmlns:a16="http://schemas.microsoft.com/office/drawing/2014/main"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Azure AD</a:t>
              </a:r>
              <a:endParaRPr lang="en-IN" sz="1200" dirty="0">
                <a:solidFill>
                  <a:schemeClr val="tx1"/>
                </a:solidFill>
              </a:endParaRPr>
            </a:p>
          </p:txBody>
        </p:sp>
        <p:pic>
          <p:nvPicPr>
            <p:cNvPr id="34" name="Picture 33">
              <a:extLst>
                <a:ext uri="{FF2B5EF4-FFF2-40B4-BE49-F238E27FC236}">
                  <a16:creationId xmlns:a16="http://schemas.microsoft.com/office/drawing/2014/main" id="{BAE69E99-64ED-4E4D-9A9B-A39D121F2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85574" y="2975131"/>
              <a:ext cx="479295" cy="479295"/>
            </a:xfrm>
            <a:prstGeom prst="rect">
              <a:avLst/>
            </a:prstGeom>
          </p:spPr>
        </p:pic>
        <p:cxnSp>
          <p:nvCxnSpPr>
            <p:cNvPr id="61" name="Straight Arrow Connector 60">
              <a:extLst>
                <a:ext uri="{FF2B5EF4-FFF2-40B4-BE49-F238E27FC236}">
                  <a16:creationId xmlns:a16="http://schemas.microsoft.com/office/drawing/2014/main" id="{09FB8C76-D14B-46AF-A864-ABFFBF84E39C}"/>
                </a:ext>
              </a:extLst>
            </p:cNvPr>
            <p:cNvCxnSpPr>
              <a:cxnSpLocks/>
              <a:stCxn id="6" idx="3"/>
              <a:endCxn id="24" idx="1"/>
            </p:cNvCxnSpPr>
            <p:nvPr/>
          </p:nvCxnSpPr>
          <p:spPr>
            <a:xfrm>
              <a:off x="9571875" y="2776431"/>
              <a:ext cx="453989" cy="800445"/>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E7CC1B-5B98-49D0-A6EC-F01108E9E623}"/>
                </a:ext>
              </a:extLst>
            </p:cNvPr>
            <p:cNvCxnSpPr>
              <a:cxnSpLocks/>
              <a:stCxn id="23" idx="3"/>
              <a:endCxn id="24" idx="1"/>
            </p:cNvCxnSpPr>
            <p:nvPr/>
          </p:nvCxnSpPr>
          <p:spPr>
            <a:xfrm flipV="1">
              <a:off x="9562318" y="3576876"/>
              <a:ext cx="463546" cy="800446"/>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Application registration">
              <a:extLst>
                <a:ext uri="{FF2B5EF4-FFF2-40B4-BE49-F238E27FC236}">
                  <a16:creationId xmlns:a16="http://schemas.microsoft.com/office/drawing/2014/main"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Application registration</a:t>
              </a:r>
              <a:endParaRPr lang="en-IN" sz="1100" dirty="0">
                <a:solidFill>
                  <a:schemeClr val="tx1"/>
                </a:solidFill>
              </a:endParaRPr>
            </a:p>
          </p:txBody>
        </p:sp>
        <p:pic>
          <p:nvPicPr>
            <p:cNvPr id="12" name="Picture 11">
              <a:extLst>
                <a:ext uri="{FF2B5EF4-FFF2-40B4-BE49-F238E27FC236}">
                  <a16:creationId xmlns:a16="http://schemas.microsoft.com/office/drawing/2014/main" id="{38E08EF1-1B4B-4336-B216-2F897B78D1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382593" y="2168778"/>
              <a:ext cx="639939" cy="639939"/>
            </a:xfrm>
            <a:prstGeom prst="rect">
              <a:avLst/>
            </a:prstGeom>
          </p:spPr>
        </p:pic>
        <p:sp>
          <p:nvSpPr>
            <p:cNvPr id="23" name="Security principal">
              <a:extLst>
                <a:ext uri="{FF2B5EF4-FFF2-40B4-BE49-F238E27FC236}">
                  <a16:creationId xmlns:a16="http://schemas.microsoft.com/office/drawing/2014/main"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Security principal</a:t>
              </a:r>
              <a:endParaRPr lang="en-IN" sz="1100" dirty="0">
                <a:solidFill>
                  <a:schemeClr val="tx1"/>
                </a:solidFill>
              </a:endParaRPr>
            </a:p>
          </p:txBody>
        </p:sp>
        <p:pic>
          <p:nvPicPr>
            <p:cNvPr id="37" name="Picture 36">
              <a:extLst>
                <a:ext uri="{FF2B5EF4-FFF2-40B4-BE49-F238E27FC236}">
                  <a16:creationId xmlns:a16="http://schemas.microsoft.com/office/drawing/2014/main" id="{69DBD2B5-BD75-41F5-B126-F92723D03E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74504" y="3825892"/>
              <a:ext cx="479295" cy="479295"/>
            </a:xfrm>
            <a:prstGeom prst="rect">
              <a:avLst/>
            </a:prstGeom>
          </p:spPr>
        </p:pic>
        <p:cxnSp>
          <p:nvCxnSpPr>
            <p:cNvPr id="48" name="Straight Arrow Connector 47">
              <a:extLst>
                <a:ext uri="{FF2B5EF4-FFF2-40B4-BE49-F238E27FC236}">
                  <a16:creationId xmlns:a16="http://schemas.microsoft.com/office/drawing/2014/main" id="{95C58D12-07EB-4FF4-A0A8-C4D64DC24560}"/>
                </a:ext>
              </a:extLst>
            </p:cNvPr>
            <p:cNvCxnSpPr>
              <a:cxnSpLocks/>
              <a:stCxn id="26" idx="3"/>
              <a:endCxn id="23" idx="1"/>
            </p:cNvCxnSpPr>
            <p:nvPr/>
          </p:nvCxnSpPr>
          <p:spPr>
            <a:xfrm>
              <a:off x="7211658" y="3714949"/>
              <a:ext cx="612036" cy="662373"/>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9FE86C-049F-4E42-974A-5D7344AE138A}"/>
                </a:ext>
              </a:extLst>
            </p:cNvPr>
            <p:cNvCxnSpPr>
              <a:cxnSpLocks/>
              <a:stCxn id="27" idx="3"/>
              <a:endCxn id="23" idx="1"/>
            </p:cNvCxnSpPr>
            <p:nvPr/>
          </p:nvCxnSpPr>
          <p:spPr>
            <a:xfrm flipV="1">
              <a:off x="7211658" y="4377322"/>
              <a:ext cx="612036" cy="783202"/>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Service principal">
              <a:extLst>
                <a:ext uri="{FF2B5EF4-FFF2-40B4-BE49-F238E27FC236}">
                  <a16:creationId xmlns:a16="http://schemas.microsoft.com/office/drawing/2014/main"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Service principal</a:t>
              </a:r>
            </a:p>
          </p:txBody>
        </p:sp>
        <p:pic>
          <p:nvPicPr>
            <p:cNvPr id="16" name="Picture 15">
              <a:extLst>
                <a:ext uri="{FF2B5EF4-FFF2-40B4-BE49-F238E27FC236}">
                  <a16:creationId xmlns:a16="http://schemas.microsoft.com/office/drawing/2014/main" id="{8FB68D27-A007-4C8A-99B0-D1DBFC1D0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078055" y="4619012"/>
              <a:ext cx="422798" cy="753684"/>
            </a:xfrm>
            <a:prstGeom prst="rect">
              <a:avLst/>
            </a:prstGeom>
          </p:spPr>
        </p:pic>
        <p:sp>
          <p:nvSpPr>
            <p:cNvPr id="26" name="User principal">
              <a:extLst>
                <a:ext uri="{FF2B5EF4-FFF2-40B4-BE49-F238E27FC236}">
                  <a16:creationId xmlns:a16="http://schemas.microsoft.com/office/drawing/2014/main"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User principal</a:t>
              </a:r>
            </a:p>
          </p:txBody>
        </p:sp>
        <p:pic>
          <p:nvPicPr>
            <p:cNvPr id="13" name="Picture 12">
              <a:extLst>
                <a:ext uri="{FF2B5EF4-FFF2-40B4-BE49-F238E27FC236}">
                  <a16:creationId xmlns:a16="http://schemas.microsoft.com/office/drawing/2014/main" id="{CF75541B-D0A9-49C4-A05E-4AB7D1F56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968280" y="3172253"/>
              <a:ext cx="642349" cy="642349"/>
            </a:xfrm>
            <a:prstGeom prst="rect">
              <a:avLst/>
            </a:prstGeom>
          </p:spPr>
        </p:pic>
      </p:grpSp>
    </p:spTree>
    <p:custDataLst>
      <p:tags r:id="rId1"/>
    </p:custDataLst>
    <p:extLst>
      <p:ext uri="{BB962C8B-B14F-4D97-AF65-F5344CB8AC3E}">
        <p14:creationId xmlns:p14="http://schemas.microsoft.com/office/powerpoint/2010/main" val="42631352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95446F3B-51B0-41BA-A709-358B9CADF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9A0524-6503-432F-9881-D9A016E81B86}">
  <ds:schemaRefs>
    <ds:schemaRef ds:uri="http://schemas.microsoft.com/sharepoint/v3/contenttype/forms"/>
  </ds:schemaRefs>
</ds:datastoreItem>
</file>

<file path=customXml/itemProps3.xml><?xml version="1.0" encoding="utf-8"?>
<ds:datastoreItem xmlns:ds="http://schemas.openxmlformats.org/officeDocument/2006/customXml" ds:itemID="{E7D186C8-2C64-47B3-AA88-0A9DCC82D191}">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10290</Words>
  <Application>Microsoft Office PowerPoint</Application>
  <PresentationFormat>Widescreen</PresentationFormat>
  <Paragraphs>889</Paragraphs>
  <Slides>59</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59</vt:i4>
      </vt:variant>
    </vt:vector>
  </HeadingPairs>
  <TitlesOfParts>
    <vt:vector size="70"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06: Implement user authentication and authorization</vt:lpstr>
      <vt:lpstr>Topics</vt:lpstr>
      <vt:lpstr>Lesson 01: Microsoft identity platform</vt:lpstr>
      <vt:lpstr>Identity as the control plane</vt:lpstr>
      <vt:lpstr>Azure Active Directory</vt:lpstr>
      <vt:lpstr>Azure AD evolution</vt:lpstr>
      <vt:lpstr>Microsoft identity platform overview</vt:lpstr>
      <vt:lpstr>Microsoft identity platform</vt:lpstr>
      <vt:lpstr>Objects in Azure AD</vt:lpstr>
      <vt:lpstr>Application registration</vt:lpstr>
      <vt:lpstr>Authentication endpoints</vt:lpstr>
      <vt:lpstr>Understanding the OAuth 2.0 implicit grant flow in Azure AD</vt:lpstr>
      <vt:lpstr>Authorize access to Azure AD web applications by using the OAuth 2.0 code grant flow</vt:lpstr>
      <vt:lpstr>Authorize access to web applications by using OAuth</vt:lpstr>
      <vt:lpstr>Service-to-service calls using client credentials</vt:lpstr>
      <vt:lpstr>Common authentication flows</vt:lpstr>
      <vt:lpstr>Interactive authentication flow</vt:lpstr>
      <vt:lpstr>On-Behalf-Of authentication flow</vt:lpstr>
      <vt:lpstr>Client credentials authentication flow</vt:lpstr>
      <vt:lpstr>Device code authentication flow</vt:lpstr>
      <vt:lpstr>Certificate-based authentication</vt:lpstr>
      <vt:lpstr>Certificate-based authentication (continued)</vt:lpstr>
      <vt:lpstr>Walkthrough: Register an app with the Microsoft identity platform</vt:lpstr>
      <vt:lpstr>Lesson 02: Microsoft Authentication Library (MSAL)</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Walkthrough: Interactive authentication by using MSAL.NET</vt:lpstr>
      <vt:lpstr>Lesson 03: Microsoft Graph</vt:lpstr>
      <vt:lpstr>Microsoft 365 platform</vt:lpstr>
      <vt:lpstr>Microsoft Graph data and services</vt:lpstr>
      <vt:lpstr>Graph data</vt:lpstr>
      <vt:lpstr>Graph explorer</vt:lpstr>
      <vt:lpstr>Microsoft Graph SDK</vt:lpstr>
      <vt:lpstr>Microsoft Graph authentication SDK</vt:lpstr>
      <vt:lpstr>Creating authentication provider</vt:lpstr>
      <vt:lpstr>Authentication providers</vt:lpstr>
      <vt:lpstr>Using device code provider</vt:lpstr>
      <vt:lpstr>Using integrated windows provider</vt:lpstr>
      <vt:lpstr>Microsoft Graph SDK Fluent API</vt:lpstr>
      <vt:lpstr>Using Graph Service client</vt:lpstr>
      <vt:lpstr>Walkthrough: Retrieving profile information by using the Microsoft Graph SDK</vt:lpstr>
      <vt:lpstr>Lesson 04: Authorizing data operations in Azure Storage</vt:lpstr>
      <vt:lpstr>Container permissions</vt:lpstr>
      <vt:lpstr>CORS support for the Azure Storage services</vt:lpstr>
      <vt:lpstr>Authorization</vt:lpstr>
      <vt:lpstr>Shared Access Signatures</vt:lpstr>
      <vt:lpstr>Establishing a stored access policy</vt:lpstr>
      <vt:lpstr>Shared Access Signatures (SASs)</vt:lpstr>
      <vt:lpstr>Shared Access Signatures (SASs) (continued)</vt:lpstr>
      <vt:lpstr>Valet key pattern by using Shared Access Signatures</vt:lpstr>
      <vt:lpstr>Stored access policies</vt:lpstr>
      <vt:lpstr>Stored access policies (continued)</vt:lpstr>
      <vt:lpstr>SAS token generation from a stored access policy</vt:lpstr>
      <vt:lpstr>Lab 06: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2021-09-13T18:05:13Z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1C969AF0-309F-45BD-92FD-956FC8933A07</vt:lpwstr>
  </property>
  <property fmtid="{D5CDD505-2E9C-101B-9397-08002B2CF9AE}" pid="3" name="ArticulatePath">
    <vt:lpwstr>AZ-204.06</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