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26"/>
  </p:notesMasterIdLst>
  <p:sldIdLst>
    <p:sldId id="1873" r:id="rId6"/>
    <p:sldId id="4643" r:id="rId7"/>
    <p:sldId id="1949" r:id="rId8"/>
    <p:sldId id="1952" r:id="rId9"/>
    <p:sldId id="1885" r:id="rId10"/>
    <p:sldId id="1899" r:id="rId11"/>
    <p:sldId id="1887" r:id="rId12"/>
    <p:sldId id="262" r:id="rId13"/>
    <p:sldId id="1901" r:id="rId14"/>
    <p:sldId id="1903" r:id="rId15"/>
    <p:sldId id="1951" r:id="rId16"/>
    <p:sldId id="1950" r:id="rId17"/>
    <p:sldId id="1895" r:id="rId18"/>
    <p:sldId id="1906" r:id="rId19"/>
    <p:sldId id="1896" r:id="rId20"/>
    <p:sldId id="1897" r:id="rId21"/>
    <p:sldId id="1907" r:id="rId22"/>
    <p:sldId id="4641" r:id="rId23"/>
    <p:sldId id="4642" r:id="rId24"/>
    <p:sldId id="18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Service Bus" id="{51A554BD-3AB8-4FF7-9E33-BE8E5B0FD639}">
          <p14:sldIdLst>
            <p14:sldId id="1949"/>
            <p14:sldId id="1952"/>
            <p14:sldId id="1885"/>
            <p14:sldId id="1899"/>
            <p14:sldId id="1887"/>
            <p14:sldId id="262"/>
            <p14:sldId id="1901"/>
            <p14:sldId id="1903"/>
            <p14:sldId id="1951"/>
          </p14:sldIdLst>
        </p14:section>
        <p14:section name="Lesson 02: Azure Queue Storage" id="{1845576A-B6C0-4345-ACB6-FB6B753DFED9}">
          <p14:sldIdLst>
            <p14:sldId id="1950"/>
            <p14:sldId id="1895"/>
            <p14:sldId id="1906"/>
            <p14:sldId id="1896"/>
            <p14:sldId id="1897"/>
            <p14:sldId id="1907"/>
          </p14:sldIdLst>
        </p14:section>
        <p14:section name="Lab" id="{4AE7F889-20F7-41DF-937D-7832441590C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19A53-565F-428C-8E6D-42607FEA51C2}" v="8" dt="2020-01-30T20:58:54.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2097" autoAdjust="0"/>
  </p:normalViewPr>
  <p:slideViewPr>
    <p:cSldViewPr snapToGrid="0">
      <p:cViewPr varScale="1">
        <p:scale>
          <a:sx n="63" d="100"/>
          <a:sy n="63" d="100"/>
        </p:scale>
        <p:origin x="164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969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372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BB2BF"/>
                </a:solidFill>
                <a:effectLst/>
                <a:latin typeface="Consolas" panose="020B0609020204030204" pitchFamily="49" charset="0"/>
              </a:rPr>
              <a:t>To insert a message into an existing queue, call the </a:t>
            </a:r>
            <a:r>
              <a:rPr lang="en-US" b="1" dirty="0" err="1">
                <a:solidFill>
                  <a:srgbClr val="ABB2BF"/>
                </a:solidFill>
                <a:effectLst/>
                <a:latin typeface="Consolas" panose="020B0609020204030204" pitchFamily="49" charset="0"/>
              </a:rPr>
              <a:t>SendMessage</a:t>
            </a:r>
            <a:r>
              <a:rPr lang="en-US" b="0" dirty="0">
                <a:solidFill>
                  <a:srgbClr val="ABB2BF"/>
                </a:solidFill>
                <a:effectLst/>
                <a:latin typeface="Consolas" panose="020B0609020204030204" pitchFamily="49" charset="0"/>
              </a:rPr>
              <a:t> method. A message can be either a string (in UTF-8 format) or a byte array.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err="1">
                <a:solidFill>
                  <a:schemeClr val="tx1"/>
                </a:solidFill>
                <a:effectLst/>
                <a:latin typeface="Segoe UI Light" pitchFamily="34" charset="0"/>
                <a:ea typeface="+mn-ea"/>
                <a:cs typeface="+mn-cs"/>
              </a:rPr>
              <a:t>PeekMessages</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1100" b="0" i="0" dirty="0">
                <a:solidFill>
                  <a:srgbClr val="E6E6E6"/>
                </a:solidFill>
                <a:effectLst/>
                <a:latin typeface="Segoe UI" panose="020B0502040204020203" pitchFamily="34" charset="0"/>
              </a:rPr>
              <a:t>You can get an estimate of the number of messages in a queue. The </a:t>
            </a:r>
            <a:r>
              <a:rPr lang="en-US" sz="1100" b="1" i="0" dirty="0" err="1">
                <a:solidFill>
                  <a:srgbClr val="E6E6E6"/>
                </a:solidFill>
                <a:effectLst/>
                <a:latin typeface="Segoe UI" panose="020B0502040204020203" pitchFamily="34" charset="0"/>
              </a:rPr>
              <a:t>GetProperties</a:t>
            </a:r>
            <a:r>
              <a:rPr lang="en-US" sz="1100" b="0" i="0" dirty="0">
                <a:solidFill>
                  <a:srgbClr val="E6E6E6"/>
                </a:solidFill>
                <a:effectLst/>
                <a:latin typeface="Segoe UI" panose="020B0502040204020203" pitchFamily="34" charset="0"/>
              </a:rPr>
              <a:t> method returns queue properties including the message count. </a:t>
            </a:r>
            <a:r>
              <a:rPr lang="en-US" sz="1100" b="1" i="0" dirty="0">
                <a:solidFill>
                  <a:srgbClr val="E6E6E6"/>
                </a:solidFill>
                <a:effectLst/>
                <a:latin typeface="Segoe UI" panose="020B0502040204020203" pitchFamily="34" charset="0"/>
              </a:rPr>
              <a:t>The </a:t>
            </a:r>
            <a:r>
              <a:rPr lang="en-US" sz="1100" b="1" i="0" dirty="0" err="1">
                <a:solidFill>
                  <a:srgbClr val="E6E6E6"/>
                </a:solidFill>
                <a:effectLst/>
                <a:latin typeface="Segoe UI" panose="020B0502040204020203" pitchFamily="34" charset="0"/>
              </a:rPr>
              <a:t>ApproximateMessagesCount</a:t>
            </a:r>
            <a:r>
              <a:rPr lang="en-US" sz="1100" b="0" i="0" dirty="0">
                <a:solidFill>
                  <a:srgbClr val="E6E6E6"/>
                </a:solidFill>
                <a:effectLst/>
                <a:latin typeface="Segoe UI" panose="020B0502040204020203" pitchFamily="34" charset="0"/>
              </a:rPr>
              <a:t> property contains the approximate number of messages in the queue. This number is not lower than the actual number of messages in the queue, but could be higher.</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Dequeue a message from a queue in two steps. When you call </a:t>
            </a:r>
            <a:r>
              <a:rPr lang="en-US" sz="882" b="1" i="0" kern="1200" dirty="0" err="1">
                <a:solidFill>
                  <a:schemeClr val="tx1"/>
                </a:solidFill>
                <a:effectLst/>
                <a:latin typeface="Segoe UI Light" pitchFamily="34" charset="0"/>
                <a:ea typeface="+mn-ea"/>
                <a:cs typeface="+mn-cs"/>
              </a:rPr>
              <a:t>ReceiveMessages</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err="1">
                <a:solidFill>
                  <a:schemeClr val="tx1"/>
                </a:solidFill>
                <a:effectLst/>
                <a:latin typeface="Segoe UI Light" pitchFamily="34" charset="0"/>
                <a:ea typeface="+mn-ea"/>
                <a:cs typeface="+mn-cs"/>
              </a:rPr>
              <a:t>ReceiveMessages</a:t>
            </a:r>
            <a:r>
              <a:rPr lang="en-US" sz="882" b="0" i="0" kern="1200" dirty="0">
                <a:solidFill>
                  <a:schemeClr val="tx1"/>
                </a:solidFill>
                <a:effectLst/>
                <a:latin typeface="Segoe UI Light" pitchFamily="34" charset="0"/>
                <a:ea typeface="+mn-ea"/>
                <a:cs typeface="+mn-cs"/>
              </a:rPr>
              <a:t> becomes invisible to any other code reading messages from this queue. By default, this message stays invisible for 30 seconds. To finish removing the message from the queue, you must also call </a:t>
            </a:r>
            <a:r>
              <a:rPr lang="en-US" sz="882" b="1" i="0" kern="1200" dirty="0" err="1">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err="1">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studying various ways to communicate between isolated service components in Microsoft Azure, and you have decided to evaluate the Azure Storage service and its Queue service offering.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this evaluation, you'll build a prototype application in .NET that can send and receive messages so that you can measure the complexity involved in using this service.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help you with your evaluation, you've also decided to use Azure Storage Explorer as the queue message producer/consumer throughout your tests.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10/8/2021 12:32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28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r>
              <a:rPr lang="en-US" dirty="0"/>
              <a:t/>
            </a:r>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7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10/8/2021 12:32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17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867209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0750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12584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237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3267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5759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084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94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550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25059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709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9145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59570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1303910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867735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60328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09135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2597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81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9232827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7050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063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94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27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39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531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5902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242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4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1954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134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55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619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3141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396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0084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280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514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98775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86429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69053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sv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emf"/><Relationship Id="rId2" Type="http://schemas.openxmlformats.org/officeDocument/2006/relationships/slideLayout" Target="../slideLayouts/slideLayout52.xml"/><Relationship Id="rId1" Type="http://schemas.openxmlformats.org/officeDocument/2006/relationships/tags" Target="../tags/tag9.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F8A9E9-DD29-4B96-85D3-ECD9F9B8E921}"/>
              </a:ext>
            </a:extLst>
          </p:cNvPr>
          <p:cNvSpPr>
            <a:spLocks noGrp="1"/>
          </p:cNvSpPr>
          <p:nvPr>
            <p:ph type="title"/>
          </p:nvPr>
        </p:nvSpPr>
        <p:spPr>
          <a:xfrm>
            <a:off x="588263" y="1871544"/>
            <a:ext cx="4167887" cy="1661993"/>
          </a:xfrm>
        </p:spPr>
        <p:txBody>
          <a:bodyPr/>
          <a:lstStyle/>
          <a:p>
            <a:r>
              <a:rPr lang="en-US" dirty="0"/>
              <a:t>Module 10: Develop message-based solutions</a:t>
            </a:r>
          </a:p>
        </p:txBody>
      </p:sp>
      <p:sp>
        <p:nvSpPr>
          <p:cNvPr id="5" name="Text Placeholder 4">
            <a:extLst>
              <a:ext uri="{FF2B5EF4-FFF2-40B4-BE49-F238E27FC236}">
                <a16:creationId xmlns:a16="http://schemas.microsoft.com/office/drawing/2014/main" xmlns=""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xmlns=""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FC3B5-A264-4C8E-AD00-F6594890D089}"/>
              </a:ext>
            </a:extLst>
          </p:cNvPr>
          <p:cNvSpPr>
            <a:spLocks noGrp="1"/>
          </p:cNvSpPr>
          <p:nvPr>
            <p:ph type="title"/>
          </p:nvPr>
        </p:nvSpPr>
        <p:spPr>
          <a:xfrm>
            <a:off x="585216" y="2534625"/>
            <a:ext cx="9144000" cy="997196"/>
          </a:xfrm>
        </p:spPr>
        <p:txBody>
          <a:bodyPr/>
          <a:lstStyle/>
          <a:p>
            <a:r>
              <a:rPr lang="en-US" dirty="0"/>
              <a:t>Walkthrough: Use .NET Core to send and receive messages from a Service Bus queue</a:t>
            </a:r>
          </a:p>
        </p:txBody>
      </p:sp>
      <p:sp>
        <p:nvSpPr>
          <p:cNvPr id="3" name="Text Placeholder 2">
            <a:extLst>
              <a:ext uri="{FF2B5EF4-FFF2-40B4-BE49-F238E27FC236}">
                <a16:creationId xmlns:a16="http://schemas.microsoft.com/office/drawing/2014/main" xmlns="" id="{931B86FB-B4F4-4260-82DB-7979B3FC4AF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8158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54E22-01F0-4AA7-A664-06A0AFF7CBD6}"/>
              </a:ext>
            </a:extLst>
          </p:cNvPr>
          <p:cNvSpPr>
            <a:spLocks noGrp="1"/>
          </p:cNvSpPr>
          <p:nvPr>
            <p:ph type="title"/>
          </p:nvPr>
        </p:nvSpPr>
        <p:spPr/>
        <p:txBody>
          <a:bodyPr/>
          <a:lstStyle/>
          <a:p>
            <a:r>
              <a:rPr lang="en-US" dirty="0"/>
              <a:t>Lesson 02: Azure Queue Storage</a:t>
            </a:r>
          </a:p>
        </p:txBody>
      </p:sp>
    </p:spTree>
    <p:custDataLst>
      <p:tags r:id="rId1"/>
    </p:custDataLst>
    <p:extLst>
      <p:ext uri="{BB962C8B-B14F-4D97-AF65-F5344CB8AC3E}">
        <p14:creationId xmlns:p14="http://schemas.microsoft.com/office/powerpoint/2010/main" val="1830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xmlns=""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xmlns="" id="{D9AA8DEF-8A17-445A-BD95-3785227A56BF}"/>
              </a:ext>
            </a:extLst>
          </p:cNvPr>
          <p:cNvSpPr>
            <a:spLocks noGrp="1"/>
          </p:cNvSpPr>
          <p:nvPr>
            <p:ph type="body" sz="quarter" idx="10"/>
          </p:nvPr>
        </p:nvSpPr>
        <p:spPr>
          <a:xfrm>
            <a:off x="584200" y="1437481"/>
            <a:ext cx="759347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grpSp>
        <p:nvGrpSpPr>
          <p:cNvPr id="9" name="Group 8" descr="This diagram depicts the relationship between a storage account and the queues within the account.">
            <a:extLst>
              <a:ext uri="{FF2B5EF4-FFF2-40B4-BE49-F238E27FC236}">
                <a16:creationId xmlns:a16="http://schemas.microsoft.com/office/drawing/2014/main" xmlns=""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xmlns=""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xmlns=""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xmlns="" id="{5171FA86-EDF0-4FF3-93D6-013825A24495}"/>
                </a:ext>
              </a:extLst>
            </p:cNvPr>
            <p:cNvPicPr>
              <a:picLocks noChangeAspect="1"/>
            </p:cNvPicPr>
            <p:nvPr/>
          </p:nvPicPr>
          <p:blipFill>
            <a:blip r:embed="rId4"/>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xmlns="" id="{447D399C-BE4E-4D50-8D91-385DD5D41960}"/>
                </a:ext>
              </a:extLst>
            </p:cNvPr>
            <p:cNvPicPr>
              <a:picLocks noChangeAspect="1"/>
            </p:cNvPicPr>
            <p:nvPr/>
          </p:nvPicPr>
          <p:blipFill>
            <a:blip r:embed="rId5"/>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xmlns=""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xmlns=""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xmlns=""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xmlns=""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xmlns=""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xmlns=""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xmlns="" id="{115EE1B1-7E48-4057-9D50-9DAB06A606BA}"/>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823097" y="3281353"/>
              <a:ext cx="648000" cy="648000"/>
            </a:xfrm>
            <a:prstGeom prst="rect">
              <a:avLst/>
            </a:prstGeom>
          </p:spPr>
        </p:pic>
      </p:gr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spTree>
    <p:custDataLst>
      <p:tags r:id="rId1"/>
    </p:custDataLst>
    <p:extLst>
      <p:ext uri="{BB962C8B-B14F-4D97-AF65-F5344CB8AC3E}">
        <p14:creationId xmlns:p14="http://schemas.microsoft.com/office/powerpoint/2010/main" val="2257218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xmlns="" id="{95B5224B-1CE5-423A-8AFE-809AC8D544A9}"/>
              </a:ext>
            </a:extLst>
          </p:cNvPr>
          <p:cNvSpPr>
            <a:spLocks noGrp="1"/>
          </p:cNvSpPr>
          <p:nvPr>
            <p:ph type="body" sz="quarter" idx="10"/>
          </p:nvPr>
        </p:nvSpPr>
        <p:spPr>
          <a:xfrm>
            <a:off x="588263" y="1436688"/>
            <a:ext cx="11018520" cy="2825389"/>
          </a:xfrm>
        </p:spPr>
        <p:txBody>
          <a:bodyPr/>
          <a:lstStyle/>
          <a:p>
            <a:r>
              <a:rPr lang="en-US" sz="1800" dirty="0">
                <a:solidFill>
                  <a:srgbClr val="008000"/>
                </a:solidFill>
              </a:rPr>
              <a:t>// connection string in application’s configuration file</a:t>
            </a:r>
            <a:endParaRPr lang="en-US" sz="1800" dirty="0">
              <a:solidFill>
                <a:srgbClr val="000000"/>
              </a:solidFill>
            </a:endParaRPr>
          </a:p>
          <a:p>
            <a:r>
              <a:rPr lang="en-US" sz="1800" dirty="0">
                <a:solidFill>
                  <a:srgbClr val="000000"/>
                </a:solidFill>
              </a:rPr>
              <a:t>&lt;</a:t>
            </a:r>
            <a:r>
              <a:rPr lang="en-US" sz="1800" dirty="0">
                <a:solidFill>
                  <a:srgbClr val="267F99"/>
                </a:solidFill>
              </a:rPr>
              <a:t>add</a:t>
            </a:r>
            <a:r>
              <a:rPr lang="en-US" sz="1800" dirty="0">
                <a:solidFill>
                  <a:srgbClr val="000000"/>
                </a:solidFill>
              </a:rPr>
              <a:t> </a:t>
            </a:r>
            <a:r>
              <a:rPr lang="en-US" sz="1800" dirty="0">
                <a:solidFill>
                  <a:srgbClr val="001080"/>
                </a:solidFill>
              </a:rPr>
              <a:t>key</a:t>
            </a:r>
            <a:r>
              <a:rPr lang="en-US" sz="1800" dirty="0">
                <a:solidFill>
                  <a:srgbClr val="000000"/>
                </a:solidFill>
              </a:rPr>
              <a:t>=</a:t>
            </a:r>
            <a:r>
              <a:rPr lang="en-US" sz="1800" dirty="0">
                <a:solidFill>
                  <a:srgbClr val="A31515"/>
                </a:solidFill>
              </a:rPr>
              <a:t>"StorageConnectionString"</a:t>
            </a:r>
            <a:r>
              <a:rPr lang="en-US" sz="1800" dirty="0">
                <a:solidFill>
                  <a:srgbClr val="000000"/>
                </a:solidFill>
              </a:rPr>
              <a:t> </a:t>
            </a:r>
            <a:r>
              <a:rPr lang="en-US" sz="1800" dirty="0">
                <a:solidFill>
                  <a:srgbClr val="001080"/>
                </a:solidFill>
              </a:rPr>
              <a:t>value</a:t>
            </a:r>
            <a:r>
              <a:rPr lang="en-US" sz="1800" dirty="0">
                <a:solidFill>
                  <a:srgbClr val="000000"/>
                </a:solidFill>
              </a:rPr>
              <a:t>=</a:t>
            </a:r>
            <a:r>
              <a:rPr lang="en-US" sz="1800" dirty="0">
                <a:solidFill>
                  <a:srgbClr val="A31515"/>
                </a:solidFill>
              </a:rPr>
              <a:t>"connection-string"</a:t>
            </a:r>
            <a:r>
              <a:rPr lang="en-US" sz="1800" dirty="0">
                <a:solidFill>
                  <a:srgbClr val="000000"/>
                </a:solidFill>
              </a:rPr>
              <a:t> /&gt;</a:t>
            </a:r>
          </a:p>
          <a:p>
            <a:r>
              <a:rPr lang="en-US" sz="1800" dirty="0">
                <a:solidFill>
                  <a:srgbClr val="000000"/>
                </a:solidFill>
              </a:rPr>
              <a:t/>
            </a:r>
            <a:br>
              <a:rPr lang="en-US" sz="1800" dirty="0">
                <a:solidFill>
                  <a:srgbClr val="000000"/>
                </a:solidFill>
              </a:rPr>
            </a:br>
            <a:r>
              <a:rPr lang="en-US" sz="1800" b="0" dirty="0">
                <a:solidFill>
                  <a:srgbClr val="008000"/>
                </a:solidFill>
                <a:effectLst/>
                <a:latin typeface="Consolas" panose="020B0609020204030204" pitchFamily="49" charset="0"/>
              </a:rPr>
              <a:t>// Instantiate a </a:t>
            </a:r>
            <a:r>
              <a:rPr lang="en-US" sz="1800" b="0" dirty="0" err="1">
                <a:solidFill>
                  <a:srgbClr val="008000"/>
                </a:solidFill>
                <a:effectLst/>
                <a:latin typeface="Consolas" panose="020B0609020204030204" pitchFamily="49" charset="0"/>
              </a:rPr>
              <a:t>QueueClient</a:t>
            </a:r>
            <a:r>
              <a:rPr lang="en-US" sz="1800" b="0" dirty="0">
                <a:solidFill>
                  <a:srgbClr val="008000"/>
                </a:solidFill>
                <a:effectLst/>
                <a:latin typeface="Consolas" panose="020B0609020204030204" pitchFamily="49" charset="0"/>
              </a:rPr>
              <a:t> which will be used to create and manipulate the queue</a:t>
            </a:r>
            <a:endParaRPr lang="en-US" sz="1800" b="0" dirty="0">
              <a:solidFill>
                <a:srgbClr val="000000"/>
              </a:solidFill>
              <a:effectLst/>
              <a:latin typeface="Consolas" panose="020B0609020204030204" pitchFamily="49" charset="0"/>
            </a:endParaRPr>
          </a:p>
          <a:p>
            <a:r>
              <a:rPr lang="en-US" sz="1800" b="0" dirty="0" err="1">
                <a:solidFill>
                  <a:srgbClr val="0000FF"/>
                </a:solidFill>
                <a:effectLst/>
                <a:latin typeface="Consolas" panose="020B0609020204030204" pitchFamily="49" charset="0"/>
              </a:rPr>
              <a:t>QueueClient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queueClient</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QueueClient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connectionString</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queueName</a:t>
            </a:r>
            <a:r>
              <a:rPr lang="en-US" sz="1800" b="0" dirty="0">
                <a:solidFill>
                  <a:srgbClr val="000000"/>
                </a:solidFill>
                <a:effectLst/>
                <a:latin typeface="Consolas" panose="020B0609020204030204" pitchFamily="49" charset="0"/>
              </a:rPr>
              <a:t>);</a:t>
            </a:r>
          </a:p>
          <a:p>
            <a:r>
              <a:rPr lang="en-US" sz="1800" dirty="0">
                <a:solidFill>
                  <a:srgbClr val="000000"/>
                </a:solidFill>
              </a:rPr>
              <a:t/>
            </a:r>
            <a:br>
              <a:rPr lang="en-US" sz="1800" dirty="0">
                <a:solidFill>
                  <a:srgbClr val="000000"/>
                </a:solidFill>
              </a:rPr>
            </a:br>
            <a:r>
              <a:rPr lang="en-US" sz="1800" dirty="0">
                <a:solidFill>
                  <a:srgbClr val="008000"/>
                </a:solidFill>
              </a:rPr>
              <a:t>// Create the queue if it doesn't already exist</a:t>
            </a:r>
            <a:endParaRPr lang="en-US" sz="1800" dirty="0">
              <a:solidFill>
                <a:srgbClr val="000000"/>
              </a:solidFill>
            </a:endParaRPr>
          </a:p>
          <a:p>
            <a:r>
              <a:rPr lang="en-US" sz="1800" dirty="0" err="1">
                <a:solidFill>
                  <a:srgbClr val="001080"/>
                </a:solidFill>
              </a:rPr>
              <a:t>queueClient</a:t>
            </a:r>
            <a:r>
              <a:rPr lang="en-US" sz="1800" dirty="0" err="1">
                <a:solidFill>
                  <a:srgbClr val="000000"/>
                </a:solidFill>
              </a:rPr>
              <a:t>.</a:t>
            </a:r>
            <a:r>
              <a:rPr lang="en-US" sz="1800" dirty="0" err="1">
                <a:solidFill>
                  <a:srgbClr val="795E26"/>
                </a:solidFill>
              </a:rPr>
              <a:t>CreateIfNotExists</a:t>
            </a:r>
            <a:r>
              <a:rPr lang="en-US" sz="1800" dirty="0">
                <a:solidFill>
                  <a:srgbClr val="000000"/>
                </a:solidFill>
              </a:rPr>
              <a:t>();</a:t>
            </a:r>
          </a:p>
          <a:p>
            <a:endParaRPr lang="en-US" sz="1800" dirty="0">
              <a:solidFill>
                <a:srgbClr val="000000"/>
              </a:solidFill>
            </a:endParaRPr>
          </a:p>
        </p:txBody>
      </p:sp>
    </p:spTree>
    <p:extLst>
      <p:ext uri="{BB962C8B-B14F-4D97-AF65-F5344CB8AC3E}">
        <p14:creationId xmlns:p14="http://schemas.microsoft.com/office/powerpoint/2010/main" val="434246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xmlns="" id="{95B5224B-1CE5-423A-8AFE-809AC8D544A9}"/>
              </a:ext>
            </a:extLst>
          </p:cNvPr>
          <p:cNvSpPr>
            <a:spLocks noGrp="1"/>
          </p:cNvSpPr>
          <p:nvPr>
            <p:ph type="body" sz="quarter" idx="10"/>
          </p:nvPr>
        </p:nvSpPr>
        <p:spPr>
          <a:xfrm>
            <a:off x="588263" y="1436688"/>
            <a:ext cx="11018520" cy="3767185"/>
          </a:xfrm>
        </p:spPr>
        <p:txBody>
          <a:bodyPr/>
          <a:lstStyle/>
          <a:p>
            <a:r>
              <a:rPr lang="en-US" sz="1800" b="0" dirty="0">
                <a:solidFill>
                  <a:srgbClr val="008000"/>
                </a:solidFill>
                <a:effectLst/>
                <a:latin typeface="Consolas" panose="020B0609020204030204" pitchFamily="49" charset="0"/>
              </a:rPr>
              <a:t>// Send a message to the queue</a:t>
            </a:r>
            <a:endParaRPr lang="en-US" sz="1800" b="0" dirty="0">
              <a:solidFill>
                <a:srgbClr val="000000"/>
              </a:solidFill>
              <a:effectLst/>
              <a:latin typeface="Consolas" panose="020B0609020204030204" pitchFamily="49" charset="0"/>
            </a:endParaRPr>
          </a:p>
          <a:p>
            <a:r>
              <a:rPr lang="en-US" sz="1800" b="0" dirty="0" err="1">
                <a:solidFill>
                  <a:srgbClr val="000000"/>
                </a:solidFill>
                <a:effectLst/>
                <a:latin typeface="Consolas" panose="020B0609020204030204" pitchFamily="49" charset="0"/>
              </a:rPr>
              <a:t>queueClient.SendMessage</a:t>
            </a:r>
            <a:r>
              <a:rPr lang="en-US" sz="1800" b="0" dirty="0">
                <a:solidFill>
                  <a:srgbClr val="000000"/>
                </a:solidFill>
                <a:effectLst/>
                <a:latin typeface="Consolas" panose="020B0609020204030204" pitchFamily="49" charset="0"/>
              </a:rPr>
              <a:t>(message);</a:t>
            </a:r>
          </a:p>
          <a:p>
            <a:r>
              <a:rPr lang="en-US" sz="1800" dirty="0">
                <a:solidFill>
                  <a:srgbClr val="000000"/>
                </a:solidFill>
              </a:rPr>
              <a:t/>
            </a:r>
            <a:br>
              <a:rPr lang="en-US" sz="1800" dirty="0">
                <a:solidFill>
                  <a:srgbClr val="000000"/>
                </a:solidFill>
              </a:rPr>
            </a:br>
            <a:r>
              <a:rPr lang="en-US" sz="1800" b="0" dirty="0">
                <a:solidFill>
                  <a:srgbClr val="008000"/>
                </a:solidFill>
                <a:effectLst/>
                <a:latin typeface="Consolas" panose="020B0609020204030204" pitchFamily="49" charset="0"/>
              </a:rPr>
              <a:t>// Peek at the next message</a:t>
            </a:r>
            <a:endParaRPr lang="en-US" sz="1800" b="0" dirty="0">
              <a:solidFill>
                <a:srgbClr val="000000"/>
              </a:solidFill>
              <a:effectLst/>
              <a:latin typeface="Consolas" panose="020B0609020204030204" pitchFamily="49" charset="0"/>
            </a:endParaRPr>
          </a:p>
          <a:p>
            <a:r>
              <a:rPr lang="en-US" sz="1800" b="0" dirty="0" err="1">
                <a:solidFill>
                  <a:srgbClr val="0000FF"/>
                </a:solidFill>
                <a:effectLst/>
                <a:latin typeface="Consolas" panose="020B0609020204030204" pitchFamily="49" charset="0"/>
              </a:rPr>
              <a:t>PeekedMessage</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peekedMessage</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queueClient.PeekMessages</a:t>
            </a:r>
            <a:r>
              <a:rPr lang="en-US" sz="1800" b="0" dirty="0">
                <a:solidFill>
                  <a:srgbClr val="000000"/>
                </a:solidFill>
                <a:effectLst/>
                <a:latin typeface="Consolas" panose="020B0609020204030204" pitchFamily="49" charset="0"/>
              </a:rPr>
              <a:t>();</a:t>
            </a:r>
          </a:p>
          <a:p>
            <a:endParaRPr lang="en-US" sz="1800" dirty="0">
              <a:solidFill>
                <a:srgbClr val="000000"/>
              </a:solidFill>
            </a:endParaRP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GetProperties</a:t>
            </a:r>
            <a:r>
              <a:rPr lang="en-US" sz="1800" b="0" dirty="0">
                <a:solidFill>
                  <a:srgbClr val="008000"/>
                </a:solidFill>
                <a:effectLst/>
                <a:latin typeface="Consolas" panose="020B0609020204030204" pitchFamily="49" charset="0"/>
              </a:rPr>
              <a:t> returns queue properties including message count</a:t>
            </a:r>
            <a:r>
              <a:rPr lang="en-US" sz="1800" dirty="0">
                <a:solidFill>
                  <a:srgbClr val="000000"/>
                </a:solidFill>
              </a:rPr>
              <a:t/>
            </a:r>
            <a:br>
              <a:rPr lang="en-US" sz="1800" dirty="0">
                <a:solidFill>
                  <a:srgbClr val="000000"/>
                </a:solidFill>
              </a:rPr>
            </a:br>
            <a:r>
              <a:rPr lang="en-US" sz="1800" b="0" dirty="0" err="1">
                <a:solidFill>
                  <a:srgbClr val="0000FF"/>
                </a:solidFill>
                <a:effectLst/>
                <a:latin typeface="Consolas" panose="020B0609020204030204" pitchFamily="49" charset="0"/>
              </a:rPr>
              <a:t>QueueProperties</a:t>
            </a:r>
            <a:r>
              <a:rPr lang="en-US" sz="1800" b="0" dirty="0">
                <a:solidFill>
                  <a:srgbClr val="000000"/>
                </a:solidFill>
                <a:effectLst/>
                <a:latin typeface="Consolas" panose="020B0609020204030204" pitchFamily="49" charset="0"/>
              </a:rPr>
              <a:t> properties = </a:t>
            </a:r>
            <a:r>
              <a:rPr lang="en-US" sz="1800" b="0" dirty="0" err="1">
                <a:solidFill>
                  <a:srgbClr val="000000"/>
                </a:solidFill>
                <a:effectLst/>
                <a:latin typeface="Consolas" panose="020B0609020204030204" pitchFamily="49" charset="0"/>
              </a:rPr>
              <a:t>queueClient.GetProperties</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r>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Retrieve the cached approximate message count.</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int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cachedMessagesCount</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properties.ApproximateMessagesCount</a:t>
            </a:r>
            <a:r>
              <a:rPr lang="en-US" sz="1800" b="0" dirty="0">
                <a:solidFill>
                  <a:srgbClr val="000000"/>
                </a:solidFill>
                <a:effectLst/>
                <a:latin typeface="Consolas" panose="020B0609020204030204" pitchFamily="49" charset="0"/>
              </a:rPr>
              <a:t>;</a:t>
            </a:r>
          </a:p>
          <a:p>
            <a:endParaRPr lang="en-US" sz="1800" dirty="0">
              <a:solidFill>
                <a:srgbClr val="000000"/>
              </a:solidFill>
            </a:endParaRP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xmlns="" id="{95B5224B-1CE5-423A-8AFE-809AC8D544A9}"/>
              </a:ext>
            </a:extLst>
          </p:cNvPr>
          <p:cNvSpPr>
            <a:spLocks noGrp="1"/>
          </p:cNvSpPr>
          <p:nvPr>
            <p:ph type="body" sz="quarter" idx="10"/>
          </p:nvPr>
        </p:nvSpPr>
        <p:spPr>
          <a:xfrm>
            <a:off x="588263" y="1436688"/>
            <a:ext cx="11018520" cy="4431983"/>
          </a:xfrm>
        </p:spPr>
        <p:txBody>
          <a:bodyPr/>
          <a:lstStyle/>
          <a:p>
            <a:r>
              <a:rPr lang="en-US" sz="1800" dirty="0">
                <a:solidFill>
                  <a:srgbClr val="008000"/>
                </a:solidFill>
              </a:rPr>
              <a:t>// Get the next message</a:t>
            </a:r>
            <a:endParaRPr lang="en-US" sz="1800" dirty="0">
              <a:solidFill>
                <a:srgbClr val="000000"/>
              </a:solidFill>
            </a:endParaRPr>
          </a:p>
          <a:p>
            <a:r>
              <a:rPr lang="en-US" sz="1800" b="0" dirty="0" err="1">
                <a:solidFill>
                  <a:srgbClr val="0000FF"/>
                </a:solidFill>
                <a:effectLst/>
                <a:latin typeface="Consolas" panose="020B0609020204030204" pitchFamily="49" charset="0"/>
              </a:rPr>
              <a:t>QueueMessage</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retrievedMessage</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queueClient.ReceiveMessages</a:t>
            </a:r>
            <a:r>
              <a:rPr lang="en-US" sz="1800" b="0" dirty="0">
                <a:solidFill>
                  <a:srgbClr val="000000"/>
                </a:solidFill>
                <a:effectLst/>
                <a:latin typeface="Consolas" panose="020B0609020204030204" pitchFamily="49" charset="0"/>
              </a:rPr>
              <a:t>();</a:t>
            </a:r>
          </a:p>
          <a:p>
            <a:r>
              <a:rPr lang="en-US" sz="1800" dirty="0">
                <a:solidFill>
                  <a:srgbClr val="000000"/>
                </a:solidFill>
              </a:rPr>
              <a:t/>
            </a:r>
            <a:br>
              <a:rPr lang="en-US" sz="1800" dirty="0">
                <a:solidFill>
                  <a:srgbClr val="000000"/>
                </a:solidFill>
              </a:rPr>
            </a:br>
            <a:r>
              <a:rPr lang="en-US" sz="1800" b="0" dirty="0">
                <a:solidFill>
                  <a:srgbClr val="008000"/>
                </a:solidFill>
                <a:effectLst/>
                <a:latin typeface="Consolas" panose="020B0609020204030204" pitchFamily="49" charset="0"/>
              </a:rPr>
              <a:t>// Process the message in less than 30 seconds, then delete the message</a:t>
            </a:r>
            <a:endParaRPr lang="en-US" sz="1800" b="0" dirty="0">
              <a:solidFill>
                <a:srgbClr val="000000"/>
              </a:solidFill>
              <a:effectLst/>
              <a:latin typeface="Consolas" panose="020B0609020204030204" pitchFamily="49" charset="0"/>
            </a:endParaRPr>
          </a:p>
          <a:p>
            <a:r>
              <a:rPr lang="en-US" sz="1800" b="0" dirty="0" err="1">
                <a:solidFill>
                  <a:srgbClr val="000000"/>
                </a:solidFill>
                <a:effectLst/>
                <a:latin typeface="Consolas" panose="020B0609020204030204" pitchFamily="49" charset="0"/>
              </a:rPr>
              <a:t>Console.WriteLine</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$"Dequeued message: '{</a:t>
            </a:r>
            <a:r>
              <a:rPr lang="en-US" sz="1800" b="0" dirty="0" err="1">
                <a:solidFill>
                  <a:srgbClr val="A31515"/>
                </a:solidFill>
                <a:effectLst/>
                <a:latin typeface="Consolas" panose="020B0609020204030204" pitchFamily="49" charset="0"/>
              </a:rPr>
              <a:t>retrievedMessage</a:t>
            </a:r>
            <a:r>
              <a:rPr lang="en-US" sz="1800" b="0" dirty="0">
                <a:solidFill>
                  <a:srgbClr val="A31515"/>
                </a:solidFill>
                <a:effectLst/>
                <a:latin typeface="Consolas" panose="020B0609020204030204" pitchFamily="49" charset="0"/>
              </a:rPr>
              <a:t>[</a:t>
            </a:r>
            <a:r>
              <a:rPr lang="en-US" sz="1800" b="0" dirty="0">
                <a:solidFill>
                  <a:srgbClr val="098658"/>
                </a:solidFill>
                <a:effectLst/>
                <a:latin typeface="Consolas" panose="020B0609020204030204" pitchFamily="49" charset="0"/>
              </a:rPr>
              <a:t>0</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MessageText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queueClient.DeleteMessage</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retrievedMessage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MessageId</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retrievedMessage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PopReceipt</a:t>
            </a:r>
            <a:r>
              <a:rPr lang="en-US" sz="1800" b="0" dirty="0">
                <a:solidFill>
                  <a:srgbClr val="000000"/>
                </a:solidFill>
                <a:effectLst/>
                <a:latin typeface="Consolas" panose="020B0609020204030204" pitchFamily="49" charset="0"/>
              </a:rPr>
              <a:t>);</a:t>
            </a:r>
          </a:p>
          <a:p>
            <a:r>
              <a:rPr lang="en-US" sz="1800" dirty="0">
                <a:solidFill>
                  <a:srgbClr val="000000"/>
                </a:solidFill>
              </a:rPr>
              <a:t/>
            </a:r>
            <a:br>
              <a:rPr lang="en-US" sz="1800" dirty="0">
                <a:solidFill>
                  <a:srgbClr val="000000"/>
                </a:solidFill>
              </a:rPr>
            </a:br>
            <a:r>
              <a:rPr lang="en-US" sz="1800" dirty="0">
                <a:solidFill>
                  <a:srgbClr val="008000"/>
                </a:solidFill>
              </a:rPr>
              <a:t>// Get the message from the queue and update the message contents.</a:t>
            </a:r>
            <a:endParaRPr lang="en-US" sz="1800" dirty="0">
              <a:solidFill>
                <a:srgbClr val="000000"/>
              </a:solidFill>
            </a:endParaRPr>
          </a:p>
          <a:p>
            <a:r>
              <a:rPr lang="en-US" sz="1800" b="0" dirty="0" err="1">
                <a:solidFill>
                  <a:srgbClr val="0000FF"/>
                </a:solidFill>
                <a:effectLst/>
                <a:latin typeface="Consolas" panose="020B0609020204030204" pitchFamily="49" charset="0"/>
              </a:rPr>
              <a:t>QueueMessage</a:t>
            </a:r>
            <a:r>
              <a:rPr lang="en-US" sz="1800" b="0" dirty="0">
                <a:solidFill>
                  <a:srgbClr val="000000"/>
                </a:solidFill>
                <a:effectLst/>
                <a:latin typeface="Consolas" panose="020B0609020204030204" pitchFamily="49" charset="0"/>
              </a:rPr>
              <a:t>[] message = </a:t>
            </a:r>
            <a:r>
              <a:rPr lang="en-US" sz="1800" b="0" dirty="0" err="1">
                <a:solidFill>
                  <a:srgbClr val="000000"/>
                </a:solidFill>
                <a:effectLst/>
                <a:latin typeface="Consolas" panose="020B0609020204030204" pitchFamily="49" charset="0"/>
              </a:rPr>
              <a:t>queueClient.ReceiveMessages</a:t>
            </a:r>
            <a:r>
              <a:rPr lang="en-US" sz="1800" b="0" dirty="0">
                <a:solidFill>
                  <a:srgbClr val="000000"/>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queueClient.UpdateMessage</a:t>
            </a:r>
            <a:r>
              <a:rPr lang="en-US" sz="1800" b="0" dirty="0">
                <a:solidFill>
                  <a:srgbClr val="000000"/>
                </a:solidFill>
                <a:effectLst/>
                <a:latin typeface="Consolas" panose="020B0609020204030204" pitchFamily="49" charset="0"/>
              </a:rPr>
              <a:t>(message[</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MessageId</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message[</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PopReceipt</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"Updated contents"</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TimeSpan.FromSeconds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60.0</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Make it invisible for another 60 seconds</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xmlns="" id="{930FA3E6-2049-4DD8-B5A2-A282FE9CB288}"/>
              </a:ext>
            </a:extLst>
          </p:cNvPr>
          <p:cNvSpPr>
            <a:spLocks noGrp="1"/>
          </p:cNvSpPr>
          <p:nvPr>
            <p:ph type="title"/>
          </p:nvPr>
        </p:nvSpPr>
        <p:spPr>
          <a:xfrm>
            <a:off x="584025" y="1767007"/>
            <a:ext cx="4161981" cy="3323987"/>
          </a:xfrm>
        </p:spPr>
        <p:txBody>
          <a:bodyPr/>
          <a:lstStyle/>
          <a:p>
            <a:r>
              <a:rPr lang="en-US" dirty="0"/>
              <a:t>Lab 10: Asynchronously processing messages by using Azure Queue Storage</a:t>
            </a:r>
          </a:p>
        </p:txBody>
      </p:sp>
      <p:grpSp>
        <p:nvGrpSpPr>
          <p:cNvPr id="7" name="Group 6">
            <a:extLst>
              <a:ext uri="{FF2B5EF4-FFF2-40B4-BE49-F238E27FC236}">
                <a16:creationId xmlns:a16="http://schemas.microsoft.com/office/drawing/2014/main" xmlns="" id="{89E73936-F77A-4CD4-8E0F-97A37B504F73}"/>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xmlns="" id="{782C2B29-9ECB-415B-9A7C-F13AF725BF8E}"/>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xmlns="" id="{79D11E82-2F64-4F5B-96A8-3AF3114C059A}"/>
                </a:ext>
              </a:extLst>
            </p:cNvPr>
            <p:cNvSpPr txBox="1"/>
            <p:nvPr/>
          </p:nvSpPr>
          <p:spPr>
            <a:xfrm>
              <a:off x="5514975" y="213138"/>
              <a:ext cx="6472237" cy="524759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You're studying various ways to communicate between isolated service components in Microsoft Azure, and you have decided to evaluate the Azure Storage service and its Queue service offering. As part of this evaluation, you'll build a prototype application in .NET that can send and receive messages so that you can measure the complexity involved in using this service. To help you with your evaluation, you've also decided to use Azure Storage Explorer as the queue message producer/consumer throughout your tests.</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Add **</a:t>
              </a:r>
              <a:r>
                <a:rPr lang="en-US" sz="1700" dirty="0" err="1">
                  <a:solidFill>
                    <a:schemeClr val="bg1"/>
                  </a:solidFill>
                </a:rPr>
                <a:t>Azure.Storage</a:t>
              </a:r>
              <a:r>
                <a:rPr lang="en-US" sz="1700" dirty="0">
                  <a:solidFill>
                    <a:schemeClr val="bg1"/>
                  </a:solidFill>
                </a:rPr>
                <a:t>** libraries from NuGet.</a:t>
              </a:r>
            </a:p>
            <a:p>
              <a:pPr lvl="1" indent="-228600">
                <a:buFont typeface="Arial" panose="020B0604020202020204" pitchFamily="34" charset="0"/>
                <a:buChar char="•"/>
              </a:pPr>
              <a:r>
                <a:rPr lang="en-US" sz="1700" dirty="0">
                  <a:solidFill>
                    <a:schemeClr val="bg1"/>
                  </a:solidFill>
                </a:rPr>
                <a:t>Create a queue in .NET.</a:t>
              </a:r>
            </a:p>
            <a:p>
              <a:pPr lvl="1" indent="-228600">
                <a:buFont typeface="Arial" panose="020B0604020202020204" pitchFamily="34" charset="0"/>
                <a:buChar char="•"/>
              </a:pPr>
              <a:r>
                <a:rPr lang="en-US" sz="1700" dirty="0">
                  <a:solidFill>
                    <a:schemeClr val="bg1"/>
                  </a:solidFill>
                </a:rPr>
                <a:t>Produce a new message in the queue by using .NET.</a:t>
              </a:r>
            </a:p>
            <a:p>
              <a:pPr lvl="1" indent="-228600">
                <a:buFont typeface="Arial" panose="020B0604020202020204" pitchFamily="34" charset="0"/>
                <a:buChar char="•"/>
              </a:pPr>
              <a:r>
                <a:rPr lang="en-US" sz="1700" dirty="0">
                  <a:solidFill>
                    <a:schemeClr val="bg1"/>
                  </a:solidFill>
                </a:rPr>
                <a:t>Consume a message from the queue by using .NET.</a:t>
              </a:r>
            </a:p>
            <a:p>
              <a:pPr lvl="1" indent="-228600">
                <a:buFont typeface="Arial" panose="020B0604020202020204" pitchFamily="34" charset="0"/>
                <a:buChar char="•"/>
              </a:pPr>
              <a:r>
                <a:rPr lang="en-US" sz="1700" dirty="0">
                  <a:solidFill>
                    <a:schemeClr val="bg1"/>
                  </a:solidFill>
                </a:rPr>
                <a:t>Manage a queue by using Storage Explorer.</a:t>
              </a:r>
            </a:p>
          </p:txBody>
        </p:sp>
        <p:cxnSp>
          <p:nvCxnSpPr>
            <p:cNvPr id="10" name="Straight Connector 9">
              <a:extLst>
                <a:ext uri="{FF2B5EF4-FFF2-40B4-BE49-F238E27FC236}">
                  <a16:creationId xmlns:a16="http://schemas.microsoft.com/office/drawing/2014/main" xmlns="" id="{A24BFBD9-AA6A-437E-8963-7665DC683535}"/>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05CA1AE-5C74-46B7-B899-BB2976AF9AF6}"/>
                </a:ext>
              </a:extLst>
            </p:cNvPr>
            <p:cNvCxnSpPr>
              <a:cxnSpLocks/>
            </p:cNvCxnSpPr>
            <p:nvPr/>
          </p:nvCxnSpPr>
          <p:spPr>
            <a:xfrm>
              <a:off x="5534016" y="3599133"/>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xmlns="" id="{9C7F281B-349A-4115-9CAD-EFC657027B1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xmlns=""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10: Asynchronously processing messages by using Azure Storage queues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xmlns=""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xmlns=""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xmlns=""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xmlns=""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xmlns=""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xmlns=""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A487B-B8E6-4151-A1AC-05895B37F2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xmlns="" id="{4BA8665D-5F5B-499E-9141-AFDB7F02521B}"/>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p:txBody>
      </p:sp>
    </p:spTree>
    <p:extLst>
      <p:ext uri="{BB962C8B-B14F-4D97-AF65-F5344CB8AC3E}">
        <p14:creationId xmlns:p14="http://schemas.microsoft.com/office/powerpoint/2010/main" val="5447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54E22-01F0-4AA7-A664-06A0AFF7CBD6}"/>
              </a:ext>
            </a:extLst>
          </p:cNvPr>
          <p:cNvSpPr>
            <a:spLocks noGrp="1"/>
          </p:cNvSpPr>
          <p:nvPr>
            <p:ph type="title"/>
          </p:nvPr>
        </p:nvSpPr>
        <p:spPr/>
        <p:txBody>
          <a:bodyPr/>
          <a:lstStyle/>
          <a:p>
            <a:r>
              <a:rPr lang="en-US" dirty="0"/>
              <a:t>Lesson 01: Azure Service Bus</a:t>
            </a:r>
          </a:p>
        </p:txBody>
      </p:sp>
    </p:spTree>
    <p:extLst>
      <p:ext uri="{BB962C8B-B14F-4D97-AF65-F5344CB8AC3E}">
        <p14:creationId xmlns:p14="http://schemas.microsoft.com/office/powerpoint/2010/main" val="3709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xmlns="" id="{025695E1-BC11-4BCE-8834-68C28E8CE266}"/>
              </a:ext>
            </a:extLst>
          </p:cNvPr>
          <p:cNvGraphicFramePr>
            <a:graphicFrameLocks/>
          </p:cNvGraphicFramePr>
          <p:nvPr>
            <p:extLst>
              <p:ext uri="{D42A27DB-BD31-4B8C-83A1-F6EECF244321}">
                <p14:modId xmlns:p14="http://schemas.microsoft.com/office/powerpoint/2010/main" val="862663108"/>
              </p:ext>
            </p:extLst>
          </p:nvPr>
        </p:nvGraphicFramePr>
        <p:xfrm>
          <a:off x="584201" y="1206413"/>
          <a:ext cx="11062428" cy="4545886"/>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xmlns="" val="1582576505"/>
                    </a:ext>
                  </a:extLst>
                </a:gridCol>
                <a:gridCol w="1869440">
                  <a:extLst>
                    <a:ext uri="{9D8B030D-6E8A-4147-A177-3AD203B41FA5}">
                      <a16:colId xmlns:a16="http://schemas.microsoft.com/office/drawing/2014/main" xmlns="" val="2461122631"/>
                    </a:ext>
                  </a:extLst>
                </a:gridCol>
                <a:gridCol w="2201147">
                  <a:extLst>
                    <a:ext uri="{9D8B030D-6E8A-4147-A177-3AD203B41FA5}">
                      <a16:colId xmlns:a16="http://schemas.microsoft.com/office/drawing/2014/main" xmlns="" val="2659572726"/>
                    </a:ext>
                  </a:extLst>
                </a:gridCol>
                <a:gridCol w="2430764">
                  <a:extLst>
                    <a:ext uri="{9D8B030D-6E8A-4147-A177-3AD203B41FA5}">
                      <a16:colId xmlns:a16="http://schemas.microsoft.com/office/drawing/2014/main" xmlns="" val="3602601879"/>
                    </a:ext>
                  </a:extLst>
                </a:gridCol>
                <a:gridCol w="2859278">
                  <a:extLst>
                    <a:ext uri="{9D8B030D-6E8A-4147-A177-3AD203B41FA5}">
                      <a16:colId xmlns:a16="http://schemas.microsoft.com/office/drawing/2014/main" xmlns=""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xmlns=""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67989973"/>
                  </a:ext>
                </a:extLst>
              </a:tr>
              <a:tr h="271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96242750"/>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38844309"/>
                  </a:ext>
                </a:extLst>
              </a:tr>
            </a:tbl>
          </a:graphicData>
        </a:graphic>
      </p:graphicFrame>
    </p:spTree>
    <p:custDataLst>
      <p:tags r:id="rId1"/>
    </p:custDataLst>
    <p:extLst>
      <p:ext uri="{BB962C8B-B14F-4D97-AF65-F5344CB8AC3E}">
        <p14:creationId xmlns:p14="http://schemas.microsoft.com/office/powerpoint/2010/main" val="339968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xmlns="" id="{7C4A0AD7-8C9B-4C22-B396-6B0DDB649B8A}"/>
              </a:ext>
            </a:extLst>
          </p:cNvPr>
          <p:cNvSpPr>
            <a:spLocks noGrp="1"/>
          </p:cNvSpPr>
          <p:nvPr>
            <p:ph type="body" sz="quarter" idx="10"/>
          </p:nvPr>
        </p:nvSpPr>
        <p:spPr>
          <a:xfrm>
            <a:off x="594474" y="1445770"/>
            <a:ext cx="11018520" cy="2634567"/>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two communication mechanisms are:</a:t>
            </a:r>
          </a:p>
          <a:p>
            <a:pPr lvl="1"/>
            <a:r>
              <a:rPr lang="en-US" dirty="0"/>
              <a:t>Queues</a:t>
            </a:r>
          </a:p>
          <a:p>
            <a:pPr lvl="1"/>
            <a:r>
              <a:rPr lang="en-US" dirty="0"/>
              <a:t>Topics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xmlns="" id="{A929AA8A-4753-4C35-A77F-C059CFD0D119}"/>
              </a:ext>
            </a:extLst>
          </p:cNvPr>
          <p:cNvGraphicFramePr>
            <a:graphicFrameLocks noGrp="1"/>
          </p:cNvGraphicFramePr>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xmlns="" val="742907964"/>
                    </a:ext>
                  </a:extLst>
                </a:gridCol>
                <a:gridCol w="2773680">
                  <a:extLst>
                    <a:ext uri="{9D8B030D-6E8A-4147-A177-3AD203B41FA5}">
                      <a16:colId xmlns:a16="http://schemas.microsoft.com/office/drawing/2014/main" xmlns="" val="3441730481"/>
                    </a:ext>
                  </a:extLst>
                </a:gridCol>
                <a:gridCol w="2499360">
                  <a:extLst>
                    <a:ext uri="{9D8B030D-6E8A-4147-A177-3AD203B41FA5}">
                      <a16:colId xmlns:a16="http://schemas.microsoft.com/office/drawing/2014/main" xmlns="" val="1819634464"/>
                    </a:ext>
                  </a:extLst>
                </a:gridCol>
                <a:gridCol w="2904741">
                  <a:extLst>
                    <a:ext uri="{9D8B030D-6E8A-4147-A177-3AD203B41FA5}">
                      <a16:colId xmlns:a16="http://schemas.microsoft.com/office/drawing/2014/main" xmlns=""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xmlns="" val="3115606635"/>
                  </a:ext>
                </a:extLst>
              </a:tr>
              <a:tr h="1097280">
                <a:tc>
                  <a:txBody>
                    <a:bodyPr/>
                    <a:lstStyle/>
                    <a:p>
                      <a:r>
                        <a:rPr lang="en-US" sz="2000" dirty="0">
                          <a:effectLst/>
                        </a:rPr>
                        <a:t>Event Grid</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3848334247"/>
                  </a:ext>
                </a:extLst>
              </a:tr>
              <a:tr h="1097280">
                <a:tc>
                  <a:txBody>
                    <a:bodyPr/>
                    <a:lstStyle/>
                    <a:p>
                      <a:r>
                        <a:rPr lang="en-US" sz="2000" dirty="0">
                          <a:effectLst/>
                        </a:rPr>
                        <a:t>Service Bus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xmlns=""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xmlns=""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xmlns=""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xmlns=""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xmlns=""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xmlns=""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xmlns=""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xmlns=""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xmlns=""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xmlns=""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xmlns=""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xmlns=""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xmlns=""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xmlns=""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xmlns=""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xmlns="" id="{A0F08C4D-CFB5-473E-8679-BD9DCAC9032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xmlns=""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795A0B2-1D25-4DFD-958A-1CA37E259C6E}"/>
              </a:ext>
            </a:extLst>
          </p:cNvPr>
          <p:cNvSpPr>
            <a:spLocks noGrp="1"/>
          </p:cNvSpPr>
          <p:nvPr>
            <p:ph type="title"/>
          </p:nvPr>
        </p:nvSpPr>
        <p:spPr/>
        <p:txBody>
          <a:bodyPr/>
          <a:lstStyle/>
          <a:p>
            <a:r>
              <a:rPr lang="en-US" dirty="0"/>
              <a:t>Queue-based load leveling</a:t>
            </a:r>
          </a:p>
        </p:txBody>
      </p:sp>
      <p:grpSp>
        <p:nvGrpSpPr>
          <p:cNvPr id="18" name="Group 17">
            <a:extLst>
              <a:ext uri="{FF2B5EF4-FFF2-40B4-BE49-F238E27FC236}">
                <a16:creationId xmlns:a16="http://schemas.microsoft.com/office/drawing/2014/main" xmlns="" id="{3E60A86E-DD96-4D30-A9E8-E638CD503C78}"/>
              </a:ext>
            </a:extLst>
          </p:cNvPr>
          <p:cNvGrpSpPr/>
          <p:nvPr/>
        </p:nvGrpSpPr>
        <p:grpSpPr>
          <a:xfrm>
            <a:off x="858310" y="1280394"/>
            <a:ext cx="10353550" cy="4916515"/>
            <a:chOff x="858310" y="1280394"/>
            <a:chExt cx="10353550" cy="4916515"/>
          </a:xfrm>
        </p:grpSpPr>
        <p:sp>
          <p:nvSpPr>
            <p:cNvPr id="25" name="Rectangle: Rounded Corners 11">
              <a:extLst>
                <a:ext uri="{FF2B5EF4-FFF2-40B4-BE49-F238E27FC236}">
                  <a16:creationId xmlns:a16="http://schemas.microsoft.com/office/drawing/2014/main" xmlns="" id="{D593929F-EDD1-4EDF-83B3-E9CD2DC3D18E}"/>
                </a:ext>
                <a:ext uri="{C183D7F6-B498-43B3-948B-1728B52AA6E4}">
                  <adec:decorative xmlns:adec="http://schemas.microsoft.com/office/drawing/2017/decorative" xmlns="" val="1"/>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xmlns="" id="{73B901B3-B9C8-4E9D-82A7-717F2A58A78C}"/>
                </a:ext>
                <a:ext uri="{C183D7F6-B498-43B3-948B-1728B52AA6E4}">
                  <adec:decorative xmlns:adec="http://schemas.microsoft.com/office/drawing/2017/decorative" xmlns="" val="1"/>
                </a:ext>
              </a:extLst>
            </p:cNvPr>
            <p:cNvCxnSpPr>
              <a:cxnSpLocks/>
              <a:endCxn id="52" idx="2"/>
            </p:cNvCxnSpPr>
            <p:nvPr/>
          </p:nvCxnSpPr>
          <p:spPr>
            <a:xfrm flipV="1">
              <a:off x="8397025" y="3895504"/>
              <a:ext cx="1280075" cy="1505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xmlns=""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Message queue</a:t>
              </a:r>
            </a:p>
          </p:txBody>
        </p:sp>
        <p:sp>
          <p:nvSpPr>
            <p:cNvPr id="36" name="TextBox 35">
              <a:extLst>
                <a:ext uri="{FF2B5EF4-FFF2-40B4-BE49-F238E27FC236}">
                  <a16:creationId xmlns:a16="http://schemas.microsoft.com/office/drawing/2014/main" xmlns="" id="{166817CF-7333-41CA-A25D-9F5395D3BE0B}"/>
                </a:ext>
              </a:extLst>
            </p:cNvPr>
            <p:cNvSpPr txBox="1"/>
            <p:nvPr/>
          </p:nvSpPr>
          <p:spPr>
            <a:xfrm>
              <a:off x="9498249" y="2603755"/>
              <a:ext cx="1713611"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Service</a:t>
              </a:r>
            </a:p>
          </p:txBody>
        </p:sp>
        <p:sp>
          <p:nvSpPr>
            <p:cNvPr id="37" name="TextBox 36">
              <a:extLst>
                <a:ext uri="{FF2B5EF4-FFF2-40B4-BE49-F238E27FC236}">
                  <a16:creationId xmlns:a16="http://schemas.microsoft.com/office/drawing/2014/main" xmlns="" id="{7CCEE7BD-3C76-4BF5-83BF-2700C9C8170B}"/>
                </a:ext>
              </a:extLst>
            </p:cNvPr>
            <p:cNvSpPr txBox="1"/>
            <p:nvPr/>
          </p:nvSpPr>
          <p:spPr>
            <a:xfrm>
              <a:off x="944696" y="1280394"/>
              <a:ext cx="1713611" cy="553998"/>
            </a:xfrm>
            <a:prstGeom prst="rect">
              <a:avLst/>
            </a:prstGeom>
            <a:noFill/>
          </p:spPr>
          <p:txBody>
            <a:bodyPr wrap="square" lIns="91440" tIns="91440" rIns="91440" bIns="91440" rtlCol="0">
              <a:spAutoFit/>
            </a:bodyPr>
            <a:lstStyle/>
            <a:p>
              <a:pPr algn="ctr"/>
              <a:r>
                <a:rPr lang="en-US" sz="2400" b="1" dirty="0">
                  <a:latin typeface="Segoe UI (Body)"/>
                  <a:cs typeface="Segoe UI Light" panose="020B0502040204020203" pitchFamily="34" charset="0"/>
                </a:rPr>
                <a:t>Tasks</a:t>
              </a:r>
            </a:p>
          </p:txBody>
        </p:sp>
        <p:grpSp>
          <p:nvGrpSpPr>
            <p:cNvPr id="38" name="Group 37">
              <a:extLst>
                <a:ext uri="{FF2B5EF4-FFF2-40B4-BE49-F238E27FC236}">
                  <a16:creationId xmlns:a16="http://schemas.microsoft.com/office/drawing/2014/main" xmlns="" id="{D1CAEF98-34A1-45E7-B576-D0FA4448DE77}"/>
                </a:ext>
                <a:ext uri="{C183D7F6-B498-43B3-948B-1728B52AA6E4}">
                  <adec:decorative xmlns:adec="http://schemas.microsoft.com/office/drawing/2017/decorative" xmlns="" val="1"/>
                </a:ext>
              </a:extLst>
            </p:cNvPr>
            <p:cNvGrpSpPr/>
            <p:nvPr/>
          </p:nvGrpSpPr>
          <p:grpSpPr>
            <a:xfrm>
              <a:off x="9677100" y="3217549"/>
              <a:ext cx="1355908" cy="1386025"/>
              <a:chOff x="3619171" y="2855961"/>
              <a:chExt cx="1698728" cy="1736459"/>
            </a:xfrm>
          </p:grpSpPr>
          <p:grpSp>
            <p:nvGrpSpPr>
              <p:cNvPr id="48" name="Group 47">
                <a:extLst>
                  <a:ext uri="{FF2B5EF4-FFF2-40B4-BE49-F238E27FC236}">
                    <a16:creationId xmlns:a16="http://schemas.microsoft.com/office/drawing/2014/main" xmlns=""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xmlns=""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xmlns=""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xmlns=""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xmlns=""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xmlns=""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xmlns="" id="{F7F2F220-A21A-4736-A04B-51BCE3445D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xmlns="" id="{DCEB0212-F947-4606-AD8F-7CB40820435A}"/>
                </a:ext>
                <a:ext uri="{C183D7F6-B498-43B3-948B-1728B52AA6E4}">
                  <adec:decorative xmlns:adec="http://schemas.microsoft.com/office/drawing/2017/decorative" xmlns="" val="1"/>
                </a:ext>
              </a:extLst>
            </p:cNvPr>
            <p:cNvCxnSpPr>
              <a:cxnSpLocks/>
              <a:stCxn id="74" idx="6"/>
            </p:cNvCxnSpPr>
            <p:nvPr/>
          </p:nvCxnSpPr>
          <p:spPr>
            <a:xfrm>
              <a:off x="2408328" y="2545803"/>
              <a:ext cx="1447833" cy="106393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xmlns=""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xmlns=""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xmlns=""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xmlns=""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xmlns=""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xmlns=""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xmlns=""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xmlns=""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xmlns=""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xmlns=""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xmlns=""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xmlns=""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xmlns=""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xmlns=""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xmlns=""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85" name="Straight Arrow Connector 84">
              <a:extLst>
                <a:ext uri="{FF2B5EF4-FFF2-40B4-BE49-F238E27FC236}">
                  <a16:creationId xmlns:a16="http://schemas.microsoft.com/office/drawing/2014/main" xmlns="" id="{13E4C5FC-177F-41F8-A784-DF4CBF8ACC73}"/>
                </a:ext>
                <a:ext uri="{C183D7F6-B498-43B3-948B-1728B52AA6E4}">
                  <adec:decorative xmlns:adec="http://schemas.microsoft.com/office/drawing/2017/decorative" xmlns="" val="1"/>
                </a:ext>
              </a:extLst>
            </p:cNvPr>
            <p:cNvCxnSpPr>
              <a:cxnSpLocks/>
              <a:stCxn id="45" idx="6"/>
              <a:endCxn id="25" idx="1"/>
            </p:cNvCxnSpPr>
            <p:nvPr/>
          </p:nvCxnSpPr>
          <p:spPr>
            <a:xfrm>
              <a:off x="1854284" y="3858954"/>
              <a:ext cx="2013537" cy="5160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xmlns="" id="{6FFA7DC0-FEEF-40A8-A611-C1554488377B}"/>
                </a:ext>
                <a:ext uri="{C183D7F6-B498-43B3-948B-1728B52AA6E4}">
                  <adec:decorative xmlns:adec="http://schemas.microsoft.com/office/drawing/2017/decorative" xmlns="" val="1"/>
                </a:ext>
              </a:extLst>
            </p:cNvPr>
            <p:cNvCxnSpPr>
              <a:cxnSpLocks/>
              <a:stCxn id="82" idx="6"/>
            </p:cNvCxnSpPr>
            <p:nvPr/>
          </p:nvCxnSpPr>
          <p:spPr>
            <a:xfrm flipV="1">
              <a:off x="2467549" y="4256161"/>
              <a:ext cx="1414606" cy="80508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xmlns="" id="{12C1EFC4-6251-46D3-BE92-42D42055C958}"/>
                </a:ext>
              </a:extLst>
            </p:cNvPr>
            <p:cNvGrpSpPr/>
            <p:nvPr/>
          </p:nvGrpSpPr>
          <p:grpSpPr>
            <a:xfrm>
              <a:off x="858310" y="3360967"/>
              <a:ext cx="995974" cy="1018096"/>
              <a:chOff x="3619171" y="2855961"/>
              <a:chExt cx="1698728" cy="1736459"/>
            </a:xfrm>
          </p:grpSpPr>
          <p:grpSp>
            <p:nvGrpSpPr>
              <p:cNvPr id="41" name="Group 40">
                <a:extLst>
                  <a:ext uri="{FF2B5EF4-FFF2-40B4-BE49-F238E27FC236}">
                    <a16:creationId xmlns:a16="http://schemas.microsoft.com/office/drawing/2014/main" xmlns=""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xmlns="" id="{99EED412-671A-4809-9953-FDEFFC3A57F0}"/>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xmlns=""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xmlns=""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xmlns=""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xmlns=""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xmlns="" id="{D7665C3D-20F9-48B8-8D3E-333F8EB988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69" name="Group 68">
              <a:extLst>
                <a:ext uri="{FF2B5EF4-FFF2-40B4-BE49-F238E27FC236}">
                  <a16:creationId xmlns:a16="http://schemas.microsoft.com/office/drawing/2014/main" xmlns="" id="{19943FC4-1258-41C6-B415-AA39825601B8}"/>
                </a:ext>
              </a:extLst>
            </p:cNvPr>
            <p:cNvGrpSpPr/>
            <p:nvPr/>
          </p:nvGrpSpPr>
          <p:grpSpPr>
            <a:xfrm>
              <a:off x="1412354" y="2047816"/>
              <a:ext cx="995974" cy="1018096"/>
              <a:chOff x="3619171" y="2855961"/>
              <a:chExt cx="1698728" cy="1736459"/>
            </a:xfrm>
          </p:grpSpPr>
          <p:grpSp>
            <p:nvGrpSpPr>
              <p:cNvPr id="70" name="Group 69">
                <a:extLst>
                  <a:ext uri="{FF2B5EF4-FFF2-40B4-BE49-F238E27FC236}">
                    <a16:creationId xmlns:a16="http://schemas.microsoft.com/office/drawing/2014/main" xmlns="" id="{CD6C1901-A92C-4D07-9E86-A862665AE62D}"/>
                  </a:ext>
                </a:extLst>
              </p:cNvPr>
              <p:cNvGrpSpPr/>
              <p:nvPr/>
            </p:nvGrpSpPr>
            <p:grpSpPr>
              <a:xfrm>
                <a:off x="3619171" y="2855961"/>
                <a:ext cx="1698728" cy="1736459"/>
                <a:chOff x="831463" y="2011682"/>
                <a:chExt cx="2834640" cy="2897601"/>
              </a:xfrm>
            </p:grpSpPr>
            <p:sp>
              <p:nvSpPr>
                <p:cNvPr id="74" name="Oval 73">
                  <a:extLst>
                    <a:ext uri="{FF2B5EF4-FFF2-40B4-BE49-F238E27FC236}">
                      <a16:creationId xmlns:a16="http://schemas.microsoft.com/office/drawing/2014/main" xmlns="" id="{4CB14947-6F0F-408E-9452-F9A68851E498}"/>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Arrow: Circular 13">
                  <a:extLst>
                    <a:ext uri="{FF2B5EF4-FFF2-40B4-BE49-F238E27FC236}">
                      <a16:creationId xmlns:a16="http://schemas.microsoft.com/office/drawing/2014/main" xmlns="" id="{5525C422-AA25-471B-AC2A-A1F418E656B7}"/>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6" name="Arrow: Circular 14">
                  <a:extLst>
                    <a:ext uri="{FF2B5EF4-FFF2-40B4-BE49-F238E27FC236}">
                      <a16:creationId xmlns:a16="http://schemas.microsoft.com/office/drawing/2014/main" xmlns="" id="{B7A63EC2-CF50-476A-A21C-4307C14E3574}"/>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1" name="Group 70">
                <a:extLst>
                  <a:ext uri="{FF2B5EF4-FFF2-40B4-BE49-F238E27FC236}">
                    <a16:creationId xmlns:a16="http://schemas.microsoft.com/office/drawing/2014/main" xmlns="" id="{E0B9FAF4-28BD-4F1C-BF55-962F9AE45240}"/>
                  </a:ext>
                </a:extLst>
              </p:cNvPr>
              <p:cNvGrpSpPr/>
              <p:nvPr/>
            </p:nvGrpSpPr>
            <p:grpSpPr>
              <a:xfrm>
                <a:off x="4024600" y="3280255"/>
                <a:ext cx="887871" cy="887871"/>
                <a:chOff x="10520567" y="3638315"/>
                <a:chExt cx="783280" cy="783280"/>
              </a:xfrm>
            </p:grpSpPr>
            <p:sp>
              <p:nvSpPr>
                <p:cNvPr id="72" name="Oval 71">
                  <a:extLst>
                    <a:ext uri="{FF2B5EF4-FFF2-40B4-BE49-F238E27FC236}">
                      <a16:creationId xmlns:a16="http://schemas.microsoft.com/office/drawing/2014/main" xmlns="" id="{8D07529F-0133-4850-A4BC-72BB1D4C5B98}"/>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xmlns="" id="{0D81BEB0-E72E-4F41-AD1D-24A1893229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7" name="Group 76">
              <a:extLst>
                <a:ext uri="{FF2B5EF4-FFF2-40B4-BE49-F238E27FC236}">
                  <a16:creationId xmlns:a16="http://schemas.microsoft.com/office/drawing/2014/main" xmlns="" id="{84D36D8F-F526-4E21-8612-3563BE5E1A08}"/>
                </a:ext>
              </a:extLst>
            </p:cNvPr>
            <p:cNvGrpSpPr/>
            <p:nvPr/>
          </p:nvGrpSpPr>
          <p:grpSpPr>
            <a:xfrm>
              <a:off x="1471575" y="4563260"/>
              <a:ext cx="995974" cy="1018096"/>
              <a:chOff x="3619171" y="2855961"/>
              <a:chExt cx="1698728" cy="1736459"/>
            </a:xfrm>
          </p:grpSpPr>
          <p:grpSp>
            <p:nvGrpSpPr>
              <p:cNvPr id="78" name="Group 77">
                <a:extLst>
                  <a:ext uri="{FF2B5EF4-FFF2-40B4-BE49-F238E27FC236}">
                    <a16:creationId xmlns:a16="http://schemas.microsoft.com/office/drawing/2014/main" xmlns="" id="{27A60E04-BBDC-40FB-B007-7EA052C50093}"/>
                  </a:ext>
                </a:extLst>
              </p:cNvPr>
              <p:cNvGrpSpPr/>
              <p:nvPr/>
            </p:nvGrpSpPr>
            <p:grpSpPr>
              <a:xfrm>
                <a:off x="3619171" y="2855961"/>
                <a:ext cx="1698728" cy="1736459"/>
                <a:chOff x="831463" y="2011682"/>
                <a:chExt cx="2834640" cy="2897601"/>
              </a:xfrm>
            </p:grpSpPr>
            <p:sp>
              <p:nvSpPr>
                <p:cNvPr id="82" name="Oval 81">
                  <a:extLst>
                    <a:ext uri="{FF2B5EF4-FFF2-40B4-BE49-F238E27FC236}">
                      <a16:creationId xmlns:a16="http://schemas.microsoft.com/office/drawing/2014/main" xmlns="" id="{A7D26EB2-5153-43CA-BC8B-350E0B46ED3D}"/>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Arrow: Circular 13">
                  <a:extLst>
                    <a:ext uri="{FF2B5EF4-FFF2-40B4-BE49-F238E27FC236}">
                      <a16:creationId xmlns:a16="http://schemas.microsoft.com/office/drawing/2014/main" xmlns="" id="{06C227ED-CAAC-40E5-A773-40C59E5AF52E}"/>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4" name="Arrow: Circular 14">
                  <a:extLst>
                    <a:ext uri="{FF2B5EF4-FFF2-40B4-BE49-F238E27FC236}">
                      <a16:creationId xmlns:a16="http://schemas.microsoft.com/office/drawing/2014/main" xmlns="" id="{98A89ED6-C448-4BF3-BC2C-05B6F0345B61}"/>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xmlns="" id="{FF45701D-2564-4B46-9B2E-C20474CAC0F7}"/>
                  </a:ext>
                </a:extLst>
              </p:cNvPr>
              <p:cNvGrpSpPr/>
              <p:nvPr/>
            </p:nvGrpSpPr>
            <p:grpSpPr>
              <a:xfrm>
                <a:off x="4024600" y="3280255"/>
                <a:ext cx="887871" cy="887871"/>
                <a:chOff x="10520567" y="3638315"/>
                <a:chExt cx="783280" cy="783280"/>
              </a:xfrm>
            </p:grpSpPr>
            <p:sp>
              <p:nvSpPr>
                <p:cNvPr id="80" name="Oval 79">
                  <a:extLst>
                    <a:ext uri="{FF2B5EF4-FFF2-40B4-BE49-F238E27FC236}">
                      <a16:creationId xmlns:a16="http://schemas.microsoft.com/office/drawing/2014/main" xmlns="" id="{8AB7CE13-0239-4E8B-9627-7BB4724CE96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xmlns="" id="{B162471D-ACCB-4A3E-9E0E-7FEB5D2CCE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sp>
          <p:nvSpPr>
            <p:cNvPr id="15" name="TextBox 14">
              <a:extLst>
                <a:ext uri="{FF2B5EF4-FFF2-40B4-BE49-F238E27FC236}">
                  <a16:creationId xmlns:a16="http://schemas.microsoft.com/office/drawing/2014/main" xmlns="" id="{F50E999C-108B-42E2-82BD-0F39F75B6F4A}"/>
                </a:ext>
              </a:extLst>
            </p:cNvPr>
            <p:cNvSpPr txBox="1"/>
            <p:nvPr/>
          </p:nvSpPr>
          <p:spPr>
            <a:xfrm>
              <a:off x="2658307" y="5581356"/>
              <a:ext cx="2102341"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Requests received at a variable rate</a:t>
              </a:r>
            </a:p>
          </p:txBody>
        </p:sp>
        <p:sp>
          <p:nvSpPr>
            <p:cNvPr id="87" name="TextBox 86">
              <a:extLst>
                <a:ext uri="{FF2B5EF4-FFF2-40B4-BE49-F238E27FC236}">
                  <a16:creationId xmlns:a16="http://schemas.microsoft.com/office/drawing/2014/main" xmlns="" id="{0C10EFA5-67D2-44B2-8A63-650EA21FD777}"/>
                </a:ext>
              </a:extLst>
            </p:cNvPr>
            <p:cNvSpPr txBox="1"/>
            <p:nvPr/>
          </p:nvSpPr>
          <p:spPr>
            <a:xfrm>
              <a:off x="8106607" y="5581356"/>
              <a:ext cx="260279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Messages processed at a more consistent rate</a:t>
              </a:r>
            </a:p>
          </p:txBody>
        </p:sp>
      </p:grpSp>
    </p:spTree>
    <p:custDataLst>
      <p:tags r:id="rId1"/>
    </p:custDataLst>
    <p:extLst>
      <p:ext uri="{BB962C8B-B14F-4D97-AF65-F5344CB8AC3E}">
        <p14:creationId xmlns:p14="http://schemas.microsoft.com/office/powerpoint/2010/main" val="658138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xmlns=""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xmlns="" id="{1CA4F5C9-F373-4CF7-9D1A-00B7AB0B6DE2}"/>
              </a:ext>
            </a:extLst>
          </p:cNvPr>
          <p:cNvGrpSpPr/>
          <p:nvPr/>
        </p:nvGrpSpPr>
        <p:grpSpPr>
          <a:xfrm>
            <a:off x="1780721" y="4077007"/>
            <a:ext cx="8851130" cy="2192031"/>
            <a:chOff x="1780721" y="4077007"/>
            <a:chExt cx="8851130" cy="2192031"/>
          </a:xfrm>
        </p:grpSpPr>
        <p:grpSp>
          <p:nvGrpSpPr>
            <p:cNvPr id="90" name="Group 89">
              <a:extLst>
                <a:ext uri="{FF2B5EF4-FFF2-40B4-BE49-F238E27FC236}">
                  <a16:creationId xmlns:a16="http://schemas.microsoft.com/office/drawing/2014/main" xmlns=""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xmlns=""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xmlns=""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xmlns=""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xmlns=""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xmlns=""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xmlns=""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xmlns=""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xmlns=""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xmlns=""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xmlns=""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xmlns=""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xmlns=""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xmlns=""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xmlns=""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xmlns=""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xmlns=""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xmlns=""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xmlns=""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xmlns=""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xmlns=""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xmlns=""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xmlns=""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xmlns=""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xmlns=""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xmlns=""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xmlns=""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xmlns=""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xmlns=""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xmlns=""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xmlns=""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xmlns=""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xmlns=""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xmlns=""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xmlns=""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xmlns=""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xmlns=""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xmlns=""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xmlns=""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xmlns=""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xmlns=""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xmlns=""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xmlns=""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xmlns=""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xmlns=""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xmlns=""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xmlns=""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xmlns=""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xmlns=""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xmlns=""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xmlns=""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xmlns=""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xmlns=""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xmlns=""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xmlns=""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xmlns=""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xmlns=""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xmlns=""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xmlns=""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xmlns=""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xmlns=""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xmlns=""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xmlns=""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xmlns=""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xmlns=""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xmlns=""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xmlns="" id="{9E091F1E-0A09-4A55-8785-E8389BE9B55E}"/>
                </a:ext>
              </a:extLst>
            </p:cNvPr>
            <p:cNvGrpSpPr/>
            <p:nvPr/>
          </p:nvGrpSpPr>
          <p:grpSpPr>
            <a:xfrm>
              <a:off x="1780721" y="4584616"/>
              <a:ext cx="3252335" cy="652463"/>
              <a:chOff x="1330778" y="4581441"/>
              <a:chExt cx="3252335" cy="652463"/>
            </a:xfrm>
          </p:grpSpPr>
          <p:sp>
            <p:nvSpPr>
              <p:cNvPr id="17" name="TextBox 16">
                <a:extLst>
                  <a:ext uri="{FF2B5EF4-FFF2-40B4-BE49-F238E27FC236}">
                    <a16:creationId xmlns:a16="http://schemas.microsoft.com/office/drawing/2014/main" xmlns="" id="{E80FB200-3569-4E1E-A688-2DCA2469650F}"/>
                  </a:ext>
                </a:extLst>
              </p:cNvPr>
              <p:cNvSpPr txBox="1"/>
              <p:nvPr/>
            </p:nvSpPr>
            <p:spPr>
              <a:xfrm>
                <a:off x="1330778" y="4738395"/>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grpSp>
            <p:nvGrpSpPr>
              <p:cNvPr id="19" name="Group 18">
                <a:extLst>
                  <a:ext uri="{FF2B5EF4-FFF2-40B4-BE49-F238E27FC236}">
                    <a16:creationId xmlns:a16="http://schemas.microsoft.com/office/drawing/2014/main" xmlns=""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xmlns=""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xmlns=""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xmlns=""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xmlns=""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24A57C-FF81-4ECD-8061-804474B0D231}">
  <ds:schemaRefs>
    <ds:schemaRef ds:uri="http://schemas.microsoft.com/sharepoint/v3/contenttype/forms"/>
  </ds:schemaRefs>
</ds:datastoreItem>
</file>

<file path=customXml/itemProps2.xml><?xml version="1.0" encoding="utf-8"?>
<ds:datastoreItem xmlns:ds="http://schemas.openxmlformats.org/officeDocument/2006/customXml" ds:itemID="{B61F3A0B-7C60-45EF-90DD-796D9DEEDD6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23E2BCFE-7A72-4DF2-8654-F1E9CA545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3083</Words>
  <Application>Microsoft Office PowerPoint</Application>
  <PresentationFormat>Widescreen</PresentationFormat>
  <Paragraphs>298</Paragraphs>
  <Slides>20</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10: Develop message-based solutions</vt:lpstr>
      <vt:lpstr>Topics</vt:lpstr>
      <vt:lpstr>Lesson 01: Azure Service Bus</vt:lpstr>
      <vt:lpstr>Comparing cloud messaging options</vt:lpstr>
      <vt:lpstr>Azure Service Bus</vt:lpstr>
      <vt:lpstr>Events vs. messaging services</vt:lpstr>
      <vt:lpstr>Queues</vt:lpstr>
      <vt:lpstr>Queue-based load leveling</vt:lpstr>
      <vt:lpstr>Topics and subscriptions</vt:lpstr>
      <vt:lpstr>Messages, payloads, and serialization</vt:lpstr>
      <vt:lpstr>Walkthrough: Use .NET Core to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Lab 10: Asynchronously processing messages by using Azure Queue Storage</vt:lpstr>
      <vt:lpstr>Lab sign-in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2021-10-07T19:10:10Z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0432CA7E-F757-43EA-AB08-EB4964036BD9</vt:lpwstr>
  </property>
  <property fmtid="{D5CDD505-2E9C-101B-9397-08002B2CF9AE}" pid="3" name="ArticulatePath">
    <vt:lpwstr>AZ-204.11</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