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06" r:id="rId3"/>
    <p:sldId id="489" r:id="rId4"/>
    <p:sldId id="490" r:id="rId5"/>
    <p:sldId id="491" r:id="rId6"/>
    <p:sldId id="492" r:id="rId7"/>
    <p:sldId id="504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5" r:id="rId20"/>
    <p:sldId id="506" r:id="rId21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084173"/>
            <a:ext cx="8740142" cy="1796217"/>
          </a:xfrm>
          <a:noFill/>
        </p:spPr>
        <p:txBody>
          <a:bodyPr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7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3351687"/>
          </a:xfrm>
        </p:spPr>
        <p:txBody>
          <a:bodyPr/>
          <a:lstStyle/>
          <a:p>
            <a:pPr algn="ctr"/>
            <a:r>
              <a:rPr sz="5400" dirty="0" err="1" smtClean="0">
                <a:latin typeface="Arial" pitchFamily="34" charset="0"/>
                <a:cs typeface="Arial" pitchFamily="34" charset="0"/>
              </a:rPr>
              <a:t>Dockerizing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lang="en-US" sz="5400" dirty="0" smtClean="0">
                <a:latin typeface="Arial" pitchFamily="34" charset="0"/>
                <a:cs typeface="Arial" pitchFamily="34" charset="0"/>
              </a:rPr>
              <a:t>ASP.NET And ASP.NET Core 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sz="4000" dirty="0" smtClean="0">
                <a:latin typeface="Arial" pitchFamily="34" charset="0"/>
                <a:cs typeface="Arial" pitchFamily="34" charset="0"/>
              </a:rPr>
            </a:br>
            <a:r>
              <a:rPr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sz="4000" dirty="0" smtClean="0">
                <a:latin typeface="Arial" pitchFamily="34" charset="0"/>
                <a:cs typeface="Arial" pitchFamily="34" charset="0"/>
              </a:rPr>
            </a:b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8795"/>
          </a:xfrm>
        </p:spPr>
        <p:txBody>
          <a:bodyPr/>
          <a:lstStyle/>
          <a:p>
            <a:r>
              <a:rPr lang="en-US" sz="4400" dirty="0" smtClean="0"/>
              <a:t>Hosting a Classic ASP.NET with App State – </a:t>
            </a:r>
            <a:r>
              <a:rPr lang="en-US" sz="4400" dirty="0" err="1" smtClean="0"/>
              <a:t>Dockerize</a:t>
            </a:r>
            <a:r>
              <a:rPr lang="en-US" sz="4400" dirty="0" smtClean="0"/>
              <a:t> Deployment - Part1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30480" y="1676400"/>
            <a:ext cx="8915400" cy="44012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0088FF"/>
                </a:solidFill>
                <a:latin typeface="Consolas" panose="020B0609020204030204" pitchFamily="49" charset="0"/>
              </a:rPr>
              <a:t># escape=`</a:t>
            </a:r>
            <a:endParaRPr lang="en-I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microsoft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/dotnet-framework:4.7.2-sdk-windowsservercore-ltsc2019 </a:t>
            </a:r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builder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WORKDIR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C:\src\NerdDinner</a:t>
            </a:r>
          </a:p>
          <a:p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src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\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NerdDinner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\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packages.config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.</a:t>
            </a:r>
          </a:p>
          <a:p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nuget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restore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packages.config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-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PackagesDirectory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..\packages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src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C:\src</a:t>
            </a:r>
          </a:p>
          <a:p>
            <a:r>
              <a:rPr lang="en-IN" sz="2000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msbuild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NerdDinner.csproj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 /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p:OutputPath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=c:\out /</a:t>
            </a:r>
            <a:r>
              <a:rPr lang="en-I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p:Configuration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=Release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IN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305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218795"/>
          </a:xfrm>
        </p:spPr>
        <p:txBody>
          <a:bodyPr/>
          <a:lstStyle/>
          <a:p>
            <a:r>
              <a:rPr lang="en-US" sz="4400" dirty="0" smtClean="0"/>
              <a:t>Hosting a Classic ASP.NET with App State – </a:t>
            </a:r>
            <a:r>
              <a:rPr lang="en-US" sz="4400" dirty="0" err="1" smtClean="0"/>
              <a:t>Dockerize</a:t>
            </a:r>
            <a:r>
              <a:rPr lang="en-US" sz="4400" dirty="0" smtClean="0"/>
              <a:t> Deployment – Part2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106680" y="1218795"/>
            <a:ext cx="8808720" cy="5509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 app image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mcr.microsoft.com/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dotnet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/framework/aspnet:4.7.2-windowsservercore-ltsc2019</a:t>
            </a: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SHELL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powershell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"-Command"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"$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ErrorActionPreference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 = 'Stop'; $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ProgressPreference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 = 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SilentlyContinue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';"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ENV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BING_MAPS_KEY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bing_maps_key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WORKDIR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C:\nerd-dinner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Remove-Website -Name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'Default Web Site'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New-Website -Name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'nerd-dinner'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-Port 80 -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PhysicalPath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'c: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\n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erd-dinner'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ApplicationPool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'.NET v4.5'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&amp; c:\windows\system32\inetsrv\appcmd.exe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unlock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config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  /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section:system.webServer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/handlers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--from=builder C:\out\_PublishedWebsites\NerdDinner C:\nerd-dinner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936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805"/>
            <a:ext cx="8915400" cy="1218795"/>
          </a:xfrm>
        </p:spPr>
        <p:txBody>
          <a:bodyPr/>
          <a:lstStyle/>
          <a:p>
            <a:r>
              <a:rPr lang="en-US" sz="4400" dirty="0" smtClean="0"/>
              <a:t>Hosting a Classic ASP.NET – Using Multiple </a:t>
            </a:r>
            <a:r>
              <a:rPr lang="en-US" sz="4400" dirty="0" err="1" smtClean="0"/>
              <a:t>Docker</a:t>
            </a:r>
            <a:r>
              <a:rPr lang="en-US" sz="4400" dirty="0" smtClean="0"/>
              <a:t> Registries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571500" y="1752600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PalatinoLinotype-Roman"/>
              </a:rPr>
              <a:t>Microsoft uses both </a:t>
            </a:r>
            <a:r>
              <a:rPr lang="en-US" sz="2800" dirty="0" err="1">
                <a:latin typeface="PalatinoLinotype-Roman"/>
              </a:rPr>
              <a:t>Docker</a:t>
            </a:r>
            <a:r>
              <a:rPr lang="en-US" sz="2800" dirty="0">
                <a:latin typeface="PalatinoLinotype-Roman"/>
              </a:rPr>
              <a:t> Hub and MCR to store their </a:t>
            </a:r>
            <a:r>
              <a:rPr lang="en-US" sz="2800" dirty="0" err="1">
                <a:latin typeface="PalatinoLinotype-Roman"/>
              </a:rPr>
              <a:t>Docker</a:t>
            </a:r>
            <a:r>
              <a:rPr lang="en-US" sz="2800" dirty="0">
                <a:latin typeface="PalatinoLinotype-Roman"/>
              </a:rPr>
              <a:t> images</a:t>
            </a:r>
            <a:r>
              <a:rPr lang="en-US" sz="2800" dirty="0" smtClean="0">
                <a:latin typeface="PalatinoLinotype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PalatinoLinotype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PalatinoLinotype-Roman"/>
              </a:rPr>
              <a:t>The .NET Framework SDK is on </a:t>
            </a:r>
            <a:r>
              <a:rPr lang="en-US" sz="2800" dirty="0" err="1">
                <a:latin typeface="PalatinoLinotype-Roman"/>
              </a:rPr>
              <a:t>Docker</a:t>
            </a:r>
            <a:r>
              <a:rPr lang="en-US" sz="2800" dirty="0">
                <a:latin typeface="PalatinoLinotype-Roman"/>
              </a:rPr>
              <a:t> Hub, but the ASP.NET </a:t>
            </a:r>
            <a:r>
              <a:rPr lang="en-US" sz="2800" dirty="0" smtClean="0">
                <a:latin typeface="PalatinoLinotype-Roman"/>
              </a:rPr>
              <a:t>runtime image </a:t>
            </a:r>
            <a:r>
              <a:rPr lang="en-US" sz="2800" dirty="0">
                <a:latin typeface="PalatinoLinotype-Roman"/>
              </a:rPr>
              <a:t>is on MCR. </a:t>
            </a:r>
            <a:endParaRPr lang="en-US" sz="2800" dirty="0" smtClean="0">
              <a:latin typeface="PalatinoLinotype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PalatinoLinotype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PalatinoLinotype-Roman"/>
              </a:rPr>
              <a:t>You </a:t>
            </a:r>
            <a:r>
              <a:rPr lang="en-US" sz="2800" dirty="0">
                <a:latin typeface="PalatinoLinotype-Roman"/>
              </a:rPr>
              <a:t>can always find where an image is hosted </a:t>
            </a:r>
            <a:r>
              <a:rPr lang="en-US" sz="2800" dirty="0" smtClean="0">
                <a:latin typeface="PalatinoLinotype-Roman"/>
              </a:rPr>
              <a:t>by </a:t>
            </a:r>
            <a:r>
              <a:rPr lang="en-IN" sz="2800" dirty="0" smtClean="0">
                <a:latin typeface="PalatinoLinotype-Roman"/>
              </a:rPr>
              <a:t>checking </a:t>
            </a:r>
            <a:r>
              <a:rPr lang="en-IN" sz="2800" dirty="0">
                <a:latin typeface="PalatinoLinotype-Roman"/>
              </a:rPr>
              <a:t>on </a:t>
            </a:r>
            <a:r>
              <a:rPr lang="en-IN" sz="2800" dirty="0" err="1">
                <a:latin typeface="PalatinoLinotype-Roman"/>
              </a:rPr>
              <a:t>Docker</a:t>
            </a:r>
            <a:r>
              <a:rPr lang="en-IN" sz="2800" dirty="0">
                <a:latin typeface="PalatinoLinotype-Roman"/>
              </a:rPr>
              <a:t> Hub.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79674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79538"/>
            <a:ext cx="8915400" cy="1218795"/>
          </a:xfrm>
        </p:spPr>
        <p:txBody>
          <a:bodyPr/>
          <a:lstStyle/>
          <a:p>
            <a:r>
              <a:rPr lang="en-US" sz="4400" dirty="0" smtClean="0"/>
              <a:t>Hosting a Classic ASP.NET – Dockerbuild.ps1 and Dockerrun.ps1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33400" y="1916912"/>
            <a:ext cx="70104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image build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network 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Default Switch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tag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sriniiyer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nerddinner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aspnet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website:v10 .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00400"/>
            <a:ext cx="75438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P 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sriniiyer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nerddinner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aspnet</a:t>
            </a:r>
            <a:r>
              <a:rPr lang="en-US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website:v10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74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886397"/>
          </a:xfrm>
        </p:spPr>
        <p:txBody>
          <a:bodyPr/>
          <a:lstStyle/>
          <a:p>
            <a:r>
              <a:rPr lang="en-IN" sz="3200" b="1" dirty="0"/>
              <a:t>Hosting Internet Information Services (IIS)</a:t>
            </a:r>
            <a:br>
              <a:rPr lang="en-IN" sz="3200" b="1" dirty="0"/>
            </a:br>
            <a:r>
              <a:rPr lang="en-IN" sz="3200" b="1" dirty="0"/>
              <a:t>applications in </a:t>
            </a:r>
            <a:r>
              <a:rPr lang="en-IN" sz="3200" b="1" dirty="0" err="1" smtClean="0"/>
              <a:t>Docker</a:t>
            </a:r>
            <a:r>
              <a:rPr lang="en-IN" sz="3200" b="1" dirty="0" smtClean="0"/>
              <a:t> on Windows Server Core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integrate an ASP.NET app more closely with </a:t>
            </a:r>
            <a:r>
              <a:rPr lang="en-US" sz="2800" dirty="0" err="1"/>
              <a:t>Docker</a:t>
            </a:r>
            <a:r>
              <a:rPr lang="en-US" sz="2800" dirty="0"/>
              <a:t>, you can modify how IIS logs </a:t>
            </a:r>
            <a:r>
              <a:rPr lang="en-US" sz="2800" dirty="0" smtClean="0"/>
              <a:t>are written</a:t>
            </a:r>
            <a:r>
              <a:rPr lang="en-US" sz="2800" dirty="0"/>
              <a:t>, specify how </a:t>
            </a:r>
            <a:r>
              <a:rPr lang="en-US" sz="2800" dirty="0" err="1"/>
              <a:t>Docker</a:t>
            </a:r>
            <a:r>
              <a:rPr lang="en-US" sz="2800" dirty="0"/>
              <a:t> checks whether the container is healthy, and </a:t>
            </a:r>
            <a:r>
              <a:rPr lang="en-US" sz="2800" dirty="0" smtClean="0"/>
              <a:t>inject configuration </a:t>
            </a:r>
            <a:r>
              <a:rPr lang="en-US" sz="2800" dirty="0"/>
              <a:t>into containers without any changes to the application code.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If </a:t>
            </a:r>
            <a:r>
              <a:rPr lang="en-US" sz="2800" dirty="0"/>
              <a:t>changing </a:t>
            </a:r>
            <a:r>
              <a:rPr lang="en-US" sz="2800" dirty="0" smtClean="0"/>
              <a:t>code is </a:t>
            </a:r>
            <a:r>
              <a:rPr lang="en-US" sz="2800" dirty="0"/>
              <a:t>part of your modernization program, then with minimal changes, you can use </a:t>
            </a:r>
            <a:r>
              <a:rPr lang="en-US" sz="2800" dirty="0" smtClean="0"/>
              <a:t>the </a:t>
            </a:r>
            <a:r>
              <a:rPr lang="en-IN" sz="2800" dirty="0" smtClean="0"/>
              <a:t>container's </a:t>
            </a:r>
            <a:r>
              <a:rPr lang="en-IN" sz="2800" dirty="0"/>
              <a:t>environment variables and </a:t>
            </a:r>
            <a:r>
              <a:rPr lang="en-IN" sz="2800" dirty="0" err="1"/>
              <a:t>filesystem</a:t>
            </a:r>
            <a:r>
              <a:rPr lang="en-IN" sz="2800" dirty="0"/>
              <a:t> for application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6591099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443198"/>
          </a:xfrm>
        </p:spPr>
        <p:txBody>
          <a:bodyPr/>
          <a:lstStyle/>
          <a:p>
            <a:r>
              <a:rPr lang="en-IN" sz="3200" b="1" dirty="0" smtClean="0"/>
              <a:t>Configure IIS for </a:t>
            </a:r>
            <a:r>
              <a:rPr lang="en-IN" sz="3200" b="1" dirty="0" err="1" smtClean="0"/>
              <a:t>Docker</a:t>
            </a:r>
            <a:r>
              <a:rPr lang="en-IN" sz="3200" b="1" dirty="0" smtClean="0"/>
              <a:t> logging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IIS writes log entries to text files, recording HTTP requests and responses.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You can configure </a:t>
            </a:r>
            <a:r>
              <a:rPr lang="en-US" sz="2800" dirty="0"/>
              <a:t>exactly what fields are written, but the default installation records useful </a:t>
            </a:r>
            <a:r>
              <a:rPr lang="en-US" sz="2800" dirty="0" smtClean="0"/>
              <a:t>things like </a:t>
            </a:r>
            <a:r>
              <a:rPr lang="en-US" sz="2800" dirty="0"/>
              <a:t>the route of the HTTP request, the response status code, and the time taken for IIS </a:t>
            </a:r>
            <a:r>
              <a:rPr lang="en-US" sz="2800" dirty="0" smtClean="0"/>
              <a:t>to respond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It </a:t>
            </a:r>
            <a:r>
              <a:rPr lang="en-US" sz="2800" dirty="0"/>
              <a:t>would be good to surface these logs entries to </a:t>
            </a:r>
            <a:r>
              <a:rPr lang="en-US" sz="2800" dirty="0" err="1"/>
              <a:t>Docker</a:t>
            </a:r>
            <a:r>
              <a:rPr lang="en-US" sz="2800" dirty="0"/>
              <a:t>, but IIS manages its </a:t>
            </a:r>
            <a:r>
              <a:rPr lang="en-US" sz="2800" dirty="0" smtClean="0"/>
              <a:t>own log </a:t>
            </a:r>
            <a:r>
              <a:rPr lang="en-US" sz="2800" dirty="0"/>
              <a:t>files, buffering entries before writing them to the disk, and rotating log files to </a:t>
            </a:r>
            <a:r>
              <a:rPr lang="en-US" sz="2800" dirty="0" smtClean="0"/>
              <a:t>manage </a:t>
            </a:r>
            <a:r>
              <a:rPr lang="en-IN" sz="2800" dirty="0" smtClean="0"/>
              <a:t>the </a:t>
            </a:r>
            <a:r>
              <a:rPr lang="en-IN" sz="2800" dirty="0"/>
              <a:t>disk space.</a:t>
            </a:r>
          </a:p>
        </p:txBody>
      </p:sp>
    </p:spTree>
    <p:extLst>
      <p:ext uri="{BB962C8B-B14F-4D97-AF65-F5344CB8AC3E}">
        <p14:creationId xmlns:p14="http://schemas.microsoft.com/office/powerpoint/2010/main" val="3407156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443198"/>
          </a:xfrm>
        </p:spPr>
        <p:txBody>
          <a:bodyPr/>
          <a:lstStyle/>
          <a:p>
            <a:r>
              <a:rPr lang="en-IN" sz="3200" b="1" dirty="0" smtClean="0"/>
              <a:t>An IIS Log Watcher - </a:t>
            </a:r>
            <a:r>
              <a:rPr lang="en-IN" sz="3200" b="1" dirty="0" err="1" smtClean="0"/>
              <a:t>Dockerfile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6200" y="838200"/>
            <a:ext cx="8991600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 escape=`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mcr.microsoft.com/windows/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servercore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/iis:windowsservercore-ltsc2019</a:t>
            </a: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SHELL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powershell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"-Command"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"$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ErrorActionPreference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 = 'Stop'; $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ProgressPreference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 = 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SilentlyContinue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';"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 configure IIS to write a global log file: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Set-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WebConfigurationProperty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-p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'MACHINE/WEBROOT/APPHOST'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-fi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system.applicationHost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/log'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-n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centralLogFileMode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-v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'CentralW3C'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Set-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WebConfigurationProperty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-p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'MACHINE/WEBROOT/APPHOST'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-fi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system.applicationHost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/log/centralW3CLogFile'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-n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truncateSize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-v 4294967295;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Set-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WebConfigurationProperty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-p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'MACHINE/WEBROOT/APPHOST'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-fi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system.applicationHost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/log/centralW3CLogFile'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-n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'period'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-v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MaxSize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Set-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WebConfigurationProperty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-p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'MACHINE/WEBROOT/APPHOST'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-fi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system.applicationHost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/log/centralW3CLogFile'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-n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'directory'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-v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'c: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\</a:t>
            </a:r>
            <a:r>
              <a:rPr lang="en-IN" sz="1600" dirty="0" err="1">
                <a:solidFill>
                  <a:srgbClr val="FF628C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islog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</a:t>
            </a:r>
            <a:endParaRPr lang="en-I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ENTRYPOINT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powershell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FF9D00"/>
                </a:solidFill>
                <a:latin typeface="Consolas" panose="020B0609020204030204" pitchFamily="49" charset="0"/>
              </a:rPr>
              <a:t>CMD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Start-Service W3SVC;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Invoke-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WebRequest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http://localhost -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UseBasicParsing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| Out-Null;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netsh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http flush </a:t>
            </a:r>
            <a:r>
              <a:rPr lang="en-I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logbuffer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| Out-Null; `</a:t>
            </a: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   Get-Content -path 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'c: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\</a:t>
            </a:r>
            <a:r>
              <a:rPr lang="en-IN" sz="1600" dirty="0" err="1">
                <a:solidFill>
                  <a:srgbClr val="FF628C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 err="1">
                <a:solidFill>
                  <a:srgbClr val="A5FF90"/>
                </a:solidFill>
                <a:latin typeface="Consolas" panose="020B0609020204030204" pitchFamily="49" charset="0"/>
              </a:rPr>
              <a:t>islog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\W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3SVC</a:t>
            </a:r>
            <a:r>
              <a:rPr lang="en-IN" sz="1600" dirty="0">
                <a:solidFill>
                  <a:srgbClr val="FF628C"/>
                </a:solidFill>
                <a:latin typeface="Consolas" panose="020B0609020204030204" pitchFamily="49" charset="0"/>
              </a:rPr>
              <a:t>\u</a:t>
            </a:r>
            <a:r>
              <a:rPr lang="en-IN" sz="1600" dirty="0">
                <a:solidFill>
                  <a:srgbClr val="A5FF90"/>
                </a:solidFill>
                <a:latin typeface="Consolas" panose="020B0609020204030204" pitchFamily="49" charset="0"/>
              </a:rPr>
              <a:t>_extend1.log'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 -Tail 1 -Wait </a:t>
            </a:r>
            <a:endParaRPr lang="en-IN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816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443198"/>
          </a:xfrm>
        </p:spPr>
        <p:txBody>
          <a:bodyPr/>
          <a:lstStyle/>
          <a:p>
            <a:r>
              <a:rPr lang="en-US" sz="3200" b="1" dirty="0"/>
              <a:t>Mounting configuration files in Docker volumes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74676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i="1" dirty="0">
                <a:solidFill>
                  <a:srgbClr val="0088FF"/>
                </a:solidFill>
                <a:latin typeface="Consolas" panose="020B0609020204030204" pitchFamily="49" charset="0"/>
              </a:rPr>
              <a:t># escape=`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mcr.microsoft.com/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dotnet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/framework/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aspnet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Web.config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C:\inetpub\wwwroot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\*.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C:\inetpub\wwwroot\config\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default.aspx C:\inetpub\wwwroot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" y="3368528"/>
            <a:ext cx="81534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&lt;?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xml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 version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1.0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 encoding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utf-8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?&gt;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configuration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appSettings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configSource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appSettings.config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connectionStrings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configSource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connectionStrings.config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system.web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compilation 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debug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targetFramework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4.7.2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httpRuntime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targetFramework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4.7.2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customErrors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mode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Off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&gt;&lt;/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customErrors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system.web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configuration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29113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Web.config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380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443198"/>
          </a:xfrm>
        </p:spPr>
        <p:txBody>
          <a:bodyPr/>
          <a:lstStyle/>
          <a:p>
            <a:r>
              <a:rPr lang="en-US" sz="3200" b="1" dirty="0"/>
              <a:t>Mounting configuration files in Docker volumes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74676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i="1" dirty="0">
                <a:solidFill>
                  <a:srgbClr val="0088FF"/>
                </a:solidFill>
                <a:latin typeface="Consolas" panose="020B0609020204030204" pitchFamily="49" charset="0"/>
              </a:rPr>
              <a:t># escape=`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mcr.microsoft.com/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dotnet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/framework/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aspnet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Web.config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C:\inetpub\wwwroot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\*.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C:\inetpub\wwwroot\config\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default.aspx C:\inetpub\wwwroot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" y="3368528"/>
            <a:ext cx="8153400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&lt;?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xml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 version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1.0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 encoding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utf-8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?&gt;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configuration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appSettings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configSource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appSettings.config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connectionStrings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configSource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config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\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connectionStrings.config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system.web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compilation 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debug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targetFramework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4.7.2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httpRuntime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targetFramework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4.7.2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customErrors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mode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Off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&gt;&lt;/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customErrors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9EFFFF"/>
                </a:solidFill>
                <a:latin typeface="Consolas" panose="020B0609020204030204" pitchFamily="49" charset="0"/>
              </a:rPr>
              <a:t>system.web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configuration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29113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Web.config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6997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r>
              <a:rPr lang="en-US" sz="3200" b="1" dirty="0" smtClean="0"/>
              <a:t>Performing Health Check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23900" y="1066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Health Check Web API App (</a:t>
            </a:r>
            <a:r>
              <a:rPr lang="en-US" dirty="0" err="1" smtClean="0"/>
              <a:t>src</a:t>
            </a:r>
            <a:r>
              <a:rPr lang="en-US" dirty="0" smtClean="0"/>
              <a:t> folder)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712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US" dirty="0" smtClean="0"/>
              <a:t>Hosting an ASP.NET Core App</a:t>
            </a:r>
            <a:br>
              <a:rPr lang="en-US" dirty="0" smtClean="0"/>
            </a:br>
            <a:r>
              <a:rPr lang="en-US" dirty="0" smtClean="0"/>
              <a:t>with App State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941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Source Code of </a:t>
            </a:r>
            <a:r>
              <a:rPr lang="en-US" dirty="0" err="1" smtClean="0"/>
              <a:t>HitCount</a:t>
            </a:r>
            <a:r>
              <a:rPr lang="en-US" dirty="0" smtClean="0"/>
              <a:t>  </a:t>
            </a:r>
            <a:r>
              <a:rPr lang="en-US" dirty="0" err="1" smtClean="0"/>
              <a:t>.Net</a:t>
            </a:r>
            <a:r>
              <a:rPr lang="en-US" dirty="0" smtClean="0"/>
              <a:t> Core App (</a:t>
            </a:r>
            <a:r>
              <a:rPr lang="en-US" dirty="0" err="1" smtClean="0"/>
              <a:t>src</a:t>
            </a:r>
            <a:r>
              <a:rPr lang="en-US" dirty="0" smtClean="0"/>
              <a:t> folder)</a:t>
            </a:r>
          </a:p>
          <a:p>
            <a:endParaRPr lang="en-US" dirty="0"/>
          </a:p>
          <a:p>
            <a:r>
              <a:rPr lang="en-US" dirty="0" smtClean="0"/>
              <a:t>This app relies on a .txt file </a:t>
            </a:r>
            <a:r>
              <a:rPr lang="en-IN" dirty="0"/>
              <a:t>C:\</a:t>
            </a:r>
            <a:r>
              <a:rPr lang="en-IN" dirty="0" smtClean="0"/>
              <a:t>app-state\hit-count.txt to store the </a:t>
            </a:r>
            <a:r>
              <a:rPr lang="en-IN" dirty="0" err="1" smtClean="0"/>
              <a:t>HitCount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9358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43198"/>
          </a:xfrm>
        </p:spPr>
        <p:txBody>
          <a:bodyPr/>
          <a:lstStyle/>
          <a:p>
            <a:r>
              <a:rPr lang="en-US" sz="3200" b="1" dirty="0" smtClean="0"/>
              <a:t>Creating your own private </a:t>
            </a:r>
            <a:r>
              <a:rPr lang="en-US" sz="3200" b="1" dirty="0" err="1"/>
              <a:t>D</a:t>
            </a:r>
            <a:r>
              <a:rPr lang="en-US" sz="3200" b="1" dirty="0" err="1" smtClean="0"/>
              <a:t>ocker</a:t>
            </a:r>
            <a:r>
              <a:rPr lang="en-US" sz="3200" b="1" dirty="0" smtClean="0"/>
              <a:t> Registry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23900" y="1066800"/>
            <a:ext cx="7696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Described in the Code Sample as described in then following steps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Clone the 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Download and install the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Configure </a:t>
            </a:r>
            <a:r>
              <a:rPr lang="en-US" sz="2400" dirty="0" err="1" smtClean="0"/>
              <a:t>Dockerfile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Build the image with a local volume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Run the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Configure DNS  &lt;</a:t>
            </a:r>
            <a:r>
              <a:rPr lang="en-US" sz="2400" dirty="0" err="1" smtClean="0"/>
              <a:t>ipAddress</a:t>
            </a:r>
            <a:r>
              <a:rPr lang="en-US" sz="2400" dirty="0" smtClean="0"/>
              <a:t>&gt; =&gt; </a:t>
            </a:r>
            <a:r>
              <a:rPr lang="en-US" sz="2400" dirty="0" err="1" smtClean="0"/>
              <a:t>registry.local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Bypass Security in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Daemon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for HTTP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Pull and retag image with </a:t>
            </a:r>
            <a:r>
              <a:rPr lang="en-US" sz="2400" dirty="0" err="1" smtClean="0"/>
              <a:t>registry.local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Push the image onto the registry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8564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US" dirty="0" smtClean="0"/>
              <a:t>Hosting an ASP.NET Core App</a:t>
            </a:r>
            <a:br>
              <a:rPr lang="en-US" dirty="0" smtClean="0"/>
            </a:br>
            <a:r>
              <a:rPr lang="en-US" dirty="0" smtClean="0"/>
              <a:t>with App State – </a:t>
            </a:r>
            <a:r>
              <a:rPr lang="en-US" dirty="0" err="1" smtClean="0"/>
              <a:t>Dockerfile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5300" y="1676400"/>
            <a:ext cx="815340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i="1" dirty="0">
                <a:solidFill>
                  <a:srgbClr val="0088FF"/>
                </a:solidFill>
                <a:latin typeface="Consolas" panose="020B0609020204030204" pitchFamily="49" charset="0"/>
              </a:rPr>
              <a:t># escape=`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microsoft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/dotnet:2.2-sdk-nanoserver-1809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builder</a:t>
            </a: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WORKDIR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C:\src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.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USER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ContainerAdministrator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dotnet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restore &amp;&amp;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dotnet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i="1" dirty="0">
                <a:solidFill>
                  <a:srgbClr val="0088FF"/>
                </a:solidFill>
                <a:latin typeface="Consolas" panose="020B0609020204030204" pitchFamily="49" charset="0"/>
              </a:rPr>
              <a:t># app image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microsoft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/dotnet:2.2-aspnetcore-runtime-nanoserver-1809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EXPOSE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80</a:t>
            </a: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WORKDIR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C:\dotnetapp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RUN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mkdir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app-state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CMD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FF90"/>
                </a:solidFill>
                <a:latin typeface="Consolas" panose="020B0609020204030204" pitchFamily="49" charset="0"/>
              </a:rPr>
              <a:t>dotnet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"HitCountWebApp.dll"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COPY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--from=builder C:\src\bin\Debug\netcoreapp2.2\publish .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061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US" dirty="0" smtClean="0"/>
              <a:t>Hosting an ASP.NET Core App</a:t>
            </a:r>
            <a:br>
              <a:rPr lang="en-US" dirty="0" smtClean="0"/>
            </a:br>
            <a:r>
              <a:rPr lang="en-US" dirty="0" smtClean="0"/>
              <a:t>with App State – dockerbuild.ps1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7696200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image build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tag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sriniiyer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hitcount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aspnet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website:v10 .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41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US" dirty="0" smtClean="0"/>
              <a:t>Hosting an ASP.NET Core App</a:t>
            </a:r>
            <a:br>
              <a:rPr lang="en-US" dirty="0" smtClean="0"/>
            </a:br>
            <a:r>
              <a:rPr lang="en-US" dirty="0" smtClean="0"/>
              <a:t>with App State – dockerrun.ps1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6240" y="1981200"/>
            <a:ext cx="79248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mkdir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C:\app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state</a:t>
            </a:r>
          </a:p>
          <a:p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container run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d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--publish-all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v C:\app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state:C:\dotnetapp\app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state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name appv2 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sriniiyer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hitcount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aspnet</a:t>
            </a:r>
            <a:r>
              <a:rPr lang="en-IN" dirty="0">
                <a:solidFill>
                  <a:srgbClr val="FF9D00"/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website:v10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4114800"/>
            <a:ext cx="8259763" cy="1419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 Browse http://localhost:59495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6551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docker</a:t>
            </a:r>
            <a:r>
              <a:rPr lang="en-US" dirty="0" smtClean="0"/>
              <a:t> utilities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64134"/>
            <a:ext cx="7315200" cy="49318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**Remove all images</a:t>
            </a:r>
          </a:p>
          <a:p>
            <a:r>
              <a:rPr lang="en-IN" sz="2400" dirty="0" err="1">
                <a:solidFill>
                  <a:srgbClr val="002060"/>
                </a:solidFill>
              </a:rPr>
              <a:t>docker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err="1">
                <a:solidFill>
                  <a:srgbClr val="002060"/>
                </a:solidFill>
              </a:rPr>
              <a:t>rmi</a:t>
            </a:r>
            <a:r>
              <a:rPr lang="en-IN" sz="2400" dirty="0">
                <a:solidFill>
                  <a:srgbClr val="002060"/>
                </a:solidFill>
              </a:rPr>
              <a:t> $(</a:t>
            </a:r>
            <a:r>
              <a:rPr lang="en-IN" sz="2400" dirty="0" err="1">
                <a:solidFill>
                  <a:srgbClr val="002060"/>
                </a:solidFill>
              </a:rPr>
              <a:t>docker</a:t>
            </a:r>
            <a:r>
              <a:rPr lang="en-IN" sz="2400" dirty="0">
                <a:solidFill>
                  <a:srgbClr val="002060"/>
                </a:solidFill>
              </a:rPr>
              <a:t> images -a -q)</a:t>
            </a:r>
          </a:p>
          <a:p>
            <a:endParaRPr lang="en-IN" sz="2400" dirty="0">
              <a:solidFill>
                <a:srgbClr val="002060"/>
              </a:solidFill>
            </a:endParaRPr>
          </a:p>
          <a:p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**Stop and Remove All Containers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</a:t>
            </a:r>
            <a:r>
              <a:rPr lang="en-IN" sz="2400" dirty="0" err="1" smtClean="0">
                <a:solidFill>
                  <a:srgbClr val="0070C0"/>
                </a:solidFill>
              </a:rPr>
              <a:t>docker</a:t>
            </a:r>
            <a:r>
              <a:rPr lang="en-IN" sz="2400" dirty="0" smtClean="0">
                <a:solidFill>
                  <a:srgbClr val="0070C0"/>
                </a:solidFill>
              </a:rPr>
              <a:t> stop $(</a:t>
            </a:r>
            <a:r>
              <a:rPr lang="en-IN" sz="2400" dirty="0" err="1" smtClean="0">
                <a:solidFill>
                  <a:srgbClr val="0070C0"/>
                </a:solidFill>
              </a:rPr>
              <a:t>docker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err="1" smtClean="0">
                <a:solidFill>
                  <a:srgbClr val="0070C0"/>
                </a:solidFill>
              </a:rPr>
              <a:t>ps</a:t>
            </a:r>
            <a:r>
              <a:rPr lang="en-IN" sz="2400" dirty="0" smtClean="0">
                <a:solidFill>
                  <a:srgbClr val="0070C0"/>
                </a:solidFill>
              </a:rPr>
              <a:t> -a -q)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</a:t>
            </a:r>
            <a:r>
              <a:rPr lang="en-IN" sz="2400" dirty="0" err="1" smtClean="0">
                <a:solidFill>
                  <a:srgbClr val="0070C0"/>
                </a:solidFill>
              </a:rPr>
              <a:t>docker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err="1" smtClean="0">
                <a:solidFill>
                  <a:srgbClr val="0070C0"/>
                </a:solidFill>
              </a:rPr>
              <a:t>rm</a:t>
            </a:r>
            <a:r>
              <a:rPr lang="en-IN" sz="2400" dirty="0" smtClean="0">
                <a:solidFill>
                  <a:srgbClr val="0070C0"/>
                </a:solidFill>
              </a:rPr>
              <a:t> $(</a:t>
            </a:r>
            <a:r>
              <a:rPr lang="en-IN" sz="2400" dirty="0" err="1" smtClean="0">
                <a:solidFill>
                  <a:srgbClr val="0070C0"/>
                </a:solidFill>
              </a:rPr>
              <a:t>docker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err="1" smtClean="0">
                <a:solidFill>
                  <a:srgbClr val="0070C0"/>
                </a:solidFill>
              </a:rPr>
              <a:t>ps</a:t>
            </a:r>
            <a:r>
              <a:rPr lang="en-IN" sz="2400" dirty="0" smtClean="0">
                <a:solidFill>
                  <a:srgbClr val="0070C0"/>
                </a:solidFill>
              </a:rPr>
              <a:t> -a -q)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**Remove volumes</a:t>
            </a:r>
          </a:p>
          <a:p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	</a:t>
            </a:r>
            <a:r>
              <a:rPr lang="en-IN" sz="2400" dirty="0" err="1">
                <a:solidFill>
                  <a:srgbClr val="002060"/>
                </a:solidFill>
              </a:rPr>
              <a:t>docker</a:t>
            </a:r>
            <a:r>
              <a:rPr lang="en-IN" sz="2400" dirty="0">
                <a:solidFill>
                  <a:srgbClr val="002060"/>
                </a:solidFill>
              </a:rPr>
              <a:t> volume </a:t>
            </a:r>
            <a:r>
              <a:rPr lang="en-IN" sz="2400" dirty="0" smtClean="0">
                <a:solidFill>
                  <a:srgbClr val="002060"/>
                </a:solidFill>
              </a:rPr>
              <a:t>prune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** Follow the order of </a:t>
            </a:r>
            <a:r>
              <a:rPr lang="en-US" sz="2400" dirty="0" err="1" smtClean="0">
                <a:solidFill>
                  <a:srgbClr val="FF0000"/>
                </a:solidFill>
              </a:rPr>
              <a:t>dependecies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403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994392"/>
          </a:xfrm>
        </p:spPr>
        <p:txBody>
          <a:bodyPr/>
          <a:lstStyle/>
          <a:p>
            <a:r>
              <a:rPr lang="en-US" dirty="0" smtClean="0"/>
              <a:t>When your Invoke-</a:t>
            </a:r>
            <a:r>
              <a:rPr lang="en-US" dirty="0" err="1" smtClean="0"/>
              <a:t>WebRequest</a:t>
            </a:r>
            <a:r>
              <a:rPr lang="en-US" dirty="0" smtClean="0"/>
              <a:t> fails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2413338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Control Panel &gt; Network and Internet &gt; Network Connections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vEthernet</a:t>
            </a:r>
            <a:r>
              <a:rPr lang="en-IN" dirty="0"/>
              <a:t> (Default Switch) &gt; Properties</a:t>
            </a:r>
          </a:p>
          <a:p>
            <a:pPr>
              <a:buFont typeface="+mj-lt"/>
              <a:buAutoNum type="arabicPeriod"/>
            </a:pPr>
            <a:r>
              <a:rPr lang="en-IN" dirty="0"/>
              <a:t>Internet Protocol Version 4 (TCP/IPv4) &gt; Properties</a:t>
            </a:r>
          </a:p>
          <a:p>
            <a:pPr>
              <a:buFont typeface="+mj-lt"/>
              <a:buAutoNum type="arabicPeriod"/>
            </a:pPr>
            <a:r>
              <a:rPr lang="en-IN" dirty="0"/>
              <a:t>Set DNS server to 8.8.8.8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docker</a:t>
            </a:r>
            <a:r>
              <a:rPr lang="en-IN" dirty="0"/>
              <a:t> build --network "Default Switch" -</a:t>
            </a:r>
          </a:p>
        </p:txBody>
      </p:sp>
    </p:spTree>
    <p:extLst>
      <p:ext uri="{BB962C8B-B14F-4D97-AF65-F5344CB8AC3E}">
        <p14:creationId xmlns:p14="http://schemas.microsoft.com/office/powerpoint/2010/main" val="3649161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en-US" dirty="0" smtClean="0"/>
              <a:t>Hosting a Classic ASP.NET with App State – </a:t>
            </a:r>
            <a:r>
              <a:rPr lang="en-US" dirty="0" err="1" smtClean="0"/>
              <a:t>NerdDinner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941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Copy the Source Code of Nerd Dinner App. Classic ASP.NET Application (</a:t>
            </a:r>
            <a:r>
              <a:rPr lang="en-US" sz="2800" dirty="0" err="1" smtClean="0"/>
              <a:t>src</a:t>
            </a:r>
            <a:r>
              <a:rPr lang="en-US" sz="2800" dirty="0" smtClean="0"/>
              <a:t> folder)</a:t>
            </a:r>
          </a:p>
          <a:p>
            <a:endParaRPr lang="en-US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81085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"/>
            <a:ext cx="8382000" cy="1994392"/>
          </a:xfrm>
        </p:spPr>
        <p:txBody>
          <a:bodyPr/>
          <a:lstStyle/>
          <a:p>
            <a:r>
              <a:rPr lang="en-US" dirty="0" smtClean="0"/>
              <a:t>Hosting a Classic ASP.NET with App State – Steps for 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79152"/>
            <a:ext cx="79248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Install Windows on a clean server.</a:t>
            </a:r>
          </a:p>
          <a:p>
            <a:r>
              <a:rPr lang="en-US" sz="2800" dirty="0"/>
              <a:t>2. Run all Windows updates.</a:t>
            </a:r>
          </a:p>
          <a:p>
            <a:r>
              <a:rPr lang="en-IN" sz="2800" dirty="0"/>
              <a:t>3. Install IIS.</a:t>
            </a:r>
          </a:p>
          <a:p>
            <a:r>
              <a:rPr lang="en-IN" sz="2800" dirty="0"/>
              <a:t>4. Install .NET.</a:t>
            </a:r>
          </a:p>
          <a:p>
            <a:r>
              <a:rPr lang="en-IN" sz="2800" dirty="0"/>
              <a:t>5. Set up ASP.NET.</a:t>
            </a:r>
          </a:p>
          <a:p>
            <a:r>
              <a:rPr lang="en-US" sz="2800" dirty="0"/>
              <a:t>6. Copy the web app into the C drive.</a:t>
            </a:r>
          </a:p>
          <a:p>
            <a:r>
              <a:rPr lang="en-US" sz="2800" dirty="0"/>
              <a:t>7. Create an application pool in IIS.</a:t>
            </a:r>
          </a:p>
          <a:p>
            <a:r>
              <a:rPr lang="en-US" sz="2800" dirty="0"/>
              <a:t>8. Create the website in IIS using the application pool.</a:t>
            </a:r>
          </a:p>
          <a:p>
            <a:r>
              <a:rPr lang="en-US" sz="2800" dirty="0"/>
              <a:t>9. Delete the default website.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408551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11291</TotalTime>
  <Words>636</Words>
  <Application>Microsoft Office PowerPoint</Application>
  <PresentationFormat>On-screen Show (4:3)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PalatinoLinotype-Roman</vt:lpstr>
      <vt:lpstr>Segoe</vt:lpstr>
      <vt:lpstr>Wingdings</vt:lpstr>
      <vt:lpstr>4_Dk Blue swoosh template Segoe</vt:lpstr>
      <vt:lpstr>Dockerizing  ASP.NET And ASP.NET Core Applications  </vt:lpstr>
      <vt:lpstr>Hosting an ASP.NET Core App with App State </vt:lpstr>
      <vt:lpstr>Hosting an ASP.NET Core App with App State – Dockerfile </vt:lpstr>
      <vt:lpstr>Hosting an ASP.NET Core App with App State – dockerbuild.ps1 </vt:lpstr>
      <vt:lpstr>Hosting an ASP.NET Core App with App State – dockerrun.ps1 </vt:lpstr>
      <vt:lpstr>Some docker utilities </vt:lpstr>
      <vt:lpstr>When your Invoke-WebRequest fails </vt:lpstr>
      <vt:lpstr>Hosting a Classic ASP.NET with App State – NerdDinner App</vt:lpstr>
      <vt:lpstr>Hosting a Classic ASP.NET with App State – Steps for Deployment</vt:lpstr>
      <vt:lpstr>Hosting a Classic ASP.NET with App State – Dockerize Deployment - Part1</vt:lpstr>
      <vt:lpstr>Hosting a Classic ASP.NET with App State – Dockerize Deployment – Part2</vt:lpstr>
      <vt:lpstr>Hosting a Classic ASP.NET – Using Multiple Docker Registries</vt:lpstr>
      <vt:lpstr>Hosting a Classic ASP.NET – Dockerbuild.ps1 and Dockerrun.ps1</vt:lpstr>
      <vt:lpstr>Hosting Internet Information Services (IIS) applications in Docker on Windows Server Core</vt:lpstr>
      <vt:lpstr>Configure IIS for Docker logging</vt:lpstr>
      <vt:lpstr>An IIS Log Watcher - Dockerfile</vt:lpstr>
      <vt:lpstr>Mounting configuration files in Docker volumes</vt:lpstr>
      <vt:lpstr>Mounting configuration files in Docker volumes</vt:lpstr>
      <vt:lpstr>Performing Health Check</vt:lpstr>
      <vt:lpstr>Creating your own private Docker Registry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Fundamentals</dc:title>
  <dc:subject>Visual Studio Tools for Office (VSTO) v3</dc:subject>
  <dc:creator>Srini Iyer</dc:creator>
  <cp:keywords>Docker on Windows; Kubernetes; Customized Training</cp:keywords>
  <cp:lastModifiedBy>Srinivasan S Iyer</cp:lastModifiedBy>
  <cp:revision>395</cp:revision>
  <dcterms:created xsi:type="dcterms:W3CDTF">2008-02-12T23:56:22Z</dcterms:created>
  <dcterms:modified xsi:type="dcterms:W3CDTF">2020-05-05T20:52:17Z</dcterms:modified>
  <cp:category>Courseware;Docker</cp:category>
  <cp:contentStatus>Reviewed</cp:contentStatus>
</cp:coreProperties>
</file>