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94C"/>
    <a:srgbClr val="184077"/>
    <a:srgbClr val="2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12" autoAdjust="0"/>
  </p:normalViewPr>
  <p:slideViewPr>
    <p:cSldViewPr>
      <p:cViewPr varScale="1">
        <p:scale>
          <a:sx n="62" d="100"/>
          <a:sy n="62" d="100"/>
        </p:scale>
        <p:origin x="21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F7BD4-C8CC-4F06-A21A-B0C955C844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306E38C3-0BA5-43D8-A591-5DC6706D9820}">
      <dgm:prSet/>
      <dgm:spPr/>
      <dgm:t>
        <a:bodyPr/>
        <a:lstStyle/>
        <a:p>
          <a:pPr rtl="0"/>
          <a:r>
            <a:rPr lang="en-US" smtClean="0"/>
            <a:t>Consider the Technology Landscape of the Legacy Application</a:t>
          </a:r>
          <a:endParaRPr lang="en-IN"/>
        </a:p>
      </dgm:t>
    </dgm:pt>
    <dgm:pt modelId="{D730A07D-C5ED-4161-84C0-D75E65B66D94}" type="parTrans" cxnId="{E4DBAFBF-E6A1-41AD-B099-216E01FC4745}">
      <dgm:prSet/>
      <dgm:spPr/>
      <dgm:t>
        <a:bodyPr/>
        <a:lstStyle/>
        <a:p>
          <a:endParaRPr lang="en-IN"/>
        </a:p>
      </dgm:t>
    </dgm:pt>
    <dgm:pt modelId="{17583DD6-BE58-4013-8803-C2E23358A70A}" type="sibTrans" cxnId="{E4DBAFBF-E6A1-41AD-B099-216E01FC4745}">
      <dgm:prSet/>
      <dgm:spPr/>
      <dgm:t>
        <a:bodyPr/>
        <a:lstStyle/>
        <a:p>
          <a:endParaRPr lang="en-IN"/>
        </a:p>
      </dgm:t>
    </dgm:pt>
    <dgm:pt modelId="{6DDF8277-430A-46C6-9B52-EC42DC978FB7}">
      <dgm:prSet/>
      <dgm:spPr/>
      <dgm:t>
        <a:bodyPr/>
        <a:lstStyle/>
        <a:p>
          <a:pPr rtl="0"/>
          <a:r>
            <a:rPr lang="en-US" smtClean="0"/>
            <a:t>Decide on Concerns/Architectural Sub-systems that can be re-engineered</a:t>
          </a:r>
          <a:endParaRPr lang="en-IN"/>
        </a:p>
      </dgm:t>
    </dgm:pt>
    <dgm:pt modelId="{4249E826-E858-40CC-BDB6-C6062628A477}" type="parTrans" cxnId="{86750CAA-7F69-434F-BC18-9F286DB92A6B}">
      <dgm:prSet/>
      <dgm:spPr/>
      <dgm:t>
        <a:bodyPr/>
        <a:lstStyle/>
        <a:p>
          <a:endParaRPr lang="en-IN"/>
        </a:p>
      </dgm:t>
    </dgm:pt>
    <dgm:pt modelId="{B820DE1E-C84B-46FC-BE3E-BA3D4D792563}" type="sibTrans" cxnId="{86750CAA-7F69-434F-BC18-9F286DB92A6B}">
      <dgm:prSet/>
      <dgm:spPr/>
      <dgm:t>
        <a:bodyPr/>
        <a:lstStyle/>
        <a:p>
          <a:endParaRPr lang="en-IN"/>
        </a:p>
      </dgm:t>
    </dgm:pt>
    <dgm:pt modelId="{DE0EED13-20EB-41B5-A1B9-20B7C6896CED}">
      <dgm:prSet/>
      <dgm:spPr/>
      <dgm:t>
        <a:bodyPr/>
        <a:lstStyle/>
        <a:p>
          <a:pPr rtl="0"/>
          <a:r>
            <a:rPr lang="en-US" smtClean="0"/>
            <a:t>Identify Sub-systems that have a foreseeable future but a difficult to containerize</a:t>
          </a:r>
          <a:endParaRPr lang="en-IN"/>
        </a:p>
      </dgm:t>
    </dgm:pt>
    <dgm:pt modelId="{603AC251-B11D-46C2-99E1-E3EA38CD3F55}" type="parTrans" cxnId="{97DA4301-CCBD-43B3-9833-C193A377DB2C}">
      <dgm:prSet/>
      <dgm:spPr/>
      <dgm:t>
        <a:bodyPr/>
        <a:lstStyle/>
        <a:p>
          <a:endParaRPr lang="en-IN"/>
        </a:p>
      </dgm:t>
    </dgm:pt>
    <dgm:pt modelId="{0E48233E-8679-4A67-AF09-4F57E96C8FA5}" type="sibTrans" cxnId="{97DA4301-CCBD-43B3-9833-C193A377DB2C}">
      <dgm:prSet/>
      <dgm:spPr/>
      <dgm:t>
        <a:bodyPr/>
        <a:lstStyle/>
        <a:p>
          <a:endParaRPr lang="en-IN"/>
        </a:p>
      </dgm:t>
    </dgm:pt>
    <dgm:pt modelId="{76C3BA58-5D33-450E-AAAC-7EEB3A5071DC}">
      <dgm:prSet/>
      <dgm:spPr/>
      <dgm:t>
        <a:bodyPr/>
        <a:lstStyle/>
        <a:p>
          <a:pPr rtl="0"/>
          <a:r>
            <a:rPr lang="en-US" smtClean="0"/>
            <a:t>Separate UI from Service Layers</a:t>
          </a:r>
          <a:endParaRPr lang="en-IN"/>
        </a:p>
      </dgm:t>
    </dgm:pt>
    <dgm:pt modelId="{4B2861E4-1118-42EE-A6C6-7CB1DBE44056}" type="parTrans" cxnId="{1471E92E-7BC1-4089-9696-556DD15C4098}">
      <dgm:prSet/>
      <dgm:spPr/>
      <dgm:t>
        <a:bodyPr/>
        <a:lstStyle/>
        <a:p>
          <a:endParaRPr lang="en-IN"/>
        </a:p>
      </dgm:t>
    </dgm:pt>
    <dgm:pt modelId="{E29AA3FD-3EA6-47E6-AF68-1CC2751789D6}" type="sibTrans" cxnId="{1471E92E-7BC1-4089-9696-556DD15C4098}">
      <dgm:prSet/>
      <dgm:spPr/>
      <dgm:t>
        <a:bodyPr/>
        <a:lstStyle/>
        <a:p>
          <a:endParaRPr lang="en-IN"/>
        </a:p>
      </dgm:t>
    </dgm:pt>
    <dgm:pt modelId="{3F37A6F1-B612-46AE-B3EB-3BBBDED77EC7}">
      <dgm:prSet/>
      <dgm:spPr/>
      <dgm:t>
        <a:bodyPr/>
        <a:lstStyle/>
        <a:p>
          <a:pPr rtl="0"/>
          <a:r>
            <a:rPr lang="en-US" smtClean="0"/>
            <a:t>Implement Business Services as APIs with Gateways/Facades</a:t>
          </a:r>
          <a:endParaRPr lang="en-IN"/>
        </a:p>
      </dgm:t>
    </dgm:pt>
    <dgm:pt modelId="{CEBB8835-1A4C-4437-878A-5F45E7BBF49C}" type="parTrans" cxnId="{C5DA2C0A-4373-4545-B254-3500C955873C}">
      <dgm:prSet/>
      <dgm:spPr/>
      <dgm:t>
        <a:bodyPr/>
        <a:lstStyle/>
        <a:p>
          <a:endParaRPr lang="en-IN"/>
        </a:p>
      </dgm:t>
    </dgm:pt>
    <dgm:pt modelId="{C1ACE1D7-6CAA-4F8C-812F-112E6D92F1ED}" type="sibTrans" cxnId="{C5DA2C0A-4373-4545-B254-3500C955873C}">
      <dgm:prSet/>
      <dgm:spPr/>
      <dgm:t>
        <a:bodyPr/>
        <a:lstStyle/>
        <a:p>
          <a:endParaRPr lang="en-IN"/>
        </a:p>
      </dgm:t>
    </dgm:pt>
    <dgm:pt modelId="{C1EF81A0-3BD3-4F66-BA34-80940E5464B6}">
      <dgm:prSet/>
      <dgm:spPr/>
      <dgm:t>
        <a:bodyPr/>
        <a:lstStyle/>
        <a:p>
          <a:pPr rtl="0"/>
          <a:r>
            <a:rPr lang="en-US" smtClean="0"/>
            <a:t>Identify Cross-cuts – like logging, Diagnostics, Authentication, Authorization</a:t>
          </a:r>
          <a:endParaRPr lang="en-IN"/>
        </a:p>
      </dgm:t>
    </dgm:pt>
    <dgm:pt modelId="{2BB1BC5C-AA56-47B3-B2AA-D03978DA4B02}" type="parTrans" cxnId="{1D027FF5-0EBA-4AA1-8793-8973DC73E62B}">
      <dgm:prSet/>
      <dgm:spPr/>
      <dgm:t>
        <a:bodyPr/>
        <a:lstStyle/>
        <a:p>
          <a:endParaRPr lang="en-IN"/>
        </a:p>
      </dgm:t>
    </dgm:pt>
    <dgm:pt modelId="{F717C335-E281-480B-9AE2-3295694D2B70}" type="sibTrans" cxnId="{1D027FF5-0EBA-4AA1-8793-8973DC73E62B}">
      <dgm:prSet/>
      <dgm:spPr/>
      <dgm:t>
        <a:bodyPr/>
        <a:lstStyle/>
        <a:p>
          <a:endParaRPr lang="en-IN"/>
        </a:p>
      </dgm:t>
    </dgm:pt>
    <dgm:pt modelId="{8FEE18AB-96DF-49EE-BAD9-0C3A67CD3A63}">
      <dgm:prSet/>
      <dgm:spPr/>
      <dgm:t>
        <a:bodyPr/>
        <a:lstStyle/>
        <a:p>
          <a:pPr rtl="0"/>
          <a:r>
            <a:rPr lang="en-US" smtClean="0"/>
            <a:t>Strive for Asynchronous messaging (Queued Architecture) wherever possible</a:t>
          </a:r>
          <a:endParaRPr lang="en-IN"/>
        </a:p>
      </dgm:t>
    </dgm:pt>
    <dgm:pt modelId="{F5D34D07-5F1D-49AB-8C29-7921101999C3}" type="parTrans" cxnId="{0972E33A-F202-420B-9783-C079263B89B4}">
      <dgm:prSet/>
      <dgm:spPr/>
      <dgm:t>
        <a:bodyPr/>
        <a:lstStyle/>
        <a:p>
          <a:endParaRPr lang="en-IN"/>
        </a:p>
      </dgm:t>
    </dgm:pt>
    <dgm:pt modelId="{99C19B74-0EF8-4188-8B51-D587DF9E08C6}" type="sibTrans" cxnId="{0972E33A-F202-420B-9783-C079263B89B4}">
      <dgm:prSet/>
      <dgm:spPr/>
      <dgm:t>
        <a:bodyPr/>
        <a:lstStyle/>
        <a:p>
          <a:endParaRPr lang="en-IN"/>
        </a:p>
      </dgm:t>
    </dgm:pt>
    <dgm:pt modelId="{E568C0DD-E056-4D2A-9491-1E81A9502E4A}" type="pres">
      <dgm:prSet presAssocID="{819F7BD4-C8CC-4F06-A21A-B0C955C844AE}" presName="linear" presStyleCnt="0">
        <dgm:presLayoutVars>
          <dgm:animLvl val="lvl"/>
          <dgm:resizeHandles val="exact"/>
        </dgm:presLayoutVars>
      </dgm:prSet>
      <dgm:spPr/>
    </dgm:pt>
    <dgm:pt modelId="{6ECABE26-0B35-48E2-A6CB-0469415E19FE}" type="pres">
      <dgm:prSet presAssocID="{306E38C3-0BA5-43D8-A591-5DC6706D982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18365D4-96C4-4A9B-BD49-545D293377B7}" type="pres">
      <dgm:prSet presAssocID="{17583DD6-BE58-4013-8803-C2E23358A70A}" presName="spacer" presStyleCnt="0"/>
      <dgm:spPr/>
    </dgm:pt>
    <dgm:pt modelId="{6BE33DC5-2666-4A35-9C88-EDBE1D2BBEFF}" type="pres">
      <dgm:prSet presAssocID="{6DDF8277-430A-46C6-9B52-EC42DC978FB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07741E0-1C35-4B97-8306-63F68D49B02E}" type="pres">
      <dgm:prSet presAssocID="{B820DE1E-C84B-46FC-BE3E-BA3D4D792563}" presName="spacer" presStyleCnt="0"/>
      <dgm:spPr/>
    </dgm:pt>
    <dgm:pt modelId="{FFF6E546-CBE8-4788-903A-6F6182290800}" type="pres">
      <dgm:prSet presAssocID="{DE0EED13-20EB-41B5-A1B9-20B7C6896CE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1E049A9-CFAB-43C1-8FDC-D9FA2E437CB0}" type="pres">
      <dgm:prSet presAssocID="{0E48233E-8679-4A67-AF09-4F57E96C8FA5}" presName="spacer" presStyleCnt="0"/>
      <dgm:spPr/>
    </dgm:pt>
    <dgm:pt modelId="{25AA96FD-DC69-40F4-A1BB-14D7A6A3EC8D}" type="pres">
      <dgm:prSet presAssocID="{76C3BA58-5D33-450E-AAAC-7EEB3A5071D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648D6D1-D3B8-4758-B64E-1A91CDB98F80}" type="pres">
      <dgm:prSet presAssocID="{E29AA3FD-3EA6-47E6-AF68-1CC2751789D6}" presName="spacer" presStyleCnt="0"/>
      <dgm:spPr/>
    </dgm:pt>
    <dgm:pt modelId="{D38BD1F6-062C-4E96-974D-36C71D84A847}" type="pres">
      <dgm:prSet presAssocID="{3F37A6F1-B612-46AE-B3EB-3BBBDED77EC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3998305-4D38-4C5E-9CA8-9BB896111207}" type="pres">
      <dgm:prSet presAssocID="{C1ACE1D7-6CAA-4F8C-812F-112E6D92F1ED}" presName="spacer" presStyleCnt="0"/>
      <dgm:spPr/>
    </dgm:pt>
    <dgm:pt modelId="{F8E484F3-1904-4D65-93EC-0435F5DDECF5}" type="pres">
      <dgm:prSet presAssocID="{C1EF81A0-3BD3-4F66-BA34-80940E5464B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5234E93-48F6-4872-96D8-A4DF210AEBC5}" type="pres">
      <dgm:prSet presAssocID="{F717C335-E281-480B-9AE2-3295694D2B70}" presName="spacer" presStyleCnt="0"/>
      <dgm:spPr/>
    </dgm:pt>
    <dgm:pt modelId="{7E7F4B05-C2AD-41FB-BD26-CD6D2511D607}" type="pres">
      <dgm:prSet presAssocID="{8FEE18AB-96DF-49EE-BAD9-0C3A67CD3A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471E92E-7BC1-4089-9696-556DD15C4098}" srcId="{819F7BD4-C8CC-4F06-A21A-B0C955C844AE}" destId="{76C3BA58-5D33-450E-AAAC-7EEB3A5071DC}" srcOrd="3" destOrd="0" parTransId="{4B2861E4-1118-42EE-A6C6-7CB1DBE44056}" sibTransId="{E29AA3FD-3EA6-47E6-AF68-1CC2751789D6}"/>
    <dgm:cxn modelId="{97DA4301-CCBD-43B3-9833-C193A377DB2C}" srcId="{819F7BD4-C8CC-4F06-A21A-B0C955C844AE}" destId="{DE0EED13-20EB-41B5-A1B9-20B7C6896CED}" srcOrd="2" destOrd="0" parTransId="{603AC251-B11D-46C2-99E1-E3EA38CD3F55}" sibTransId="{0E48233E-8679-4A67-AF09-4F57E96C8FA5}"/>
    <dgm:cxn modelId="{EC70AC75-C24A-41F0-B927-AEC26E0279CB}" type="presOf" srcId="{76C3BA58-5D33-450E-AAAC-7EEB3A5071DC}" destId="{25AA96FD-DC69-40F4-A1BB-14D7A6A3EC8D}" srcOrd="0" destOrd="0" presId="urn:microsoft.com/office/officeart/2005/8/layout/vList2"/>
    <dgm:cxn modelId="{C6ACF6C2-65DC-4ED5-B3AB-BDB5A208E2DB}" type="presOf" srcId="{C1EF81A0-3BD3-4F66-BA34-80940E5464B6}" destId="{F8E484F3-1904-4D65-93EC-0435F5DDECF5}" srcOrd="0" destOrd="0" presId="urn:microsoft.com/office/officeart/2005/8/layout/vList2"/>
    <dgm:cxn modelId="{E4DBAFBF-E6A1-41AD-B099-216E01FC4745}" srcId="{819F7BD4-C8CC-4F06-A21A-B0C955C844AE}" destId="{306E38C3-0BA5-43D8-A591-5DC6706D9820}" srcOrd="0" destOrd="0" parTransId="{D730A07D-C5ED-4161-84C0-D75E65B66D94}" sibTransId="{17583DD6-BE58-4013-8803-C2E23358A70A}"/>
    <dgm:cxn modelId="{86750CAA-7F69-434F-BC18-9F286DB92A6B}" srcId="{819F7BD4-C8CC-4F06-A21A-B0C955C844AE}" destId="{6DDF8277-430A-46C6-9B52-EC42DC978FB7}" srcOrd="1" destOrd="0" parTransId="{4249E826-E858-40CC-BDB6-C6062628A477}" sibTransId="{B820DE1E-C84B-46FC-BE3E-BA3D4D792563}"/>
    <dgm:cxn modelId="{1D027FF5-0EBA-4AA1-8793-8973DC73E62B}" srcId="{819F7BD4-C8CC-4F06-A21A-B0C955C844AE}" destId="{C1EF81A0-3BD3-4F66-BA34-80940E5464B6}" srcOrd="5" destOrd="0" parTransId="{2BB1BC5C-AA56-47B3-B2AA-D03978DA4B02}" sibTransId="{F717C335-E281-480B-9AE2-3295694D2B70}"/>
    <dgm:cxn modelId="{2D574CE8-A8CA-4F4F-BD9F-E3CDD1FDE1B6}" type="presOf" srcId="{DE0EED13-20EB-41B5-A1B9-20B7C6896CED}" destId="{FFF6E546-CBE8-4788-903A-6F6182290800}" srcOrd="0" destOrd="0" presId="urn:microsoft.com/office/officeart/2005/8/layout/vList2"/>
    <dgm:cxn modelId="{7252BEAD-93FF-4BAE-9FCE-9D2F8798A649}" type="presOf" srcId="{3F37A6F1-B612-46AE-B3EB-3BBBDED77EC7}" destId="{D38BD1F6-062C-4E96-974D-36C71D84A847}" srcOrd="0" destOrd="0" presId="urn:microsoft.com/office/officeart/2005/8/layout/vList2"/>
    <dgm:cxn modelId="{80E445EE-21FB-4CBF-85EE-F60839D2FE45}" type="presOf" srcId="{306E38C3-0BA5-43D8-A591-5DC6706D9820}" destId="{6ECABE26-0B35-48E2-A6CB-0469415E19FE}" srcOrd="0" destOrd="0" presId="urn:microsoft.com/office/officeart/2005/8/layout/vList2"/>
    <dgm:cxn modelId="{0972E33A-F202-420B-9783-C079263B89B4}" srcId="{819F7BD4-C8CC-4F06-A21A-B0C955C844AE}" destId="{8FEE18AB-96DF-49EE-BAD9-0C3A67CD3A63}" srcOrd="6" destOrd="0" parTransId="{F5D34D07-5F1D-49AB-8C29-7921101999C3}" sibTransId="{99C19B74-0EF8-4188-8B51-D587DF9E08C6}"/>
    <dgm:cxn modelId="{49F06621-28E5-477E-9E64-EEF9392B6404}" type="presOf" srcId="{6DDF8277-430A-46C6-9B52-EC42DC978FB7}" destId="{6BE33DC5-2666-4A35-9C88-EDBE1D2BBEFF}" srcOrd="0" destOrd="0" presId="urn:microsoft.com/office/officeart/2005/8/layout/vList2"/>
    <dgm:cxn modelId="{1D25B88D-8EA9-41B3-995D-21C86E1632DC}" type="presOf" srcId="{8FEE18AB-96DF-49EE-BAD9-0C3A67CD3A63}" destId="{7E7F4B05-C2AD-41FB-BD26-CD6D2511D607}" srcOrd="0" destOrd="0" presId="urn:microsoft.com/office/officeart/2005/8/layout/vList2"/>
    <dgm:cxn modelId="{C5DA2C0A-4373-4545-B254-3500C955873C}" srcId="{819F7BD4-C8CC-4F06-A21A-B0C955C844AE}" destId="{3F37A6F1-B612-46AE-B3EB-3BBBDED77EC7}" srcOrd="4" destOrd="0" parTransId="{CEBB8835-1A4C-4437-878A-5F45E7BBF49C}" sibTransId="{C1ACE1D7-6CAA-4F8C-812F-112E6D92F1ED}"/>
    <dgm:cxn modelId="{92533780-ADD5-4D98-BD05-AEF6C1F5E4EB}" type="presOf" srcId="{819F7BD4-C8CC-4F06-A21A-B0C955C844AE}" destId="{E568C0DD-E056-4D2A-9491-1E81A9502E4A}" srcOrd="0" destOrd="0" presId="urn:microsoft.com/office/officeart/2005/8/layout/vList2"/>
    <dgm:cxn modelId="{9915718C-E837-4036-A2E7-32164FC8FCA8}" type="presParOf" srcId="{E568C0DD-E056-4D2A-9491-1E81A9502E4A}" destId="{6ECABE26-0B35-48E2-A6CB-0469415E19FE}" srcOrd="0" destOrd="0" presId="urn:microsoft.com/office/officeart/2005/8/layout/vList2"/>
    <dgm:cxn modelId="{31100E92-63A5-4B81-8723-2FD205245C2B}" type="presParOf" srcId="{E568C0DD-E056-4D2A-9491-1E81A9502E4A}" destId="{918365D4-96C4-4A9B-BD49-545D293377B7}" srcOrd="1" destOrd="0" presId="urn:microsoft.com/office/officeart/2005/8/layout/vList2"/>
    <dgm:cxn modelId="{9ED373CF-D086-4175-AA44-620D1EFC86A5}" type="presParOf" srcId="{E568C0DD-E056-4D2A-9491-1E81A9502E4A}" destId="{6BE33DC5-2666-4A35-9C88-EDBE1D2BBEFF}" srcOrd="2" destOrd="0" presId="urn:microsoft.com/office/officeart/2005/8/layout/vList2"/>
    <dgm:cxn modelId="{A7C12676-43F3-4549-9498-252EFA6906D7}" type="presParOf" srcId="{E568C0DD-E056-4D2A-9491-1E81A9502E4A}" destId="{907741E0-1C35-4B97-8306-63F68D49B02E}" srcOrd="3" destOrd="0" presId="urn:microsoft.com/office/officeart/2005/8/layout/vList2"/>
    <dgm:cxn modelId="{F00B1CF7-F3E6-477D-973B-16B297023F19}" type="presParOf" srcId="{E568C0DD-E056-4D2A-9491-1E81A9502E4A}" destId="{FFF6E546-CBE8-4788-903A-6F6182290800}" srcOrd="4" destOrd="0" presId="urn:microsoft.com/office/officeart/2005/8/layout/vList2"/>
    <dgm:cxn modelId="{917FF23A-C7BC-4EF5-A182-9C41F0EEA373}" type="presParOf" srcId="{E568C0DD-E056-4D2A-9491-1E81A9502E4A}" destId="{E1E049A9-CFAB-43C1-8FDC-D9FA2E437CB0}" srcOrd="5" destOrd="0" presId="urn:microsoft.com/office/officeart/2005/8/layout/vList2"/>
    <dgm:cxn modelId="{E7A2A352-D2FE-401C-9EFD-E61B43A18C63}" type="presParOf" srcId="{E568C0DD-E056-4D2A-9491-1E81A9502E4A}" destId="{25AA96FD-DC69-40F4-A1BB-14D7A6A3EC8D}" srcOrd="6" destOrd="0" presId="urn:microsoft.com/office/officeart/2005/8/layout/vList2"/>
    <dgm:cxn modelId="{6D12C7AD-D01C-4AF7-B6FB-244625AD7E8C}" type="presParOf" srcId="{E568C0DD-E056-4D2A-9491-1E81A9502E4A}" destId="{D648D6D1-D3B8-4758-B64E-1A91CDB98F80}" srcOrd="7" destOrd="0" presId="urn:microsoft.com/office/officeart/2005/8/layout/vList2"/>
    <dgm:cxn modelId="{2C753CDD-2745-4429-B901-1259122605E4}" type="presParOf" srcId="{E568C0DD-E056-4D2A-9491-1E81A9502E4A}" destId="{D38BD1F6-062C-4E96-974D-36C71D84A847}" srcOrd="8" destOrd="0" presId="urn:microsoft.com/office/officeart/2005/8/layout/vList2"/>
    <dgm:cxn modelId="{EC70A2E3-0E75-45B6-8055-19A64C3EA900}" type="presParOf" srcId="{E568C0DD-E056-4D2A-9491-1E81A9502E4A}" destId="{13998305-4D38-4C5E-9CA8-9BB896111207}" srcOrd="9" destOrd="0" presId="urn:microsoft.com/office/officeart/2005/8/layout/vList2"/>
    <dgm:cxn modelId="{78FCC4C3-8A9F-40EA-B35A-3EC5CC71EF8D}" type="presParOf" srcId="{E568C0DD-E056-4D2A-9491-1E81A9502E4A}" destId="{F8E484F3-1904-4D65-93EC-0435F5DDECF5}" srcOrd="10" destOrd="0" presId="urn:microsoft.com/office/officeart/2005/8/layout/vList2"/>
    <dgm:cxn modelId="{0A550698-6B30-401A-A5A4-0F58C35EC8CE}" type="presParOf" srcId="{E568C0DD-E056-4D2A-9491-1E81A9502E4A}" destId="{65234E93-48F6-4872-96D8-A4DF210AEBC5}" srcOrd="11" destOrd="0" presId="urn:microsoft.com/office/officeart/2005/8/layout/vList2"/>
    <dgm:cxn modelId="{908D03D7-786E-4585-8AC6-C798369F0E2E}" type="presParOf" srcId="{E568C0DD-E056-4D2A-9491-1E81A9502E4A}" destId="{7E7F4B05-C2AD-41FB-BD26-CD6D2511D60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BE26-0B35-48E2-A6CB-0469415E19FE}">
      <dsp:nvSpPr>
        <dsp:cNvPr id="0" name=""/>
        <dsp:cNvSpPr/>
      </dsp:nvSpPr>
      <dsp:spPr>
        <a:xfrm>
          <a:off x="0" y="445979"/>
          <a:ext cx="8229600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Consider the Technology Landscape of the Legacy Application</a:t>
          </a:r>
          <a:endParaRPr lang="en-IN" sz="1700" kern="1200"/>
        </a:p>
      </dsp:txBody>
      <dsp:txXfrm>
        <a:off x="19419" y="465398"/>
        <a:ext cx="8190762" cy="358962"/>
      </dsp:txXfrm>
    </dsp:sp>
    <dsp:sp modelId="{6BE33DC5-2666-4A35-9C88-EDBE1D2BBEFF}">
      <dsp:nvSpPr>
        <dsp:cNvPr id="0" name=""/>
        <dsp:cNvSpPr/>
      </dsp:nvSpPr>
      <dsp:spPr>
        <a:xfrm>
          <a:off x="0" y="892739"/>
          <a:ext cx="8229600" cy="397800"/>
        </a:xfrm>
        <a:prstGeom prst="roundRect">
          <a:avLst/>
        </a:prstGeom>
        <a:solidFill>
          <a:schemeClr val="accent2">
            <a:hueOff val="457723"/>
            <a:satOff val="-8135"/>
            <a:lumOff val="26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Decide on Concerns/Architectural Sub-systems that can be re-engineered</a:t>
          </a:r>
          <a:endParaRPr lang="en-IN" sz="1700" kern="1200"/>
        </a:p>
      </dsp:txBody>
      <dsp:txXfrm>
        <a:off x="19419" y="912158"/>
        <a:ext cx="8190762" cy="358962"/>
      </dsp:txXfrm>
    </dsp:sp>
    <dsp:sp modelId="{FFF6E546-CBE8-4788-903A-6F6182290800}">
      <dsp:nvSpPr>
        <dsp:cNvPr id="0" name=""/>
        <dsp:cNvSpPr/>
      </dsp:nvSpPr>
      <dsp:spPr>
        <a:xfrm>
          <a:off x="0" y="1339499"/>
          <a:ext cx="8229600" cy="397800"/>
        </a:xfrm>
        <a:prstGeom prst="roundRect">
          <a:avLst/>
        </a:prstGeom>
        <a:solidFill>
          <a:schemeClr val="accent2">
            <a:hueOff val="915447"/>
            <a:satOff val="-16269"/>
            <a:lumOff val="52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Identify Sub-systems that have a foreseeable future but a difficult to containerize</a:t>
          </a:r>
          <a:endParaRPr lang="en-IN" sz="1700" kern="1200"/>
        </a:p>
      </dsp:txBody>
      <dsp:txXfrm>
        <a:off x="19419" y="1358918"/>
        <a:ext cx="8190762" cy="358962"/>
      </dsp:txXfrm>
    </dsp:sp>
    <dsp:sp modelId="{25AA96FD-DC69-40F4-A1BB-14D7A6A3EC8D}">
      <dsp:nvSpPr>
        <dsp:cNvPr id="0" name=""/>
        <dsp:cNvSpPr/>
      </dsp:nvSpPr>
      <dsp:spPr>
        <a:xfrm>
          <a:off x="0" y="1786259"/>
          <a:ext cx="8229600" cy="397800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Separate UI from Service Layers</a:t>
          </a:r>
          <a:endParaRPr lang="en-IN" sz="1700" kern="1200"/>
        </a:p>
      </dsp:txBody>
      <dsp:txXfrm>
        <a:off x="19419" y="1805678"/>
        <a:ext cx="8190762" cy="358962"/>
      </dsp:txXfrm>
    </dsp:sp>
    <dsp:sp modelId="{D38BD1F6-062C-4E96-974D-36C71D84A847}">
      <dsp:nvSpPr>
        <dsp:cNvPr id="0" name=""/>
        <dsp:cNvSpPr/>
      </dsp:nvSpPr>
      <dsp:spPr>
        <a:xfrm>
          <a:off x="0" y="2233019"/>
          <a:ext cx="8229600" cy="397800"/>
        </a:xfrm>
        <a:prstGeom prst="roundRect">
          <a:avLst/>
        </a:prstGeom>
        <a:solidFill>
          <a:schemeClr val="accent2">
            <a:hueOff val="1830893"/>
            <a:satOff val="-32539"/>
            <a:lumOff val="104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Implement Business Services as APIs with Gateways/Facades</a:t>
          </a:r>
          <a:endParaRPr lang="en-IN" sz="1700" kern="1200"/>
        </a:p>
      </dsp:txBody>
      <dsp:txXfrm>
        <a:off x="19419" y="2252438"/>
        <a:ext cx="8190762" cy="358962"/>
      </dsp:txXfrm>
    </dsp:sp>
    <dsp:sp modelId="{F8E484F3-1904-4D65-93EC-0435F5DDECF5}">
      <dsp:nvSpPr>
        <dsp:cNvPr id="0" name=""/>
        <dsp:cNvSpPr/>
      </dsp:nvSpPr>
      <dsp:spPr>
        <a:xfrm>
          <a:off x="0" y="2679779"/>
          <a:ext cx="8229600" cy="397800"/>
        </a:xfrm>
        <a:prstGeom prst="roundRect">
          <a:avLst/>
        </a:prstGeom>
        <a:solidFill>
          <a:schemeClr val="accent2">
            <a:hueOff val="2288616"/>
            <a:satOff val="-40673"/>
            <a:lumOff val="130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Identify Cross-cuts – like logging, Diagnostics, Authentication, Authorization</a:t>
          </a:r>
          <a:endParaRPr lang="en-IN" sz="1700" kern="1200"/>
        </a:p>
      </dsp:txBody>
      <dsp:txXfrm>
        <a:off x="19419" y="2699198"/>
        <a:ext cx="8190762" cy="358962"/>
      </dsp:txXfrm>
    </dsp:sp>
    <dsp:sp modelId="{7E7F4B05-C2AD-41FB-BD26-CD6D2511D607}">
      <dsp:nvSpPr>
        <dsp:cNvPr id="0" name=""/>
        <dsp:cNvSpPr/>
      </dsp:nvSpPr>
      <dsp:spPr>
        <a:xfrm>
          <a:off x="0" y="3126539"/>
          <a:ext cx="8229600" cy="397800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Strive for Asynchronous messaging (Queued Architecture) wherever possible</a:t>
          </a:r>
          <a:endParaRPr lang="en-IN" sz="1700" kern="1200"/>
        </a:p>
      </dsp:txBody>
      <dsp:txXfrm>
        <a:off x="19419" y="3145958"/>
        <a:ext cx="8190762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BCEF-AAF1-441C-BA6C-36D8DBCBD64C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5DC2-688B-4B4C-B9BD-1A003F54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51" y="2355851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191000" y="64886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FEECD7-B763-45B1-947F-9F86DDD1EF68}" type="slidenum">
              <a:rPr lang="en-US" smtClean="0"/>
              <a:pPr/>
              <a:t>‹#›</a:t>
            </a:fld>
            <a:r>
              <a:rPr lang="en-US" dirty="0" smtClean="0"/>
              <a:t> of 4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133600" y="64115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Architecture and Design Workshop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2153153"/>
          </a:xfrm>
        </p:spPr>
        <p:txBody>
          <a:bodyPr/>
          <a:lstStyle>
            <a:lvl1pPr marL="339948" indent="-339948">
              <a:lnSpc>
                <a:spcPct val="90000"/>
              </a:lnSpc>
              <a:defRPr sz="2800"/>
            </a:lvl1pPr>
            <a:lvl2pPr marL="673284" indent="-325398">
              <a:lnSpc>
                <a:spcPct val="90000"/>
              </a:lnSpc>
              <a:defRPr sz="2400"/>
            </a:lvl2pPr>
            <a:lvl3pPr marL="953709" indent="-288362">
              <a:lnSpc>
                <a:spcPct val="90000"/>
              </a:lnSpc>
              <a:defRPr sz="2000"/>
            </a:lvl3pPr>
            <a:lvl4pPr marL="1227520" indent="-273811">
              <a:lnSpc>
                <a:spcPct val="90000"/>
              </a:lnSpc>
              <a:defRPr sz="1800"/>
            </a:lvl4pPr>
            <a:lvl5pPr marL="1515880" indent="-280424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2153153"/>
          </a:xfrm>
        </p:spPr>
        <p:txBody>
          <a:bodyPr/>
          <a:lstStyle>
            <a:lvl1pPr marL="347886" indent="-347886">
              <a:lnSpc>
                <a:spcPct val="90000"/>
              </a:lnSpc>
              <a:defRPr sz="2800"/>
            </a:lvl1pPr>
            <a:lvl2pPr marL="673284" indent="-339948">
              <a:lnSpc>
                <a:spcPct val="90000"/>
              </a:lnSpc>
              <a:defRPr sz="2400"/>
            </a:lvl2pPr>
            <a:lvl3pPr marL="961645" indent="-302912">
              <a:lnSpc>
                <a:spcPct val="90000"/>
              </a:lnSpc>
              <a:defRPr sz="2000"/>
            </a:lvl3pPr>
            <a:lvl4pPr marL="1227520" indent="-265874">
              <a:lnSpc>
                <a:spcPct val="90000"/>
              </a:lnSpc>
              <a:defRPr sz="1800"/>
            </a:lvl4pPr>
            <a:lvl5pPr marL="1515880" indent="-273811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C:\Program Files\Microsoft Resource DVD Artwork\DVD_ART\BoxShots_Logos\MICROSOFT\Microsoft logo and tagline.png"/>
          <p:cNvPicPr>
            <a:picLocks noChangeAspect="1" noChangeArrowheads="1"/>
          </p:cNvPicPr>
          <p:nvPr/>
        </p:nvPicPr>
        <p:blipFill>
          <a:blip r:embed="rId2" cstate="print"/>
          <a:srcRect r="25734" b="41261"/>
          <a:stretch>
            <a:fillRect/>
          </a:stretch>
        </p:blipFill>
        <p:spPr bwMode="auto">
          <a:xfrm>
            <a:off x="7872680" y="84669"/>
            <a:ext cx="996156" cy="1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9483"/>
          </a:xfrm>
        </p:spPr>
        <p:txBody>
          <a:bodyPr/>
          <a:lstStyle>
            <a:lvl1pPr marL="281748" indent="-281748">
              <a:defRPr sz="2300"/>
            </a:lvl1pPr>
            <a:lvl2pPr marL="562173" indent="-265874">
              <a:defRPr sz="2000"/>
            </a:lvl2pPr>
            <a:lvl3pPr marL="813497" indent="-243387">
              <a:defRPr sz="1800"/>
            </a:lvl3pPr>
            <a:lvl4pPr marL="1050270" indent="-228838">
              <a:defRPr sz="1700"/>
            </a:lvl4pPr>
            <a:lvl5pPr marL="1279108" indent="-20635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9483"/>
          </a:xfrm>
        </p:spPr>
        <p:txBody>
          <a:bodyPr/>
          <a:lstStyle>
            <a:lvl1pPr marL="296297" indent="-296297">
              <a:defRPr sz="2300"/>
            </a:lvl1pPr>
            <a:lvl2pPr marL="570109" indent="-273811">
              <a:defRPr sz="2000"/>
            </a:lvl2pPr>
            <a:lvl3pPr marL="821433" indent="-244710">
              <a:defRPr sz="1800"/>
            </a:lvl3pPr>
            <a:lvl4pPr marL="1050270" indent="-236775">
              <a:defRPr sz="1700"/>
            </a:lvl4pPr>
            <a:lvl5pPr marL="1279108" indent="-220901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084173"/>
            <a:ext cx="8740142" cy="1796217"/>
          </a:xfrm>
          <a:noFill/>
        </p:spPr>
        <p:txBody>
          <a:bodyPr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97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</p:sldLayoutIdLst>
  <p:transition>
    <p:fade/>
  </p:transition>
  <p:hf hdr="0" ftr="0" dt="0"/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43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7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88" indent="-344461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835" indent="-346047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358" indent="-33652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1495794"/>
          </a:xfrm>
        </p:spPr>
        <p:txBody>
          <a:bodyPr/>
          <a:lstStyle/>
          <a:p>
            <a:pPr algn="ctr"/>
            <a:r>
              <a:rPr sz="5400" dirty="0" smtClean="0">
                <a:latin typeface="Arial" pitchFamily="34" charset="0"/>
                <a:cs typeface="Arial" pitchFamily="34" charset="0"/>
              </a:rPr>
              <a:t>Designing and Building </a:t>
            </a:r>
            <a:r>
              <a:rPr sz="5400" dirty="0">
                <a:latin typeface="Arial" pitchFamily="34" charset="0"/>
                <a:cs typeface="Arial" pitchFamily="34" charset="0"/>
              </a:rPr>
              <a:t>C</a:t>
            </a:r>
            <a:r>
              <a:rPr sz="5400" dirty="0" smtClean="0">
                <a:latin typeface="Arial" pitchFamily="34" charset="0"/>
                <a:cs typeface="Arial" pitchFamily="34" charset="0"/>
              </a:rPr>
              <a:t>ontainerized Solutions</a:t>
            </a:r>
            <a:endParaRPr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329595"/>
          </a:xfrm>
        </p:spPr>
        <p:txBody>
          <a:bodyPr/>
          <a:lstStyle/>
          <a:p>
            <a:r>
              <a:rPr lang="en-US" b="1" dirty="0" smtClean="0"/>
              <a:t>Think about </a:t>
            </a:r>
            <a:r>
              <a:rPr lang="en-US" b="1" dirty="0" err="1" smtClean="0"/>
              <a:t>Elasticsearch</a:t>
            </a:r>
            <a:r>
              <a:rPr lang="en-US" b="1" dirty="0" smtClean="0"/>
              <a:t> </a:t>
            </a:r>
            <a:r>
              <a:rPr lang="en-US" b="1" dirty="0"/>
              <a:t>with </a:t>
            </a:r>
            <a:r>
              <a:rPr lang="en-US" b="1" dirty="0"/>
              <a:t>Docker</a:t>
            </a:r>
            <a:r>
              <a:rPr lang="en-US" b="1" dirty="0"/>
              <a:t> and .NET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190500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stored as JSON documents, and every document can be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fully indexed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that you can search for any value in any field.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clustered technology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that can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across many nodes for scale and resilience.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you can run each node 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separate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container and distribute them across your server estate to gain scale and resilience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ease of deployment and management you get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70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329595"/>
          </a:xfrm>
        </p:spPr>
        <p:txBody>
          <a:bodyPr/>
          <a:lstStyle/>
          <a:p>
            <a:r>
              <a:rPr lang="en-US" b="1" dirty="0" smtClean="0"/>
              <a:t>Building </a:t>
            </a:r>
            <a:r>
              <a:rPr lang="en-US" b="1" dirty="0" err="1" smtClean="0"/>
              <a:t>Hyrid</a:t>
            </a:r>
            <a:r>
              <a:rPr lang="en-US" b="1" dirty="0" smtClean="0"/>
              <a:t> .NET Classic &amp; .NET Core Apps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573435"/>
            <a:ext cx="8267475" cy="38371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195" y="5562600"/>
            <a:ext cx="7993155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PalatinoLinotype-Roman"/>
              </a:rPr>
              <a:t>The .NET Framework 4.7.2 image also contains the .NET Core 2.1 SDK, so if you're </a:t>
            </a:r>
            <a:r>
              <a:rPr lang="en-US" dirty="0" smtClean="0">
                <a:latin typeface="PalatinoLinotype-Roman"/>
              </a:rPr>
              <a:t>using those </a:t>
            </a:r>
            <a:r>
              <a:rPr lang="en-US" dirty="0">
                <a:latin typeface="PalatinoLinotype-Roman"/>
              </a:rPr>
              <a:t>versions (or earlier), then you can build both .NET Framework and .NET Core </a:t>
            </a:r>
            <a:r>
              <a:rPr lang="en-US" dirty="0" smtClean="0">
                <a:latin typeface="PalatinoLinotype-Roman"/>
              </a:rPr>
              <a:t>apps </a:t>
            </a:r>
            <a:r>
              <a:rPr lang="en-IN" dirty="0" smtClean="0">
                <a:latin typeface="PalatinoLinotype-Roman"/>
              </a:rPr>
              <a:t>n </a:t>
            </a:r>
            <a:r>
              <a:rPr lang="en-IN" dirty="0">
                <a:latin typeface="PalatinoLinotype-Roman"/>
              </a:rPr>
              <a:t>the same </a:t>
            </a:r>
            <a:r>
              <a:rPr lang="en-IN" dirty="0" err="1">
                <a:latin typeface="PalatinoLinotype-Roman"/>
              </a:rPr>
              <a:t>Dockerfile</a:t>
            </a:r>
            <a:r>
              <a:rPr lang="en-IN" dirty="0">
                <a:latin typeface="PalatinoLinotype-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117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64797"/>
          </a:xfrm>
        </p:spPr>
        <p:txBody>
          <a:bodyPr/>
          <a:lstStyle/>
          <a:p>
            <a:r>
              <a:rPr lang="en-US" b="1" dirty="0" smtClean="0"/>
              <a:t>Final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3396"/>
            <a:ext cx="5410200" cy="59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994392"/>
          </a:xfrm>
        </p:spPr>
        <p:txBody>
          <a:bodyPr/>
          <a:lstStyle/>
          <a:p>
            <a:r>
              <a:rPr lang="en-IN" dirty="0"/>
              <a:t>Adopting Container-First</a:t>
            </a:r>
            <a:br>
              <a:rPr lang="en-IN" dirty="0"/>
            </a:br>
            <a:r>
              <a:rPr lang="en-IN" dirty="0"/>
              <a:t>Solution </a:t>
            </a:r>
            <a:r>
              <a:rPr lang="en-IN" dirty="0" smtClean="0"/>
              <a:t>Design - Rationale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7924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First</a:t>
            </a:r>
            <a:r>
              <a:rPr lang="en-US" sz="2400" dirty="0"/>
              <a:t>, networking, service discovery, and load balancing means you can </a:t>
            </a:r>
            <a:r>
              <a:rPr lang="en-US" sz="2400" dirty="0" smtClean="0"/>
              <a:t>distribute applications </a:t>
            </a:r>
            <a:r>
              <a:rPr lang="en-US" sz="2400" dirty="0"/>
              <a:t>across multiple components, each running in containers that can be moved</a:t>
            </a:r>
            <a:r>
              <a:rPr lang="en-US" sz="2400" dirty="0" smtClean="0"/>
              <a:t>, scaled</a:t>
            </a:r>
            <a:r>
              <a:rPr lang="en-US" sz="2400" dirty="0"/>
              <a:t>, and upgraded independently.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Second</a:t>
            </a:r>
            <a:r>
              <a:rPr lang="en-US" sz="2400" dirty="0"/>
              <a:t>, the expanding range of </a:t>
            </a:r>
            <a:r>
              <a:rPr lang="en-US" sz="2400" dirty="0" smtClean="0"/>
              <a:t>production-grade software </a:t>
            </a:r>
            <a:r>
              <a:rPr lang="en-US" sz="2400" dirty="0"/>
              <a:t>available on </a:t>
            </a:r>
            <a:r>
              <a:rPr lang="en-US" sz="2400" dirty="0" err="1"/>
              <a:t>Docker</a:t>
            </a:r>
            <a:r>
              <a:rPr lang="en-US" sz="2400" dirty="0"/>
              <a:t> Hub and other registries means you can use off-the-shelf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software for many generic services and manage them in the same way as your </a:t>
            </a:r>
            <a:r>
              <a:rPr lang="en-US" sz="2400" dirty="0" smtClean="0"/>
              <a:t>own components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This </a:t>
            </a:r>
            <a:r>
              <a:rPr lang="en-US" sz="2400" dirty="0"/>
              <a:t>gives you the freedom to design better solutions, without </a:t>
            </a:r>
            <a:r>
              <a:rPr lang="en-US" sz="2400" dirty="0" smtClean="0"/>
              <a:t>infrastructure </a:t>
            </a:r>
            <a:r>
              <a:rPr lang="en-IN" sz="2400" dirty="0" smtClean="0"/>
              <a:t>or </a:t>
            </a:r>
            <a:r>
              <a:rPr lang="en-IN" sz="2400" dirty="0"/>
              <a:t>technology restrictions</a:t>
            </a:r>
            <a:endParaRPr lang="en-IN" sz="2400" dirty="0"/>
          </a:p>
          <a:p>
            <a:endParaRPr lang="en-IN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79358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en-IN" dirty="0" smtClean="0"/>
              <a:t>Containerizing an ASP.NET App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2098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Design goals for </a:t>
            </a:r>
            <a:r>
              <a:rPr lang="en-IN" sz="2400" dirty="0" smtClean="0"/>
              <a:t>NerdDinner-ASP.NET App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Running a message queue in </a:t>
            </a:r>
            <a:r>
              <a:rPr lang="en-US" sz="2400" dirty="0" err="1"/>
              <a:t>Docker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Starting a multi-container solution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Modernizing legacy applications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Adding new features in containers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From monolith to distributed solution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46006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en-IN" dirty="0" smtClean="0"/>
              <a:t>Containerizing an ASP.NET App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" y="1226403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Re-</a:t>
            </a:r>
            <a:r>
              <a:rPr lang="en-US" sz="2400" dirty="0" err="1" smtClean="0"/>
              <a:t>enginnering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6128235" cy="42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30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2659190"/>
          </a:xfrm>
        </p:spPr>
        <p:txBody>
          <a:bodyPr/>
          <a:lstStyle/>
          <a:p>
            <a:r>
              <a:rPr lang="en-US" dirty="0"/>
              <a:t>Running a message queue in </a:t>
            </a:r>
            <a:r>
              <a:rPr lang="en-US" dirty="0" err="1"/>
              <a:t>Docker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74676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 err="1">
                <a:latin typeface="FreeMonoBold"/>
              </a:rPr>
              <a:t>docker</a:t>
            </a:r>
            <a:r>
              <a:rPr lang="en-IN" b="1" dirty="0">
                <a:latin typeface="FreeMonoBold"/>
              </a:rPr>
              <a:t> container run --detach `</a:t>
            </a:r>
          </a:p>
          <a:p>
            <a:r>
              <a:rPr lang="en-IN" b="1" dirty="0">
                <a:latin typeface="FreeMonoBold"/>
              </a:rPr>
              <a:t>--name message-queue `</a:t>
            </a:r>
          </a:p>
          <a:p>
            <a:r>
              <a:rPr lang="en-IN" b="1" dirty="0" err="1">
                <a:latin typeface="FreeMonoBold"/>
              </a:rPr>
              <a:t>dockeronwindows</a:t>
            </a:r>
            <a:r>
              <a:rPr lang="en-IN" b="1" dirty="0">
                <a:latin typeface="FreeMonoBold"/>
              </a:rPr>
              <a:t>/ch05-nats:2e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3900" y="3164681"/>
            <a:ext cx="8267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FreeMonoBold"/>
              </a:rPr>
              <a:t>&gt;</a:t>
            </a:r>
            <a:r>
              <a:rPr lang="en-IN" b="1" dirty="0" err="1" smtClean="0">
                <a:solidFill>
                  <a:srgbClr val="FFFF00"/>
                </a:solidFill>
                <a:latin typeface="FreeMonoBold"/>
              </a:rPr>
              <a:t>docker</a:t>
            </a:r>
            <a:r>
              <a:rPr lang="en-IN" b="1" dirty="0" smtClean="0">
                <a:solidFill>
                  <a:srgbClr val="FFFF00"/>
                </a:solidFill>
                <a:latin typeface="FreeMonoBold"/>
              </a:rPr>
              <a:t> </a:t>
            </a:r>
            <a:r>
              <a:rPr lang="en-IN" b="1" dirty="0">
                <a:solidFill>
                  <a:srgbClr val="FFFF00"/>
                </a:solidFill>
                <a:latin typeface="FreeMonoBold"/>
              </a:rPr>
              <a:t>container logs message-queue</a:t>
            </a:r>
          </a:p>
          <a:p>
            <a:r>
              <a:rPr lang="en-IN" b="1" dirty="0">
                <a:latin typeface="FreeMonoBold"/>
              </a:rPr>
              <a:t>[7996] 2019/02/09 15:40:05.857320 [INF] Starting </a:t>
            </a:r>
            <a:r>
              <a:rPr lang="en-IN" b="1" dirty="0" err="1">
                <a:latin typeface="FreeMonoBold"/>
              </a:rPr>
              <a:t>nats</a:t>
            </a:r>
            <a:r>
              <a:rPr lang="en-IN" b="1" dirty="0">
                <a:latin typeface="FreeMonoBold"/>
              </a:rPr>
              <a:t>-server version 1.4.1</a:t>
            </a:r>
          </a:p>
          <a:p>
            <a:r>
              <a:rPr lang="en-US" b="1" dirty="0">
                <a:latin typeface="FreeMonoBold"/>
              </a:rPr>
              <a:t>[7996] 2019/02/09 15:40:05.858318 [INF] </a:t>
            </a:r>
            <a:r>
              <a:rPr lang="en-US" b="1" dirty="0" err="1">
                <a:latin typeface="FreeMonoBold"/>
              </a:rPr>
              <a:t>Git</a:t>
            </a:r>
            <a:r>
              <a:rPr lang="en-US" b="1" dirty="0">
                <a:latin typeface="FreeMonoBold"/>
              </a:rPr>
              <a:t> commit [3e64f0b]</a:t>
            </a:r>
          </a:p>
          <a:p>
            <a:r>
              <a:rPr lang="en-US" b="1" dirty="0">
                <a:latin typeface="FreeMonoBold"/>
              </a:rPr>
              <a:t>[7996] 2019/02/09 15:40:05.859317 [INF] Starting http monitor on</a:t>
            </a:r>
          </a:p>
          <a:p>
            <a:r>
              <a:rPr lang="en-IN" b="1" dirty="0">
                <a:latin typeface="FreeMonoBold"/>
              </a:rPr>
              <a:t>0.0.0.0:8222</a:t>
            </a:r>
          </a:p>
          <a:p>
            <a:r>
              <a:rPr lang="en-US" b="1" dirty="0">
                <a:latin typeface="FreeMonoBold"/>
              </a:rPr>
              <a:t>[7996] 2019/02/09 15:40:05.859317 [INF] Listening for client connections on</a:t>
            </a:r>
          </a:p>
          <a:p>
            <a:r>
              <a:rPr lang="en-IN" b="1" dirty="0">
                <a:latin typeface="FreeMonoBold"/>
              </a:rPr>
              <a:t>0.0.0.0:4222</a:t>
            </a:r>
          </a:p>
          <a:p>
            <a:r>
              <a:rPr lang="en-US" b="1" dirty="0">
                <a:latin typeface="FreeMonoBold"/>
              </a:rPr>
              <a:t>[7996] 2019/02/09 15:40:05.859317 [INF] Server is ready</a:t>
            </a:r>
          </a:p>
          <a:p>
            <a:r>
              <a:rPr lang="en-US" b="1" dirty="0">
                <a:latin typeface="FreeMonoBold"/>
              </a:rPr>
              <a:t>[7996] 2019/02/09 15:40:05.948151 [INF] Listening for route connections on</a:t>
            </a:r>
          </a:p>
          <a:p>
            <a:r>
              <a:rPr lang="en-IN" b="1" dirty="0">
                <a:latin typeface="FreeMonoBold"/>
              </a:rPr>
              <a:t>0.0.0.0:6222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743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" y="191294"/>
            <a:ext cx="8610600" cy="1293812"/>
          </a:xfrm>
        </p:spPr>
        <p:txBody>
          <a:bodyPr/>
          <a:lstStyle/>
          <a:p>
            <a:r>
              <a:rPr lang="en-US" dirty="0" smtClean="0"/>
              <a:t>Starting a Multi Container Solution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" y="1295400"/>
            <a:ext cx="8823960" cy="4770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container run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name message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queue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dockeronwindows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/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ch05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nats: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2e</a:t>
            </a:r>
            <a:r>
              <a:rPr lang="en-IN" sz="1600" dirty="0">
                <a:solidFill>
                  <a:srgbClr val="E1E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container run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p 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1433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1433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name nerd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dinner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v C:\databases\nd:C:\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dockeronwindows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/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ch03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nerd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dinner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db: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2e</a:t>
            </a:r>
            <a:r>
              <a:rPr lang="en-IN" sz="1600" dirty="0">
                <a:solidFill>
                  <a:srgbClr val="E1E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container run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name nerd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dinner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-save-handler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dockeronwindows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/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ch05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nerd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dinner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-save-handler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2e</a:t>
            </a:r>
            <a:r>
              <a:rPr lang="en-IN" sz="1600" dirty="0">
                <a:solidFill>
                  <a:srgbClr val="E1E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container run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name nerd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dinner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homepage 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dockeronwindows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/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ch03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nerd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dinner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homepage: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2e</a:t>
            </a:r>
            <a:r>
              <a:rPr lang="en-IN" sz="1600" dirty="0">
                <a:solidFill>
                  <a:srgbClr val="E1E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container run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p 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80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name nerd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dinner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web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env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file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api</a:t>
            </a:r>
            <a:r>
              <a:rPr lang="en-IN" sz="1600" dirty="0" err="1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keys.env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dockeronwindows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/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ch05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nerd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dinner</a:t>
            </a: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web: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2e</a:t>
            </a:r>
            <a:r>
              <a:rPr lang="en-IN" sz="1600" dirty="0">
                <a:solidFill>
                  <a:srgbClr val="E1EFFF"/>
                </a:solidFill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736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329595"/>
          </a:xfrm>
        </p:spPr>
        <p:txBody>
          <a:bodyPr/>
          <a:lstStyle/>
          <a:p>
            <a:r>
              <a:rPr lang="en-US" dirty="0" smtClean="0"/>
              <a:t>Modernizing Legacy Applications for Container World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7607639"/>
              </p:ext>
            </p:extLst>
          </p:nvPr>
        </p:nvGraphicFramePr>
        <p:xfrm>
          <a:off x="419100" y="1828800"/>
          <a:ext cx="822960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57150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FF00"/>
                </a:solidFill>
              </a:rPr>
              <a:t>Easier said than done!</a:t>
            </a:r>
            <a:endParaRPr lang="en-IN" sz="4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514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994392"/>
          </a:xfrm>
        </p:spPr>
        <p:txBody>
          <a:bodyPr/>
          <a:lstStyle/>
          <a:p>
            <a:r>
              <a:rPr lang="en-US" dirty="0" smtClean="0"/>
              <a:t>Use Reverse Proxies/Routers to abstract access to internal containers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6424110" cy="36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329595"/>
          </a:xfrm>
        </p:spPr>
        <p:txBody>
          <a:bodyPr/>
          <a:lstStyle/>
          <a:p>
            <a:r>
              <a:rPr lang="en-US" b="1" dirty="0"/>
              <a:t>Proxying traffic from Docker containers with Traefik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2667000"/>
            <a:ext cx="8229600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 err="1"/>
              <a:t>docker</a:t>
            </a:r>
            <a:r>
              <a:rPr lang="en-IN" b="1" dirty="0"/>
              <a:t> container run -d `</a:t>
            </a:r>
          </a:p>
          <a:p>
            <a:r>
              <a:rPr lang="en-IN" b="1" dirty="0"/>
              <a:t>--name nerd-dinner-</a:t>
            </a:r>
            <a:r>
              <a:rPr lang="en-IN" b="1" dirty="0" err="1"/>
              <a:t>api</a:t>
            </a:r>
            <a:r>
              <a:rPr lang="en-IN" b="1" dirty="0"/>
              <a:t> `</a:t>
            </a:r>
          </a:p>
          <a:p>
            <a:r>
              <a:rPr lang="en-IN" b="1" dirty="0"/>
              <a:t>-l "</a:t>
            </a:r>
            <a:r>
              <a:rPr lang="en-IN" b="1" dirty="0" err="1"/>
              <a:t>traefik.frontend.rule</a:t>
            </a:r>
            <a:r>
              <a:rPr lang="en-IN" b="1" dirty="0"/>
              <a:t>=</a:t>
            </a:r>
            <a:r>
              <a:rPr lang="en-IN" b="1" dirty="0" err="1"/>
              <a:t>Host:api.nerddinner.local</a:t>
            </a:r>
            <a:r>
              <a:rPr lang="en-IN" b="1" dirty="0"/>
              <a:t>" `</a:t>
            </a:r>
          </a:p>
          <a:p>
            <a:r>
              <a:rPr lang="en-IN" b="1" dirty="0" err="1"/>
              <a:t>dockeronwindows</a:t>
            </a:r>
            <a:r>
              <a:rPr lang="en-IN" b="1" dirty="0"/>
              <a:t>/ch05-nerd-dinner-api:2e;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9086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Dk Blue swoosh template Sego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11477</TotalTime>
  <Words>488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FreeMonoBold</vt:lpstr>
      <vt:lpstr>PalatinoLinotype-Roman</vt:lpstr>
      <vt:lpstr>Segoe</vt:lpstr>
      <vt:lpstr>Wingdings</vt:lpstr>
      <vt:lpstr>4_Dk Blue swoosh template Segoe</vt:lpstr>
      <vt:lpstr>Designing and Building Containerized Solutions</vt:lpstr>
      <vt:lpstr>Adopting Container-First Solution Design - Rationale </vt:lpstr>
      <vt:lpstr>Containerizing an ASP.NET App </vt:lpstr>
      <vt:lpstr>Containerizing an ASP.NET App </vt:lpstr>
      <vt:lpstr>Running a message queue in Docker  </vt:lpstr>
      <vt:lpstr>Starting a Multi Container Solution  </vt:lpstr>
      <vt:lpstr>Modernizing Legacy Applications for Container World</vt:lpstr>
      <vt:lpstr>Use Reverse Proxies/Routers to abstract access to internal containers </vt:lpstr>
      <vt:lpstr>Proxying traffic from Docker containers with Traefik</vt:lpstr>
      <vt:lpstr>Think about Elasticsearch with Docker and .NET</vt:lpstr>
      <vt:lpstr>Building Hyrid .NET Classic &amp; .NET Core Apps</vt:lpstr>
      <vt:lpstr>Final Architecture</vt:lpstr>
    </vt:vector>
  </TitlesOfParts>
  <Company>PT. Dycode Cominfotech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subject>Visual Studio Tools for Office (VSTO) v3</dc:subject>
  <dc:creator>Srini Iyer</dc:creator>
  <cp:keywords>Docker on Windows; Kubernetes; Customized Training</cp:keywords>
  <cp:lastModifiedBy>Srinivasan S Iyer</cp:lastModifiedBy>
  <cp:revision>403</cp:revision>
  <dcterms:created xsi:type="dcterms:W3CDTF">2008-02-12T23:56:22Z</dcterms:created>
  <dcterms:modified xsi:type="dcterms:W3CDTF">2020-05-05T18:43:48Z</dcterms:modified>
  <cp:category>Courseware;Docker</cp:category>
  <cp:contentStatus>Reviewed</cp:contentStatus>
</cp:coreProperties>
</file>