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406" r:id="rId3"/>
    <p:sldId id="417" r:id="rId4"/>
    <p:sldId id="418" r:id="rId5"/>
    <p:sldId id="425" r:id="rId6"/>
    <p:sldId id="427" r:id="rId7"/>
    <p:sldId id="428" r:id="rId8"/>
    <p:sldId id="429" r:id="rId9"/>
    <p:sldId id="430" r:id="rId10"/>
    <p:sldId id="432" r:id="rId11"/>
    <p:sldId id="433" r:id="rId12"/>
    <p:sldId id="434" r:id="rId13"/>
    <p:sldId id="435" r:id="rId14"/>
    <p:sldId id="436" r:id="rId15"/>
    <p:sldId id="438" r:id="rId16"/>
    <p:sldId id="439" r:id="rId17"/>
    <p:sldId id="440" r:id="rId18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1495794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Orchestrating with </a:t>
            </a:r>
            <a:r>
              <a:rPr sz="5400" dirty="0" err="1" smtClean="0">
                <a:latin typeface="Arial" pitchFamily="34" charset="0"/>
                <a:cs typeface="Arial" pitchFamily="34" charset="0"/>
              </a:rPr>
              <a:t>Docker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 Swarm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888" y="282671"/>
            <a:ext cx="7789111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Core consepts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23136" y="2107545"/>
            <a:ext cx="1781723" cy="2729017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4974" indent="-219486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/>
                <a:cs typeface="Arial"/>
              </a:rPr>
              <a:t>Swarm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spc="-2" dirty="0">
                <a:latin typeface="Arial"/>
                <a:cs typeface="Arial"/>
              </a:rPr>
              <a:t>Load</a:t>
            </a:r>
            <a:r>
              <a:rPr sz="2400" spc="-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balancing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5502" y="3011053"/>
            <a:ext cx="3657600" cy="298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88993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30188"/>
            <a:ext cx="8382000" cy="5044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How nodes work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176147" y="2105797"/>
            <a:ext cx="6791706" cy="318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1694600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9" y="271953"/>
            <a:ext cx="6858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How services 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916" y="1155525"/>
            <a:ext cx="3622364" cy="5150192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4974" indent="-219486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/>
                <a:cs typeface="Arial"/>
              </a:rPr>
              <a:t>In a services we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specify</a:t>
            </a:r>
            <a:endParaRPr sz="2400">
              <a:latin typeface="Arial"/>
              <a:cs typeface="Arial"/>
            </a:endParaRPr>
          </a:p>
          <a:p>
            <a:pPr marL="463232" lvl="1" indent="-220064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 marL="463232" lvl="1" indent="-220064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/>
                <a:cs typeface="Arial"/>
              </a:rPr>
              <a:t>Exposing external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ports</a:t>
            </a:r>
            <a:endParaRPr sz="2400">
              <a:latin typeface="Arial"/>
              <a:cs typeface="Arial"/>
            </a:endParaRPr>
          </a:p>
          <a:p>
            <a:pPr marL="463232" marR="2310" lvl="1" indent="-220064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/>
                <a:cs typeface="Arial"/>
              </a:rPr>
              <a:t>Overlay network for connecting  to other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463232" marR="308436" lvl="1" indent="-220064">
              <a:lnSpc>
                <a:spcPct val="100200"/>
              </a:lnSpc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spc="2" dirty="0">
                <a:latin typeface="Arial"/>
                <a:cs typeface="Arial"/>
              </a:rPr>
              <a:t>CPU </a:t>
            </a:r>
            <a:r>
              <a:rPr sz="2400" dirty="0">
                <a:latin typeface="Arial"/>
                <a:cs typeface="Arial"/>
              </a:rPr>
              <a:t>and memory limits </a:t>
            </a:r>
            <a:r>
              <a:rPr sz="2400" spc="-2" dirty="0">
                <a:latin typeface="Arial"/>
                <a:cs typeface="Arial"/>
              </a:rPr>
              <a:t>and  </a:t>
            </a:r>
            <a:r>
              <a:rPr sz="2400" dirty="0">
                <a:latin typeface="Arial"/>
                <a:cs typeface="Arial"/>
              </a:rPr>
              <a:t>reservations</a:t>
            </a:r>
            <a:endParaRPr sz="2400">
              <a:latin typeface="Arial"/>
              <a:cs typeface="Arial"/>
            </a:endParaRPr>
          </a:p>
          <a:p>
            <a:pPr marL="463232" lvl="1" indent="-220064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/>
                <a:cs typeface="Arial"/>
              </a:rPr>
              <a:t>Update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marL="463232" lvl="1" indent="-220064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spc="2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replicas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2347" y="1243502"/>
            <a:ext cx="3733206" cy="2817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41168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6169"/>
            <a:ext cx="70104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How services 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37" y="2107545"/>
            <a:ext cx="3597525" cy="2995757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4974" indent="-219486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Replicated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232" marR="2310" lvl="1" indent="-220064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Specify the number of identical  tasks you</a:t>
            </a:r>
            <a:r>
              <a:rPr sz="2400" spc="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4974" algn="l"/>
                <a:tab pos="225262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sz="2400" spc="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232" marR="166059" lvl="1" indent="-220064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463232" algn="l"/>
                <a:tab pos="463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Service that runs one task on  every</a:t>
            </a:r>
            <a:r>
              <a:rPr sz="2400" spc="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9591" y="2334854"/>
            <a:ext cx="3667355" cy="2597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534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972" y="453487"/>
            <a:ext cx="5786628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36" y="2114403"/>
            <a:ext cx="2273581" cy="2237269"/>
          </a:xfrm>
          <a:prstGeom prst="rect">
            <a:avLst/>
          </a:prstGeom>
        </p:spPr>
        <p:txBody>
          <a:bodyPr vert="horz" wrap="square" lIns="0" tIns="94732" rIns="0" bIns="0" rtlCol="0">
            <a:spAutoFit/>
          </a:bodyPr>
          <a:lstStyle/>
          <a:p>
            <a:pPr marL="5776">
              <a:spcBef>
                <a:spcPts val="745"/>
              </a:spcBef>
            </a:pPr>
            <a:r>
              <a:rPr sz="2400" dirty="0">
                <a:latin typeface="Arial"/>
                <a:cs typeface="Arial"/>
              </a:rPr>
              <a:t>Environment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5776">
              <a:spcBef>
                <a:spcPts val="700"/>
              </a:spcBef>
            </a:pPr>
            <a:r>
              <a:rPr sz="2400" dirty="0">
                <a:latin typeface="Consolas"/>
                <a:cs typeface="Consolas"/>
              </a:rPr>
              <a:t>web:</a:t>
            </a:r>
            <a:endParaRPr sz="2400">
              <a:latin typeface="Consolas"/>
              <a:cs typeface="Consolas"/>
            </a:endParaRPr>
          </a:p>
          <a:p>
            <a:pPr marR="248655" algn="ctr">
              <a:spcBef>
                <a:spcPts val="753"/>
              </a:spcBef>
            </a:pPr>
            <a:r>
              <a:rPr sz="2400" dirty="0">
                <a:latin typeface="Consolas"/>
                <a:cs typeface="Consolas"/>
              </a:rPr>
              <a:t>environment:</a:t>
            </a:r>
            <a:endParaRPr sz="2400">
              <a:latin typeface="Consolas"/>
              <a:cs typeface="Consolas"/>
            </a:endParaRPr>
          </a:p>
          <a:p>
            <a:pPr marL="507996">
              <a:spcBef>
                <a:spcPts val="755"/>
              </a:spcBef>
            </a:pPr>
            <a:r>
              <a:rPr sz="2400" dirty="0">
                <a:latin typeface="Consolas"/>
                <a:cs typeface="Consolas"/>
              </a:rPr>
              <a:t>-</a:t>
            </a:r>
            <a:r>
              <a:rPr sz="2400" spc="-2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DEBUG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5110" y="2114403"/>
            <a:ext cx="2901184" cy="2237269"/>
          </a:xfrm>
          <a:prstGeom prst="rect">
            <a:avLst/>
          </a:prstGeom>
        </p:spPr>
        <p:txBody>
          <a:bodyPr vert="horz" wrap="square" lIns="0" tIns="94732" rIns="0" bIns="0" rtlCol="0">
            <a:spAutoFit/>
          </a:bodyPr>
          <a:lstStyle/>
          <a:p>
            <a:pPr marL="5776">
              <a:spcBef>
                <a:spcPts val="745"/>
              </a:spcBef>
            </a:pPr>
            <a:r>
              <a:rPr sz="2400" dirty="0">
                <a:latin typeface="Arial"/>
                <a:cs typeface="Arial"/>
              </a:rPr>
              <a:t>Environment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5776">
              <a:spcBef>
                <a:spcPts val="700"/>
              </a:spcBef>
            </a:pPr>
            <a:r>
              <a:rPr sz="2400" dirty="0">
                <a:latin typeface="Consolas"/>
                <a:cs typeface="Consolas"/>
              </a:rPr>
              <a:t>web:</a:t>
            </a:r>
            <a:endParaRPr sz="2400">
              <a:latin typeface="Consolas"/>
              <a:cs typeface="Consolas"/>
            </a:endParaRPr>
          </a:p>
          <a:p>
            <a:pPr marL="257030">
              <a:spcBef>
                <a:spcPts val="753"/>
              </a:spcBef>
            </a:pPr>
            <a:r>
              <a:rPr sz="2400" dirty="0">
                <a:latin typeface="Consolas"/>
                <a:cs typeface="Consolas"/>
              </a:rPr>
              <a:t>env_file:</a:t>
            </a:r>
            <a:endParaRPr sz="2400">
              <a:latin typeface="Consolas"/>
              <a:cs typeface="Consolas"/>
            </a:endParaRPr>
          </a:p>
          <a:p>
            <a:pPr marL="507996">
              <a:spcBef>
                <a:spcPts val="755"/>
              </a:spcBef>
            </a:pPr>
            <a:r>
              <a:rPr sz="2400" dirty="0">
                <a:latin typeface="Consolas"/>
                <a:cs typeface="Consolas"/>
              </a:rPr>
              <a:t>-</a:t>
            </a:r>
            <a:r>
              <a:rPr sz="2400" spc="-23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web-variables.env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37683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26" y="228600"/>
            <a:ext cx="7889748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36" y="2204129"/>
            <a:ext cx="1491460" cy="236502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5776">
              <a:spcBef>
                <a:spcPts val="43"/>
              </a:spcBef>
            </a:pPr>
            <a:r>
              <a:rPr sz="1501" b="1" spc="-2" dirty="0">
                <a:solidFill>
                  <a:srgbClr val="52575F"/>
                </a:solidFill>
                <a:latin typeface="Arial"/>
                <a:cs typeface="Arial"/>
              </a:rPr>
              <a:t>Develo</a:t>
            </a:r>
            <a:r>
              <a:rPr sz="1501" b="1" spc="-9" dirty="0">
                <a:solidFill>
                  <a:srgbClr val="52575F"/>
                </a:solidFill>
                <a:latin typeface="Arial"/>
                <a:cs typeface="Arial"/>
              </a:rPr>
              <a:t>p</a:t>
            </a:r>
            <a:r>
              <a:rPr sz="1501" b="1" spc="-5" dirty="0">
                <a:solidFill>
                  <a:srgbClr val="52575F"/>
                </a:solidFill>
                <a:latin typeface="Arial"/>
                <a:cs typeface="Arial"/>
              </a:rPr>
              <a:t>e</a:t>
            </a:r>
            <a:r>
              <a:rPr sz="1501" b="1" spc="-2" dirty="0">
                <a:solidFill>
                  <a:srgbClr val="52575F"/>
                </a:solidFill>
                <a:latin typeface="Arial"/>
                <a:cs typeface="Arial"/>
              </a:rPr>
              <a:t>-editon</a:t>
            </a:r>
            <a:endParaRPr sz="150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5111" y="2204129"/>
            <a:ext cx="1850461" cy="236502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5776">
              <a:spcBef>
                <a:spcPts val="43"/>
              </a:spcBef>
            </a:pPr>
            <a:r>
              <a:rPr sz="1501" b="1" spc="-2" dirty="0">
                <a:solidFill>
                  <a:srgbClr val="52575F"/>
                </a:solidFill>
                <a:latin typeface="Arial"/>
                <a:cs typeface="Arial"/>
              </a:rPr>
              <a:t>Netw</a:t>
            </a:r>
            <a:r>
              <a:rPr sz="1501" b="1" spc="-7" dirty="0">
                <a:solidFill>
                  <a:srgbClr val="52575F"/>
                </a:solidFill>
                <a:latin typeface="Arial"/>
                <a:cs typeface="Arial"/>
              </a:rPr>
              <a:t>o</a:t>
            </a:r>
            <a:r>
              <a:rPr sz="1501" b="1" spc="-2" dirty="0">
                <a:solidFill>
                  <a:srgbClr val="52575F"/>
                </a:solidFill>
                <a:latin typeface="Arial"/>
                <a:cs typeface="Arial"/>
              </a:rPr>
              <a:t>rk-</a:t>
            </a:r>
            <a:r>
              <a:rPr sz="1501" b="1" spc="-5" dirty="0">
                <a:solidFill>
                  <a:srgbClr val="52575F"/>
                </a:solidFill>
                <a:latin typeface="Arial"/>
                <a:cs typeface="Arial"/>
              </a:rPr>
              <a:t>guy</a:t>
            </a:r>
            <a:r>
              <a:rPr sz="1501" b="1" spc="-2" dirty="0">
                <a:solidFill>
                  <a:srgbClr val="52575F"/>
                </a:solidFill>
                <a:latin typeface="Arial"/>
                <a:cs typeface="Arial"/>
              </a:rPr>
              <a:t>-edition</a:t>
            </a:r>
            <a:endParaRPr sz="150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2204130"/>
            <a:ext cx="3848100" cy="2529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" name="object 6"/>
          <p:cNvSpPr/>
          <p:nvPr/>
        </p:nvSpPr>
        <p:spPr>
          <a:xfrm>
            <a:off x="4675440" y="2651580"/>
            <a:ext cx="4392359" cy="275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40673688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18" y="304800"/>
            <a:ext cx="7566082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Docker Swarm Cheatsheet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8" y="1600200"/>
            <a:ext cx="8235506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51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3914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Docker Swarm Cheatsheet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8949323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1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05" y="228600"/>
            <a:ext cx="8382000" cy="997196"/>
          </a:xfrm>
        </p:spPr>
        <p:txBody>
          <a:bodyPr/>
          <a:lstStyle/>
          <a:p>
            <a:r>
              <a:rPr lang="en-IN" sz="3600" dirty="0" smtClean="0"/>
              <a:t>Problems with Independent </a:t>
            </a:r>
            <a:r>
              <a:rPr lang="en-IN" sz="3600" dirty="0" err="1" smtClean="0"/>
              <a:t>Docker</a:t>
            </a:r>
            <a:r>
              <a:rPr lang="en-IN" sz="3600" dirty="0" smtClean="0"/>
              <a:t> Hosts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" y="1752600"/>
            <a:ext cx="8680495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58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49579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IN" sz="3600" dirty="0"/>
              <a:t>Containers Manually allocated on multiple nodes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5" y="1676400"/>
            <a:ext cx="8426185" cy="45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1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997196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IN" sz="3600" dirty="0"/>
              <a:t>Storage for Containers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" y="1371600"/>
            <a:ext cx="9005099" cy="42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52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2498282" cy="1003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Pets VS Cattle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26499" y="2888180"/>
            <a:ext cx="3453694" cy="1714505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2310">
              <a:lnSpc>
                <a:spcPct val="141700"/>
              </a:lnSpc>
              <a:spcBef>
                <a:spcPts val="45"/>
              </a:spcBef>
            </a:pPr>
            <a:r>
              <a:rPr sz="2000" spc="-2" dirty="0">
                <a:latin typeface="Arial"/>
                <a:cs typeface="Arial"/>
              </a:rPr>
              <a:t>Unique systems that can never be down.  Build and managed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manually.</a:t>
            </a:r>
            <a:endParaRPr sz="2000">
              <a:latin typeface="Arial"/>
              <a:cs typeface="Arial"/>
            </a:endParaRPr>
          </a:p>
          <a:p>
            <a:pPr marL="5776">
              <a:spcBef>
                <a:spcPts val="746"/>
              </a:spcBef>
            </a:pPr>
            <a:r>
              <a:rPr sz="2000" spc="-5" dirty="0">
                <a:latin typeface="Arial"/>
                <a:cs typeface="Arial"/>
              </a:rPr>
              <a:t>“Hand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fed”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144" y="1705518"/>
            <a:ext cx="5400159" cy="117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761196" y="2920035"/>
            <a:ext cx="2784790" cy="1847118"/>
          </a:xfrm>
          <a:prstGeom prst="rect">
            <a:avLst/>
          </a:prstGeom>
        </p:spPr>
        <p:txBody>
          <a:bodyPr vert="horz" wrap="square" lIns="0" tIns="24838" rIns="0" bIns="0" rtlCol="0">
            <a:spAutoFit/>
          </a:bodyPr>
          <a:lstStyle/>
          <a:p>
            <a:pPr marL="262806" marR="2310" indent="-257319">
              <a:lnSpc>
                <a:spcPct val="147600"/>
              </a:lnSpc>
              <a:spcBef>
                <a:spcPts val="196"/>
              </a:spcBef>
            </a:pPr>
            <a:r>
              <a:rPr sz="2000" dirty="0">
                <a:latin typeface="Arial"/>
                <a:cs typeface="Arial"/>
              </a:rPr>
              <a:t>”</a:t>
            </a:r>
            <a:r>
              <a:rPr sz="2000" spc="-312" dirty="0">
                <a:latin typeface="Arial"/>
                <a:cs typeface="Arial"/>
              </a:rPr>
              <a:t> </a:t>
            </a:r>
            <a:r>
              <a:rPr sz="2000" spc="-27" dirty="0">
                <a:latin typeface="Arial"/>
                <a:cs typeface="Arial"/>
              </a:rPr>
              <a:t>When </a:t>
            </a:r>
            <a:r>
              <a:rPr sz="2000" spc="-25" dirty="0">
                <a:latin typeface="Arial"/>
                <a:cs typeface="Arial"/>
              </a:rPr>
              <a:t>one </a:t>
            </a:r>
            <a:r>
              <a:rPr sz="2000" spc="-18" dirty="0">
                <a:latin typeface="Arial"/>
                <a:cs typeface="Arial"/>
              </a:rPr>
              <a:t>of </a:t>
            </a:r>
            <a:r>
              <a:rPr sz="2000" spc="-27" dirty="0">
                <a:latin typeface="Arial"/>
                <a:cs typeface="Arial"/>
              </a:rPr>
              <a:t>them gets sick, </a:t>
            </a:r>
            <a:r>
              <a:rPr sz="2000" spc="-23" dirty="0">
                <a:latin typeface="Arial"/>
                <a:cs typeface="Arial"/>
              </a:rPr>
              <a:t>you  </a:t>
            </a:r>
            <a:r>
              <a:rPr sz="2000" spc="-27" dirty="0">
                <a:latin typeface="Arial"/>
                <a:cs typeface="Arial"/>
              </a:rPr>
              <a:t>shoot </a:t>
            </a:r>
            <a:r>
              <a:rPr sz="2000" spc="-25" dirty="0">
                <a:latin typeface="Arial"/>
                <a:cs typeface="Arial"/>
              </a:rPr>
              <a:t>'em </a:t>
            </a:r>
            <a:r>
              <a:rPr sz="2000" spc="-18" dirty="0">
                <a:latin typeface="Arial"/>
                <a:cs typeface="Arial"/>
              </a:rPr>
              <a:t>in </a:t>
            </a:r>
            <a:r>
              <a:rPr sz="2000" spc="-23" dirty="0">
                <a:latin typeface="Arial"/>
                <a:cs typeface="Arial"/>
              </a:rPr>
              <a:t>the </a:t>
            </a:r>
            <a:r>
              <a:rPr sz="2000" spc="-27" dirty="0">
                <a:latin typeface="Arial"/>
                <a:cs typeface="Arial"/>
              </a:rPr>
              <a:t>head </a:t>
            </a:r>
            <a:r>
              <a:rPr sz="2000" spc="-25" dirty="0">
                <a:latin typeface="Arial"/>
                <a:cs typeface="Arial"/>
              </a:rPr>
              <a:t>and  </a:t>
            </a:r>
            <a:r>
              <a:rPr sz="2000" spc="-30" dirty="0">
                <a:latin typeface="Arial"/>
                <a:cs typeface="Arial"/>
              </a:rPr>
              <a:t>replace </a:t>
            </a:r>
            <a:r>
              <a:rPr sz="2000" spc="-23" dirty="0">
                <a:latin typeface="Arial"/>
                <a:cs typeface="Arial"/>
              </a:rPr>
              <a:t>'em </a:t>
            </a:r>
            <a:r>
              <a:rPr sz="2000" spc="-27" dirty="0">
                <a:latin typeface="Arial"/>
                <a:cs typeface="Arial"/>
              </a:rPr>
              <a:t>with </a:t>
            </a:r>
            <a:r>
              <a:rPr sz="2000" spc="-2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new</a:t>
            </a:r>
            <a:r>
              <a:rPr sz="2000" spc="-191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one.”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474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5855221" cy="1003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What is Container Orchestration?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71716" y="1536525"/>
            <a:ext cx="2492505" cy="4883453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4974" indent="-219486">
              <a:spcBef>
                <a:spcPts val="800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Cluster</a:t>
            </a:r>
            <a:r>
              <a:rPr sz="2400" b="1" spc="-11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Scaling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0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Service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discovery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7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Load</a:t>
            </a:r>
            <a:r>
              <a:rPr sz="2400" b="1" spc="11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balancing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Networking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0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Security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7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Rolling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updates</a:t>
            </a:r>
            <a:endParaRPr sz="2400" dirty="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689" y="1536525"/>
            <a:ext cx="1728869" cy="1785169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4974" indent="-219486">
              <a:spcBef>
                <a:spcPts val="800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5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dirty="0">
                <a:latin typeface="Arial"/>
                <a:cs typeface="Arial"/>
              </a:rPr>
              <a:t>Secrets</a:t>
            </a:r>
            <a:endParaRPr sz="2400">
              <a:latin typeface="Arial"/>
              <a:cs typeface="Arial"/>
            </a:endParaRPr>
          </a:p>
          <a:p>
            <a:pPr marL="224974" indent="-219486">
              <a:spcBef>
                <a:spcPts val="750"/>
              </a:spcBef>
              <a:buClr>
                <a:srgbClr val="FF6600"/>
              </a:buClr>
              <a:buSzPct val="74683"/>
              <a:buFont typeface="Arial"/>
              <a:buChar char="•"/>
              <a:tabLst>
                <a:tab pos="224974" algn="l"/>
                <a:tab pos="225262" algn="l"/>
              </a:tabLst>
            </a:pPr>
            <a:r>
              <a:rPr sz="2400" b="1" spc="-2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0049" y="3768140"/>
            <a:ext cx="1439672" cy="113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907163" y="3647041"/>
            <a:ext cx="1428750" cy="14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663007" y="2748643"/>
            <a:ext cx="1284160" cy="1245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0701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21" y="1256820"/>
            <a:ext cx="2930066" cy="1003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Scaling 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2861" y="2107545"/>
            <a:ext cx="5583732" cy="2154501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5551" indent="-220064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Declare the number of services you want to</a:t>
            </a:r>
            <a:r>
              <a:rPr sz="2400" spc="6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Scale up or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463521" lvl="1" indent="-219775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463521" algn="l"/>
                <a:tab pos="463810" algn="l"/>
              </a:tabLst>
            </a:pPr>
            <a:r>
              <a:rPr sz="2400" dirty="0">
                <a:latin typeface="Arial"/>
                <a:cs typeface="Arial"/>
              </a:rPr>
              <a:t>Orchestrator automatically adapts to </a:t>
            </a:r>
            <a:r>
              <a:rPr sz="2400" i="1" dirty="0">
                <a:latin typeface="Arial"/>
                <a:cs typeface="Arial"/>
              </a:rPr>
              <a:t>desired</a:t>
            </a:r>
            <a:r>
              <a:rPr sz="2400" i="1" spc="59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4262046"/>
            <a:ext cx="2914650" cy="122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522746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1" y="381000"/>
            <a:ext cx="6997449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Service 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861" y="2107545"/>
            <a:ext cx="5790815" cy="3200941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5551" indent="-220064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Allow for services in the cluster to locate other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463521" lvl="1" indent="-219775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463521" algn="l"/>
                <a:tab pos="463810" algn="l"/>
              </a:tabLst>
            </a:pPr>
            <a:r>
              <a:rPr sz="2400" dirty="0">
                <a:latin typeface="Arial"/>
                <a:cs typeface="Arial"/>
              </a:rPr>
              <a:t>DNS</a:t>
            </a:r>
            <a:endParaRPr sz="2400">
              <a:latin typeface="Arial"/>
              <a:cs typeface="Arial"/>
            </a:endParaRPr>
          </a:p>
          <a:p>
            <a:pPr marL="463521" lvl="1" indent="-219775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463521" algn="l"/>
                <a:tab pos="463810" algn="l"/>
              </a:tabLst>
            </a:pPr>
            <a:r>
              <a:rPr sz="2400" spc="2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463521" lvl="1" indent="-219775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463521" algn="l"/>
                <a:tab pos="463810" algn="l"/>
              </a:tabLst>
            </a:pPr>
            <a:r>
              <a:rPr sz="2400" spc="-2" dirty="0">
                <a:latin typeface="Arial"/>
                <a:cs typeface="Arial"/>
              </a:rPr>
              <a:t>Load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balancing</a:t>
            </a:r>
            <a:endParaRPr sz="2400">
              <a:latin typeface="Arial"/>
              <a:cs typeface="Arial"/>
            </a:endParaRPr>
          </a:p>
          <a:p>
            <a:pPr marL="701779" lvl="2" indent="-220353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701779" algn="l"/>
                <a:tab pos="702068" algn="l"/>
              </a:tabLst>
            </a:pPr>
            <a:r>
              <a:rPr sz="2400" dirty="0">
                <a:latin typeface="Arial"/>
                <a:cs typeface="Arial"/>
              </a:rPr>
              <a:t>Running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containers</a:t>
            </a:r>
            <a:endParaRPr sz="2400">
              <a:latin typeface="Arial"/>
              <a:cs typeface="Arial"/>
            </a:endParaRPr>
          </a:p>
          <a:p>
            <a:pPr marL="701779" lvl="2" indent="-220353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701779" algn="l"/>
                <a:tab pos="702068" algn="l"/>
              </a:tabLst>
            </a:pPr>
            <a:r>
              <a:rPr sz="2400" dirty="0">
                <a:latin typeface="Arial"/>
                <a:cs typeface="Arial"/>
              </a:rPr>
              <a:t>Not </a:t>
            </a:r>
            <a:r>
              <a:rPr sz="2400" spc="-2" dirty="0">
                <a:latin typeface="Arial"/>
                <a:cs typeface="Arial"/>
              </a:rPr>
              <a:t>dead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2360" y="3674046"/>
            <a:ext cx="2914650" cy="122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97868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086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3600" dirty="0"/>
              <a:t>Load Balancing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821" y="2107545"/>
            <a:ext cx="6500731" cy="3570273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225551" indent="-220064">
              <a:spcBef>
                <a:spcPts val="800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Expose services to external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Distribution of workloads across multiple computing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Optimize resource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7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Maximize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5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Avoid overload of any single</a:t>
            </a:r>
            <a:r>
              <a:rPr sz="2400" spc="4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</a:t>
            </a:r>
            <a:endParaRPr sz="2400">
              <a:latin typeface="Arial"/>
              <a:cs typeface="Arial"/>
            </a:endParaRPr>
          </a:p>
          <a:p>
            <a:pPr marL="225551" indent="-220064">
              <a:spcBef>
                <a:spcPts val="750"/>
              </a:spcBef>
              <a:buClr>
                <a:srgbClr val="FF6600"/>
              </a:buClr>
              <a:buSzPct val="74683"/>
              <a:buChar char="•"/>
              <a:tabLst>
                <a:tab pos="225551" algn="l"/>
                <a:tab pos="225840" algn="l"/>
              </a:tabLst>
            </a:pPr>
            <a:r>
              <a:rPr sz="2400" dirty="0">
                <a:latin typeface="Arial"/>
                <a:cs typeface="Arial"/>
              </a:rPr>
              <a:t>Increase reliability and availability through</a:t>
            </a:r>
            <a:r>
              <a:rPr sz="2400" spc="6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redundancy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1155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246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</vt:lpstr>
      <vt:lpstr>4_Dk Blue swoosh template Segoe</vt:lpstr>
      <vt:lpstr>Orchestrating with Docker Swarm</vt:lpstr>
      <vt:lpstr>Problems with Independent Docker Hosts </vt:lpstr>
      <vt:lpstr>Containers Manually allocated on multiple nodes </vt:lpstr>
      <vt:lpstr>Storage for Containers </vt:lpstr>
      <vt:lpstr>Pets VS Cattle</vt:lpstr>
      <vt:lpstr>What is Container Orchestration?</vt:lpstr>
      <vt:lpstr>Scaling Services</vt:lpstr>
      <vt:lpstr>Service Discovery</vt:lpstr>
      <vt:lpstr>Load Balancing</vt:lpstr>
      <vt:lpstr>Core consepts</vt:lpstr>
      <vt:lpstr>How nodes work</vt:lpstr>
      <vt:lpstr>How services work</vt:lpstr>
      <vt:lpstr>How services work</vt:lpstr>
      <vt:lpstr>Configuration</vt:lpstr>
      <vt:lpstr>Networks</vt:lpstr>
      <vt:lpstr>Docker Swarm Cheatsheet</vt:lpstr>
      <vt:lpstr>Docker Swarm Cheatsheet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subject>Visual Studio Tools for Office (VSTO) v3</dc:subject>
  <dc:creator>Srini Iyer</dc:creator>
  <cp:keywords>Docker on Windows; Kubernetes; Customized Training</cp:keywords>
  <cp:lastModifiedBy>Srinivasan S Iyer</cp:lastModifiedBy>
  <cp:revision>414</cp:revision>
  <dcterms:created xsi:type="dcterms:W3CDTF">2008-02-12T23:56:22Z</dcterms:created>
  <dcterms:modified xsi:type="dcterms:W3CDTF">2020-05-06T17:36:05Z</dcterms:modified>
  <cp:category>Courseware;Docker</cp:category>
  <cp:contentStatus>Reviewed</cp:contentStatus>
</cp:coreProperties>
</file>