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294C"/>
    <a:srgbClr val="184077"/>
    <a:srgbClr val="2063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212" autoAdjust="0"/>
  </p:normalViewPr>
  <p:slideViewPr>
    <p:cSldViewPr>
      <p:cViewPr varScale="1">
        <p:scale>
          <a:sx n="62" d="100"/>
          <a:sy n="62" d="100"/>
        </p:scale>
        <p:origin x="2106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CBBCEF-AAF1-441C-BA6C-36D8DBCBD64C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DD5DC2-688B-4B4C-B9BD-1A003F54AB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751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086600" y="6324600"/>
            <a:ext cx="1981200" cy="457200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pPr marL="0" marR="0" lvl="0" indent="0" algn="r" defTabSz="91429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-150" normalizeH="0" baseline="0" noProof="0" dirty="0" smtClean="0">
                <a:ln w="3175">
                  <a:noFill/>
                </a:ln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Srinivasan S Iyer</a:t>
            </a:r>
          </a:p>
          <a:p>
            <a:pPr marL="0" marR="0" lvl="0" indent="0" algn="r" defTabSz="91429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-150" normalizeH="0" baseline="0" noProof="0" dirty="0" smtClean="0">
                <a:ln w="3175">
                  <a:noFill/>
                </a:ln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vasanraje@gmail.com</a:t>
            </a:r>
            <a:endParaRPr kumimoji="0" lang="en-US" sz="1600" b="0" i="0" u="none" strike="noStrike" kern="1200" cap="none" spc="-150" normalizeH="0" baseline="0" noProof="0" dirty="0">
              <a:ln w="3175">
                <a:noFill/>
              </a:ln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51" y="2355851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Segoe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4191000" y="6488668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EFEECD7-B763-45B1-947F-9F86DDD1EF68}" type="slidenum">
              <a:rPr lang="en-US" smtClean="0"/>
              <a:pPr/>
              <a:t>‹#›</a:t>
            </a:fld>
            <a:r>
              <a:rPr lang="en-US" dirty="0" smtClean="0"/>
              <a:t> of 4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1809726"/>
          </a:xfrm>
        </p:spPr>
        <p:txBody>
          <a:bodyPr/>
          <a:lstStyle>
            <a:lvl1pPr>
              <a:lnSpc>
                <a:spcPct val="90000"/>
              </a:lnSpc>
              <a:defRPr sz="2800"/>
            </a:lvl1pPr>
            <a:lvl2pPr>
              <a:lnSpc>
                <a:spcPct val="90000"/>
              </a:lnSpc>
              <a:defRPr sz="2400"/>
            </a:lvl2pPr>
            <a:lvl3pPr>
              <a:lnSpc>
                <a:spcPct val="90000"/>
              </a:lnSpc>
              <a:defRPr sz="2000"/>
            </a:lvl3pPr>
            <a:lvl4pPr>
              <a:lnSpc>
                <a:spcPct val="90000"/>
              </a:lnSpc>
              <a:defRPr sz="2000"/>
            </a:lvl4pPr>
            <a:lvl5pPr>
              <a:lnSpc>
                <a:spcPct val="90000"/>
              </a:lnSpc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2133600" y="6411595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System</a:t>
            </a:r>
            <a:r>
              <a:rPr lang="en-US" b="0" cap="none" spc="0" baseline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Architecture and Design Workshop</a:t>
            </a:r>
            <a:endParaRPr lang="en-IN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1554"/>
            <a:ext cx="4114800" cy="2153153"/>
          </a:xfrm>
        </p:spPr>
        <p:txBody>
          <a:bodyPr/>
          <a:lstStyle>
            <a:lvl1pPr marL="339948" indent="-339948">
              <a:lnSpc>
                <a:spcPct val="90000"/>
              </a:lnSpc>
              <a:defRPr sz="2800"/>
            </a:lvl1pPr>
            <a:lvl2pPr marL="673284" indent="-325398">
              <a:lnSpc>
                <a:spcPct val="90000"/>
              </a:lnSpc>
              <a:defRPr sz="2400"/>
            </a:lvl2pPr>
            <a:lvl3pPr marL="953709" indent="-288362">
              <a:lnSpc>
                <a:spcPct val="90000"/>
              </a:lnSpc>
              <a:defRPr sz="2000"/>
            </a:lvl3pPr>
            <a:lvl4pPr marL="1227520" indent="-273811">
              <a:lnSpc>
                <a:spcPct val="90000"/>
              </a:lnSpc>
              <a:defRPr sz="1800"/>
            </a:lvl4pPr>
            <a:lvl5pPr marL="1515880" indent="-280424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1554"/>
            <a:ext cx="4114800" cy="2153153"/>
          </a:xfrm>
        </p:spPr>
        <p:txBody>
          <a:bodyPr/>
          <a:lstStyle>
            <a:lvl1pPr marL="347886" indent="-347886">
              <a:lnSpc>
                <a:spcPct val="90000"/>
              </a:lnSpc>
              <a:defRPr sz="2800"/>
            </a:lvl1pPr>
            <a:lvl2pPr marL="673284" indent="-339948">
              <a:lnSpc>
                <a:spcPct val="90000"/>
              </a:lnSpc>
              <a:defRPr sz="2400"/>
            </a:lvl2pPr>
            <a:lvl3pPr marL="961645" indent="-302912">
              <a:lnSpc>
                <a:spcPct val="90000"/>
              </a:lnSpc>
              <a:defRPr sz="2000"/>
            </a:lvl3pPr>
            <a:lvl4pPr marL="1227520" indent="-265874">
              <a:lnSpc>
                <a:spcPct val="90000"/>
              </a:lnSpc>
              <a:defRPr sz="1800"/>
            </a:lvl4pPr>
            <a:lvl5pPr marL="1515880" indent="-273811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3" descr="C:\Program Files\Microsoft Resource DVD Artwork\DVD_ART\BoxShots_Logos\MICROSOFT\Microsoft logo and tagline.png"/>
          <p:cNvPicPr>
            <a:picLocks noChangeAspect="1" noChangeArrowheads="1"/>
          </p:cNvPicPr>
          <p:nvPr/>
        </p:nvPicPr>
        <p:blipFill>
          <a:blip r:embed="rId2" cstate="print"/>
          <a:srcRect r="25734" b="41261"/>
          <a:stretch>
            <a:fillRect/>
          </a:stretch>
        </p:blipFill>
        <p:spPr bwMode="auto">
          <a:xfrm>
            <a:off x="7872680" y="84669"/>
            <a:ext cx="996156" cy="169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1553"/>
            <a:ext cx="4114800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45" indent="0">
              <a:buNone/>
              <a:defRPr sz="2000" b="1"/>
            </a:lvl2pPr>
            <a:lvl3pPr marL="914290" indent="0">
              <a:buNone/>
              <a:defRPr sz="1800" b="1"/>
            </a:lvl3pPr>
            <a:lvl4pPr marL="1371435" indent="0">
              <a:buNone/>
              <a:defRPr sz="1600" b="1"/>
            </a:lvl4pPr>
            <a:lvl5pPr marL="1828581" indent="0">
              <a:buNone/>
              <a:defRPr sz="1600" b="1"/>
            </a:lvl5pPr>
            <a:lvl6pPr marL="2285727" indent="0">
              <a:buNone/>
              <a:defRPr sz="1600" b="1"/>
            </a:lvl6pPr>
            <a:lvl7pPr marL="2742870" indent="0">
              <a:buNone/>
              <a:defRPr sz="1600" b="1"/>
            </a:lvl7pPr>
            <a:lvl8pPr marL="3200016" indent="0">
              <a:buNone/>
              <a:defRPr sz="1600" b="1"/>
            </a:lvl8pPr>
            <a:lvl9pPr marL="365716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2174875"/>
            <a:ext cx="4114800" cy="1859483"/>
          </a:xfrm>
        </p:spPr>
        <p:txBody>
          <a:bodyPr/>
          <a:lstStyle>
            <a:lvl1pPr marL="281748" indent="-281748">
              <a:defRPr sz="2300"/>
            </a:lvl1pPr>
            <a:lvl2pPr marL="562173" indent="-265874">
              <a:defRPr sz="2000"/>
            </a:lvl2pPr>
            <a:lvl3pPr marL="813497" indent="-243387">
              <a:defRPr sz="1800"/>
            </a:lvl3pPr>
            <a:lvl4pPr marL="1050270" indent="-228838">
              <a:defRPr sz="1700"/>
            </a:lvl4pPr>
            <a:lvl5pPr marL="1279108" indent="-206350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3" y="1411553"/>
            <a:ext cx="4117019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45" indent="0">
              <a:buNone/>
              <a:defRPr sz="2000" b="1"/>
            </a:lvl2pPr>
            <a:lvl3pPr marL="914290" indent="0">
              <a:buNone/>
              <a:defRPr sz="1800" b="1"/>
            </a:lvl3pPr>
            <a:lvl4pPr marL="1371435" indent="0">
              <a:buNone/>
              <a:defRPr sz="1600" b="1"/>
            </a:lvl4pPr>
            <a:lvl5pPr marL="1828581" indent="0">
              <a:buNone/>
              <a:defRPr sz="1600" b="1"/>
            </a:lvl5pPr>
            <a:lvl6pPr marL="2285727" indent="0">
              <a:buNone/>
              <a:defRPr sz="1600" b="1"/>
            </a:lvl6pPr>
            <a:lvl7pPr marL="2742870" indent="0">
              <a:buNone/>
              <a:defRPr sz="1600" b="1"/>
            </a:lvl7pPr>
            <a:lvl8pPr marL="3200016" indent="0">
              <a:buNone/>
              <a:defRPr sz="1600" b="1"/>
            </a:lvl8pPr>
            <a:lvl9pPr marL="365716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17974" cy="1859483"/>
          </a:xfrm>
        </p:spPr>
        <p:txBody>
          <a:bodyPr/>
          <a:lstStyle>
            <a:lvl1pPr marL="296297" indent="-296297">
              <a:defRPr sz="2300"/>
            </a:lvl1pPr>
            <a:lvl2pPr marL="570109" indent="-273811">
              <a:defRPr sz="2000"/>
            </a:lvl2pPr>
            <a:lvl3pPr marL="821433" indent="-244710">
              <a:defRPr sz="1800"/>
            </a:lvl3pPr>
            <a:lvl4pPr marL="1050270" indent="-236775">
              <a:defRPr sz="1700"/>
            </a:lvl4pPr>
            <a:lvl5pPr marL="1279108" indent="-220901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2877"/>
            <a:ext cx="8382000" cy="213596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7086600" y="6324600"/>
            <a:ext cx="1981200" cy="457200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pPr marL="0" marR="0" lvl="0" indent="0" algn="r" defTabSz="91429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-150" normalizeH="0" baseline="0" noProof="0" dirty="0" smtClean="0">
                <a:ln w="3175">
                  <a:noFill/>
                </a:ln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Srinivasan S Iyer</a:t>
            </a:r>
          </a:p>
          <a:p>
            <a:pPr marL="0" marR="0" lvl="0" indent="0" algn="r" defTabSz="91429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-150" normalizeH="0" baseline="0" noProof="0" dirty="0" smtClean="0">
                <a:ln w="3175">
                  <a:noFill/>
                </a:ln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vasanraje@gmail.com</a:t>
            </a:r>
            <a:endParaRPr kumimoji="0" lang="en-US" sz="1600" b="0" i="0" u="none" strike="noStrike" kern="1200" cap="none" spc="-150" normalizeH="0" baseline="0" noProof="0" dirty="0">
              <a:ln w="3175">
                <a:noFill/>
              </a:ln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ransition>
    <p:fade/>
  </p:transition>
  <p:hf hdr="0" ftr="0" dt="0"/>
  <p:txStyles>
    <p:titleStyle>
      <a:lvl1pPr algn="l" defTabSz="914290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Segoe" pitchFamily="34" charset="0"/>
          <a:ea typeface="+mn-ea"/>
          <a:cs typeface="Arial" charset="0"/>
        </a:defRPr>
      </a:lvl1pPr>
    </p:titleStyle>
    <p:bodyStyle>
      <a:lvl1pPr marL="396843" indent="-396843" algn="l" defTabSz="914290" rtl="0" eaLnBrk="1" latinLnBrk="0" hangingPunct="1">
        <a:lnSpc>
          <a:spcPct val="90000"/>
        </a:lnSpc>
        <a:spcBef>
          <a:spcPct val="20000"/>
        </a:spcBef>
        <a:buFontTx/>
        <a:buBlip>
          <a:blip r:embed="rId9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27" indent="-396843" algn="l" defTabSz="914290" rtl="0" eaLnBrk="1" latinLnBrk="0" hangingPunct="1">
        <a:lnSpc>
          <a:spcPct val="90000"/>
        </a:lnSpc>
        <a:spcBef>
          <a:spcPct val="20000"/>
        </a:spcBef>
        <a:buFontTx/>
        <a:buBlip>
          <a:blip r:embed="rId10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788" indent="-344461" algn="l" defTabSz="914290" rtl="0" eaLnBrk="1" latinLnBrk="0" hangingPunct="1">
        <a:lnSpc>
          <a:spcPct val="90000"/>
        </a:lnSpc>
        <a:spcBef>
          <a:spcPct val="20000"/>
        </a:spcBef>
        <a:buFontTx/>
        <a:buBlip>
          <a:blip r:embed="rId10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4835" indent="-346047" algn="l" defTabSz="914290" rtl="0" eaLnBrk="1" latinLnBrk="0" hangingPunct="1">
        <a:lnSpc>
          <a:spcPct val="90000"/>
        </a:lnSpc>
        <a:spcBef>
          <a:spcPct val="20000"/>
        </a:spcBef>
        <a:buFontTx/>
        <a:buBlip>
          <a:blip r:embed="rId10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941358" indent="-336523" algn="l" defTabSz="914290" rtl="0" eaLnBrk="1" latinLnBrk="0" hangingPunct="1">
        <a:lnSpc>
          <a:spcPct val="90000"/>
        </a:lnSpc>
        <a:spcBef>
          <a:spcPct val="20000"/>
        </a:spcBef>
        <a:buFontTx/>
        <a:buBlip>
          <a:blip r:embed="rId10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99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3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89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35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0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5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1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7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0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16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2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239486" y="1981200"/>
            <a:ext cx="8610600" cy="2243691"/>
          </a:xfrm>
        </p:spPr>
        <p:txBody>
          <a:bodyPr/>
          <a:lstStyle/>
          <a:p>
            <a:pPr algn="ctr"/>
            <a:r>
              <a:rPr sz="5400" dirty="0" smtClean="0">
                <a:latin typeface="Arial" pitchFamily="34" charset="0"/>
                <a:cs typeface="Arial" pitchFamily="34" charset="0"/>
              </a:rPr>
              <a:t>Securing Containerized Applications</a:t>
            </a:r>
            <a:br>
              <a:rPr sz="5400" dirty="0" smtClean="0">
                <a:latin typeface="Arial" pitchFamily="34" charset="0"/>
                <a:cs typeface="Arial" pitchFamily="34" charset="0"/>
              </a:rPr>
            </a:br>
            <a:r>
              <a:rPr lang="en-US" sz="5400" dirty="0" smtClean="0">
                <a:latin typeface="Arial" pitchFamily="34" charset="0"/>
                <a:cs typeface="Arial" pitchFamily="34" charset="0"/>
              </a:rPr>
              <a:t>Considerations</a:t>
            </a:r>
            <a:endParaRPr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800600" y="5257800"/>
            <a:ext cx="4038600" cy="685800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pPr marL="0" marR="0" lvl="0" indent="0" algn="ctr" defTabSz="91429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150" normalizeH="0" baseline="0" noProof="0" dirty="0" smtClean="0">
                <a:ln w="3175"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Srinivasan S Iyer</a:t>
            </a:r>
            <a:endParaRPr kumimoji="0" lang="en-US" sz="4000" b="0" i="0" u="none" strike="noStrike" kern="1200" cap="none" spc="-150" normalizeH="0" baseline="0" noProof="0" dirty="0">
              <a:ln w="3175"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266572" y="169418"/>
            <a:ext cx="8396860" cy="566181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spc="-5" dirty="0" smtClean="0"/>
              <a:t>Security in </a:t>
            </a:r>
            <a:r>
              <a:rPr sz="3600" spc="-5" dirty="0" err="1" smtClean="0"/>
              <a:t>Docker</a:t>
            </a:r>
            <a:endParaRPr sz="3600" dirty="0"/>
          </a:p>
        </p:txBody>
      </p:sp>
      <p:sp>
        <p:nvSpPr>
          <p:cNvPr id="25" name="Rectangle 24"/>
          <p:cNvSpPr/>
          <p:nvPr/>
        </p:nvSpPr>
        <p:spPr>
          <a:xfrm>
            <a:off x="251332" y="990600"/>
            <a:ext cx="8305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Software running inside a container may have security vulnerabilities, and the big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question security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folks ask about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is: How secure is the isolation between containers?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If an app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container is compromised, that means a host process is compromised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ulnerability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the operating system kernel that the attacker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could exploit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platform is built with the principle of security-in-depth, so even if that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were possible, the platform provides multiple ways to mitigate it.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3167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266572" y="169418"/>
            <a:ext cx="8396860" cy="566181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spc="-5" dirty="0" smtClean="0"/>
              <a:t>Container Process Impersonation</a:t>
            </a:r>
            <a:endParaRPr sz="3600" dirty="0"/>
          </a:p>
        </p:txBody>
      </p:sp>
      <p:sp>
        <p:nvSpPr>
          <p:cNvPr id="25" name="Rectangle 24"/>
          <p:cNvSpPr/>
          <p:nvPr/>
        </p:nvSpPr>
        <p:spPr>
          <a:xfrm>
            <a:off x="251332" y="990600"/>
            <a:ext cx="8305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All Windows processes are started and owned by a user account.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permissions of </a:t>
            </a:r>
            <a:r>
              <a:rPr lang="en-US" sz="2400" dirty="0" smtClean="0"/>
              <a:t>the user </a:t>
            </a:r>
            <a:r>
              <a:rPr lang="en-US" sz="2400" dirty="0"/>
              <a:t>account determine whether the process can access files and other resources and</a:t>
            </a:r>
          </a:p>
          <a:p>
            <a:r>
              <a:rPr lang="en-US" sz="2400" dirty="0"/>
              <a:t>whether they are available to modify or just to view. </a:t>
            </a:r>
            <a:endParaRPr lang="en-US" sz="2400" dirty="0" smtClean="0"/>
          </a:p>
          <a:p>
            <a:r>
              <a:rPr lang="en-US" sz="2400" dirty="0" smtClean="0"/>
              <a:t>In </a:t>
            </a:r>
            <a:r>
              <a:rPr lang="en-US" sz="2400" dirty="0"/>
              <a:t>the </a:t>
            </a:r>
            <a:r>
              <a:rPr lang="en-US" sz="2400" dirty="0" err="1"/>
              <a:t>Docker</a:t>
            </a:r>
            <a:r>
              <a:rPr lang="en-US" sz="2400" dirty="0"/>
              <a:t> base image for </a:t>
            </a:r>
            <a:r>
              <a:rPr lang="en-US" sz="2400" dirty="0" smtClean="0"/>
              <a:t>Windows Server </a:t>
            </a:r>
            <a:r>
              <a:rPr lang="en-US" sz="2400" dirty="0"/>
              <a:t>Core, there is a default user account called </a:t>
            </a:r>
            <a:r>
              <a:rPr lang="en-US" sz="2400" b="1" dirty="0"/>
              <a:t>container administrator</a:t>
            </a:r>
            <a:r>
              <a:rPr lang="en-US" sz="2400" dirty="0"/>
              <a:t>. Any </a:t>
            </a:r>
            <a:r>
              <a:rPr lang="en-US" sz="2400" dirty="0" smtClean="0"/>
              <a:t>process you </a:t>
            </a:r>
            <a:r>
              <a:rPr lang="en-US" sz="2400" dirty="0"/>
              <a:t>start in a container from that image will use that user account—you can run </a:t>
            </a:r>
            <a:r>
              <a:rPr lang="en-US" sz="2400" dirty="0" smtClean="0"/>
              <a:t>the </a:t>
            </a:r>
            <a:r>
              <a:rPr lang="en-US" sz="2400" dirty="0" err="1" smtClean="0">
                <a:solidFill>
                  <a:srgbClr val="FFFF00"/>
                </a:solidFill>
              </a:rPr>
              <a:t>whoami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/>
              <a:t>tool, which just writes out the current username: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5800" y="5031253"/>
            <a:ext cx="6858000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b="1" dirty="0">
                <a:latin typeface="FreeMonoBold"/>
              </a:rPr>
              <a:t>&gt; </a:t>
            </a:r>
            <a:r>
              <a:rPr lang="en-IN" b="1" dirty="0" err="1">
                <a:latin typeface="FreeMonoBold"/>
              </a:rPr>
              <a:t>docker</a:t>
            </a:r>
            <a:r>
              <a:rPr lang="en-IN" b="1" dirty="0">
                <a:latin typeface="FreeMonoBold"/>
              </a:rPr>
              <a:t> container run mcr.microsoft.com/windows/servercore:ltsc2019 </a:t>
            </a:r>
            <a:r>
              <a:rPr lang="en-IN" b="1" dirty="0" err="1">
                <a:latin typeface="FreeMonoBold"/>
              </a:rPr>
              <a:t>whoami</a:t>
            </a:r>
            <a:endParaRPr lang="en-IN" b="1" dirty="0">
              <a:latin typeface="FreeMonoBold"/>
            </a:endParaRPr>
          </a:p>
          <a:p>
            <a:r>
              <a:rPr lang="en-IN" b="1" dirty="0">
                <a:latin typeface="FreeMonoBold"/>
              </a:rPr>
              <a:t>user manager\</a:t>
            </a:r>
            <a:r>
              <a:rPr lang="en-IN" b="1" dirty="0" err="1">
                <a:latin typeface="FreeMonoBold"/>
              </a:rPr>
              <a:t>containeradministrator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05319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266572" y="169418"/>
            <a:ext cx="8396860" cy="1120178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spc="-5" dirty="0" smtClean="0"/>
              <a:t>Running Containers with Resource Constraints</a:t>
            </a:r>
            <a:endParaRPr sz="3600" dirty="0"/>
          </a:p>
        </p:txBody>
      </p:sp>
      <p:sp>
        <p:nvSpPr>
          <p:cNvPr id="2" name="Rectangle 1"/>
          <p:cNvSpPr/>
          <p:nvPr/>
        </p:nvSpPr>
        <p:spPr>
          <a:xfrm>
            <a:off x="266572" y="1981200"/>
            <a:ext cx="8077200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>
                <a:latin typeface="FreeMonoBold"/>
              </a:rPr>
              <a:t>&gt; </a:t>
            </a:r>
            <a:r>
              <a:rPr lang="en-US" b="1" dirty="0" err="1">
                <a:latin typeface="FreeMonoBold"/>
              </a:rPr>
              <a:t>docker</a:t>
            </a:r>
            <a:r>
              <a:rPr lang="en-US" b="1" dirty="0">
                <a:latin typeface="FreeMonoBold"/>
              </a:rPr>
              <a:t> container run </a:t>
            </a:r>
            <a:r>
              <a:rPr lang="en-US" b="1" dirty="0" err="1" smtClean="0">
                <a:latin typeface="FreeMonoBold"/>
              </a:rPr>
              <a:t>sriniiyer</a:t>
            </a:r>
            <a:r>
              <a:rPr lang="en-US" b="1" dirty="0" smtClean="0">
                <a:latin typeface="FreeMonoBold"/>
              </a:rPr>
              <a:t>/memorydemo-v1.0 /r </a:t>
            </a:r>
            <a:r>
              <a:rPr lang="en-US" b="1" dirty="0">
                <a:latin typeface="FreeMonoBold"/>
              </a:rPr>
              <a:t>Memory /p</a:t>
            </a:r>
          </a:p>
          <a:p>
            <a:r>
              <a:rPr lang="en-IN" b="1" dirty="0">
                <a:latin typeface="FreeMonoBold"/>
              </a:rPr>
              <a:t>600</a:t>
            </a:r>
          </a:p>
          <a:p>
            <a:endParaRPr lang="en-US" b="1" dirty="0" smtClean="0">
              <a:latin typeface="FreeMonoBold"/>
            </a:endParaRPr>
          </a:p>
          <a:p>
            <a:r>
              <a:rPr lang="en-US" b="1" dirty="0" smtClean="0">
                <a:solidFill>
                  <a:srgbClr val="FFFF00"/>
                </a:solidFill>
                <a:latin typeface="FreeMonoBold"/>
              </a:rPr>
              <a:t>--Allocated </a:t>
            </a:r>
            <a:r>
              <a:rPr lang="en-US" b="1" dirty="0">
                <a:solidFill>
                  <a:srgbClr val="FFFF00"/>
                </a:solidFill>
                <a:latin typeface="FreeMonoBold"/>
              </a:rPr>
              <a:t>600MB of </a:t>
            </a:r>
            <a:r>
              <a:rPr lang="en-US" b="1" dirty="0" smtClean="0">
                <a:solidFill>
                  <a:srgbClr val="FFFF00"/>
                </a:solidFill>
                <a:latin typeface="FreeMonoBold"/>
              </a:rPr>
              <a:t>memory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3878937"/>
            <a:ext cx="8206232" cy="92333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 err="1">
                <a:latin typeface="FreeMonoBold"/>
              </a:rPr>
              <a:t>docker</a:t>
            </a:r>
            <a:r>
              <a:rPr lang="en-US" b="1" dirty="0">
                <a:latin typeface="FreeMonoBold"/>
              </a:rPr>
              <a:t> container run --memory 500M </a:t>
            </a:r>
            <a:r>
              <a:rPr lang="en-US" b="1" dirty="0" err="1">
                <a:latin typeface="FreeMonoBold"/>
              </a:rPr>
              <a:t>sriniiyer</a:t>
            </a:r>
            <a:r>
              <a:rPr lang="en-US" b="1" dirty="0">
                <a:latin typeface="FreeMonoBold"/>
              </a:rPr>
              <a:t>/memorydemo-v1.0</a:t>
            </a:r>
            <a:r>
              <a:rPr lang="en-US" b="1" dirty="0" smtClean="0">
                <a:latin typeface="FreeMonoBold"/>
              </a:rPr>
              <a:t> </a:t>
            </a:r>
            <a:r>
              <a:rPr lang="en-IN" b="1" dirty="0" smtClean="0">
                <a:latin typeface="FreeMonoBold"/>
              </a:rPr>
              <a:t>/</a:t>
            </a:r>
            <a:r>
              <a:rPr lang="en-IN" b="1" dirty="0">
                <a:latin typeface="FreeMonoBold"/>
              </a:rPr>
              <a:t>r Memory /p 600</a:t>
            </a:r>
          </a:p>
          <a:p>
            <a:r>
              <a:rPr lang="en-IN" b="1" dirty="0" smtClean="0">
                <a:solidFill>
                  <a:srgbClr val="FFFF00"/>
                </a:solidFill>
                <a:latin typeface="FreeMonoBold"/>
              </a:rPr>
              <a:t>--Unhandled </a:t>
            </a:r>
            <a:r>
              <a:rPr lang="en-IN" b="1" dirty="0">
                <a:solidFill>
                  <a:srgbClr val="FFFF00"/>
                </a:solidFill>
                <a:latin typeface="FreeMonoBold"/>
              </a:rPr>
              <a:t>Exception: </a:t>
            </a:r>
            <a:r>
              <a:rPr lang="en-IN" b="1" dirty="0" err="1">
                <a:solidFill>
                  <a:srgbClr val="FFFF00"/>
                </a:solidFill>
                <a:latin typeface="FreeMonoBold"/>
              </a:rPr>
              <a:t>OutOfMemoryException</a:t>
            </a:r>
            <a:r>
              <a:rPr lang="en-IN" b="1" dirty="0">
                <a:solidFill>
                  <a:srgbClr val="FFFF00"/>
                </a:solidFill>
                <a:latin typeface="FreeMonoBold"/>
              </a:rPr>
              <a:t>.</a:t>
            </a:r>
            <a:endParaRPr lang="en-I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8864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266572" y="169418"/>
            <a:ext cx="8396860" cy="566181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600" b="1" dirty="0"/>
              <a:t>Windows containers and Active Directory</a:t>
            </a:r>
            <a:endParaRPr sz="3600" dirty="0"/>
          </a:p>
        </p:txBody>
      </p:sp>
      <p:sp>
        <p:nvSpPr>
          <p:cNvPr id="3" name="Rectangle 2"/>
          <p:cNvSpPr/>
          <p:nvPr/>
        </p:nvSpPr>
        <p:spPr>
          <a:xfrm>
            <a:off x="266572" y="1295400"/>
            <a:ext cx="872502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This is a deployment concern, and you can give Windows containers access to AD using </a:t>
            </a:r>
            <a:r>
              <a:rPr lang="en-US" sz="2400" dirty="0" smtClean="0"/>
              <a:t>a </a:t>
            </a:r>
            <a:r>
              <a:rPr lang="en-IN" sz="2400" b="1" dirty="0" smtClean="0"/>
              <a:t>group-Managed </a:t>
            </a:r>
            <a:r>
              <a:rPr lang="en-IN" sz="2400" b="1" dirty="0"/>
              <a:t>Service Account </a:t>
            </a:r>
            <a:r>
              <a:rPr lang="en-IN" sz="2400" dirty="0"/>
              <a:t>(</a:t>
            </a:r>
            <a:r>
              <a:rPr lang="en-IN" sz="2400" b="1" dirty="0" err="1" smtClean="0"/>
              <a:t>gMSA</a:t>
            </a:r>
            <a:r>
              <a:rPr lang="en-IN" sz="2400" b="1" dirty="0" smtClean="0"/>
              <a:t>)</a:t>
            </a:r>
          </a:p>
          <a:p>
            <a:endParaRPr lang="en-US" sz="2400" b="1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domain administrator creates the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gMSA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 Active Directory.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requires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one domain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controller to be running on Windows Server 2012 or later.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Grant access permission for the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gMSA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to your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servers.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 the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CredentialSpec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PowerShell module to generate a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JSON-formatted credential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specification for the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gMSA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Run containers with the security-opt flag, specifying the path to the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JSON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credential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spec.</a:t>
            </a:r>
          </a:p>
          <a:p>
            <a:r>
              <a:rPr lang="en-US" sz="2400" dirty="0">
                <a:solidFill>
                  <a:srgbClr val="FFFF00"/>
                </a:solidFill>
              </a:rPr>
              <a:t>The application in the container is effectively domain-joined, and can use AD</a:t>
            </a:r>
          </a:p>
          <a:p>
            <a:r>
              <a:rPr lang="en-US" sz="2400" dirty="0"/>
              <a:t>with the permissions that have been assigned to the </a:t>
            </a:r>
            <a:r>
              <a:rPr lang="en-US" sz="2400" dirty="0" err="1"/>
              <a:t>gMSA</a:t>
            </a:r>
            <a:r>
              <a:rPr lang="en-US" sz="2400" dirty="0"/>
              <a:t>.</a:t>
            </a:r>
            <a:endParaRPr lang="en-IN" sz="2400" b="1" dirty="0" smtClean="0"/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6071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266572" y="169418"/>
            <a:ext cx="8396860" cy="566181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600" b="1" dirty="0"/>
              <a:t>Windows containers and Active Directory</a:t>
            </a:r>
            <a:endParaRPr sz="3600" dirty="0"/>
          </a:p>
        </p:txBody>
      </p:sp>
      <p:sp>
        <p:nvSpPr>
          <p:cNvPr id="3" name="Rectangle 2"/>
          <p:cNvSpPr/>
          <p:nvPr/>
        </p:nvSpPr>
        <p:spPr>
          <a:xfrm>
            <a:off x="266572" y="1295400"/>
            <a:ext cx="87250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Servers running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can be domain-joined, but the containers on the machine are not.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You can run a legacy ASP.NET app in a container, but with a default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deployment, but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Windows authentication does not work for the users, and the application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itself can't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connect to the database.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Servers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running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can be domain-joined, but the containers on the machine are not.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You can run a legacy ASP.NET app in a container, but with a default deployment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you'll find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that Windows authentication does not work for the users, and the application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itself can't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connect to the database.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9221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239486" y="1981200"/>
            <a:ext cx="8610600" cy="2243691"/>
          </a:xfrm>
        </p:spPr>
        <p:txBody>
          <a:bodyPr/>
          <a:lstStyle/>
          <a:p>
            <a:pPr algn="ctr"/>
            <a:r>
              <a:rPr sz="5400" dirty="0" smtClean="0">
                <a:latin typeface="Arial" pitchFamily="34" charset="0"/>
                <a:cs typeface="Arial" pitchFamily="34" charset="0"/>
              </a:rPr>
              <a:t>Designing a CI/CD Pipeline</a:t>
            </a:r>
            <a:br>
              <a:rPr sz="5400" dirty="0" smtClean="0">
                <a:latin typeface="Arial" pitchFamily="34" charset="0"/>
                <a:cs typeface="Arial" pitchFamily="34" charset="0"/>
              </a:rPr>
            </a:br>
            <a:r>
              <a:rPr lang="en-US" sz="5400" dirty="0" smtClean="0">
                <a:latin typeface="Arial" pitchFamily="34" charset="0"/>
                <a:cs typeface="Arial" pitchFamily="34" charset="0"/>
              </a:rPr>
              <a:t>with</a:t>
            </a:r>
            <a:br>
              <a:rPr lang="en-US" sz="5400" dirty="0" smtClean="0">
                <a:latin typeface="Arial" pitchFamily="34" charset="0"/>
                <a:cs typeface="Arial" pitchFamily="34" charset="0"/>
              </a:rPr>
            </a:br>
            <a:r>
              <a:rPr lang="en-US" sz="5400" dirty="0" err="1" smtClean="0">
                <a:latin typeface="Arial" pitchFamily="34" charset="0"/>
                <a:cs typeface="Arial" pitchFamily="34" charset="0"/>
              </a:rPr>
              <a:t>Docker</a:t>
            </a:r>
            <a:endParaRPr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800600" y="5257800"/>
            <a:ext cx="4038600" cy="685800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pPr marL="0" marR="0" lvl="0" indent="0" algn="ctr" defTabSz="91429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150" normalizeH="0" baseline="0" noProof="0" dirty="0" smtClean="0">
                <a:ln w="3175"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Srinivasan S Iyer</a:t>
            </a:r>
            <a:endParaRPr kumimoji="0" lang="en-US" sz="4000" b="0" i="0" u="none" strike="noStrike" kern="1200" cap="none" spc="-150" normalizeH="0" baseline="0" noProof="0" dirty="0">
              <a:ln w="3175"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7726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266572" y="169418"/>
            <a:ext cx="8396860" cy="566181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600" b="1" dirty="0" err="1" smtClean="0"/>
              <a:t>Docker</a:t>
            </a:r>
            <a:r>
              <a:rPr lang="en-US" sz="3600" b="1" dirty="0" smtClean="0"/>
              <a:t> CI/CD Pipeline</a:t>
            </a:r>
            <a:endParaRPr sz="3600" dirty="0"/>
          </a:p>
        </p:txBody>
      </p:sp>
      <p:sp>
        <p:nvSpPr>
          <p:cNvPr id="3" name="Rectangle 2"/>
          <p:cNvSpPr/>
          <p:nvPr/>
        </p:nvSpPr>
        <p:spPr>
          <a:xfrm>
            <a:off x="102488" y="1524000"/>
            <a:ext cx="872502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stages of the pipeline will all be powered by software running in </a:t>
            </a:r>
            <a:r>
              <a:rPr lang="en-US" sz="2400" dirty="0" err="1"/>
              <a:t>Docker</a:t>
            </a:r>
            <a:r>
              <a:rPr lang="en-US" sz="2400" dirty="0"/>
              <a:t> containers:</a:t>
            </a:r>
          </a:p>
          <a:p>
            <a:r>
              <a:rPr lang="en-US" sz="2400" b="1" dirty="0">
                <a:solidFill>
                  <a:srgbClr val="FFFF00"/>
                </a:solidFill>
              </a:rPr>
              <a:t>Source control</a:t>
            </a:r>
            <a:r>
              <a:rPr lang="en-US" sz="2400" dirty="0"/>
              <a:t>: </a:t>
            </a:r>
            <a:r>
              <a:rPr lang="en-US" sz="2400" dirty="0" err="1"/>
              <a:t>Gogs</a:t>
            </a:r>
            <a:r>
              <a:rPr lang="en-US" sz="2400" dirty="0"/>
              <a:t>, a simple open source </a:t>
            </a:r>
            <a:r>
              <a:rPr lang="en-US" sz="2400" dirty="0" err="1"/>
              <a:t>Git</a:t>
            </a:r>
            <a:r>
              <a:rPr lang="en-US" sz="2400" dirty="0"/>
              <a:t> server written in Go</a:t>
            </a:r>
          </a:p>
          <a:p>
            <a:r>
              <a:rPr lang="en-US" sz="2400" b="1" dirty="0">
                <a:solidFill>
                  <a:srgbClr val="FFFF00"/>
                </a:solidFill>
              </a:rPr>
              <a:t>Build server</a:t>
            </a:r>
            <a:r>
              <a:rPr lang="en-US" sz="2400" dirty="0"/>
              <a:t>: Jenkins, a Java-based automation tool that uses plugins to </a:t>
            </a:r>
            <a:r>
              <a:rPr lang="en-US" sz="2400" dirty="0" smtClean="0"/>
              <a:t>support </a:t>
            </a:r>
            <a:r>
              <a:rPr lang="en-IN" sz="2400" dirty="0" smtClean="0"/>
              <a:t>many </a:t>
            </a:r>
            <a:r>
              <a:rPr lang="en-IN" sz="2400" dirty="0"/>
              <a:t>workflows</a:t>
            </a:r>
          </a:p>
          <a:p>
            <a:r>
              <a:rPr lang="en-US" sz="2400" b="1" dirty="0">
                <a:solidFill>
                  <a:srgbClr val="FFFF00"/>
                </a:solidFill>
              </a:rPr>
              <a:t>Build agent</a:t>
            </a:r>
            <a:r>
              <a:rPr lang="en-US" sz="2400" dirty="0"/>
              <a:t>: The .NET SDK packaged into a </a:t>
            </a:r>
            <a:r>
              <a:rPr lang="en-US" sz="2400" dirty="0" err="1"/>
              <a:t>Docker</a:t>
            </a:r>
            <a:r>
              <a:rPr lang="en-US" sz="2400" dirty="0"/>
              <a:t> image to compile code in </a:t>
            </a:r>
            <a:r>
              <a:rPr lang="en-US" sz="2400" dirty="0" smtClean="0"/>
              <a:t>a </a:t>
            </a:r>
            <a:r>
              <a:rPr lang="en-IN" sz="2400" dirty="0" smtClean="0"/>
              <a:t>container</a:t>
            </a:r>
            <a:endParaRPr lang="en-IN" sz="2400" dirty="0"/>
          </a:p>
          <a:p>
            <a:r>
              <a:rPr lang="en-US" sz="2400" b="1" dirty="0">
                <a:solidFill>
                  <a:srgbClr val="FFFF00"/>
                </a:solidFill>
              </a:rPr>
              <a:t>Test agent</a:t>
            </a:r>
            <a:r>
              <a:rPr lang="en-US" sz="2400" dirty="0"/>
              <a:t>: </a:t>
            </a:r>
            <a:r>
              <a:rPr lang="en-US" sz="2400" dirty="0" err="1"/>
              <a:t>NUnit</a:t>
            </a:r>
            <a:r>
              <a:rPr lang="en-US" sz="2400" dirty="0"/>
              <a:t> packaged into a </a:t>
            </a:r>
            <a:r>
              <a:rPr lang="en-US" sz="2400" dirty="0" err="1"/>
              <a:t>Docker</a:t>
            </a:r>
            <a:r>
              <a:rPr lang="en-US" sz="2400" dirty="0"/>
              <a:t> image to run end-to-end tests </a:t>
            </a:r>
            <a:r>
              <a:rPr lang="en-US" sz="2400" dirty="0" smtClean="0"/>
              <a:t>against </a:t>
            </a:r>
            <a:r>
              <a:rPr lang="en-IN" sz="2400" dirty="0" smtClean="0"/>
              <a:t>deployed </a:t>
            </a:r>
            <a:r>
              <a:rPr lang="en-IN" sz="2400" dirty="0"/>
              <a:t>code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6096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Dk Blue swoosh template Sego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Blue-Purple TT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300" dirty="0" smtClean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11763</TotalTime>
  <Words>556</Words>
  <Application>Microsoft Office PowerPoint</Application>
  <PresentationFormat>On-screen Show (4:3)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FreeMonoBold</vt:lpstr>
      <vt:lpstr>Segoe</vt:lpstr>
      <vt:lpstr>Wingdings</vt:lpstr>
      <vt:lpstr>4_Dk Blue swoosh template Segoe</vt:lpstr>
      <vt:lpstr>Securing Containerized Applications Considerations</vt:lpstr>
      <vt:lpstr>Security in Docker</vt:lpstr>
      <vt:lpstr>Container Process Impersonation</vt:lpstr>
      <vt:lpstr>Running Containers with Resource Constraints</vt:lpstr>
      <vt:lpstr>Windows containers and Active Directory</vt:lpstr>
      <vt:lpstr>Windows containers and Active Directory</vt:lpstr>
      <vt:lpstr>Designing a CI/CD Pipeline with Docker</vt:lpstr>
      <vt:lpstr>Docker CI/CD Pipeline</vt:lpstr>
    </vt:vector>
  </TitlesOfParts>
  <Company>PT. Dycode Cominfotech Development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Fundamentals</dc:title>
  <dc:subject>Visual Studio Tools for Office (VSTO) v3</dc:subject>
  <dc:creator>Srini Iyer</dc:creator>
  <cp:keywords>Docker on Windows; Kubernetes; Customized Training</cp:keywords>
  <cp:lastModifiedBy>Srinivasan S Iyer</cp:lastModifiedBy>
  <cp:revision>421</cp:revision>
  <dcterms:created xsi:type="dcterms:W3CDTF">2008-02-12T23:56:22Z</dcterms:created>
  <dcterms:modified xsi:type="dcterms:W3CDTF">2020-05-08T08:43:21Z</dcterms:modified>
  <cp:category>Courseware;Docker</cp:category>
  <cp:contentStatus>Reviewed</cp:contentStatus>
</cp:coreProperties>
</file>