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505" r:id="rId2"/>
    <p:sldId id="442" r:id="rId3"/>
    <p:sldId id="506" r:id="rId4"/>
    <p:sldId id="507" r:id="rId5"/>
    <p:sldId id="508" r:id="rId6"/>
    <p:sldId id="509" r:id="rId7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1B294C"/>
    <a:srgbClr val="184077"/>
    <a:srgbClr val="2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12" autoAdjust="0"/>
  </p:normalViewPr>
  <p:slideViewPr>
    <p:cSldViewPr>
      <p:cViewPr varScale="1">
        <p:scale>
          <a:sx n="62" d="100"/>
          <a:sy n="62" d="100"/>
        </p:scale>
        <p:origin x="210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BCEF-AAF1-441C-BA6C-36D8DBCBD64C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D5DC2-688B-4B4C-B9BD-1A003F54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5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710" y="17033"/>
            <a:ext cx="774290" cy="685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51" y="2355851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191000" y="64886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FEECD7-B763-45B1-947F-9F86DDD1EF68}" type="slidenum">
              <a:rPr lang="en-US" smtClean="0"/>
              <a:pPr/>
              <a:t>‹#›</a:t>
            </a:fld>
            <a:r>
              <a:rPr lang="en-US" dirty="0" smtClean="0"/>
              <a:t> of 4</a:t>
            </a:r>
            <a:endParaRPr lang="en-US" dirty="0"/>
          </a:p>
        </p:txBody>
      </p:sp>
      <p:pic>
        <p:nvPicPr>
          <p:cNvPr id="6" name="Picture 5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1595"/>
            <a:ext cx="1895475" cy="44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2133600" y="641159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</a:t>
            </a:r>
            <a:r>
              <a:rPr lang="en-US" b="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Architecture and Design Workshop</a:t>
            </a:r>
            <a:endParaRPr lang="en-IN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4600"/>
            <a:ext cx="602226" cy="5334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5765074"/>
            <a:ext cx="1233948" cy="109292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4"/>
            <a:ext cx="4114800" cy="2153153"/>
          </a:xfrm>
        </p:spPr>
        <p:txBody>
          <a:bodyPr/>
          <a:lstStyle>
            <a:lvl1pPr marL="339948" indent="-339948">
              <a:lnSpc>
                <a:spcPct val="90000"/>
              </a:lnSpc>
              <a:defRPr sz="2800"/>
            </a:lvl1pPr>
            <a:lvl2pPr marL="673284" indent="-325398">
              <a:lnSpc>
                <a:spcPct val="90000"/>
              </a:lnSpc>
              <a:defRPr sz="2400"/>
            </a:lvl2pPr>
            <a:lvl3pPr marL="953709" indent="-288362">
              <a:lnSpc>
                <a:spcPct val="90000"/>
              </a:lnSpc>
              <a:defRPr sz="2000"/>
            </a:lvl3pPr>
            <a:lvl4pPr marL="1227520" indent="-273811">
              <a:lnSpc>
                <a:spcPct val="90000"/>
              </a:lnSpc>
              <a:defRPr sz="1800"/>
            </a:lvl4pPr>
            <a:lvl5pPr marL="1515880" indent="-280424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4"/>
            <a:ext cx="4114800" cy="2153153"/>
          </a:xfrm>
        </p:spPr>
        <p:txBody>
          <a:bodyPr/>
          <a:lstStyle>
            <a:lvl1pPr marL="347886" indent="-347886">
              <a:lnSpc>
                <a:spcPct val="90000"/>
              </a:lnSpc>
              <a:defRPr sz="2800"/>
            </a:lvl1pPr>
            <a:lvl2pPr marL="673284" indent="-339948">
              <a:lnSpc>
                <a:spcPct val="90000"/>
              </a:lnSpc>
              <a:defRPr sz="2400"/>
            </a:lvl2pPr>
            <a:lvl3pPr marL="961645" indent="-302912">
              <a:lnSpc>
                <a:spcPct val="90000"/>
              </a:lnSpc>
              <a:defRPr sz="2000"/>
            </a:lvl3pPr>
            <a:lvl4pPr marL="1227520" indent="-265874">
              <a:lnSpc>
                <a:spcPct val="90000"/>
              </a:lnSpc>
              <a:defRPr sz="1800"/>
            </a:lvl4pPr>
            <a:lvl5pPr marL="1515880" indent="-273811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3" descr="C:\Program Files\Microsoft Resource DVD Artwork\DVD_ART\BoxShots_Logos\MICROSOFT\Microsoft logo and tagline.png"/>
          <p:cNvPicPr>
            <a:picLocks noChangeAspect="1" noChangeArrowheads="1"/>
          </p:cNvPicPr>
          <p:nvPr/>
        </p:nvPicPr>
        <p:blipFill>
          <a:blip r:embed="rId2" cstate="print"/>
          <a:srcRect r="25734" b="41261"/>
          <a:stretch>
            <a:fillRect/>
          </a:stretch>
        </p:blipFill>
        <p:spPr bwMode="auto">
          <a:xfrm>
            <a:off x="7872680" y="84669"/>
            <a:ext cx="996156" cy="1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88258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9483"/>
          </a:xfrm>
        </p:spPr>
        <p:txBody>
          <a:bodyPr/>
          <a:lstStyle>
            <a:lvl1pPr marL="281748" indent="-281748">
              <a:defRPr sz="2300"/>
            </a:lvl1pPr>
            <a:lvl2pPr marL="562173" indent="-265874">
              <a:defRPr sz="2000"/>
            </a:lvl2pPr>
            <a:lvl3pPr marL="813497" indent="-243387">
              <a:defRPr sz="1800"/>
            </a:lvl3pPr>
            <a:lvl4pPr marL="1050270" indent="-228838">
              <a:defRPr sz="1700"/>
            </a:lvl4pPr>
            <a:lvl5pPr marL="1279108" indent="-206350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3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7" indent="0">
              <a:buNone/>
              <a:defRPr sz="1600" b="1"/>
            </a:lvl6pPr>
            <a:lvl7pPr marL="2742870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9483"/>
          </a:xfrm>
        </p:spPr>
        <p:txBody>
          <a:bodyPr/>
          <a:lstStyle>
            <a:lvl1pPr marL="296297" indent="-296297">
              <a:defRPr sz="2300"/>
            </a:lvl1pPr>
            <a:lvl2pPr marL="570109" indent="-273811">
              <a:defRPr sz="2000"/>
            </a:lvl2pPr>
            <a:lvl3pPr marL="821433" indent="-244710">
              <a:defRPr sz="1800"/>
            </a:lvl3pPr>
            <a:lvl4pPr marL="1050270" indent="-236775">
              <a:defRPr sz="1700"/>
            </a:lvl4pPr>
            <a:lvl5pPr marL="1279108" indent="-220901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Image result for kubernetes logo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37"/>
            <a:ext cx="654685" cy="654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688258" cy="609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084173"/>
            <a:ext cx="8740142" cy="1796217"/>
          </a:xfrm>
          <a:noFill/>
        </p:spPr>
        <p:txBody>
          <a:bodyPr anchorCtr="0"/>
          <a:lstStyle>
            <a:lvl1pPr>
              <a:defRPr sz="6470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976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7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7086600" y="6324600"/>
            <a:ext cx="1981200" cy="4572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</a:p>
          <a:p>
            <a:pPr marL="0" marR="0" lvl="0" indent="0" algn="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50" normalizeH="0" baseline="0" noProof="0" dirty="0" smtClean="0">
                <a:ln w="3175">
                  <a:noFill/>
                </a:ln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vasanraje@gmail.com</a:t>
            </a:r>
            <a:endParaRPr kumimoji="0" lang="en-US" sz="1600" b="0" i="0" u="none" strike="noStrike" kern="1200" cap="none" spc="-150" normalizeH="0" baseline="0" noProof="0" dirty="0">
              <a:ln w="3175">
                <a:noFill/>
              </a:ln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</p:sldLayoutIdLst>
  <p:transition>
    <p:fade/>
  </p:transition>
  <p:hf hdr="0" ftr="0" dt="0"/>
  <p:txStyles>
    <p:titleStyle>
      <a:lvl1pPr algn="l" defTabSz="914290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43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27" indent="-39684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788" indent="-344461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835" indent="-346047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358" indent="-336523" algn="l" defTabSz="914290" rtl="0" eaLnBrk="1" latinLnBrk="0" hangingPunct="1">
        <a:lnSpc>
          <a:spcPct val="90000"/>
        </a:lnSpc>
        <a:spcBef>
          <a:spcPct val="20000"/>
        </a:spcBef>
        <a:buFontTx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5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7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2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39486" y="1981200"/>
            <a:ext cx="8610600" cy="2243691"/>
          </a:xfrm>
        </p:spPr>
        <p:txBody>
          <a:bodyPr/>
          <a:lstStyle/>
          <a:p>
            <a:pPr algn="ctr"/>
            <a:r>
              <a:rPr sz="5400" dirty="0" smtClean="0">
                <a:latin typeface="Arial" pitchFamily="34" charset="0"/>
                <a:cs typeface="Arial" pitchFamily="34" charset="0"/>
              </a:rPr>
              <a:t>Windows &amp; </a:t>
            </a:r>
            <a:r>
              <a:rPr sz="5400" dirty="0" err="1" smtClean="0">
                <a:latin typeface="Arial" pitchFamily="34" charset="0"/>
                <a:cs typeface="Arial" pitchFamily="34" charset="0"/>
              </a:rPr>
              <a:t>Kubernetes</a:t>
            </a:r>
            <a:r>
              <a:rPr sz="5400" dirty="0" smtClean="0">
                <a:latin typeface="Arial" pitchFamily="34" charset="0"/>
                <a:cs typeface="Arial" pitchFamily="34" charset="0"/>
              </a:rPr>
              <a:t/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r>
              <a:rPr sz="5400" dirty="0" smtClean="0">
                <a:latin typeface="Arial" pitchFamily="34" charset="0"/>
                <a:cs typeface="Arial" pitchFamily="34" charset="0"/>
              </a:rPr>
              <a:t/>
            </a:r>
            <a:br>
              <a:rPr sz="5400" dirty="0" smtClean="0">
                <a:latin typeface="Arial" pitchFamily="34" charset="0"/>
                <a:cs typeface="Arial" pitchFamily="34" charset="0"/>
              </a:rPr>
            </a:br>
            <a:endParaRPr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00600" y="5257800"/>
            <a:ext cx="4038600" cy="68580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 smtClean="0">
                <a:ln w="3175"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Srinivasan S Iyer</a:t>
            </a:r>
            <a:endParaRPr kumimoji="0" lang="en-US" sz="4000" b="0" i="0" u="none" strike="noStrike" kern="1200" cap="none" spc="-150" normalizeH="0" baseline="0" noProof="0" dirty="0">
              <a:ln w="3175"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39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b="1" dirty="0" smtClean="0"/>
              <a:t>Windows </a:t>
            </a:r>
            <a:r>
              <a:rPr lang="en-US" b="1" dirty="0"/>
              <a:t>and </a:t>
            </a:r>
            <a:r>
              <a:rPr lang="en-US" b="1" dirty="0"/>
              <a:t>Kubernetes</a:t>
            </a:r>
            <a:r>
              <a:rPr lang="en-US" b="1" dirty="0"/>
              <a:t> ecosystem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Currently, Windows machines can only join the cluster as nodes. There is </a:t>
            </a:r>
            <a:r>
              <a:rPr lang="en-US" sz="2000" dirty="0" smtClean="0"/>
              <a:t>no possibility </a:t>
            </a:r>
            <a:r>
              <a:rPr lang="en-US" sz="2000" dirty="0"/>
              <a:t>and no plans for running master components on Windows.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Clusters that </a:t>
            </a:r>
            <a:r>
              <a:rPr lang="en-US" sz="2000" dirty="0"/>
              <a:t>run both Linux and Windows nodes are known as being hybrid </a:t>
            </a:r>
            <a:r>
              <a:rPr lang="en-US" sz="2000" dirty="0" smtClean="0"/>
              <a:t>or </a:t>
            </a:r>
            <a:r>
              <a:rPr lang="en-IN" sz="2000" dirty="0" smtClean="0"/>
              <a:t>heterogeneous</a:t>
            </a:r>
            <a:r>
              <a:rPr lang="en-IN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You will need the latest stable version of </a:t>
            </a:r>
            <a:r>
              <a:rPr lang="en-US" sz="2000" dirty="0" err="1"/>
              <a:t>Kubernetes</a:t>
            </a:r>
            <a:r>
              <a:rPr lang="en-US" sz="2000" dirty="0"/>
              <a:t> and the latest (or </a:t>
            </a:r>
            <a:r>
              <a:rPr lang="en-US" sz="2000" dirty="0" smtClean="0"/>
              <a:t>almost latest</a:t>
            </a:r>
            <a:r>
              <a:rPr lang="en-US" sz="2000" dirty="0"/>
              <a:t>) version of the Windows Server operating system to enjoy the full </a:t>
            </a:r>
            <a:r>
              <a:rPr lang="en-US" sz="2000" dirty="0" smtClean="0"/>
              <a:t>support that's </a:t>
            </a:r>
            <a:r>
              <a:rPr lang="en-US" sz="2000" dirty="0"/>
              <a:t>on offer.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For </a:t>
            </a:r>
            <a:r>
              <a:rPr lang="en-US" sz="2000" dirty="0"/>
              <a:t>example, for </a:t>
            </a:r>
            <a:r>
              <a:rPr lang="en-US" sz="2000" dirty="0" err="1"/>
              <a:t>Kubernetes</a:t>
            </a:r>
            <a:r>
              <a:rPr lang="en-US" sz="2000" dirty="0"/>
              <a:t> 1.17, you need Windows Server 1809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(Semi-Annual Channel release) or Windows Server 2019 (the same release </a:t>
            </a:r>
            <a:r>
              <a:rPr lang="en-US" sz="2000" dirty="0" smtClean="0"/>
              <a:t>but coming </a:t>
            </a:r>
            <a:r>
              <a:rPr lang="en-US" sz="2000" dirty="0"/>
              <a:t>from the Long-Term Servicing Channel), </a:t>
            </a:r>
            <a:r>
              <a:rPr lang="en-US" sz="2000" dirty="0" smtClean="0"/>
              <a:t> </a:t>
            </a:r>
            <a:r>
              <a:rPr lang="en-US" sz="2000" dirty="0" err="1" smtClean="0"/>
              <a:t>lthough</a:t>
            </a:r>
            <a:r>
              <a:rPr lang="en-US" sz="2000" dirty="0" smtClean="0"/>
              <a:t> </a:t>
            </a:r>
            <a:r>
              <a:rPr lang="en-US" sz="2000" dirty="0"/>
              <a:t>the latest </a:t>
            </a:r>
            <a:r>
              <a:rPr lang="en-US" sz="2000" dirty="0" smtClean="0"/>
              <a:t>Windows Server</a:t>
            </a:r>
            <a:r>
              <a:rPr lang="en-US" sz="2000" dirty="0"/>
              <a:t>, 1903, is also supported.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6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b="1" dirty="0" err="1" smtClean="0"/>
              <a:t>Kubernetes</a:t>
            </a:r>
            <a:r>
              <a:rPr lang="en-US" b="1" dirty="0" smtClean="0"/>
              <a:t> Limitations on Windows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 machines can only join the cluster as worker nodes. There 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possibility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no plans for running master components on Windows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 Server 1809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2019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 minimal requirement for the OS 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worker nodes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cannot use Windows 10 machines as nodes.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Enterprise Edition (Basic) 18.09 or later is required as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 runtime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Enterprise Edition is available at no extra cost for the Windows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Windows Server operating system is subject to licensing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4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b="1" dirty="0" err="1" smtClean="0"/>
              <a:t>Kubernetes</a:t>
            </a:r>
            <a:r>
              <a:rPr lang="en-US" b="1" dirty="0" smtClean="0"/>
              <a:t> Limitations on Windows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Hyper-V isolation for Windows Server containers running on </a:t>
            </a:r>
            <a:r>
              <a:rPr lang="en-US" sz="2400" dirty="0" err="1"/>
              <a:t>Kubernetes</a:t>
            </a:r>
            <a:r>
              <a:rPr lang="en-US" sz="2400" dirty="0"/>
              <a:t> is in </a:t>
            </a:r>
            <a:r>
              <a:rPr lang="en-US" sz="2400" dirty="0" smtClean="0"/>
              <a:t>its experimental </a:t>
            </a:r>
            <a:r>
              <a:rPr lang="en-US" sz="2400" dirty="0"/>
              <a:t>phase (alpha) and the current design will be deprecated in favor </a:t>
            </a:r>
            <a:r>
              <a:rPr lang="en-US" sz="2400" dirty="0" smtClean="0"/>
              <a:t>of the </a:t>
            </a:r>
            <a:r>
              <a:rPr lang="en-US" sz="2400" dirty="0" err="1"/>
              <a:t>containerd</a:t>
            </a:r>
            <a:r>
              <a:rPr lang="en-US" sz="2400" dirty="0"/>
              <a:t> implementation of the runtime.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Until </a:t>
            </a:r>
            <a:r>
              <a:rPr lang="en-US" sz="2400" dirty="0"/>
              <a:t>that time comes, </a:t>
            </a:r>
            <a:r>
              <a:rPr lang="en-US" sz="2400" dirty="0" smtClean="0"/>
              <a:t>the compatibility </a:t>
            </a:r>
            <a:r>
              <a:rPr lang="en-US" sz="2400" dirty="0"/>
              <a:t>rules for process-isolated containers apply – you have to run</a:t>
            </a:r>
          </a:p>
          <a:p>
            <a:r>
              <a:rPr lang="en-US" sz="2400" dirty="0"/>
              <a:t>containers with a base OS image that matches the host OS </a:t>
            </a:r>
            <a:r>
              <a:rPr lang="en-US" sz="2400" dirty="0" smtClean="0"/>
              <a:t>version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/>
              <a:t>Linux Containers on Windows </a:t>
            </a:r>
            <a:r>
              <a:rPr lang="en-US" sz="2400" dirty="0"/>
              <a:t>(</a:t>
            </a:r>
            <a:r>
              <a:rPr lang="en-US" sz="2400" b="1" dirty="0"/>
              <a:t>LCOW</a:t>
            </a:r>
            <a:r>
              <a:rPr lang="en-US" sz="2400" dirty="0"/>
              <a:t>) is not supported</a:t>
            </a:r>
            <a:r>
              <a:rPr lang="en-US" sz="2400" dirty="0" smtClean="0"/>
              <a:t>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b="1" dirty="0" err="1" smtClean="0"/>
              <a:t>Kubernetes</a:t>
            </a:r>
            <a:r>
              <a:rPr lang="en-US" b="1" dirty="0" smtClean="0"/>
              <a:t> Limitations on Windows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7924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Hyper-V isolation for Windows Server containers running on </a:t>
            </a:r>
            <a:r>
              <a:rPr lang="en-US" sz="2200" dirty="0" err="1"/>
              <a:t>Kubernetes</a:t>
            </a:r>
            <a:r>
              <a:rPr lang="en-US" sz="2200" dirty="0"/>
              <a:t> is in </a:t>
            </a:r>
            <a:r>
              <a:rPr lang="en-US" sz="2200" dirty="0" smtClean="0"/>
              <a:t>its experimental </a:t>
            </a:r>
            <a:r>
              <a:rPr lang="en-US" sz="2200" dirty="0"/>
              <a:t>phase (alpha) and the current design will be deprecated in favor </a:t>
            </a:r>
            <a:r>
              <a:rPr lang="en-US" sz="2200" dirty="0" smtClean="0"/>
              <a:t>of the </a:t>
            </a:r>
            <a:r>
              <a:rPr lang="en-US" sz="2200" dirty="0" err="1"/>
              <a:t>containerd</a:t>
            </a:r>
            <a:r>
              <a:rPr lang="en-US" sz="2200" dirty="0"/>
              <a:t> implementation of the runtime. </a:t>
            </a: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Until </a:t>
            </a:r>
            <a:r>
              <a:rPr lang="en-US" sz="2200" dirty="0"/>
              <a:t>that time comes, </a:t>
            </a:r>
            <a:r>
              <a:rPr lang="en-US" sz="2200" dirty="0" smtClean="0"/>
              <a:t>the compatibility </a:t>
            </a:r>
            <a:r>
              <a:rPr lang="en-US" sz="2200" dirty="0"/>
              <a:t>rules for process-isolated containers apply – you have to run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containers with a base OS image that matches the host OS </a:t>
            </a:r>
            <a:r>
              <a:rPr lang="en-US" sz="2200" dirty="0" smtClean="0"/>
              <a:t>version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/>
              <a:t>Linux Containers on Windows </a:t>
            </a:r>
            <a:r>
              <a:rPr lang="en-US" sz="2200" dirty="0"/>
              <a:t>(</a:t>
            </a:r>
            <a:r>
              <a:rPr lang="en-US" sz="2200" b="1" dirty="0"/>
              <a:t>LCOW</a:t>
            </a:r>
            <a:r>
              <a:rPr lang="en-US" sz="2200" dirty="0"/>
              <a:t>) is not supported</a:t>
            </a:r>
            <a:r>
              <a:rPr lang="en-US" sz="22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The Windows nodes join process is not automated as much as it is for Linux</a:t>
            </a:r>
          </a:p>
          <a:p>
            <a:r>
              <a:rPr lang="en-IN" sz="2200" dirty="0"/>
              <a:t>nodes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5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144000" cy="1219200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/>
          </a:bodyPr>
          <a:lstStyle/>
          <a:p>
            <a:r>
              <a:rPr lang="en-US" b="1" dirty="0" smtClean="0"/>
              <a:t>Installing </a:t>
            </a:r>
            <a:r>
              <a:rPr lang="en-US" b="1" dirty="0" err="1" smtClean="0"/>
              <a:t>Minikube</a:t>
            </a:r>
            <a:r>
              <a:rPr lang="en-US" b="1" dirty="0" smtClean="0"/>
              <a:t> – Create a Virtual Switch in Hyper-V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641279"/>
            <a:ext cx="6023452" cy="3216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853440"/>
            <a:ext cx="6905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3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theme/theme1.xml><?xml version="1.0" encoding="utf-8"?>
<a:theme xmlns:a="http://schemas.openxmlformats.org/drawingml/2006/main" name="4_Dk Blue swoosh template Sego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4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5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7518</TotalTime>
  <Words>405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</vt:lpstr>
      <vt:lpstr>Wingdings</vt:lpstr>
      <vt:lpstr>4_Dk Blue swoosh template Segoe</vt:lpstr>
      <vt:lpstr>Windows &amp; Kubernetes  </vt:lpstr>
      <vt:lpstr>Windows and Kubernetes ecosystem</vt:lpstr>
      <vt:lpstr>Kubernetes Limitations on Windows</vt:lpstr>
      <vt:lpstr>Kubernetes Limitations on Windows</vt:lpstr>
      <vt:lpstr>Kubernetes Limitations on Windows</vt:lpstr>
      <vt:lpstr>Installing Minikube – Create a Virtual Switch in Hyper-V</vt:lpstr>
    </vt:vector>
  </TitlesOfParts>
  <Company>PT. Dycode Cominfotech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Tools for Office (VSTO) v3</dc:title>
  <dc:subject>Visual Studio Tools for Office (VSTO) v3</dc:subject>
  <dc:creator>Srini Iyer</dc:creator>
  <cp:keywords>Kubernetes</cp:keywords>
  <cp:lastModifiedBy>Srinivasan S Iyer</cp:lastModifiedBy>
  <cp:revision>391</cp:revision>
  <dcterms:created xsi:type="dcterms:W3CDTF">2008-02-12T23:56:22Z</dcterms:created>
  <dcterms:modified xsi:type="dcterms:W3CDTF">2020-05-07T19:00:28Z</dcterms:modified>
</cp:coreProperties>
</file>