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53.jpg" ContentType="image/jpeg"/>
  <Override PartName="/ppt/media/image54.jpg" ContentType="image/jpeg"/>
  <Override PartName="/ppt/media/image55.jpg" ContentType="image/jpeg"/>
  <Override PartName="/ppt/media/image56.jpg" ContentType="image/jpeg"/>
  <Override PartName="/ppt/notesSlides/notesSlide7.xml" ContentType="application/vnd.openxmlformats-officedocument.presentationml.notesSlide+xml"/>
  <Override PartName="/ppt/media/image59.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505" r:id="rId2"/>
    <p:sldId id="442" r:id="rId3"/>
    <p:sldId id="443" r:id="rId4"/>
    <p:sldId id="445" r:id="rId5"/>
    <p:sldId id="446"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8" r:id="rId47"/>
    <p:sldId id="489" r:id="rId48"/>
    <p:sldId id="490" r:id="rId49"/>
    <p:sldId id="491" r:id="rId50"/>
    <p:sldId id="492" r:id="rId51"/>
    <p:sldId id="493" r:id="rId52"/>
    <p:sldId id="494" r:id="rId53"/>
    <p:sldId id="495" r:id="rId54"/>
    <p:sldId id="496" r:id="rId55"/>
    <p:sldId id="497" r:id="rId56"/>
    <p:sldId id="498" r:id="rId57"/>
    <p:sldId id="499" r:id="rId58"/>
    <p:sldId id="500" r:id="rId59"/>
    <p:sldId id="501" r:id="rId60"/>
    <p:sldId id="502" r:id="rId61"/>
    <p:sldId id="503" r:id="rId62"/>
    <p:sldId id="506" r:id="rId63"/>
    <p:sldId id="507" r:id="rId64"/>
    <p:sldId id="508" r:id="rId65"/>
    <p:sldId id="509" r:id="rId66"/>
    <p:sldId id="510" r:id="rId67"/>
    <p:sldId id="511" r:id="rId68"/>
    <p:sldId id="512" r:id="rId69"/>
    <p:sldId id="513" r:id="rId70"/>
    <p:sldId id="514" r:id="rId71"/>
    <p:sldId id="515" r:id="rId72"/>
    <p:sldId id="516" r:id="rId73"/>
    <p:sldId id="517" r:id="rId74"/>
    <p:sldId id="518" r:id="rId7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94C"/>
    <a:srgbClr val="184077"/>
    <a:srgbClr val="206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2" autoAdjust="0"/>
  </p:normalViewPr>
  <p:slideViewPr>
    <p:cSldViewPr>
      <p:cViewPr varScale="1">
        <p:scale>
          <a:sx n="62" d="100"/>
          <a:sy n="62" d="100"/>
        </p:scale>
        <p:origin x="21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BBCEF-AAF1-441C-BA6C-36D8DBCBD64C}" type="datetimeFigureOut">
              <a:rPr lang="en-US" smtClean="0"/>
              <a:pPr/>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D5DC2-688B-4B4C-B9BD-1A003F54AB7C}" type="slidenum">
              <a:rPr lang="en-US" smtClean="0"/>
              <a:pPr/>
              <a:t>‹#›</a:t>
            </a:fld>
            <a:endParaRPr lang="en-US"/>
          </a:p>
        </p:txBody>
      </p:sp>
    </p:spTree>
    <p:extLst>
      <p:ext uri="{BB962C8B-B14F-4D97-AF65-F5344CB8AC3E}">
        <p14:creationId xmlns:p14="http://schemas.microsoft.com/office/powerpoint/2010/main" val="2304751989"/>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62</a:t>
            </a:fld>
            <a:endParaRPr lang="en-GB"/>
          </a:p>
        </p:txBody>
      </p:sp>
    </p:spTree>
    <p:extLst>
      <p:ext uri="{BB962C8B-B14F-4D97-AF65-F5344CB8AC3E}">
        <p14:creationId xmlns:p14="http://schemas.microsoft.com/office/powerpoint/2010/main" val="178503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71</a:t>
            </a:fld>
            <a:endParaRPr lang="en-US"/>
          </a:p>
        </p:txBody>
      </p:sp>
    </p:spTree>
    <p:extLst>
      <p:ext uri="{BB962C8B-B14F-4D97-AF65-F5344CB8AC3E}">
        <p14:creationId xmlns:p14="http://schemas.microsoft.com/office/powerpoint/2010/main" val="209921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endParaRPr lang="en-US" b="1" dirty="0">
              <a:effectLst/>
            </a:endParaRPr>
          </a:p>
          <a:p>
            <a:r>
              <a:rPr lang="en-US" b="1" dirty="0">
                <a:effectLst/>
              </a:rPr>
              <a:t>Independent development</a:t>
            </a:r>
            <a:r>
              <a:rPr lang="en-US" dirty="0">
                <a:effectLst/>
              </a:rPr>
              <a:t>. A single development team can build, test, and deploy a service. The result is continuous innovation and a faster release cadence.</a:t>
            </a:r>
          </a:p>
          <a:p>
            <a:endParaRPr lang="en-US" b="1" dirty="0">
              <a:effectLst/>
            </a:endParaRP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endParaRPr lang="en-US" b="1" dirty="0">
              <a:effectLst/>
            </a:endParaRP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endParaRPr lang="en-US" b="1" dirty="0">
              <a:effectLst/>
            </a:endParaRPr>
          </a:p>
          <a:p>
            <a:r>
              <a:rPr lang="en-US" b="1" dirty="0">
                <a:effectLst/>
              </a:rPr>
              <a:t>Mixed technology stacks</a:t>
            </a:r>
            <a:r>
              <a:rPr lang="en-US" dirty="0">
                <a:effectLst/>
              </a:rPr>
              <a:t>. Teams can pick the technology that best fits their service.</a:t>
            </a:r>
          </a:p>
          <a:p>
            <a:endParaRPr lang="en-US" b="1" dirty="0">
              <a:effectLst/>
            </a:endParaRP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p:txBody>
      </p:sp>
      <p:sp>
        <p:nvSpPr>
          <p:cNvPr id="4" name="Slide Number Placeholder 3"/>
          <p:cNvSpPr>
            <a:spLocks noGrp="1"/>
          </p:cNvSpPr>
          <p:nvPr>
            <p:ph type="sldNum" sz="quarter" idx="10"/>
          </p:nvPr>
        </p:nvSpPr>
        <p:spPr/>
        <p:txBody>
          <a:bodyPr/>
          <a:lstStyle/>
          <a:p>
            <a:fld id="{06CFF0B0-89C7-40B6-9776-776B85B56DD1}" type="slidenum">
              <a:rPr lang="en-US" smtClean="0"/>
              <a:t>72</a:t>
            </a:fld>
            <a:endParaRPr lang="en-US"/>
          </a:p>
        </p:txBody>
      </p:sp>
    </p:spTree>
    <p:extLst>
      <p:ext uri="{BB962C8B-B14F-4D97-AF65-F5344CB8AC3E}">
        <p14:creationId xmlns:p14="http://schemas.microsoft.com/office/powerpoint/2010/main" val="106913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Independent deployments</a:t>
            </a:r>
            <a:r>
              <a:rPr lang="en-US" dirty="0">
                <a:effectLst/>
              </a:rPr>
              <a:t>. You can update a service without redeploying the entire application, and roll back or roll forward an update if something goes wrong. Bug fixes and feature releases are more manageable and less risky.</a:t>
            </a:r>
          </a:p>
          <a:p>
            <a:r>
              <a:rPr lang="en-US" b="1" dirty="0">
                <a:effectLst/>
              </a:rPr>
              <a:t>Independent development</a:t>
            </a:r>
            <a:r>
              <a:rPr lang="en-US" dirty="0">
                <a:effectLst/>
              </a:rPr>
              <a:t>. A single development team can build, test, and deploy a service. The result is continuous innovation and a faster release cadence.</a:t>
            </a:r>
          </a:p>
          <a:p>
            <a:r>
              <a:rPr lang="en-US" b="1" dirty="0">
                <a:effectLst/>
              </a:rPr>
              <a:t>Small, focused teams</a:t>
            </a:r>
            <a:r>
              <a:rPr lang="en-US" dirty="0">
                <a:effectLst/>
              </a:rPr>
              <a:t>. Teams can focus on one service. The smaller scope of each service makes the code base easier to understand, and it's easier for new team members to ramp up.</a:t>
            </a:r>
          </a:p>
          <a:p>
            <a:r>
              <a:rPr lang="en-US" b="1" dirty="0">
                <a:effectLst/>
              </a:rPr>
              <a:t>Fault isolation</a:t>
            </a:r>
            <a:r>
              <a:rPr lang="en-US" dirty="0">
                <a:effectLst/>
              </a:rPr>
              <a:t>. If a service goes down, it won't take out the entire application. However, that doesn't mean you get resiliency for free. You still need to follow resiliency best practices and design patterns.</a:t>
            </a:r>
          </a:p>
          <a:p>
            <a:r>
              <a:rPr lang="en-US" b="1" dirty="0">
                <a:effectLst/>
              </a:rPr>
              <a:t>Mixed technology stacks</a:t>
            </a:r>
            <a:r>
              <a:rPr lang="en-US" dirty="0">
                <a:effectLst/>
              </a:rPr>
              <a:t>. Teams can pick the technology that best fits their service.</a:t>
            </a:r>
          </a:p>
          <a:p>
            <a:r>
              <a:rPr lang="en-US" b="1" dirty="0">
                <a:effectLst/>
              </a:rPr>
              <a:t>Granular scaling</a:t>
            </a:r>
            <a:r>
              <a:rPr lang="en-US" dirty="0">
                <a:effectLst/>
              </a:rPr>
              <a:t>. Services can be scaled independently. At the same time, the higher density of services per VM means that VM resources are fully utilized. Using placement constraints, a services can be matched to a VM profile (high CPU, high memory, and so on).</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73</a:t>
            </a:fld>
            <a:endParaRPr lang="en-US"/>
          </a:p>
        </p:txBody>
      </p:sp>
    </p:spTree>
    <p:extLst>
      <p:ext uri="{BB962C8B-B14F-4D97-AF65-F5344CB8AC3E}">
        <p14:creationId xmlns:p14="http://schemas.microsoft.com/office/powerpoint/2010/main" val="14168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effectLst/>
              </a:rPr>
              <a:t>Model services around the business domain.</a:t>
            </a:r>
          </a:p>
          <a:p>
            <a:endParaRPr lang="en-US" dirty="0">
              <a:effectLst/>
            </a:endParaRPr>
          </a:p>
          <a:p>
            <a:r>
              <a:rPr lang="en-US" dirty="0">
                <a:effectLst/>
              </a:rPr>
              <a:t>Decentralize everything. Individual teams are responsible for designing and building services. Avoid sharing code or data schemas.</a:t>
            </a:r>
          </a:p>
          <a:p>
            <a:endParaRPr lang="en-US" dirty="0">
              <a:effectLst/>
            </a:endParaRPr>
          </a:p>
          <a:p>
            <a:r>
              <a:rPr lang="en-US" dirty="0">
                <a:effectLst/>
              </a:rPr>
              <a:t>Data storage should be private to the service that owns the data. Use the best storage for each service and data type.</a:t>
            </a:r>
          </a:p>
          <a:p>
            <a:endParaRPr lang="en-US" dirty="0">
              <a:effectLst/>
            </a:endParaRPr>
          </a:p>
          <a:p>
            <a:r>
              <a:rPr lang="en-US" dirty="0">
                <a:effectLst/>
              </a:rPr>
              <a:t>Services communicate through well-designed APIs. Avoid leaking implementation details. APIs should model the domain, not the internal implementation of the service.</a:t>
            </a:r>
          </a:p>
          <a:p>
            <a:endParaRPr lang="en-US" dirty="0">
              <a:effectLst/>
            </a:endParaRPr>
          </a:p>
          <a:p>
            <a:r>
              <a:rPr lang="en-US" dirty="0">
                <a:effectLst/>
              </a:rPr>
              <a:t>Avoid coupling between services. Causes of coupling include shared database schemas and rigid communication protocols.</a:t>
            </a:r>
          </a:p>
          <a:p>
            <a:endParaRPr lang="en-US" dirty="0">
              <a:effectLst/>
            </a:endParaRPr>
          </a:p>
          <a:p>
            <a:r>
              <a:rPr lang="en-US" dirty="0">
                <a:effectLst/>
              </a:rPr>
              <a:t>Offload cross-cutting concerns, such as authentication and SSL termination, to the gateway.</a:t>
            </a:r>
          </a:p>
          <a:p>
            <a:endParaRPr lang="en-US" dirty="0">
              <a:effectLst/>
            </a:endParaRPr>
          </a:p>
          <a:p>
            <a:r>
              <a:rPr lang="en-US" dirty="0">
                <a:effectLst/>
              </a:rPr>
              <a:t>Keep domain knowledge out of the gateway. The gateway should handle and route client requests without any knowledge of the business rules or domain logic. Otherwise, the gateway becomes a dependency and can cause coupling between services.</a:t>
            </a:r>
          </a:p>
          <a:p>
            <a:endParaRPr lang="en-US" dirty="0">
              <a:effectLst/>
            </a:endParaRPr>
          </a:p>
          <a:p>
            <a:r>
              <a:rPr lang="en-US" dirty="0">
                <a:effectLst/>
              </a:rPr>
              <a:t>Services should have loose coupling and high functional cohesion. Functions that are likely to change together should be packaged and deployed together. If they reside in separate services, those services end up being tightly coupled, because a change in one service will require updating the other service. Overly chatty communication between two services may be a symptom of tight coupling and low cohesion.</a:t>
            </a:r>
          </a:p>
          <a:p>
            <a:endParaRPr lang="en-US" dirty="0">
              <a:effectLst/>
            </a:endParaRPr>
          </a:p>
          <a:p>
            <a:r>
              <a:rPr lang="en-US" dirty="0">
                <a:effectLst/>
              </a:rPr>
              <a:t>Isolate failures. Use resiliency strategies to prevent failures within a service from cascading.</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74</a:t>
            </a:fld>
            <a:endParaRPr lang="en-US"/>
          </a:p>
        </p:txBody>
      </p:sp>
    </p:spTree>
    <p:extLst>
      <p:ext uri="{BB962C8B-B14F-4D97-AF65-F5344CB8AC3E}">
        <p14:creationId xmlns:p14="http://schemas.microsoft.com/office/powerpoint/2010/main" val="1632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0813" y="1247775"/>
            <a:ext cx="4295775" cy="32226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Segoe UI" panose="020B0502040204020203"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7/21/2022 6:29 AM</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Calibri" panose="020F0502020204030204"/>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en-US" sz="1800" b="0" i="0" u="none" strike="noStrike" kern="0" cap="none" spc="0" normalizeH="0" baseline="0" noProof="0">
              <a:ln>
                <a:noFill/>
              </a:ln>
              <a:solidFill>
                <a:sysClr val="windowText" lastClr="000000"/>
              </a:solidFill>
              <a:effectLst/>
              <a:uLnTx/>
              <a:uFillTx/>
              <a:latin typeface="Calibri" panose="020F0502020204030204"/>
              <a:ea typeface="MS PGothic" panose="020B0600070205080204" pitchFamily="34" charset="-128"/>
              <a:cs typeface="+mn-cs"/>
            </a:endParaRPr>
          </a:p>
        </p:txBody>
      </p:sp>
    </p:spTree>
    <p:extLst>
      <p:ext uri="{BB962C8B-B14F-4D97-AF65-F5344CB8AC3E}">
        <p14:creationId xmlns:p14="http://schemas.microsoft.com/office/powerpoint/2010/main" val="4061273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D805A5C-A1C8-4F96-867F-EDC5D95A2DF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64</a:t>
            </a:fld>
            <a:endParaRPr kumimoji="0" lang="en-US" sz="1800" b="0" i="0" u="none" strike="noStrike" kern="0" cap="none" spc="0" normalizeH="0" baseline="0" noProof="0">
              <a:ln>
                <a:noFill/>
              </a:ln>
              <a:solidFill>
                <a:sysClr val="windowText" lastClr="000000"/>
              </a:solidFill>
              <a:effectLst/>
              <a:uLnTx/>
              <a:uFillTx/>
            </a:endParaRPr>
          </a:p>
        </p:txBody>
      </p:sp>
      <p:sp>
        <p:nvSpPr>
          <p:cNvPr id="5" name="Header Placeholder 4"/>
          <p:cNvSpPr>
            <a:spLocks noGrp="1"/>
          </p:cNvSpPr>
          <p:nvPr>
            <p:ph type="hdr" sz="quarter" idx="11"/>
          </p:nvPr>
        </p:nvSpPr>
        <p:spPr/>
        <p:txBody>
          <a:bodyPr/>
          <a:lstStyle/>
          <a:p>
            <a:r>
              <a:rPr lang="en-GB"/>
              <a:t>Microsoft and Container - Marcus Robinson @techdiction</a:t>
            </a:r>
          </a:p>
        </p:txBody>
      </p:sp>
    </p:spTree>
    <p:extLst>
      <p:ext uri="{BB962C8B-B14F-4D97-AF65-F5344CB8AC3E}">
        <p14:creationId xmlns:p14="http://schemas.microsoft.com/office/powerpoint/2010/main" val="242705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65</a:t>
            </a:fld>
            <a:endParaRPr lang="en-GB"/>
          </a:p>
        </p:txBody>
      </p:sp>
    </p:spTree>
    <p:extLst>
      <p:ext uri="{BB962C8B-B14F-4D97-AF65-F5344CB8AC3E}">
        <p14:creationId xmlns:p14="http://schemas.microsoft.com/office/powerpoint/2010/main" val="155011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66</a:t>
            </a:fld>
            <a:endParaRPr lang="en-GB"/>
          </a:p>
        </p:txBody>
      </p:sp>
    </p:spTree>
    <p:extLst>
      <p:ext uri="{BB962C8B-B14F-4D97-AF65-F5344CB8AC3E}">
        <p14:creationId xmlns:p14="http://schemas.microsoft.com/office/powerpoint/2010/main" val="355578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485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Deploy to Azure or to on-premises datacenters that run Windows or Linux with zero code changes. Write once, and then deploy anywhere to any Service Fabric cluster.</a:t>
            </a:r>
          </a:p>
          <a:p>
            <a:pPr marL="171450" indent="-171450">
              <a:buFont typeface="Arial" panose="020B0604020202020204" pitchFamily="34" charset="0"/>
              <a:buChar char="•"/>
            </a:pPr>
            <a:r>
              <a:rPr lang="en-US" dirty="0">
                <a:effectLst/>
              </a:rPr>
              <a:t>Develop scalable applications that are composed of </a:t>
            </a:r>
            <a:r>
              <a:rPr lang="en-US" dirty="0" err="1">
                <a:effectLst/>
              </a:rPr>
              <a:t>microservices</a:t>
            </a:r>
            <a:r>
              <a:rPr lang="en-US" dirty="0">
                <a:effectLst/>
              </a:rPr>
              <a:t> by using the Service Fabric programming models, containers, or any code.</a:t>
            </a:r>
          </a:p>
          <a:p>
            <a:pPr marL="171450" indent="-171450">
              <a:buFont typeface="Arial" panose="020B0604020202020204" pitchFamily="34" charset="0"/>
              <a:buChar char="•"/>
            </a:pPr>
            <a:r>
              <a:rPr lang="en-US" dirty="0">
                <a:effectLst/>
              </a:rPr>
              <a:t>Develop highly reliable stateless and </a:t>
            </a:r>
            <a:r>
              <a:rPr lang="en-US" dirty="0" err="1">
                <a:effectLst/>
              </a:rPr>
              <a:t>stateful</a:t>
            </a:r>
            <a:r>
              <a:rPr lang="en-US" dirty="0">
                <a:effectLst/>
              </a:rPr>
              <a:t> </a:t>
            </a:r>
            <a:r>
              <a:rPr lang="en-US" dirty="0" err="1">
                <a:effectLst/>
              </a:rPr>
              <a:t>microservices</a:t>
            </a:r>
            <a:r>
              <a:rPr lang="en-US" dirty="0">
                <a:effectLst/>
              </a:rPr>
              <a:t>. Simplify the design of your application by using </a:t>
            </a:r>
            <a:r>
              <a:rPr lang="en-US" dirty="0" err="1">
                <a:effectLst/>
              </a:rPr>
              <a:t>stateful</a:t>
            </a:r>
            <a:r>
              <a:rPr lang="en-US" dirty="0">
                <a:effectLst/>
              </a:rPr>
              <a:t> </a:t>
            </a:r>
            <a:r>
              <a:rPr lang="en-US" dirty="0" err="1">
                <a:effectLst/>
              </a:rPr>
              <a:t>microservices</a:t>
            </a:r>
            <a:r>
              <a:rPr lang="en-US" dirty="0">
                <a:effectLst/>
              </a:rPr>
              <a:t>.</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5735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Use the novel Reliable Actors programming model to create cloud objects with self contained code and state.</a:t>
            </a:r>
          </a:p>
          <a:p>
            <a:pPr marL="171450" indent="-171450">
              <a:buFont typeface="Arial" panose="020B0604020202020204" pitchFamily="34" charset="0"/>
              <a:buChar char="•"/>
            </a:pPr>
            <a:r>
              <a:rPr lang="en-US" dirty="0">
                <a:effectLst/>
              </a:rPr>
              <a:t>Deploy and orchestrate containers that include Windows containers and Linux containers. Service Fabric is a data aware, </a:t>
            </a:r>
            <a:r>
              <a:rPr lang="en-US" dirty="0" err="1">
                <a:effectLst/>
              </a:rPr>
              <a:t>stateful</a:t>
            </a:r>
            <a:r>
              <a:rPr lang="en-US" dirty="0">
                <a:effectLst/>
              </a:rPr>
              <a:t>, container orchestrator.</a:t>
            </a:r>
          </a:p>
          <a:p>
            <a:pPr marL="171450" indent="-171450">
              <a:buFont typeface="Arial" panose="020B0604020202020204" pitchFamily="34" charset="0"/>
              <a:buChar char="•"/>
            </a:pPr>
            <a:r>
              <a:rPr lang="en-US" dirty="0">
                <a:effectLst/>
              </a:rPr>
              <a:t>Deploy applications in seconds, at high density with hundreds or thousands of applications or containers per machine.</a:t>
            </a:r>
          </a:p>
          <a:p>
            <a:pPr marL="171450" indent="-171450">
              <a:buFont typeface="Arial" panose="020B0604020202020204" pitchFamily="34" charset="0"/>
              <a:buChar char="•"/>
            </a:pPr>
            <a:r>
              <a:rPr lang="en-US" dirty="0">
                <a:effectLst/>
              </a:rPr>
              <a:t>Deploy different versions of the same application side by side, and upgrade each application independently.</a:t>
            </a:r>
          </a:p>
          <a:p>
            <a:pPr marL="171450" indent="-171450">
              <a:buFont typeface="Arial" panose="020B0604020202020204" pitchFamily="34" charset="0"/>
              <a:buChar char="•"/>
            </a:pPr>
            <a:r>
              <a:rPr lang="en-US" dirty="0">
                <a:effectLst/>
              </a:rPr>
              <a:t>Manage the lifecycle of your applications without any downtime, including breaking and nonbreaking upgrades.</a:t>
            </a:r>
          </a:p>
          <a:p>
            <a:pPr marL="171450" indent="-171450">
              <a:buFont typeface="Arial" panose="020B0604020202020204" pitchFamily="34" charset="0"/>
              <a:buChar char="•"/>
            </a:pPr>
            <a:r>
              <a:rPr lang="en-US" dirty="0">
                <a:effectLst/>
              </a:rPr>
              <a:t>Scale out or scale in the number of nodes in a cluster. As you scale nodes, your applications automatically scale.</a:t>
            </a:r>
          </a:p>
          <a:p>
            <a:pPr marL="171450" indent="-171450">
              <a:buFont typeface="Arial" panose="020B0604020202020204" pitchFamily="34" charset="0"/>
              <a:buChar char="•"/>
            </a:pPr>
            <a:r>
              <a:rPr lang="en-US" dirty="0">
                <a:effectLst/>
              </a:rPr>
              <a:t>Monitor and diagnose the health of your applications and set policies for performing automatic repairs.</a:t>
            </a:r>
          </a:p>
          <a:p>
            <a:pPr marL="171450" indent="-171450">
              <a:buFont typeface="Arial" panose="020B0604020202020204" pitchFamily="34" charset="0"/>
              <a:buChar char="•"/>
            </a:pPr>
            <a:r>
              <a:rPr lang="en-US" dirty="0">
                <a:effectLst/>
              </a:rPr>
              <a:t>Watch the resource balancer orchestrate the redistribution of applications across the cluster. Service Fabric recovers from failures and optimizes the distribution of load based on available resources.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7/21/2022 6:29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19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70</a:t>
            </a:fld>
            <a:endParaRPr lang="en-US"/>
          </a:p>
        </p:txBody>
      </p:sp>
    </p:spTree>
    <p:extLst>
      <p:ext uri="{BB962C8B-B14F-4D97-AF65-F5344CB8AC3E}">
        <p14:creationId xmlns:p14="http://schemas.microsoft.com/office/powerpoint/2010/main" val="596733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pic>
        <p:nvPicPr>
          <p:cNvPr id="3" name="Picture 2"/>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7"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51" y="2355851"/>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
        <p:nvSpPr>
          <p:cNvPr id="5" name="Rectangle 4"/>
          <p:cNvSpPr/>
          <p:nvPr userDrawn="1"/>
        </p:nvSpPr>
        <p:spPr>
          <a:xfrm>
            <a:off x="4191000" y="6488668"/>
            <a:ext cx="915635" cy="369332"/>
          </a:xfrm>
          <a:prstGeom prst="rect">
            <a:avLst/>
          </a:prstGeom>
        </p:spPr>
        <p:txBody>
          <a:bodyPr wrap="none">
            <a:spAutoFit/>
          </a:bodyPr>
          <a:lstStyle/>
          <a:p>
            <a:fld id="{2EFEECD7-B763-45B1-947F-9F86DDD1EF68}" type="slidenum">
              <a:rPr lang="en-US" smtClean="0"/>
              <a:pPr/>
              <a:t>‹#›</a:t>
            </a:fld>
            <a:r>
              <a:rPr lang="en-US" dirty="0" smtClean="0"/>
              <a:t> of 4</a:t>
            </a:r>
            <a:endParaRPr lang="en-US" dirty="0"/>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5" y="6411595"/>
            <a:ext cx="1895475" cy="446405"/>
          </a:xfrm>
          <a:prstGeom prst="rect">
            <a:avLst/>
          </a:prstGeom>
          <a:noFill/>
          <a:ln>
            <a:noFill/>
          </a:ln>
        </p:spPr>
      </p:pic>
      <p:sp>
        <p:nvSpPr>
          <p:cNvPr id="3" name="TextBox 2"/>
          <p:cNvSpPr txBox="1"/>
          <p:nvPr userDrawn="1"/>
        </p:nvSpPr>
        <p:spPr>
          <a:xfrm>
            <a:off x="2133600" y="6411595"/>
            <a:ext cx="5181600" cy="369332"/>
          </a:xfrm>
          <a:prstGeom prst="rect">
            <a:avLst/>
          </a:prstGeom>
          <a:noFill/>
        </p:spPr>
        <p:txBody>
          <a:bodyPr wrap="square" rtlCol="0">
            <a:spAutoFit/>
          </a:bodyPr>
          <a:lstStyle/>
          <a:p>
            <a:r>
              <a:rPr lang="en-US" b="0" cap="none" spc="0" dirty="0" smtClean="0">
                <a:ln w="0"/>
                <a:solidFill>
                  <a:schemeClr val="accent1"/>
                </a:solidFill>
                <a:effectLst>
                  <a:outerShdw blurRad="38100" dist="25400" dir="5400000" algn="ctr" rotWithShape="0">
                    <a:srgbClr val="6E747A">
                      <a:alpha val="43000"/>
                    </a:srgbClr>
                  </a:outerShdw>
                </a:effectLst>
              </a:rPr>
              <a:t>System</a:t>
            </a:r>
            <a:r>
              <a:rPr lang="en-US" b="0" cap="none" spc="0" baseline="0" dirty="0" smtClean="0">
                <a:ln w="0"/>
                <a:solidFill>
                  <a:schemeClr val="accent1"/>
                </a:solidFill>
                <a:effectLst>
                  <a:outerShdw blurRad="38100" dist="25400" dir="5400000" algn="ctr" rotWithShape="0">
                    <a:srgbClr val="6E747A">
                      <a:alpha val="43000"/>
                    </a:srgbClr>
                  </a:outerShdw>
                </a:effectLst>
              </a:rPr>
              <a:t> Architecture and Design Workshop</a:t>
            </a:r>
            <a:endParaRPr lang="en-IN"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4"/>
            <a:ext cx="4114800" cy="2153153"/>
          </a:xfrm>
        </p:spPr>
        <p:txBody>
          <a:bodyPr/>
          <a:lstStyle>
            <a:lvl1pPr marL="339948" indent="-339948">
              <a:lnSpc>
                <a:spcPct val="90000"/>
              </a:lnSpc>
              <a:defRPr sz="2800"/>
            </a:lvl1pPr>
            <a:lvl2pPr marL="673284" indent="-325398">
              <a:lnSpc>
                <a:spcPct val="90000"/>
              </a:lnSpc>
              <a:defRPr sz="2400"/>
            </a:lvl2pPr>
            <a:lvl3pPr marL="953709" indent="-288362">
              <a:lnSpc>
                <a:spcPct val="90000"/>
              </a:lnSpc>
              <a:defRPr sz="2000"/>
            </a:lvl3pPr>
            <a:lvl4pPr marL="1227520" indent="-273811">
              <a:lnSpc>
                <a:spcPct val="90000"/>
              </a:lnSpc>
              <a:defRPr sz="1800"/>
            </a:lvl4pPr>
            <a:lvl5pPr marL="1515880" indent="-280424">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4"/>
            <a:ext cx="4114800" cy="2153153"/>
          </a:xfrm>
        </p:spPr>
        <p:txBody>
          <a:bodyPr/>
          <a:lstStyle>
            <a:lvl1pPr marL="347886" indent="-347886">
              <a:lnSpc>
                <a:spcPct val="90000"/>
              </a:lnSpc>
              <a:defRPr sz="2800"/>
            </a:lvl1pPr>
            <a:lvl2pPr marL="673284" indent="-339948">
              <a:lnSpc>
                <a:spcPct val="90000"/>
              </a:lnSpc>
              <a:defRPr sz="2400"/>
            </a:lvl2pPr>
            <a:lvl3pPr marL="961645" indent="-302912">
              <a:lnSpc>
                <a:spcPct val="90000"/>
              </a:lnSpc>
              <a:defRPr sz="2000"/>
            </a:lvl3pPr>
            <a:lvl4pPr marL="1227520" indent="-265874">
              <a:lnSpc>
                <a:spcPct val="90000"/>
              </a:lnSpc>
              <a:defRPr sz="1800"/>
            </a:lvl4pPr>
            <a:lvl5pPr marL="1515880" indent="-273811">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3" descr="C:\Program Files\Microsoft Resource DVD Artwork\DVD_ART\BoxShots_Logos\MICROSOFT\Microsoft logo and tagline.png"/>
          <p:cNvPicPr>
            <a:picLocks noChangeAspect="1" noChangeArrowheads="1"/>
          </p:cNvPicPr>
          <p:nvPr/>
        </p:nvPicPr>
        <p:blipFill>
          <a:blip r:embed="rId2" cstate="print"/>
          <a:srcRect r="25734" b="41261"/>
          <a:stretch>
            <a:fillRect/>
          </a:stretch>
        </p:blipFill>
        <p:spPr bwMode="auto">
          <a:xfrm>
            <a:off x="7872680" y="84669"/>
            <a:ext cx="996156" cy="169333"/>
          </a:xfrm>
          <a:prstGeom prst="rect">
            <a:avLst/>
          </a:prstGeom>
          <a:noFill/>
          <a:ln w="9525">
            <a:noFill/>
            <a:miter lim="800000"/>
            <a:headEnd/>
            <a:tailEnd/>
          </a:ln>
        </p:spPr>
      </p:pic>
      <p:pic>
        <p:nvPicPr>
          <p:cNvPr id="6" name="Picture 5"/>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11595"/>
            <a:ext cx="1895475" cy="446405"/>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859483"/>
          </a:xfrm>
        </p:spPr>
        <p:txBody>
          <a:bodyPr/>
          <a:lstStyle>
            <a:lvl1pPr marL="281748" indent="-281748">
              <a:defRPr sz="2300"/>
            </a:lvl1pPr>
            <a:lvl2pPr marL="562173" indent="-265874">
              <a:defRPr sz="2000"/>
            </a:lvl2pPr>
            <a:lvl3pPr marL="813497" indent="-243387">
              <a:defRPr sz="1800"/>
            </a:lvl3pPr>
            <a:lvl4pPr marL="1050270" indent="-228838">
              <a:defRPr sz="1700"/>
            </a:lvl4pPr>
            <a:lvl5pPr marL="1279108" indent="-20635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411553"/>
            <a:ext cx="4117019" cy="692498"/>
          </a:xfrm>
        </p:spPr>
        <p:txBody>
          <a:bodyPr anchor="b"/>
          <a:lstStyle>
            <a:lvl1pPr marL="0" indent="0">
              <a:lnSpc>
                <a:spcPct val="90000"/>
              </a:lnSpc>
              <a:spcBef>
                <a:spcPts val="0"/>
              </a:spcBef>
              <a:buNone/>
              <a:defRPr sz="2500" b="1"/>
            </a:lvl1pPr>
            <a:lvl2pPr marL="457145" indent="0">
              <a:buNone/>
              <a:defRPr sz="2000" b="1"/>
            </a:lvl2pPr>
            <a:lvl3pPr marL="914290" indent="0">
              <a:buNone/>
              <a:defRPr sz="1800" b="1"/>
            </a:lvl3pPr>
            <a:lvl4pPr marL="1371435" indent="0">
              <a:buNone/>
              <a:defRPr sz="1600" b="1"/>
            </a:lvl4pPr>
            <a:lvl5pPr marL="1828581" indent="0">
              <a:buNone/>
              <a:defRPr sz="1600" b="1"/>
            </a:lvl5pPr>
            <a:lvl6pPr marL="2285727" indent="0">
              <a:buNone/>
              <a:defRPr sz="1600" b="1"/>
            </a:lvl6pPr>
            <a:lvl7pPr marL="2742870" indent="0">
              <a:buNone/>
              <a:defRPr sz="1600" b="1"/>
            </a:lvl7pPr>
            <a:lvl8pPr marL="3200016" indent="0">
              <a:buNone/>
              <a:defRPr sz="1600" b="1"/>
            </a:lvl8pPr>
            <a:lvl9pPr marL="365716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859483"/>
          </a:xfrm>
        </p:spPr>
        <p:txBody>
          <a:bodyPr/>
          <a:lstStyle>
            <a:lvl1pPr marL="296297" indent="-296297">
              <a:defRPr sz="2300"/>
            </a:lvl1pPr>
            <a:lvl2pPr marL="570109" indent="-273811">
              <a:defRPr sz="2000"/>
            </a:lvl2pPr>
            <a:lvl3pPr marL="821433" indent="-244710">
              <a:defRPr sz="1800"/>
            </a:lvl3pPr>
            <a:lvl4pPr marL="1050270" indent="-236775">
              <a:defRPr sz="1700"/>
            </a:lvl4pPr>
            <a:lvl5pPr marL="1279108" indent="-220901">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81000" y="230188"/>
            <a:ext cx="8382000" cy="498598"/>
          </a:xfrm>
        </p:spPr>
        <p:txBody>
          <a:bodyPr lIns="0" tIns="0" rIns="0" bIns="0"/>
          <a:lstStyle>
            <a:lvl1pPr>
              <a:defRPr sz="3600" b="0" i="0">
                <a:solidFill>
                  <a:schemeClr val="bg1"/>
                </a:solidFill>
                <a:latin typeface="Verdana"/>
                <a:cs typeface="Verdana"/>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400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7/21/2022</a:t>
            </a:fld>
            <a:endParaRPr lang="en-US"/>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982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084173"/>
            <a:ext cx="8740142" cy="1796217"/>
          </a:xfrm>
          <a:noFill/>
        </p:spPr>
        <p:txBody>
          <a:bodyPr anchorCtr="0"/>
          <a:lstStyle>
            <a:lvl1pPr>
              <a:defRPr sz="6470" spc="-74" baseline="0">
                <a:gradFill>
                  <a:gsLst>
                    <a:gs pos="100000">
                      <a:schemeClr val="tx1"/>
                    </a:gs>
                    <a:gs pos="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18597663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7"/>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txBox="1">
            <a:spLocks/>
          </p:cNvSpPr>
          <p:nvPr userDrawn="1"/>
        </p:nvSpPr>
        <p:spPr>
          <a:xfrm>
            <a:off x="7086600" y="6324600"/>
            <a:ext cx="1981200" cy="457200"/>
          </a:xfrm>
          <a:prstGeom prst="rect">
            <a:avLst/>
          </a:prstGeom>
        </p:spPr>
        <p:txBody>
          <a:bodyPr vert="horz" wrap="square" lIns="0" tIns="0" rIns="0" bIns="0" rtlCol="0" anchor="t">
            <a:noAutofit/>
          </a:bodyPr>
          <a:lstStyle/>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p>
          <a:p>
            <a:pPr marL="0" marR="0" lvl="0" indent="0" algn="r" defTabSz="91429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150" normalizeH="0" baseline="0" noProof="0" dirty="0" smtClean="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rPr>
              <a:t>vasanraje@gmail.com</a:t>
            </a:r>
            <a:endParaRPr kumimoji="0" lang="en-US" sz="1600" b="0" i="0" u="none" strike="noStrike" kern="1200" cap="none" spc="-150" normalizeH="0" baseline="0" noProof="0" dirty="0">
              <a:ln w="3175">
                <a:noFill/>
              </a:ln>
              <a:solidFill>
                <a:srgbClr val="00B050"/>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hf hdr="0" ftr="0" dt="0"/>
  <p:txStyles>
    <p:titleStyle>
      <a:lvl1pPr algn="l" defTabSz="914290"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43" indent="-396843" algn="l" defTabSz="914290"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327" indent="-396843" algn="l" defTabSz="914290"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788" indent="-344461"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835" indent="-346047"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358" indent="-336523" algn="l" defTabSz="914290"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29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43"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89"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35" indent="-228573" algn="l" defTabSz="91429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0" rtl="0" eaLnBrk="1" latinLnBrk="0" hangingPunct="1">
        <a:defRPr sz="1800" kern="1200">
          <a:solidFill>
            <a:schemeClr val="tx1"/>
          </a:solidFill>
          <a:latin typeface="+mn-lt"/>
          <a:ea typeface="+mn-ea"/>
          <a:cs typeface="+mn-cs"/>
        </a:defRPr>
      </a:lvl1pPr>
      <a:lvl2pPr marL="457145" algn="l" defTabSz="914290" rtl="0" eaLnBrk="1" latinLnBrk="0" hangingPunct="1">
        <a:defRPr sz="1800" kern="1200">
          <a:solidFill>
            <a:schemeClr val="tx1"/>
          </a:solidFill>
          <a:latin typeface="+mn-lt"/>
          <a:ea typeface="+mn-ea"/>
          <a:cs typeface="+mn-cs"/>
        </a:defRPr>
      </a:lvl2pPr>
      <a:lvl3pPr marL="914290" algn="l" defTabSz="914290" rtl="0" eaLnBrk="1" latinLnBrk="0" hangingPunct="1">
        <a:defRPr sz="1800" kern="1200">
          <a:solidFill>
            <a:schemeClr val="tx1"/>
          </a:solidFill>
          <a:latin typeface="+mn-lt"/>
          <a:ea typeface="+mn-ea"/>
          <a:cs typeface="+mn-cs"/>
        </a:defRPr>
      </a:lvl3pPr>
      <a:lvl4pPr marL="1371435" algn="l" defTabSz="914290" rtl="0" eaLnBrk="1" latinLnBrk="0" hangingPunct="1">
        <a:defRPr sz="1800" kern="1200">
          <a:solidFill>
            <a:schemeClr val="tx1"/>
          </a:solidFill>
          <a:latin typeface="+mn-lt"/>
          <a:ea typeface="+mn-ea"/>
          <a:cs typeface="+mn-cs"/>
        </a:defRPr>
      </a:lvl4pPr>
      <a:lvl5pPr marL="1828581" algn="l" defTabSz="914290" rtl="0" eaLnBrk="1" latinLnBrk="0" hangingPunct="1">
        <a:defRPr sz="1800" kern="1200">
          <a:solidFill>
            <a:schemeClr val="tx1"/>
          </a:solidFill>
          <a:latin typeface="+mn-lt"/>
          <a:ea typeface="+mn-ea"/>
          <a:cs typeface="+mn-cs"/>
        </a:defRPr>
      </a:lvl5pPr>
      <a:lvl6pPr marL="2285727" algn="l" defTabSz="914290" rtl="0" eaLnBrk="1" latinLnBrk="0" hangingPunct="1">
        <a:defRPr sz="1800" kern="1200">
          <a:solidFill>
            <a:schemeClr val="tx1"/>
          </a:solidFill>
          <a:latin typeface="+mn-lt"/>
          <a:ea typeface="+mn-ea"/>
          <a:cs typeface="+mn-cs"/>
        </a:defRPr>
      </a:lvl6pPr>
      <a:lvl7pPr marL="2742870" algn="l" defTabSz="914290" rtl="0" eaLnBrk="1" latinLnBrk="0" hangingPunct="1">
        <a:defRPr sz="1800" kern="1200">
          <a:solidFill>
            <a:schemeClr val="tx1"/>
          </a:solidFill>
          <a:latin typeface="+mn-lt"/>
          <a:ea typeface="+mn-ea"/>
          <a:cs typeface="+mn-cs"/>
        </a:defRPr>
      </a:lvl7pPr>
      <a:lvl8pPr marL="3200016" algn="l" defTabSz="914290" rtl="0" eaLnBrk="1" latinLnBrk="0" hangingPunct="1">
        <a:defRPr sz="1800" kern="1200">
          <a:solidFill>
            <a:schemeClr val="tx1"/>
          </a:solidFill>
          <a:latin typeface="+mn-lt"/>
          <a:ea typeface="+mn-ea"/>
          <a:cs typeface="+mn-cs"/>
        </a:defRPr>
      </a:lvl8pPr>
      <a:lvl9pPr marL="3657162" algn="l" defTabSz="9142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5" Type="http://schemas.openxmlformats.org/officeDocument/2006/relationships/image" Target="../media/image28.jpg"/><Relationship Id="rId4" Type="http://schemas.openxmlformats.org/officeDocument/2006/relationships/image" Target="../media/image2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7.jp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image" Target="../media/image53.jp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1.png"/><Relationship Id="rId11" Type="http://schemas.openxmlformats.org/officeDocument/2006/relationships/image" Target="../media/image56.jpg"/><Relationship Id="rId5" Type="http://schemas.openxmlformats.org/officeDocument/2006/relationships/image" Target="../media/image50.png"/><Relationship Id="rId10" Type="http://schemas.openxmlformats.org/officeDocument/2006/relationships/image" Target="../media/image55.jpg"/><Relationship Id="rId4" Type="http://schemas.openxmlformats.org/officeDocument/2006/relationships/image" Target="../media/image49.png"/><Relationship Id="rId9" Type="http://schemas.openxmlformats.org/officeDocument/2006/relationships/image" Target="../media/image54.jpg"/></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9.jpg"/><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0.png"/><Relationship Id="rId7"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9.jpg"/><Relationship Id="rId5" Type="http://schemas.openxmlformats.org/officeDocument/2006/relationships/image" Target="../media/image61.png"/><Relationship Id="rId4" Type="http://schemas.microsoft.com/office/2007/relationships/hdphoto" Target="../media/hdphoto1.wdp"/><Relationship Id="rId9"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ubernetes/kubernetes/blob/master/cmd/kube-controller-manager/app/controllermanager.go#L332"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9486" y="1981200"/>
            <a:ext cx="8610600" cy="3739485"/>
          </a:xfrm>
        </p:spPr>
        <p:txBody>
          <a:bodyPr/>
          <a:lstStyle/>
          <a:p>
            <a:pPr algn="ctr"/>
            <a:r>
              <a:rPr sz="5400" dirty="0" smtClean="0">
                <a:latin typeface="Arial" pitchFamily="34" charset="0"/>
                <a:cs typeface="Arial" pitchFamily="34" charset="0"/>
              </a:rPr>
              <a:t>Orchestration with</a:t>
            </a:r>
            <a:br>
              <a:rPr sz="5400" dirty="0" smtClean="0">
                <a:latin typeface="Arial" pitchFamily="34" charset="0"/>
                <a:cs typeface="Arial" pitchFamily="34" charset="0"/>
              </a:rPr>
            </a:br>
            <a:r>
              <a:rPr lang="en-US" sz="5400" dirty="0" err="1" smtClean="0">
                <a:latin typeface="Arial" pitchFamily="34" charset="0"/>
                <a:cs typeface="Arial" pitchFamily="34" charset="0"/>
              </a:rPr>
              <a:t>with</a:t>
            </a:r>
            <a:r>
              <a:rPr lang="en-US" sz="5400" dirty="0" smtClean="0">
                <a:latin typeface="Arial" pitchFamily="34" charset="0"/>
                <a:cs typeface="Arial" pitchFamily="34" charset="0"/>
              </a:rPr>
              <a:t/>
            </a:r>
            <a:br>
              <a:rPr lang="en-US" sz="5400" dirty="0" smtClean="0">
                <a:latin typeface="Arial" pitchFamily="34" charset="0"/>
                <a:cs typeface="Arial" pitchFamily="34" charset="0"/>
              </a:rPr>
            </a:br>
            <a:r>
              <a:rPr lang="en-US" sz="5400" dirty="0" err="1" smtClean="0">
                <a:latin typeface="Arial" pitchFamily="34" charset="0"/>
                <a:cs typeface="Arial" pitchFamily="34" charset="0"/>
              </a:rPr>
              <a:t>Kubernetes</a:t>
            </a:r>
            <a:r>
              <a:rPr sz="5400" dirty="0" smtClean="0">
                <a:latin typeface="Arial" pitchFamily="34" charset="0"/>
                <a:cs typeface="Arial" pitchFamily="34" charset="0"/>
              </a:rPr>
              <a:t/>
            </a:r>
            <a:br>
              <a:rPr sz="5400" dirty="0" smtClean="0">
                <a:latin typeface="Arial" pitchFamily="34" charset="0"/>
                <a:cs typeface="Arial" pitchFamily="34" charset="0"/>
              </a:rPr>
            </a:br>
            <a:r>
              <a:rPr sz="5400" dirty="0" smtClean="0">
                <a:latin typeface="Arial" pitchFamily="34" charset="0"/>
                <a:cs typeface="Arial" pitchFamily="34" charset="0"/>
              </a:rPr>
              <a:t/>
            </a:r>
            <a:br>
              <a:rPr sz="5400" dirty="0" smtClean="0">
                <a:latin typeface="Arial" pitchFamily="34" charset="0"/>
                <a:cs typeface="Arial" pitchFamily="34" charset="0"/>
              </a:rPr>
            </a:br>
            <a:endParaRPr sz="5400" dirty="0">
              <a:latin typeface="Arial" pitchFamily="34" charset="0"/>
              <a:cs typeface="Arial" pitchFamily="34" charset="0"/>
            </a:endParaRPr>
          </a:p>
        </p:txBody>
      </p:sp>
      <p:sp>
        <p:nvSpPr>
          <p:cNvPr id="3" name="Title 1"/>
          <p:cNvSpPr txBox="1">
            <a:spLocks/>
          </p:cNvSpPr>
          <p:nvPr/>
        </p:nvSpPr>
        <p:spPr>
          <a:xfrm>
            <a:off x="4800600" y="5257800"/>
            <a:ext cx="4038600" cy="685800"/>
          </a:xfrm>
          <a:prstGeom prst="rect">
            <a:avLst/>
          </a:prstGeom>
        </p:spPr>
        <p:txBody>
          <a:bodyPr vert="horz" wrap="square" lIns="0" tIns="0" rIns="0" bIns="0" rtlCol="0" anchor="t">
            <a:noAutofit/>
          </a:bodyPr>
          <a:lstStyle/>
          <a:p>
            <a:pPr marL="0" marR="0" lvl="0" indent="0" algn="ctr" defTabSz="91429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smtClean="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rPr>
              <a:t>Srinivasan S Iyer</a:t>
            </a:r>
            <a:endParaRPr kumimoji="0" lang="en-US" sz="4000" b="0" i="0" u="none" strike="noStrike" kern="1200" cap="none" spc="-150" normalizeH="0" baseline="0" noProof="0" dirty="0">
              <a:ln w="3175">
                <a:noFill/>
              </a:ln>
              <a:solidFill>
                <a:schemeClr val="accent2">
                  <a:lumMod val="40000"/>
                  <a:lumOff val="60000"/>
                </a:schemeClr>
              </a:solidFill>
              <a:effectLst>
                <a:outerShdw blurRad="50800" dist="38100" dir="2700000" algn="tl" rotWithShape="0">
                  <a:prstClr val="black">
                    <a:alpha val="40000"/>
                  </a:prst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0063910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946" y="304800"/>
            <a:ext cx="5596254" cy="1342419"/>
          </a:xfrm>
          <a:prstGeom prst="rect">
            <a:avLst/>
          </a:prstGeom>
        </p:spPr>
        <p:txBody>
          <a:bodyPr vert="horz" wrap="square" lIns="0" tIns="0" rIns="0" bIns="0" rtlCol="0" anchor="t">
            <a:normAutofit/>
          </a:bodyPr>
          <a:lstStyle/>
          <a:p>
            <a:r>
              <a:rPr dirty="0"/>
              <a:t>cloud-controller-manager</a:t>
            </a:r>
            <a:endParaRPr/>
          </a:p>
        </p:txBody>
      </p:sp>
      <p:sp>
        <p:nvSpPr>
          <p:cNvPr id="3" name="object 3"/>
          <p:cNvSpPr txBox="1">
            <a:spLocks noGrp="1"/>
          </p:cNvSpPr>
          <p:nvPr>
            <p:ph type="body" idx="1"/>
          </p:nvPr>
        </p:nvSpPr>
        <p:spPr>
          <a:xfrm>
            <a:off x="381000" y="2270125"/>
            <a:ext cx="8382000" cy="2065309"/>
          </a:xfrm>
          <a:prstGeom prst="rect">
            <a:avLst/>
          </a:prstGeom>
        </p:spPr>
        <p:txBody>
          <a:bodyPr vert="horz" wrap="square" lIns="0" tIns="12700" rIns="0" bIns="0" rtlCol="0">
            <a:spAutoFit/>
          </a:bodyPr>
          <a:lstStyle/>
          <a:p>
            <a:pPr marL="474345" marR="5080">
              <a:lnSpc>
                <a:spcPct val="113300"/>
              </a:lnSpc>
              <a:spcBef>
                <a:spcPts val="100"/>
              </a:spcBef>
            </a:pPr>
            <a:r>
              <a:rPr sz="2400" spc="-95" dirty="0"/>
              <a:t>The </a:t>
            </a:r>
            <a:r>
              <a:rPr sz="2400" spc="-105" dirty="0"/>
              <a:t>cloud-controller-manager </a:t>
            </a:r>
            <a:r>
              <a:rPr sz="2400" spc="-85" dirty="0"/>
              <a:t>is </a:t>
            </a:r>
            <a:r>
              <a:rPr sz="2400" spc="-150" dirty="0"/>
              <a:t>a </a:t>
            </a:r>
            <a:r>
              <a:rPr sz="2400" spc="-140" dirty="0"/>
              <a:t>daemon </a:t>
            </a:r>
            <a:r>
              <a:rPr sz="2400" spc="-85" dirty="0"/>
              <a:t>that </a:t>
            </a:r>
            <a:r>
              <a:rPr sz="2400" spc="-95" dirty="0"/>
              <a:t>provides </a:t>
            </a:r>
            <a:r>
              <a:rPr sz="2400" spc="-90" dirty="0"/>
              <a:t>cloud-provider  </a:t>
            </a:r>
            <a:r>
              <a:rPr sz="2400" spc="-80" dirty="0"/>
              <a:t>specific</a:t>
            </a:r>
            <a:r>
              <a:rPr sz="2400" spc="-250" dirty="0"/>
              <a:t> </a:t>
            </a:r>
            <a:r>
              <a:rPr sz="2400" spc="-105" dirty="0"/>
              <a:t>knowledge</a:t>
            </a:r>
            <a:r>
              <a:rPr sz="2400" spc="-250" dirty="0"/>
              <a:t> </a:t>
            </a:r>
            <a:r>
              <a:rPr sz="2400" spc="-125" dirty="0"/>
              <a:t>and</a:t>
            </a:r>
            <a:r>
              <a:rPr sz="2400" spc="-250" dirty="0"/>
              <a:t> </a:t>
            </a:r>
            <a:r>
              <a:rPr sz="2400" spc="-85" dirty="0"/>
              <a:t>integration</a:t>
            </a:r>
            <a:r>
              <a:rPr sz="2400" spc="-250" dirty="0"/>
              <a:t> </a:t>
            </a:r>
            <a:r>
              <a:rPr sz="2400" spc="-90" dirty="0"/>
              <a:t>capability</a:t>
            </a:r>
            <a:r>
              <a:rPr sz="2400" spc="-250" dirty="0"/>
              <a:t> </a:t>
            </a:r>
            <a:r>
              <a:rPr sz="2400" spc="-70" dirty="0"/>
              <a:t>into</a:t>
            </a:r>
            <a:r>
              <a:rPr sz="2400" spc="-250" dirty="0"/>
              <a:t> </a:t>
            </a:r>
            <a:r>
              <a:rPr sz="2400" spc="-95" dirty="0"/>
              <a:t>the</a:t>
            </a:r>
            <a:r>
              <a:rPr sz="2400" spc="-250" dirty="0"/>
              <a:t> </a:t>
            </a:r>
            <a:r>
              <a:rPr sz="2400" spc="-85" dirty="0"/>
              <a:t>core</a:t>
            </a:r>
            <a:r>
              <a:rPr sz="2400" spc="-250" dirty="0"/>
              <a:t> </a:t>
            </a:r>
            <a:r>
              <a:rPr sz="2400" spc="-70" dirty="0"/>
              <a:t>control</a:t>
            </a:r>
            <a:r>
              <a:rPr sz="2400" spc="-250" dirty="0"/>
              <a:t> </a:t>
            </a:r>
            <a:r>
              <a:rPr sz="2400" spc="-80" dirty="0"/>
              <a:t>loop</a:t>
            </a:r>
            <a:r>
              <a:rPr sz="2400" spc="-250" dirty="0"/>
              <a:t> </a:t>
            </a:r>
            <a:r>
              <a:rPr sz="2400" spc="-55" dirty="0"/>
              <a:t>of  </a:t>
            </a:r>
            <a:r>
              <a:rPr sz="2400" spc="-110" dirty="0"/>
              <a:t>Kubernetes. </a:t>
            </a:r>
            <a:r>
              <a:rPr sz="2400" spc="-95" dirty="0"/>
              <a:t>The </a:t>
            </a:r>
            <a:r>
              <a:rPr sz="2400" spc="-75" dirty="0"/>
              <a:t>controllers </a:t>
            </a:r>
            <a:r>
              <a:rPr sz="2400" spc="-90" dirty="0"/>
              <a:t>include </a:t>
            </a:r>
            <a:r>
              <a:rPr sz="2400" spc="-110" dirty="0"/>
              <a:t>Node, </a:t>
            </a:r>
            <a:r>
              <a:rPr sz="2400" spc="-114" dirty="0"/>
              <a:t>Route, </a:t>
            </a:r>
            <a:r>
              <a:rPr sz="2400" spc="-125" dirty="0"/>
              <a:t>Service, and </a:t>
            </a:r>
            <a:r>
              <a:rPr sz="2400" spc="-120" dirty="0"/>
              <a:t>add </a:t>
            </a:r>
            <a:r>
              <a:rPr sz="2400" spc="-140" dirty="0"/>
              <a:t>an  </a:t>
            </a:r>
            <a:r>
              <a:rPr sz="2400" spc="-85" dirty="0"/>
              <a:t>additional</a:t>
            </a:r>
            <a:r>
              <a:rPr sz="2400" spc="-254" dirty="0"/>
              <a:t> </a:t>
            </a:r>
            <a:r>
              <a:rPr sz="2400" spc="-70" dirty="0"/>
              <a:t>controller</a:t>
            </a:r>
            <a:r>
              <a:rPr sz="2400" spc="-254" dirty="0"/>
              <a:t> </a:t>
            </a:r>
            <a:r>
              <a:rPr sz="2400" spc="-60" dirty="0"/>
              <a:t>to</a:t>
            </a:r>
            <a:r>
              <a:rPr sz="2400" spc="-254" dirty="0"/>
              <a:t> </a:t>
            </a:r>
            <a:r>
              <a:rPr sz="2400" spc="-110" dirty="0"/>
              <a:t>handle</a:t>
            </a:r>
            <a:r>
              <a:rPr sz="2400" spc="-254" dirty="0"/>
              <a:t> </a:t>
            </a:r>
            <a:r>
              <a:rPr sz="2400" spc="-90" dirty="0"/>
              <a:t>PersistentVolumeLabels</a:t>
            </a:r>
            <a:r>
              <a:rPr sz="2400" spc="-254" dirty="0"/>
              <a:t> </a:t>
            </a:r>
            <a:r>
              <a:rPr sz="2400" spc="-245" dirty="0"/>
              <a:t>.</a:t>
            </a:r>
            <a:endParaRPr sz="2400"/>
          </a:p>
        </p:txBody>
      </p:sp>
    </p:spTree>
    <p:extLst>
      <p:ext uri="{BB962C8B-B14F-4D97-AF65-F5344CB8AC3E}">
        <p14:creationId xmlns:p14="http://schemas.microsoft.com/office/powerpoint/2010/main" val="2000031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0090"/>
            <a:ext cx="5334000" cy="2007216"/>
          </a:xfrm>
          <a:prstGeom prst="rect">
            <a:avLst/>
          </a:prstGeom>
        </p:spPr>
        <p:txBody>
          <a:bodyPr vert="horz" wrap="square" lIns="0" tIns="0" rIns="0" bIns="0" rtlCol="0" anchor="t">
            <a:normAutofit/>
          </a:bodyPr>
          <a:lstStyle/>
          <a:p>
            <a:r>
              <a:rPr dirty="0"/>
              <a:t>kube-scheduler</a:t>
            </a:r>
            <a:endParaRPr/>
          </a:p>
        </p:txBody>
      </p:sp>
      <p:sp>
        <p:nvSpPr>
          <p:cNvPr id="3" name="object 3"/>
          <p:cNvSpPr txBox="1"/>
          <p:nvPr/>
        </p:nvSpPr>
        <p:spPr>
          <a:xfrm>
            <a:off x="1370517" y="2457306"/>
            <a:ext cx="6324600" cy="2934329"/>
          </a:xfrm>
          <a:prstGeom prst="rect">
            <a:avLst/>
          </a:prstGeom>
        </p:spPr>
        <p:txBody>
          <a:bodyPr vert="horz" wrap="square" lIns="0" tIns="12700" rIns="0" bIns="0" rtlCol="0">
            <a:spAutoFit/>
          </a:bodyPr>
          <a:lstStyle/>
          <a:p>
            <a:pPr marL="12700" marR="5080">
              <a:lnSpc>
                <a:spcPct val="113300"/>
              </a:lnSpc>
              <a:spcBef>
                <a:spcPts val="100"/>
              </a:spcBef>
            </a:pPr>
            <a:r>
              <a:rPr sz="2400" spc="-105" dirty="0">
                <a:solidFill>
                  <a:srgbClr val="FFFFFF"/>
                </a:solidFill>
                <a:latin typeface="Verdana"/>
                <a:cs typeface="Verdana"/>
              </a:rPr>
              <a:t>Kube-scheduler</a:t>
            </a:r>
            <a:r>
              <a:rPr sz="2400" spc="-254" dirty="0">
                <a:solidFill>
                  <a:srgbClr val="FFFFFF"/>
                </a:solidFill>
                <a:latin typeface="Verdana"/>
                <a:cs typeface="Verdana"/>
              </a:rPr>
              <a:t> </a:t>
            </a:r>
            <a:r>
              <a:rPr sz="2400" spc="-85" dirty="0">
                <a:solidFill>
                  <a:srgbClr val="FFFFFF"/>
                </a:solidFill>
                <a:latin typeface="Verdana"/>
                <a:cs typeface="Verdana"/>
              </a:rPr>
              <a:t>is</a:t>
            </a:r>
            <a:r>
              <a:rPr sz="2400" spc="-250" dirty="0">
                <a:solidFill>
                  <a:srgbClr val="FFFFFF"/>
                </a:solidFill>
                <a:latin typeface="Verdana"/>
                <a:cs typeface="Verdana"/>
              </a:rPr>
              <a:t> </a:t>
            </a:r>
            <a:r>
              <a:rPr sz="2400" spc="-150" dirty="0">
                <a:solidFill>
                  <a:srgbClr val="FFFFFF"/>
                </a:solidFill>
                <a:latin typeface="Verdana"/>
                <a:cs typeface="Verdana"/>
              </a:rPr>
              <a:t>a</a:t>
            </a:r>
            <a:r>
              <a:rPr sz="2400" spc="-254" dirty="0">
                <a:solidFill>
                  <a:srgbClr val="FFFFFF"/>
                </a:solidFill>
                <a:latin typeface="Verdana"/>
                <a:cs typeface="Verdana"/>
              </a:rPr>
              <a:t> </a:t>
            </a:r>
            <a:r>
              <a:rPr sz="2400" spc="-105" dirty="0">
                <a:solidFill>
                  <a:srgbClr val="FFFFFF"/>
                </a:solidFill>
                <a:latin typeface="Verdana"/>
                <a:cs typeface="Verdana"/>
              </a:rPr>
              <a:t>verbose</a:t>
            </a:r>
            <a:r>
              <a:rPr sz="2400" spc="-250" dirty="0">
                <a:solidFill>
                  <a:srgbClr val="FFFFFF"/>
                </a:solidFill>
                <a:latin typeface="Verdana"/>
                <a:cs typeface="Verdana"/>
              </a:rPr>
              <a:t> </a:t>
            </a:r>
            <a:r>
              <a:rPr sz="2400" spc="-85" dirty="0">
                <a:solidFill>
                  <a:srgbClr val="FFFFFF"/>
                </a:solidFill>
                <a:latin typeface="Verdana"/>
                <a:cs typeface="Verdana"/>
              </a:rPr>
              <a:t>policy-rich</a:t>
            </a:r>
            <a:r>
              <a:rPr sz="2400" spc="-254" dirty="0">
                <a:solidFill>
                  <a:srgbClr val="FFFFFF"/>
                </a:solidFill>
                <a:latin typeface="Verdana"/>
                <a:cs typeface="Verdana"/>
              </a:rPr>
              <a:t> </a:t>
            </a:r>
            <a:r>
              <a:rPr sz="2400" spc="-114" dirty="0">
                <a:solidFill>
                  <a:srgbClr val="FFFFFF"/>
                </a:solidFill>
                <a:latin typeface="Verdana"/>
                <a:cs typeface="Verdana"/>
              </a:rPr>
              <a:t>engine</a:t>
            </a:r>
            <a:r>
              <a:rPr sz="2400" spc="-250" dirty="0">
                <a:solidFill>
                  <a:srgbClr val="FFFFFF"/>
                </a:solidFill>
                <a:latin typeface="Verdana"/>
                <a:cs typeface="Verdana"/>
              </a:rPr>
              <a:t> </a:t>
            </a:r>
            <a:r>
              <a:rPr sz="2400" spc="-85" dirty="0">
                <a:solidFill>
                  <a:srgbClr val="FFFFFF"/>
                </a:solidFill>
                <a:latin typeface="Verdana"/>
                <a:cs typeface="Verdana"/>
              </a:rPr>
              <a:t>that</a:t>
            </a:r>
            <a:r>
              <a:rPr sz="2400" spc="-250" dirty="0">
                <a:solidFill>
                  <a:srgbClr val="FFFFFF"/>
                </a:solidFill>
                <a:latin typeface="Verdana"/>
                <a:cs typeface="Verdana"/>
              </a:rPr>
              <a:t> </a:t>
            </a:r>
            <a:r>
              <a:rPr sz="2400" spc="-110" dirty="0">
                <a:solidFill>
                  <a:srgbClr val="FFFFFF"/>
                </a:solidFill>
                <a:latin typeface="Verdana"/>
                <a:cs typeface="Verdana"/>
              </a:rPr>
              <a:t>evaluates</a:t>
            </a:r>
            <a:r>
              <a:rPr sz="2400" spc="-254" dirty="0">
                <a:solidFill>
                  <a:srgbClr val="FFFFFF"/>
                </a:solidFill>
                <a:latin typeface="Verdana"/>
                <a:cs typeface="Verdana"/>
              </a:rPr>
              <a:t> </a:t>
            </a:r>
            <a:r>
              <a:rPr sz="2400" spc="-85" dirty="0">
                <a:solidFill>
                  <a:srgbClr val="FFFFFF"/>
                </a:solidFill>
                <a:latin typeface="Verdana"/>
                <a:cs typeface="Verdana"/>
              </a:rPr>
              <a:t>workload  </a:t>
            </a:r>
            <a:r>
              <a:rPr sz="2400" spc="-105" dirty="0">
                <a:solidFill>
                  <a:srgbClr val="FFFFFF"/>
                </a:solidFill>
                <a:latin typeface="Verdana"/>
                <a:cs typeface="Verdana"/>
              </a:rPr>
              <a:t>requirements </a:t>
            </a:r>
            <a:r>
              <a:rPr sz="2400" spc="-125" dirty="0">
                <a:solidFill>
                  <a:srgbClr val="FFFFFF"/>
                </a:solidFill>
                <a:latin typeface="Verdana"/>
                <a:cs typeface="Verdana"/>
              </a:rPr>
              <a:t>and </a:t>
            </a:r>
            <a:r>
              <a:rPr sz="2400" spc="-110" dirty="0">
                <a:solidFill>
                  <a:srgbClr val="FFFFFF"/>
                </a:solidFill>
                <a:latin typeface="Verdana"/>
                <a:cs typeface="Verdana"/>
              </a:rPr>
              <a:t>attempts </a:t>
            </a:r>
            <a:r>
              <a:rPr sz="2400" spc="-60" dirty="0">
                <a:solidFill>
                  <a:srgbClr val="FFFFFF"/>
                </a:solidFill>
                <a:latin typeface="Verdana"/>
                <a:cs typeface="Verdana"/>
              </a:rPr>
              <a:t>to </a:t>
            </a:r>
            <a:r>
              <a:rPr sz="2400" spc="-100" dirty="0">
                <a:solidFill>
                  <a:srgbClr val="FFFFFF"/>
                </a:solidFill>
                <a:latin typeface="Verdana"/>
                <a:cs typeface="Verdana"/>
              </a:rPr>
              <a:t>place </a:t>
            </a:r>
            <a:r>
              <a:rPr sz="2400" spc="-35" dirty="0">
                <a:solidFill>
                  <a:srgbClr val="FFFFFF"/>
                </a:solidFill>
                <a:latin typeface="Verdana"/>
                <a:cs typeface="Verdana"/>
              </a:rPr>
              <a:t>it </a:t>
            </a:r>
            <a:r>
              <a:rPr sz="2400" spc="-105" dirty="0">
                <a:solidFill>
                  <a:srgbClr val="FFFFFF"/>
                </a:solidFill>
                <a:latin typeface="Verdana"/>
                <a:cs typeface="Verdana"/>
              </a:rPr>
              <a:t>on </a:t>
            </a:r>
            <a:r>
              <a:rPr sz="2400" spc="-150" dirty="0">
                <a:solidFill>
                  <a:srgbClr val="FFFFFF"/>
                </a:solidFill>
                <a:latin typeface="Verdana"/>
                <a:cs typeface="Verdana"/>
              </a:rPr>
              <a:t>a </a:t>
            </a:r>
            <a:r>
              <a:rPr sz="2400" spc="-125" dirty="0">
                <a:solidFill>
                  <a:srgbClr val="FFFFFF"/>
                </a:solidFill>
                <a:latin typeface="Verdana"/>
                <a:cs typeface="Verdana"/>
              </a:rPr>
              <a:t>matching </a:t>
            </a:r>
            <a:r>
              <a:rPr sz="2400" spc="-110" dirty="0">
                <a:solidFill>
                  <a:srgbClr val="FFFFFF"/>
                </a:solidFill>
                <a:latin typeface="Verdana"/>
                <a:cs typeface="Verdana"/>
              </a:rPr>
              <a:t>resource. These  </a:t>
            </a:r>
            <a:r>
              <a:rPr sz="2400" spc="-105" dirty="0">
                <a:solidFill>
                  <a:srgbClr val="FFFFFF"/>
                </a:solidFill>
                <a:latin typeface="Verdana"/>
                <a:cs typeface="Verdana"/>
              </a:rPr>
              <a:t>requirements</a:t>
            </a:r>
            <a:r>
              <a:rPr sz="2400" spc="-254" dirty="0">
                <a:solidFill>
                  <a:srgbClr val="FFFFFF"/>
                </a:solidFill>
                <a:latin typeface="Verdana"/>
                <a:cs typeface="Verdana"/>
              </a:rPr>
              <a:t> </a:t>
            </a:r>
            <a:r>
              <a:rPr sz="2400" spc="-120" dirty="0">
                <a:solidFill>
                  <a:srgbClr val="FFFFFF"/>
                </a:solidFill>
                <a:latin typeface="Verdana"/>
                <a:cs typeface="Verdana"/>
              </a:rPr>
              <a:t>can</a:t>
            </a:r>
            <a:r>
              <a:rPr sz="2400" spc="-250" dirty="0">
                <a:solidFill>
                  <a:srgbClr val="FFFFFF"/>
                </a:solidFill>
                <a:latin typeface="Verdana"/>
                <a:cs typeface="Verdana"/>
              </a:rPr>
              <a:t> </a:t>
            </a:r>
            <a:r>
              <a:rPr sz="2400" spc="-90" dirty="0">
                <a:solidFill>
                  <a:srgbClr val="FFFFFF"/>
                </a:solidFill>
                <a:latin typeface="Verdana"/>
                <a:cs typeface="Verdana"/>
              </a:rPr>
              <a:t>include</a:t>
            </a:r>
            <a:r>
              <a:rPr sz="2400" spc="-250" dirty="0">
                <a:solidFill>
                  <a:srgbClr val="FFFFFF"/>
                </a:solidFill>
                <a:latin typeface="Verdana"/>
                <a:cs typeface="Verdana"/>
              </a:rPr>
              <a:t> </a:t>
            </a:r>
            <a:r>
              <a:rPr sz="2400" spc="-120" dirty="0">
                <a:solidFill>
                  <a:srgbClr val="FFFFFF"/>
                </a:solidFill>
                <a:latin typeface="Verdana"/>
                <a:cs typeface="Verdana"/>
              </a:rPr>
              <a:t>such</a:t>
            </a:r>
            <a:r>
              <a:rPr sz="2400" spc="-250" dirty="0">
                <a:solidFill>
                  <a:srgbClr val="FFFFFF"/>
                </a:solidFill>
                <a:latin typeface="Verdana"/>
                <a:cs typeface="Verdana"/>
              </a:rPr>
              <a:t> </a:t>
            </a:r>
            <a:r>
              <a:rPr sz="2400" spc="-105" dirty="0">
                <a:solidFill>
                  <a:srgbClr val="FFFFFF"/>
                </a:solidFill>
                <a:latin typeface="Verdana"/>
                <a:cs typeface="Verdana"/>
              </a:rPr>
              <a:t>things</a:t>
            </a:r>
            <a:r>
              <a:rPr sz="2400" spc="-250" dirty="0">
                <a:solidFill>
                  <a:srgbClr val="FFFFFF"/>
                </a:solidFill>
                <a:latin typeface="Verdana"/>
                <a:cs typeface="Verdana"/>
              </a:rPr>
              <a:t> </a:t>
            </a:r>
            <a:r>
              <a:rPr sz="2400" spc="-145" dirty="0">
                <a:solidFill>
                  <a:srgbClr val="FFFFFF"/>
                </a:solidFill>
                <a:latin typeface="Verdana"/>
                <a:cs typeface="Verdana"/>
              </a:rPr>
              <a:t>as</a:t>
            </a:r>
            <a:r>
              <a:rPr sz="2400" spc="-250" dirty="0">
                <a:solidFill>
                  <a:srgbClr val="FFFFFF"/>
                </a:solidFill>
                <a:latin typeface="Verdana"/>
                <a:cs typeface="Verdana"/>
              </a:rPr>
              <a:t> </a:t>
            </a:r>
            <a:r>
              <a:rPr sz="2400" spc="-110" dirty="0">
                <a:solidFill>
                  <a:srgbClr val="FFFFFF"/>
                </a:solidFill>
                <a:latin typeface="Verdana"/>
                <a:cs typeface="Verdana"/>
              </a:rPr>
              <a:t>general</a:t>
            </a:r>
            <a:r>
              <a:rPr sz="2400" spc="-250" dirty="0">
                <a:solidFill>
                  <a:srgbClr val="FFFFFF"/>
                </a:solidFill>
                <a:latin typeface="Verdana"/>
                <a:cs typeface="Verdana"/>
              </a:rPr>
              <a:t> </a:t>
            </a:r>
            <a:r>
              <a:rPr sz="2400" spc="-100" dirty="0">
                <a:solidFill>
                  <a:srgbClr val="FFFFFF"/>
                </a:solidFill>
                <a:latin typeface="Verdana"/>
                <a:cs typeface="Verdana"/>
              </a:rPr>
              <a:t>hardware</a:t>
            </a:r>
            <a:r>
              <a:rPr sz="2400" spc="-250" dirty="0">
                <a:solidFill>
                  <a:srgbClr val="FFFFFF"/>
                </a:solidFill>
                <a:latin typeface="Verdana"/>
                <a:cs typeface="Verdana"/>
              </a:rPr>
              <a:t> </a:t>
            </a:r>
            <a:r>
              <a:rPr sz="2400" spc="-130" dirty="0">
                <a:solidFill>
                  <a:srgbClr val="FFFFFF"/>
                </a:solidFill>
                <a:latin typeface="Verdana"/>
                <a:cs typeface="Verdana"/>
              </a:rPr>
              <a:t>reqs,</a:t>
            </a:r>
            <a:r>
              <a:rPr sz="2400" spc="-250" dirty="0">
                <a:solidFill>
                  <a:srgbClr val="FFFFFF"/>
                </a:solidFill>
                <a:latin typeface="Verdana"/>
                <a:cs typeface="Verdana"/>
              </a:rPr>
              <a:t> </a:t>
            </a:r>
            <a:r>
              <a:rPr sz="2400" spc="-90" dirty="0">
                <a:solidFill>
                  <a:srgbClr val="FFFFFF"/>
                </a:solidFill>
                <a:latin typeface="Verdana"/>
                <a:cs typeface="Verdana"/>
              </a:rPr>
              <a:t>affinity,  </a:t>
            </a:r>
            <a:r>
              <a:rPr sz="2400" spc="-95" dirty="0">
                <a:solidFill>
                  <a:srgbClr val="FFFFFF"/>
                </a:solidFill>
                <a:latin typeface="Verdana"/>
                <a:cs typeface="Verdana"/>
              </a:rPr>
              <a:t>anti-affinity,</a:t>
            </a:r>
            <a:r>
              <a:rPr sz="2400" spc="-254" dirty="0">
                <a:solidFill>
                  <a:srgbClr val="FFFFFF"/>
                </a:solidFill>
                <a:latin typeface="Verdana"/>
                <a:cs typeface="Verdana"/>
              </a:rPr>
              <a:t> </a:t>
            </a:r>
            <a:r>
              <a:rPr sz="2400" spc="-125" dirty="0">
                <a:solidFill>
                  <a:srgbClr val="FFFFFF"/>
                </a:solidFill>
                <a:latin typeface="Verdana"/>
                <a:cs typeface="Verdana"/>
              </a:rPr>
              <a:t>and</a:t>
            </a:r>
            <a:r>
              <a:rPr sz="2400" spc="-254" dirty="0">
                <a:solidFill>
                  <a:srgbClr val="FFFFFF"/>
                </a:solidFill>
                <a:latin typeface="Verdana"/>
                <a:cs typeface="Verdana"/>
              </a:rPr>
              <a:t> </a:t>
            </a:r>
            <a:r>
              <a:rPr sz="2400" spc="-80" dirty="0">
                <a:solidFill>
                  <a:srgbClr val="FFFFFF"/>
                </a:solidFill>
                <a:latin typeface="Verdana"/>
                <a:cs typeface="Verdana"/>
              </a:rPr>
              <a:t>other</a:t>
            </a:r>
            <a:r>
              <a:rPr sz="2400" spc="-254" dirty="0">
                <a:solidFill>
                  <a:srgbClr val="FFFFFF"/>
                </a:solidFill>
                <a:latin typeface="Verdana"/>
                <a:cs typeface="Verdana"/>
              </a:rPr>
              <a:t> </a:t>
            </a:r>
            <a:r>
              <a:rPr sz="2400" spc="-120" dirty="0">
                <a:solidFill>
                  <a:srgbClr val="FFFFFF"/>
                </a:solidFill>
                <a:latin typeface="Verdana"/>
                <a:cs typeface="Verdana"/>
              </a:rPr>
              <a:t>custom</a:t>
            </a:r>
            <a:r>
              <a:rPr sz="2400" spc="-254" dirty="0">
                <a:solidFill>
                  <a:srgbClr val="FFFFFF"/>
                </a:solidFill>
                <a:latin typeface="Verdana"/>
                <a:cs typeface="Verdana"/>
              </a:rPr>
              <a:t> </a:t>
            </a:r>
            <a:r>
              <a:rPr sz="2400" spc="-95" dirty="0">
                <a:solidFill>
                  <a:srgbClr val="FFFFFF"/>
                </a:solidFill>
                <a:latin typeface="Verdana"/>
                <a:cs typeface="Verdana"/>
              </a:rPr>
              <a:t>resource</a:t>
            </a:r>
            <a:r>
              <a:rPr sz="2400" spc="-254" dirty="0">
                <a:solidFill>
                  <a:srgbClr val="FFFFFF"/>
                </a:solidFill>
                <a:latin typeface="Verdana"/>
                <a:cs typeface="Verdana"/>
              </a:rPr>
              <a:t> </a:t>
            </a:r>
            <a:r>
              <a:rPr sz="2400" spc="-114" dirty="0">
                <a:solidFill>
                  <a:srgbClr val="FFFFFF"/>
                </a:solidFill>
                <a:latin typeface="Verdana"/>
                <a:cs typeface="Verdana"/>
              </a:rPr>
              <a:t>requirements.</a:t>
            </a:r>
            <a:endParaRPr sz="2400">
              <a:latin typeface="Verdana"/>
              <a:cs typeface="Verdana"/>
            </a:endParaRPr>
          </a:p>
        </p:txBody>
      </p:sp>
    </p:spTree>
    <p:extLst>
      <p:ext uri="{BB962C8B-B14F-4D97-AF65-F5344CB8AC3E}">
        <p14:creationId xmlns:p14="http://schemas.microsoft.com/office/powerpoint/2010/main" val="27962970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1656324" y="3029046"/>
            <a:ext cx="6200252" cy="1939687"/>
          </a:xfrm>
          <a:prstGeom prst="rect">
            <a:avLst/>
          </a:prstGeom>
        </p:spPr>
        <p:txBody>
          <a:bodyPr vert="horz" wrap="square" lIns="0" tIns="0" rIns="0" bIns="0" rtlCol="0" anchor="t">
            <a:normAutofit fontScale="97500"/>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smtClean="0"/>
              <a:t>Node Components</a:t>
            </a:r>
            <a:endParaRPr dirty="0"/>
          </a:p>
        </p:txBody>
      </p:sp>
    </p:spTree>
    <p:extLst>
      <p:ext uri="{BB962C8B-B14F-4D97-AF65-F5344CB8AC3E}">
        <p14:creationId xmlns:p14="http://schemas.microsoft.com/office/powerpoint/2010/main" val="186083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2400"/>
            <a:ext cx="7696200" cy="1295400"/>
          </a:xfrm>
          <a:prstGeom prst="rect">
            <a:avLst/>
          </a:prstGeom>
        </p:spPr>
        <p:txBody>
          <a:bodyPr vert="horz" wrap="square" lIns="0" tIns="0" rIns="0" bIns="0" rtlCol="0" anchor="t">
            <a:normAutofit/>
          </a:bodyPr>
          <a:lstStyle/>
          <a:p>
            <a:r>
              <a:rPr dirty="0"/>
              <a:t>Node Components</a:t>
            </a:r>
          </a:p>
        </p:txBody>
      </p:sp>
      <p:sp>
        <p:nvSpPr>
          <p:cNvPr id="3" name="object 3"/>
          <p:cNvSpPr txBox="1"/>
          <p:nvPr/>
        </p:nvSpPr>
        <p:spPr>
          <a:xfrm>
            <a:off x="3920971" y="2460736"/>
            <a:ext cx="2205990" cy="7112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65" dirty="0">
                <a:solidFill>
                  <a:srgbClr val="FFFFFF"/>
                </a:solidFill>
                <a:latin typeface="Verdana"/>
                <a:cs typeface="Verdana"/>
              </a:rPr>
              <a:t>Kubelet</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Kube-proxy</a:t>
            </a:r>
            <a:endParaRPr sz="1300">
              <a:latin typeface="Verdana"/>
              <a:cs typeface="Verdana"/>
            </a:endParaRPr>
          </a:p>
          <a:p>
            <a:pPr marL="340995" indent="-328295">
              <a:spcBef>
                <a:spcPts val="240"/>
              </a:spcBef>
              <a:buFont typeface="Arial"/>
              <a:buChar char="●"/>
              <a:tabLst>
                <a:tab pos="340360" algn="l"/>
                <a:tab pos="340995" algn="l"/>
              </a:tabLst>
            </a:pPr>
            <a:r>
              <a:rPr sz="1300" spc="-65" dirty="0">
                <a:solidFill>
                  <a:srgbClr val="FFFFFF"/>
                </a:solidFill>
                <a:latin typeface="Verdana"/>
                <a:cs typeface="Verdana"/>
              </a:rPr>
              <a:t>Container</a:t>
            </a:r>
            <a:r>
              <a:rPr sz="1300" spc="-385" dirty="0">
                <a:solidFill>
                  <a:srgbClr val="FFFFFF"/>
                </a:solidFill>
                <a:latin typeface="Verdana"/>
                <a:cs typeface="Verdana"/>
              </a:rPr>
              <a:t> </a:t>
            </a:r>
            <a:r>
              <a:rPr sz="1300" spc="-85" dirty="0">
                <a:solidFill>
                  <a:srgbClr val="FFFFFF"/>
                </a:solidFill>
                <a:latin typeface="Verdana"/>
                <a:cs typeface="Verdana"/>
              </a:rPr>
              <a:t>runtime </a:t>
            </a:r>
            <a:r>
              <a:rPr sz="1300" spc="-95" dirty="0">
                <a:solidFill>
                  <a:srgbClr val="FFFFFF"/>
                </a:solidFill>
                <a:latin typeface="Verdana"/>
                <a:cs typeface="Verdana"/>
              </a:rPr>
              <a:t>engine</a:t>
            </a:r>
            <a:endParaRPr sz="1300">
              <a:latin typeface="Verdana"/>
              <a:cs typeface="Verdana"/>
            </a:endParaRPr>
          </a:p>
        </p:txBody>
      </p:sp>
      <p:sp>
        <p:nvSpPr>
          <p:cNvPr id="4" name="object 4"/>
          <p:cNvSpPr/>
          <p:nvPr/>
        </p:nvSpPr>
        <p:spPr>
          <a:xfrm>
            <a:off x="1297497" y="2424796"/>
            <a:ext cx="242154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0685681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801"/>
            <a:ext cx="5791200" cy="1219200"/>
          </a:xfrm>
          <a:prstGeom prst="rect">
            <a:avLst/>
          </a:prstGeom>
        </p:spPr>
        <p:txBody>
          <a:bodyPr vert="horz" wrap="square" lIns="0" tIns="0" rIns="0" bIns="0" rtlCol="0" anchor="t">
            <a:normAutofit/>
          </a:bodyPr>
          <a:lstStyle/>
          <a:p>
            <a:r>
              <a:rPr dirty="0"/>
              <a:t>kubelet</a:t>
            </a:r>
          </a:p>
        </p:txBody>
      </p:sp>
      <p:sp>
        <p:nvSpPr>
          <p:cNvPr id="3" name="object 3"/>
          <p:cNvSpPr txBox="1"/>
          <p:nvPr/>
        </p:nvSpPr>
        <p:spPr>
          <a:xfrm>
            <a:off x="1370517" y="2457307"/>
            <a:ext cx="6789420" cy="2201693"/>
          </a:xfrm>
          <a:prstGeom prst="rect">
            <a:avLst/>
          </a:prstGeom>
        </p:spPr>
        <p:txBody>
          <a:bodyPr vert="horz" wrap="square" lIns="0" tIns="12700" rIns="0" bIns="0" rtlCol="0">
            <a:spAutoFit/>
          </a:bodyPr>
          <a:lstStyle/>
          <a:p>
            <a:pPr marL="12700" marR="5080">
              <a:lnSpc>
                <a:spcPct val="113300"/>
              </a:lnSpc>
              <a:spcBef>
                <a:spcPts val="100"/>
              </a:spcBef>
            </a:pPr>
            <a:r>
              <a:rPr sz="1600" spc="-70" dirty="0">
                <a:solidFill>
                  <a:srgbClr val="FFFFFF"/>
                </a:solidFill>
                <a:latin typeface="Verdana"/>
                <a:cs typeface="Verdana"/>
              </a:rPr>
              <a:t>Acts </a:t>
            </a:r>
            <a:r>
              <a:rPr sz="1600" spc="-145" dirty="0">
                <a:solidFill>
                  <a:srgbClr val="FFFFFF"/>
                </a:solidFill>
                <a:latin typeface="Verdana"/>
                <a:cs typeface="Verdana"/>
              </a:rPr>
              <a:t>as </a:t>
            </a:r>
            <a:r>
              <a:rPr sz="1600" spc="-95" dirty="0">
                <a:solidFill>
                  <a:srgbClr val="FFFFFF"/>
                </a:solidFill>
                <a:latin typeface="Verdana"/>
                <a:cs typeface="Verdana"/>
              </a:rPr>
              <a:t>the </a:t>
            </a:r>
            <a:r>
              <a:rPr sz="1600" spc="-110" dirty="0">
                <a:solidFill>
                  <a:srgbClr val="FFFFFF"/>
                </a:solidFill>
                <a:latin typeface="Verdana"/>
                <a:cs typeface="Verdana"/>
              </a:rPr>
              <a:t>node </a:t>
            </a:r>
            <a:r>
              <a:rPr sz="1600" spc="-125" dirty="0">
                <a:solidFill>
                  <a:srgbClr val="FFFFFF"/>
                </a:solidFill>
                <a:latin typeface="Verdana"/>
                <a:cs typeface="Verdana"/>
              </a:rPr>
              <a:t>agent </a:t>
            </a:r>
            <a:r>
              <a:rPr sz="1600" spc="-95" dirty="0">
                <a:solidFill>
                  <a:srgbClr val="FFFFFF"/>
                </a:solidFill>
                <a:latin typeface="Verdana"/>
                <a:cs typeface="Verdana"/>
              </a:rPr>
              <a:t>responsible </a:t>
            </a:r>
            <a:r>
              <a:rPr sz="1600" spc="-50" dirty="0">
                <a:solidFill>
                  <a:srgbClr val="FFFFFF"/>
                </a:solidFill>
                <a:latin typeface="Verdana"/>
                <a:cs typeface="Verdana"/>
              </a:rPr>
              <a:t>for </a:t>
            </a:r>
            <a:r>
              <a:rPr sz="1600" spc="-150" dirty="0">
                <a:solidFill>
                  <a:srgbClr val="FFFFFF"/>
                </a:solidFill>
                <a:latin typeface="Verdana"/>
                <a:cs typeface="Verdana"/>
              </a:rPr>
              <a:t>managing </a:t>
            </a:r>
            <a:r>
              <a:rPr sz="1600" spc="-100" dirty="0">
                <a:solidFill>
                  <a:srgbClr val="FFFFFF"/>
                </a:solidFill>
                <a:latin typeface="Verdana"/>
                <a:cs typeface="Verdana"/>
              </a:rPr>
              <a:t>pod </a:t>
            </a:r>
            <a:r>
              <a:rPr sz="1600" spc="-75" dirty="0">
                <a:solidFill>
                  <a:srgbClr val="FFFFFF"/>
                </a:solidFill>
                <a:latin typeface="Verdana"/>
                <a:cs typeface="Verdana"/>
              </a:rPr>
              <a:t>lifecycle </a:t>
            </a:r>
            <a:r>
              <a:rPr sz="1600" spc="-105" dirty="0">
                <a:solidFill>
                  <a:srgbClr val="FFFFFF"/>
                </a:solidFill>
                <a:latin typeface="Verdana"/>
                <a:cs typeface="Verdana"/>
              </a:rPr>
              <a:t>on </a:t>
            </a:r>
            <a:r>
              <a:rPr sz="1600" spc="-70" dirty="0">
                <a:solidFill>
                  <a:srgbClr val="FFFFFF"/>
                </a:solidFill>
                <a:latin typeface="Verdana"/>
                <a:cs typeface="Verdana"/>
              </a:rPr>
              <a:t>its </a:t>
            </a:r>
            <a:r>
              <a:rPr sz="1600" spc="-125" dirty="0">
                <a:solidFill>
                  <a:srgbClr val="FFFFFF"/>
                </a:solidFill>
                <a:latin typeface="Verdana"/>
                <a:cs typeface="Verdana"/>
              </a:rPr>
              <a:t>host.  </a:t>
            </a:r>
            <a:r>
              <a:rPr sz="1600" spc="-80" dirty="0">
                <a:solidFill>
                  <a:srgbClr val="FFFFFF"/>
                </a:solidFill>
                <a:latin typeface="Verdana"/>
                <a:cs typeface="Verdana"/>
              </a:rPr>
              <a:t>Kubelet</a:t>
            </a:r>
            <a:r>
              <a:rPr sz="1600" spc="-250" dirty="0">
                <a:solidFill>
                  <a:srgbClr val="FFFFFF"/>
                </a:solidFill>
                <a:latin typeface="Verdana"/>
                <a:cs typeface="Verdana"/>
              </a:rPr>
              <a:t> </a:t>
            </a:r>
            <a:r>
              <a:rPr sz="1600" spc="-110" dirty="0">
                <a:solidFill>
                  <a:srgbClr val="FFFFFF"/>
                </a:solidFill>
                <a:latin typeface="Verdana"/>
                <a:cs typeface="Verdana"/>
              </a:rPr>
              <a:t>understands</a:t>
            </a:r>
            <a:r>
              <a:rPr sz="1600" spc="-245" dirty="0">
                <a:solidFill>
                  <a:srgbClr val="FFFFFF"/>
                </a:solidFill>
                <a:latin typeface="Verdana"/>
                <a:cs typeface="Verdana"/>
              </a:rPr>
              <a:t> </a:t>
            </a:r>
            <a:r>
              <a:rPr sz="1600" spc="15" dirty="0">
                <a:solidFill>
                  <a:srgbClr val="FFFFFF"/>
                </a:solidFill>
                <a:latin typeface="Verdana"/>
                <a:cs typeface="Verdana"/>
              </a:rPr>
              <a:t>YAML</a:t>
            </a:r>
            <a:r>
              <a:rPr sz="1600" spc="-245"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14" dirty="0">
                <a:solidFill>
                  <a:srgbClr val="FFFFFF"/>
                </a:solidFill>
                <a:latin typeface="Verdana"/>
                <a:cs typeface="Verdana"/>
              </a:rPr>
              <a:t>manifests</a:t>
            </a:r>
            <a:r>
              <a:rPr sz="1600" spc="-245" dirty="0">
                <a:solidFill>
                  <a:srgbClr val="FFFFFF"/>
                </a:solidFill>
                <a:latin typeface="Verdana"/>
                <a:cs typeface="Verdana"/>
              </a:rPr>
              <a:t> </a:t>
            </a:r>
            <a:r>
              <a:rPr sz="1600" spc="-85" dirty="0">
                <a:solidFill>
                  <a:srgbClr val="FFFFFF"/>
                </a:solidFill>
                <a:latin typeface="Verdana"/>
                <a:cs typeface="Verdana"/>
              </a:rPr>
              <a:t>that</a:t>
            </a:r>
            <a:r>
              <a:rPr sz="1600" spc="-245" dirty="0">
                <a:solidFill>
                  <a:srgbClr val="FFFFFF"/>
                </a:solidFill>
                <a:latin typeface="Verdana"/>
                <a:cs typeface="Verdana"/>
              </a:rPr>
              <a:t> </a:t>
            </a:r>
            <a:r>
              <a:rPr sz="1600" spc="-35" dirty="0">
                <a:solidFill>
                  <a:srgbClr val="FFFFFF"/>
                </a:solidFill>
                <a:latin typeface="Verdana"/>
                <a:cs typeface="Verdana"/>
              </a:rPr>
              <a:t>it</a:t>
            </a:r>
            <a:r>
              <a:rPr sz="1600" spc="-250" dirty="0">
                <a:solidFill>
                  <a:srgbClr val="FFFFFF"/>
                </a:solidFill>
                <a:latin typeface="Verdana"/>
                <a:cs typeface="Verdana"/>
              </a:rPr>
              <a:t> </a:t>
            </a:r>
            <a:r>
              <a:rPr sz="1600" spc="-120" dirty="0">
                <a:solidFill>
                  <a:srgbClr val="FFFFFF"/>
                </a:solidFill>
                <a:latin typeface="Verdana"/>
                <a:cs typeface="Verdana"/>
              </a:rPr>
              <a:t>can</a:t>
            </a:r>
            <a:r>
              <a:rPr sz="1600" spc="-245" dirty="0">
                <a:solidFill>
                  <a:srgbClr val="FFFFFF"/>
                </a:solidFill>
                <a:latin typeface="Verdana"/>
                <a:cs typeface="Verdana"/>
              </a:rPr>
              <a:t> </a:t>
            </a:r>
            <a:r>
              <a:rPr sz="1600" spc="-105" dirty="0">
                <a:solidFill>
                  <a:srgbClr val="FFFFFF"/>
                </a:solidFill>
                <a:latin typeface="Verdana"/>
                <a:cs typeface="Verdana"/>
              </a:rPr>
              <a:t>read</a:t>
            </a:r>
            <a:r>
              <a:rPr sz="1600" spc="-245" dirty="0">
                <a:solidFill>
                  <a:srgbClr val="FFFFFF"/>
                </a:solidFill>
                <a:latin typeface="Verdana"/>
                <a:cs typeface="Verdana"/>
              </a:rPr>
              <a:t> </a:t>
            </a:r>
            <a:r>
              <a:rPr sz="1600" spc="-100" dirty="0">
                <a:solidFill>
                  <a:srgbClr val="FFFFFF"/>
                </a:solidFill>
                <a:latin typeface="Verdana"/>
                <a:cs typeface="Verdana"/>
              </a:rPr>
              <a:t>from</a:t>
            </a:r>
            <a:r>
              <a:rPr sz="1600" spc="-245" dirty="0">
                <a:solidFill>
                  <a:srgbClr val="FFFFFF"/>
                </a:solidFill>
                <a:latin typeface="Verdana"/>
                <a:cs typeface="Verdana"/>
              </a:rPr>
              <a:t> </a:t>
            </a:r>
            <a:r>
              <a:rPr sz="1600" spc="-105" dirty="0">
                <a:solidFill>
                  <a:srgbClr val="FFFFFF"/>
                </a:solidFill>
                <a:latin typeface="Verdana"/>
                <a:cs typeface="Verdana"/>
              </a:rPr>
              <a:t>several  </a:t>
            </a:r>
            <a:r>
              <a:rPr sz="1600" spc="-135" dirty="0">
                <a:solidFill>
                  <a:srgbClr val="FFFFFF"/>
                </a:solidFill>
                <a:latin typeface="Verdana"/>
                <a:cs typeface="Verdana"/>
              </a:rPr>
              <a:t>sources:</a:t>
            </a:r>
            <a:endParaRPr sz="1600">
              <a:latin typeface="Verdana"/>
              <a:cs typeface="Verdana"/>
            </a:endParaRPr>
          </a:p>
          <a:p>
            <a:pPr>
              <a:spcBef>
                <a:spcPts val="5"/>
              </a:spcBef>
            </a:pPr>
            <a:endParaRPr sz="1650">
              <a:latin typeface="Times New Roman"/>
              <a:cs typeface="Times New Roman"/>
            </a:endParaRPr>
          </a:p>
          <a:p>
            <a:pPr marL="469900" indent="-351790">
              <a:buFont typeface="Arial"/>
              <a:buChar char="●"/>
              <a:tabLst>
                <a:tab pos="469265" algn="l"/>
                <a:tab pos="469900" algn="l"/>
              </a:tabLst>
            </a:pPr>
            <a:r>
              <a:rPr sz="1600" spc="-50" dirty="0">
                <a:solidFill>
                  <a:srgbClr val="FFFFFF"/>
                </a:solidFill>
                <a:latin typeface="Verdana"/>
                <a:cs typeface="Verdana"/>
              </a:rPr>
              <a:t>File</a:t>
            </a:r>
            <a:r>
              <a:rPr sz="1600" spc="-260" dirty="0">
                <a:solidFill>
                  <a:srgbClr val="FFFFFF"/>
                </a:solidFill>
                <a:latin typeface="Verdana"/>
                <a:cs typeface="Verdana"/>
              </a:rPr>
              <a:t> </a:t>
            </a:r>
            <a:r>
              <a:rPr sz="1600" spc="-105" dirty="0">
                <a:solidFill>
                  <a:srgbClr val="FFFFFF"/>
                </a:solidFill>
                <a:latin typeface="Verdana"/>
                <a:cs typeface="Verdana"/>
              </a:rPr>
              <a:t>path</a:t>
            </a:r>
            <a:endParaRPr sz="1600">
              <a:latin typeface="Verdana"/>
              <a:cs typeface="Verdana"/>
            </a:endParaRPr>
          </a:p>
          <a:p>
            <a:pPr marL="469900" indent="-351790">
              <a:spcBef>
                <a:spcPts val="254"/>
              </a:spcBef>
              <a:buFont typeface="Arial"/>
              <a:buChar char="●"/>
              <a:tabLst>
                <a:tab pos="469265" algn="l"/>
                <a:tab pos="469900" algn="l"/>
              </a:tabLst>
            </a:pPr>
            <a:r>
              <a:rPr sz="1600" spc="-20" dirty="0">
                <a:solidFill>
                  <a:srgbClr val="FFFFFF"/>
                </a:solidFill>
                <a:latin typeface="Verdana"/>
                <a:cs typeface="Verdana"/>
              </a:rPr>
              <a:t>HTTP</a:t>
            </a:r>
            <a:r>
              <a:rPr sz="1600" spc="-260" dirty="0">
                <a:solidFill>
                  <a:srgbClr val="FFFFFF"/>
                </a:solidFill>
                <a:latin typeface="Verdana"/>
                <a:cs typeface="Verdana"/>
              </a:rPr>
              <a:t> </a:t>
            </a:r>
            <a:r>
              <a:rPr sz="1600" spc="-90" dirty="0">
                <a:solidFill>
                  <a:srgbClr val="FFFFFF"/>
                </a:solidFill>
                <a:latin typeface="Verdana"/>
                <a:cs typeface="Verdana"/>
              </a:rPr>
              <a:t>Endpoint</a:t>
            </a:r>
            <a:endParaRPr sz="1600">
              <a:latin typeface="Verdana"/>
              <a:cs typeface="Verdana"/>
            </a:endParaRPr>
          </a:p>
          <a:p>
            <a:pPr marL="469900" indent="-351790">
              <a:spcBef>
                <a:spcPts val="254"/>
              </a:spcBef>
              <a:buFont typeface="Arial"/>
              <a:buChar char="●"/>
              <a:tabLst>
                <a:tab pos="469265" algn="l"/>
                <a:tab pos="469900" algn="l"/>
              </a:tabLst>
            </a:pPr>
            <a:r>
              <a:rPr sz="1600" spc="-80" dirty="0">
                <a:solidFill>
                  <a:srgbClr val="FFFFFF"/>
                </a:solidFill>
                <a:latin typeface="Verdana"/>
                <a:cs typeface="Verdana"/>
              </a:rPr>
              <a:t>Etcd</a:t>
            </a:r>
            <a:r>
              <a:rPr sz="1600" spc="-254" dirty="0">
                <a:solidFill>
                  <a:srgbClr val="FFFFFF"/>
                </a:solidFill>
                <a:latin typeface="Verdana"/>
                <a:cs typeface="Verdana"/>
              </a:rPr>
              <a:t> </a:t>
            </a:r>
            <a:r>
              <a:rPr sz="1600" spc="-100" dirty="0">
                <a:solidFill>
                  <a:srgbClr val="FFFFFF"/>
                </a:solidFill>
                <a:latin typeface="Verdana"/>
                <a:cs typeface="Verdana"/>
              </a:rPr>
              <a:t>watch</a:t>
            </a:r>
            <a:r>
              <a:rPr sz="1600" spc="-254" dirty="0">
                <a:solidFill>
                  <a:srgbClr val="FFFFFF"/>
                </a:solidFill>
                <a:latin typeface="Verdana"/>
                <a:cs typeface="Verdana"/>
              </a:rPr>
              <a:t> </a:t>
            </a:r>
            <a:r>
              <a:rPr sz="1600" spc="-105" dirty="0">
                <a:solidFill>
                  <a:srgbClr val="FFFFFF"/>
                </a:solidFill>
                <a:latin typeface="Verdana"/>
                <a:cs typeface="Verdana"/>
              </a:rPr>
              <a:t>acting</a:t>
            </a:r>
            <a:r>
              <a:rPr sz="1600" spc="-254" dirty="0">
                <a:solidFill>
                  <a:srgbClr val="FFFFFF"/>
                </a:solidFill>
                <a:latin typeface="Verdana"/>
                <a:cs typeface="Verdana"/>
              </a:rPr>
              <a:t> </a:t>
            </a:r>
            <a:r>
              <a:rPr sz="1600" spc="-105" dirty="0">
                <a:solidFill>
                  <a:srgbClr val="FFFFFF"/>
                </a:solidFill>
                <a:latin typeface="Verdana"/>
                <a:cs typeface="Verdana"/>
              </a:rPr>
              <a:t>on</a:t>
            </a:r>
            <a:r>
              <a:rPr sz="1600" spc="-254" dirty="0">
                <a:solidFill>
                  <a:srgbClr val="FFFFFF"/>
                </a:solidFill>
                <a:latin typeface="Verdana"/>
                <a:cs typeface="Verdana"/>
              </a:rPr>
              <a:t> </a:t>
            </a:r>
            <a:r>
              <a:rPr sz="1600" spc="-135" dirty="0">
                <a:solidFill>
                  <a:srgbClr val="FFFFFF"/>
                </a:solidFill>
                <a:latin typeface="Verdana"/>
                <a:cs typeface="Verdana"/>
              </a:rPr>
              <a:t>any</a:t>
            </a:r>
            <a:r>
              <a:rPr sz="1600" spc="-254" dirty="0">
                <a:solidFill>
                  <a:srgbClr val="FFFFFF"/>
                </a:solidFill>
                <a:latin typeface="Verdana"/>
                <a:cs typeface="Verdana"/>
              </a:rPr>
              <a:t> </a:t>
            </a:r>
            <a:r>
              <a:rPr sz="1600" spc="-135" dirty="0">
                <a:solidFill>
                  <a:srgbClr val="FFFFFF"/>
                </a:solidFill>
                <a:latin typeface="Verdana"/>
                <a:cs typeface="Verdana"/>
              </a:rPr>
              <a:t>changes</a:t>
            </a:r>
            <a:endParaRPr sz="1600">
              <a:latin typeface="Verdana"/>
              <a:cs typeface="Verdana"/>
            </a:endParaRPr>
          </a:p>
          <a:p>
            <a:pPr marL="469900" indent="-351790">
              <a:spcBef>
                <a:spcPts val="254"/>
              </a:spcBef>
              <a:buFont typeface="Arial"/>
              <a:buChar char="●"/>
              <a:tabLst>
                <a:tab pos="469265" algn="l"/>
                <a:tab pos="469900" algn="l"/>
              </a:tabLst>
            </a:pPr>
            <a:r>
              <a:rPr sz="1600" spc="-20" dirty="0">
                <a:solidFill>
                  <a:srgbClr val="FFFFFF"/>
                </a:solidFill>
                <a:latin typeface="Verdana"/>
                <a:cs typeface="Verdana"/>
              </a:rPr>
              <a:t>HTTP</a:t>
            </a:r>
            <a:r>
              <a:rPr sz="1600" spc="-254" dirty="0">
                <a:solidFill>
                  <a:srgbClr val="FFFFFF"/>
                </a:solidFill>
                <a:latin typeface="Verdana"/>
                <a:cs typeface="Verdana"/>
              </a:rPr>
              <a:t> </a:t>
            </a:r>
            <a:r>
              <a:rPr sz="1600" spc="-114" dirty="0">
                <a:solidFill>
                  <a:srgbClr val="FFFFFF"/>
                </a:solidFill>
                <a:latin typeface="Verdana"/>
                <a:cs typeface="Verdana"/>
              </a:rPr>
              <a:t>Server</a:t>
            </a:r>
            <a:r>
              <a:rPr sz="1600" spc="-250" dirty="0">
                <a:solidFill>
                  <a:srgbClr val="FFFFFF"/>
                </a:solidFill>
                <a:latin typeface="Verdana"/>
                <a:cs typeface="Verdana"/>
              </a:rPr>
              <a:t> </a:t>
            </a:r>
            <a:r>
              <a:rPr sz="1600" spc="-140" dirty="0">
                <a:solidFill>
                  <a:srgbClr val="FFFFFF"/>
                </a:solidFill>
                <a:latin typeface="Verdana"/>
                <a:cs typeface="Verdana"/>
              </a:rPr>
              <a:t>mode</a:t>
            </a:r>
            <a:r>
              <a:rPr sz="1600" spc="-250" dirty="0">
                <a:solidFill>
                  <a:srgbClr val="FFFFFF"/>
                </a:solidFill>
                <a:latin typeface="Verdana"/>
                <a:cs typeface="Verdana"/>
              </a:rPr>
              <a:t> </a:t>
            </a:r>
            <a:r>
              <a:rPr sz="1600" spc="-105" dirty="0">
                <a:solidFill>
                  <a:srgbClr val="FFFFFF"/>
                </a:solidFill>
                <a:latin typeface="Verdana"/>
                <a:cs typeface="Verdana"/>
              </a:rPr>
              <a:t>accepting</a:t>
            </a:r>
            <a:r>
              <a:rPr sz="1600" spc="-250"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14" dirty="0">
                <a:solidFill>
                  <a:srgbClr val="FFFFFF"/>
                </a:solidFill>
                <a:latin typeface="Verdana"/>
                <a:cs typeface="Verdana"/>
              </a:rPr>
              <a:t>manifests</a:t>
            </a:r>
            <a:r>
              <a:rPr sz="1600" spc="-250" dirty="0">
                <a:solidFill>
                  <a:srgbClr val="FFFFFF"/>
                </a:solidFill>
                <a:latin typeface="Verdana"/>
                <a:cs typeface="Verdana"/>
              </a:rPr>
              <a:t> </a:t>
            </a:r>
            <a:r>
              <a:rPr sz="1600" spc="-95" dirty="0">
                <a:solidFill>
                  <a:srgbClr val="FFFFFF"/>
                </a:solidFill>
                <a:latin typeface="Verdana"/>
                <a:cs typeface="Verdana"/>
              </a:rPr>
              <a:t>over</a:t>
            </a:r>
            <a:r>
              <a:rPr sz="1600" spc="-250"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114" dirty="0">
                <a:solidFill>
                  <a:srgbClr val="FFFFFF"/>
                </a:solidFill>
                <a:latin typeface="Verdana"/>
                <a:cs typeface="Verdana"/>
              </a:rPr>
              <a:t>simple</a:t>
            </a:r>
            <a:r>
              <a:rPr sz="1600" spc="-250" dirty="0">
                <a:solidFill>
                  <a:srgbClr val="FFFFFF"/>
                </a:solidFill>
                <a:latin typeface="Verdana"/>
                <a:cs typeface="Verdana"/>
              </a:rPr>
              <a:t> </a:t>
            </a:r>
            <a:r>
              <a:rPr sz="1600" spc="-105" dirty="0">
                <a:solidFill>
                  <a:srgbClr val="FFFFFF"/>
                </a:solidFill>
                <a:latin typeface="Verdana"/>
                <a:cs typeface="Verdana"/>
              </a:rPr>
              <a:t>API.</a:t>
            </a:r>
            <a:endParaRPr sz="1600">
              <a:latin typeface="Verdana"/>
              <a:cs typeface="Verdana"/>
            </a:endParaRPr>
          </a:p>
        </p:txBody>
      </p:sp>
    </p:spTree>
    <p:extLst>
      <p:ext uri="{BB962C8B-B14F-4D97-AF65-F5344CB8AC3E}">
        <p14:creationId xmlns:p14="http://schemas.microsoft.com/office/powerpoint/2010/main" val="35292969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962" y="228600"/>
            <a:ext cx="6981638" cy="1066800"/>
          </a:xfrm>
          <a:prstGeom prst="rect">
            <a:avLst/>
          </a:prstGeom>
        </p:spPr>
        <p:txBody>
          <a:bodyPr vert="horz" wrap="square" lIns="0" tIns="0" rIns="0" bIns="0" rtlCol="0" anchor="t">
            <a:normAutofit/>
          </a:bodyPr>
          <a:lstStyle/>
          <a:p>
            <a:r>
              <a:rPr dirty="0"/>
              <a:t>kube-proxy</a:t>
            </a:r>
          </a:p>
        </p:txBody>
      </p:sp>
      <p:sp>
        <p:nvSpPr>
          <p:cNvPr id="3" name="object 3"/>
          <p:cNvSpPr txBox="1"/>
          <p:nvPr/>
        </p:nvSpPr>
        <p:spPr>
          <a:xfrm>
            <a:off x="1027206" y="1691641"/>
            <a:ext cx="5899150" cy="3975191"/>
          </a:xfrm>
          <a:prstGeom prst="rect">
            <a:avLst/>
          </a:prstGeom>
        </p:spPr>
        <p:txBody>
          <a:bodyPr vert="horz" wrap="square" lIns="0" tIns="12700" rIns="0" bIns="0" rtlCol="0">
            <a:spAutoFit/>
          </a:bodyPr>
          <a:lstStyle/>
          <a:p>
            <a:pPr marL="12700" marR="5080">
              <a:lnSpc>
                <a:spcPct val="113300"/>
              </a:lnSpc>
              <a:spcBef>
                <a:spcPts val="100"/>
              </a:spcBef>
            </a:pPr>
            <a:r>
              <a:rPr sz="2400" spc="-105" dirty="0">
                <a:solidFill>
                  <a:srgbClr val="FFFFFF"/>
                </a:solidFill>
                <a:latin typeface="Verdana"/>
                <a:cs typeface="Verdana"/>
              </a:rPr>
              <a:t>Manages</a:t>
            </a:r>
            <a:r>
              <a:rPr sz="2400" spc="-260" dirty="0">
                <a:solidFill>
                  <a:srgbClr val="FFFFFF"/>
                </a:solidFill>
                <a:latin typeface="Verdana"/>
                <a:cs typeface="Verdana"/>
              </a:rPr>
              <a:t> </a:t>
            </a:r>
            <a:r>
              <a:rPr sz="2400" spc="-95" dirty="0">
                <a:solidFill>
                  <a:srgbClr val="FFFFFF"/>
                </a:solidFill>
                <a:latin typeface="Verdana"/>
                <a:cs typeface="Verdana"/>
              </a:rPr>
              <a:t>the</a:t>
            </a:r>
            <a:r>
              <a:rPr sz="2400" spc="-254" dirty="0">
                <a:solidFill>
                  <a:srgbClr val="FFFFFF"/>
                </a:solidFill>
                <a:latin typeface="Verdana"/>
                <a:cs typeface="Verdana"/>
              </a:rPr>
              <a:t> </a:t>
            </a:r>
            <a:r>
              <a:rPr sz="2400" spc="-85" dirty="0">
                <a:solidFill>
                  <a:srgbClr val="FFFFFF"/>
                </a:solidFill>
                <a:latin typeface="Verdana"/>
                <a:cs typeface="Verdana"/>
              </a:rPr>
              <a:t>network</a:t>
            </a:r>
            <a:r>
              <a:rPr sz="2400" spc="-254" dirty="0">
                <a:solidFill>
                  <a:srgbClr val="FFFFFF"/>
                </a:solidFill>
                <a:latin typeface="Verdana"/>
                <a:cs typeface="Verdana"/>
              </a:rPr>
              <a:t> </a:t>
            </a:r>
            <a:r>
              <a:rPr sz="2400" spc="-90" dirty="0">
                <a:solidFill>
                  <a:srgbClr val="FFFFFF"/>
                </a:solidFill>
                <a:latin typeface="Verdana"/>
                <a:cs typeface="Verdana"/>
              </a:rPr>
              <a:t>rules</a:t>
            </a:r>
            <a:r>
              <a:rPr sz="2400" spc="-254" dirty="0">
                <a:solidFill>
                  <a:srgbClr val="FFFFFF"/>
                </a:solidFill>
                <a:latin typeface="Verdana"/>
                <a:cs typeface="Verdana"/>
              </a:rPr>
              <a:t> </a:t>
            </a:r>
            <a:r>
              <a:rPr sz="2400" spc="-105" dirty="0">
                <a:solidFill>
                  <a:srgbClr val="FFFFFF"/>
                </a:solidFill>
                <a:latin typeface="Verdana"/>
                <a:cs typeface="Verdana"/>
              </a:rPr>
              <a:t>on</a:t>
            </a:r>
            <a:r>
              <a:rPr sz="2400" spc="-254" dirty="0">
                <a:solidFill>
                  <a:srgbClr val="FFFFFF"/>
                </a:solidFill>
                <a:latin typeface="Verdana"/>
                <a:cs typeface="Verdana"/>
              </a:rPr>
              <a:t> </a:t>
            </a:r>
            <a:r>
              <a:rPr sz="2400" spc="-120" dirty="0">
                <a:solidFill>
                  <a:srgbClr val="FFFFFF"/>
                </a:solidFill>
                <a:latin typeface="Verdana"/>
                <a:cs typeface="Verdana"/>
              </a:rPr>
              <a:t>each</a:t>
            </a:r>
            <a:r>
              <a:rPr sz="2400" spc="-260" dirty="0">
                <a:solidFill>
                  <a:srgbClr val="FFFFFF"/>
                </a:solidFill>
                <a:latin typeface="Verdana"/>
                <a:cs typeface="Verdana"/>
              </a:rPr>
              <a:t> </a:t>
            </a:r>
            <a:r>
              <a:rPr sz="2400" spc="-110" dirty="0">
                <a:solidFill>
                  <a:srgbClr val="FFFFFF"/>
                </a:solidFill>
                <a:latin typeface="Verdana"/>
                <a:cs typeface="Verdana"/>
              </a:rPr>
              <a:t>node</a:t>
            </a:r>
            <a:r>
              <a:rPr sz="2400" spc="-254" dirty="0">
                <a:solidFill>
                  <a:srgbClr val="FFFFFF"/>
                </a:solidFill>
                <a:latin typeface="Verdana"/>
                <a:cs typeface="Verdana"/>
              </a:rPr>
              <a:t> </a:t>
            </a:r>
            <a:r>
              <a:rPr sz="2400" spc="-125" dirty="0">
                <a:solidFill>
                  <a:srgbClr val="FFFFFF"/>
                </a:solidFill>
                <a:latin typeface="Verdana"/>
                <a:cs typeface="Verdana"/>
              </a:rPr>
              <a:t>and</a:t>
            </a:r>
            <a:r>
              <a:rPr sz="2400" spc="-254" dirty="0">
                <a:solidFill>
                  <a:srgbClr val="FFFFFF"/>
                </a:solidFill>
                <a:latin typeface="Verdana"/>
                <a:cs typeface="Verdana"/>
              </a:rPr>
              <a:t> </a:t>
            </a:r>
            <a:r>
              <a:rPr sz="2400" spc="-100" dirty="0">
                <a:solidFill>
                  <a:srgbClr val="FFFFFF"/>
                </a:solidFill>
                <a:latin typeface="Verdana"/>
                <a:cs typeface="Verdana"/>
              </a:rPr>
              <a:t>performs</a:t>
            </a:r>
            <a:r>
              <a:rPr sz="2400" spc="-254" dirty="0">
                <a:solidFill>
                  <a:srgbClr val="FFFFFF"/>
                </a:solidFill>
                <a:latin typeface="Verdana"/>
                <a:cs typeface="Verdana"/>
              </a:rPr>
              <a:t> </a:t>
            </a:r>
            <a:r>
              <a:rPr sz="2400" spc="-90" dirty="0">
                <a:solidFill>
                  <a:srgbClr val="FFFFFF"/>
                </a:solidFill>
                <a:latin typeface="Verdana"/>
                <a:cs typeface="Verdana"/>
              </a:rPr>
              <a:t>connection  </a:t>
            </a:r>
            <a:r>
              <a:rPr sz="2400" spc="-85" dirty="0">
                <a:solidFill>
                  <a:srgbClr val="FFFFFF"/>
                </a:solidFill>
                <a:latin typeface="Verdana"/>
                <a:cs typeface="Verdana"/>
              </a:rPr>
              <a:t>forwarding</a:t>
            </a:r>
            <a:r>
              <a:rPr sz="2400" spc="-254" dirty="0">
                <a:solidFill>
                  <a:srgbClr val="FFFFFF"/>
                </a:solidFill>
                <a:latin typeface="Verdana"/>
                <a:cs typeface="Verdana"/>
              </a:rPr>
              <a:t> </a:t>
            </a:r>
            <a:r>
              <a:rPr sz="2400" spc="-60" dirty="0">
                <a:solidFill>
                  <a:srgbClr val="FFFFFF"/>
                </a:solidFill>
                <a:latin typeface="Verdana"/>
                <a:cs typeface="Verdana"/>
              </a:rPr>
              <a:t>or</a:t>
            </a:r>
            <a:r>
              <a:rPr sz="2400" spc="-254" dirty="0">
                <a:solidFill>
                  <a:srgbClr val="FFFFFF"/>
                </a:solidFill>
                <a:latin typeface="Verdana"/>
                <a:cs typeface="Verdana"/>
              </a:rPr>
              <a:t> </a:t>
            </a:r>
            <a:r>
              <a:rPr sz="2400" spc="-95" dirty="0">
                <a:solidFill>
                  <a:srgbClr val="FFFFFF"/>
                </a:solidFill>
                <a:latin typeface="Verdana"/>
                <a:cs typeface="Verdana"/>
              </a:rPr>
              <a:t>load</a:t>
            </a:r>
            <a:r>
              <a:rPr sz="2400" spc="-254" dirty="0">
                <a:solidFill>
                  <a:srgbClr val="FFFFFF"/>
                </a:solidFill>
                <a:latin typeface="Verdana"/>
                <a:cs typeface="Verdana"/>
              </a:rPr>
              <a:t> </a:t>
            </a:r>
            <a:r>
              <a:rPr sz="2400" spc="-110" dirty="0">
                <a:solidFill>
                  <a:srgbClr val="FFFFFF"/>
                </a:solidFill>
                <a:latin typeface="Verdana"/>
                <a:cs typeface="Verdana"/>
              </a:rPr>
              <a:t>balancing</a:t>
            </a:r>
            <a:r>
              <a:rPr sz="2400" spc="-254" dirty="0">
                <a:solidFill>
                  <a:srgbClr val="FFFFFF"/>
                </a:solidFill>
                <a:latin typeface="Verdana"/>
                <a:cs typeface="Verdana"/>
              </a:rPr>
              <a:t> </a:t>
            </a:r>
            <a:r>
              <a:rPr sz="2400" spc="-50" dirty="0">
                <a:solidFill>
                  <a:srgbClr val="FFFFFF"/>
                </a:solidFill>
                <a:latin typeface="Verdana"/>
                <a:cs typeface="Verdana"/>
              </a:rPr>
              <a:t>for</a:t>
            </a:r>
            <a:r>
              <a:rPr sz="2400" spc="-254" dirty="0">
                <a:solidFill>
                  <a:srgbClr val="FFFFFF"/>
                </a:solidFill>
                <a:latin typeface="Verdana"/>
                <a:cs typeface="Verdana"/>
              </a:rPr>
              <a:t> </a:t>
            </a:r>
            <a:r>
              <a:rPr sz="2400" spc="-95" dirty="0">
                <a:solidFill>
                  <a:srgbClr val="FFFFFF"/>
                </a:solidFill>
                <a:latin typeface="Verdana"/>
                <a:cs typeface="Verdana"/>
              </a:rPr>
              <a:t>Kubernetes</a:t>
            </a:r>
            <a:r>
              <a:rPr sz="2400" spc="-254" dirty="0">
                <a:solidFill>
                  <a:srgbClr val="FFFFFF"/>
                </a:solidFill>
                <a:latin typeface="Verdana"/>
                <a:cs typeface="Verdana"/>
              </a:rPr>
              <a:t> </a:t>
            </a:r>
            <a:r>
              <a:rPr sz="2400" spc="-85" dirty="0">
                <a:solidFill>
                  <a:srgbClr val="FFFFFF"/>
                </a:solidFill>
                <a:latin typeface="Verdana"/>
                <a:cs typeface="Verdana"/>
              </a:rPr>
              <a:t>cluster</a:t>
            </a:r>
            <a:r>
              <a:rPr sz="2400" spc="-254" dirty="0">
                <a:solidFill>
                  <a:srgbClr val="FFFFFF"/>
                </a:solidFill>
                <a:latin typeface="Verdana"/>
                <a:cs typeface="Verdana"/>
              </a:rPr>
              <a:t> </a:t>
            </a:r>
            <a:r>
              <a:rPr sz="2400" spc="-114" dirty="0">
                <a:solidFill>
                  <a:srgbClr val="FFFFFF"/>
                </a:solidFill>
                <a:latin typeface="Verdana"/>
                <a:cs typeface="Verdana"/>
              </a:rPr>
              <a:t>services.</a:t>
            </a:r>
            <a:endParaRPr sz="2400" dirty="0">
              <a:latin typeface="Verdana"/>
              <a:cs typeface="Verdana"/>
            </a:endParaRPr>
          </a:p>
          <a:p>
            <a:pPr>
              <a:spcBef>
                <a:spcPts val="5"/>
              </a:spcBef>
            </a:pPr>
            <a:endParaRPr sz="2400" dirty="0">
              <a:latin typeface="Times New Roman"/>
              <a:cs typeface="Times New Roman"/>
            </a:endParaRPr>
          </a:p>
          <a:p>
            <a:pPr marL="12700"/>
            <a:r>
              <a:rPr sz="2400" spc="-85" dirty="0">
                <a:solidFill>
                  <a:srgbClr val="FFFFFF"/>
                </a:solidFill>
                <a:latin typeface="Verdana"/>
                <a:cs typeface="Verdana"/>
              </a:rPr>
              <a:t>Available </a:t>
            </a:r>
            <a:r>
              <a:rPr sz="2400" spc="-75" dirty="0">
                <a:solidFill>
                  <a:srgbClr val="FFFFFF"/>
                </a:solidFill>
                <a:latin typeface="Verdana"/>
                <a:cs typeface="Verdana"/>
              </a:rPr>
              <a:t>Proxy</a:t>
            </a:r>
            <a:r>
              <a:rPr sz="2400" spc="-430" dirty="0">
                <a:solidFill>
                  <a:srgbClr val="FFFFFF"/>
                </a:solidFill>
                <a:latin typeface="Verdana"/>
                <a:cs typeface="Verdana"/>
              </a:rPr>
              <a:t> </a:t>
            </a:r>
            <a:r>
              <a:rPr sz="2400" spc="-110" dirty="0">
                <a:solidFill>
                  <a:srgbClr val="FFFFFF"/>
                </a:solidFill>
                <a:latin typeface="Verdana"/>
                <a:cs typeface="Verdana"/>
              </a:rPr>
              <a:t>Modes:</a:t>
            </a:r>
            <a:endParaRPr sz="2400" dirty="0">
              <a:latin typeface="Verdana"/>
              <a:cs typeface="Verdana"/>
            </a:endParaRPr>
          </a:p>
          <a:p>
            <a:pPr>
              <a:spcBef>
                <a:spcPts val="5"/>
              </a:spcBef>
            </a:pPr>
            <a:endParaRPr sz="2400" dirty="0">
              <a:latin typeface="Times New Roman"/>
              <a:cs typeface="Times New Roman"/>
            </a:endParaRPr>
          </a:p>
          <a:p>
            <a:pPr marL="469900" indent="-351790">
              <a:spcBef>
                <a:spcPts val="5"/>
              </a:spcBef>
              <a:buFont typeface="Arial"/>
              <a:buChar char="●"/>
              <a:tabLst>
                <a:tab pos="469265" algn="l"/>
                <a:tab pos="469900" algn="l"/>
              </a:tabLst>
            </a:pPr>
            <a:r>
              <a:rPr sz="2400" spc="-100" dirty="0">
                <a:solidFill>
                  <a:srgbClr val="FFFFFF"/>
                </a:solidFill>
                <a:latin typeface="Verdana"/>
                <a:cs typeface="Verdana"/>
              </a:rPr>
              <a:t>Userspace</a:t>
            </a:r>
            <a:endParaRPr sz="2400" dirty="0">
              <a:latin typeface="Verdana"/>
              <a:cs typeface="Verdana"/>
            </a:endParaRPr>
          </a:p>
          <a:p>
            <a:pPr marL="469900" indent="-351790">
              <a:spcBef>
                <a:spcPts val="254"/>
              </a:spcBef>
              <a:buFont typeface="Arial"/>
              <a:buChar char="●"/>
              <a:tabLst>
                <a:tab pos="469265" algn="l"/>
                <a:tab pos="469900" algn="l"/>
              </a:tabLst>
            </a:pPr>
            <a:r>
              <a:rPr sz="2400" spc="-90" dirty="0">
                <a:solidFill>
                  <a:srgbClr val="FFFFFF"/>
                </a:solidFill>
                <a:latin typeface="Verdana"/>
                <a:cs typeface="Verdana"/>
              </a:rPr>
              <a:t>iptables</a:t>
            </a:r>
            <a:endParaRPr sz="2400" dirty="0">
              <a:latin typeface="Verdana"/>
              <a:cs typeface="Verdana"/>
            </a:endParaRPr>
          </a:p>
          <a:p>
            <a:pPr marL="469900" indent="-351790">
              <a:spcBef>
                <a:spcPts val="254"/>
              </a:spcBef>
              <a:buFont typeface="Arial"/>
              <a:buChar char="●"/>
              <a:tabLst>
                <a:tab pos="469265" algn="l"/>
                <a:tab pos="469900" algn="l"/>
              </a:tabLst>
            </a:pPr>
            <a:r>
              <a:rPr sz="2400" spc="-105" dirty="0">
                <a:solidFill>
                  <a:srgbClr val="FFFFFF"/>
                </a:solidFill>
                <a:latin typeface="Verdana"/>
                <a:cs typeface="Verdana"/>
              </a:rPr>
              <a:t>ipvs</a:t>
            </a:r>
            <a:r>
              <a:rPr sz="2400" spc="-260" dirty="0">
                <a:solidFill>
                  <a:srgbClr val="FFFFFF"/>
                </a:solidFill>
                <a:latin typeface="Verdana"/>
                <a:cs typeface="Verdana"/>
              </a:rPr>
              <a:t> </a:t>
            </a:r>
            <a:r>
              <a:rPr sz="2400" spc="-140" dirty="0">
                <a:solidFill>
                  <a:srgbClr val="FFFFFF"/>
                </a:solidFill>
                <a:latin typeface="Verdana"/>
                <a:cs typeface="Verdana"/>
              </a:rPr>
              <a:t>(alpha</a:t>
            </a:r>
            <a:r>
              <a:rPr sz="2400" spc="-254" dirty="0">
                <a:solidFill>
                  <a:srgbClr val="FFFFFF"/>
                </a:solidFill>
                <a:latin typeface="Verdana"/>
                <a:cs typeface="Verdana"/>
              </a:rPr>
              <a:t> </a:t>
            </a:r>
            <a:r>
              <a:rPr sz="2400" spc="-80" dirty="0">
                <a:solidFill>
                  <a:srgbClr val="FFFFFF"/>
                </a:solidFill>
                <a:latin typeface="Verdana"/>
                <a:cs typeface="Verdana"/>
              </a:rPr>
              <a:t>in</a:t>
            </a:r>
            <a:r>
              <a:rPr sz="2400" spc="-254" dirty="0">
                <a:solidFill>
                  <a:srgbClr val="FFFFFF"/>
                </a:solidFill>
                <a:latin typeface="Verdana"/>
                <a:cs typeface="Verdana"/>
              </a:rPr>
              <a:t> </a:t>
            </a:r>
            <a:r>
              <a:rPr sz="2400" spc="-170" dirty="0">
                <a:solidFill>
                  <a:srgbClr val="FFFFFF"/>
                </a:solidFill>
                <a:latin typeface="Verdana"/>
                <a:cs typeface="Verdana"/>
              </a:rPr>
              <a:t>1.8)</a:t>
            </a:r>
            <a:endParaRPr sz="2400" dirty="0">
              <a:latin typeface="Verdana"/>
              <a:cs typeface="Verdana"/>
            </a:endParaRPr>
          </a:p>
        </p:txBody>
      </p:sp>
    </p:spTree>
    <p:extLst>
      <p:ext uri="{BB962C8B-B14F-4D97-AF65-F5344CB8AC3E}">
        <p14:creationId xmlns:p14="http://schemas.microsoft.com/office/powerpoint/2010/main" val="18048062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1"/>
            <a:ext cx="6629400" cy="990600"/>
          </a:xfrm>
          <a:prstGeom prst="rect">
            <a:avLst/>
          </a:prstGeom>
        </p:spPr>
        <p:txBody>
          <a:bodyPr vert="horz" wrap="square" lIns="0" tIns="0" rIns="0" bIns="0" rtlCol="0" anchor="t">
            <a:normAutofit/>
          </a:bodyPr>
          <a:lstStyle/>
          <a:p>
            <a:r>
              <a:rPr dirty="0"/>
              <a:t>Container Runtime</a:t>
            </a:r>
          </a:p>
        </p:txBody>
      </p:sp>
      <p:sp>
        <p:nvSpPr>
          <p:cNvPr id="3" name="object 3"/>
          <p:cNvSpPr txBox="1"/>
          <p:nvPr/>
        </p:nvSpPr>
        <p:spPr>
          <a:xfrm>
            <a:off x="1370518" y="2460737"/>
            <a:ext cx="6302375" cy="1825625"/>
          </a:xfrm>
          <a:prstGeom prst="rect">
            <a:avLst/>
          </a:prstGeom>
        </p:spPr>
        <p:txBody>
          <a:bodyPr vert="horz" wrap="square" lIns="0" tIns="12700" rIns="0" bIns="0" rtlCol="0">
            <a:spAutoFit/>
          </a:bodyPr>
          <a:lstStyle/>
          <a:p>
            <a:pPr marL="12700" marR="5080">
              <a:lnSpc>
                <a:spcPct val="115399"/>
              </a:lnSpc>
              <a:spcBef>
                <a:spcPts val="100"/>
              </a:spcBef>
            </a:pPr>
            <a:r>
              <a:rPr sz="1300" spc="-30" dirty="0">
                <a:solidFill>
                  <a:srgbClr val="FFFFFF"/>
                </a:solidFill>
                <a:latin typeface="Verdana"/>
                <a:cs typeface="Verdana"/>
              </a:rPr>
              <a:t>With</a:t>
            </a:r>
            <a:r>
              <a:rPr sz="1300" spc="-200" dirty="0">
                <a:solidFill>
                  <a:srgbClr val="FFFFFF"/>
                </a:solidFill>
                <a:latin typeface="Verdana"/>
                <a:cs typeface="Verdana"/>
              </a:rPr>
              <a:t> </a:t>
            </a:r>
            <a:r>
              <a:rPr sz="1300" spc="-75" dirty="0">
                <a:solidFill>
                  <a:srgbClr val="FFFFFF"/>
                </a:solidFill>
                <a:latin typeface="Verdana"/>
                <a:cs typeface="Verdana"/>
              </a:rPr>
              <a:t>respect</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90" dirty="0">
                <a:solidFill>
                  <a:srgbClr val="FFFFFF"/>
                </a:solidFill>
                <a:latin typeface="Verdana"/>
                <a:cs typeface="Verdana"/>
              </a:rPr>
              <a:t>Kubernetes,</a:t>
            </a:r>
            <a:r>
              <a:rPr sz="1300" spc="-200" dirty="0">
                <a:solidFill>
                  <a:srgbClr val="FFFFFF"/>
                </a:solidFill>
                <a:latin typeface="Verdana"/>
                <a:cs typeface="Verdana"/>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container</a:t>
            </a:r>
            <a:r>
              <a:rPr sz="1300" spc="-200" dirty="0">
                <a:solidFill>
                  <a:srgbClr val="FFFFFF"/>
                </a:solidFill>
                <a:latin typeface="Verdana"/>
                <a:cs typeface="Verdana"/>
              </a:rPr>
              <a:t> </a:t>
            </a:r>
            <a:r>
              <a:rPr sz="1300" spc="-85" dirty="0">
                <a:solidFill>
                  <a:srgbClr val="FFFFFF"/>
                </a:solidFill>
                <a:latin typeface="Verdana"/>
                <a:cs typeface="Verdana"/>
              </a:rPr>
              <a:t>runtime</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195" dirty="0">
                <a:solidFill>
                  <a:srgbClr val="FFFFFF"/>
                </a:solidFill>
                <a:latin typeface="Verdana"/>
                <a:cs typeface="Verdana"/>
              </a:rPr>
              <a:t> </a:t>
            </a:r>
            <a:r>
              <a:rPr sz="1300" spc="-80" dirty="0">
                <a:solidFill>
                  <a:srgbClr val="FFFFFF"/>
                </a:solidFill>
                <a:latin typeface="Verdana"/>
                <a:cs typeface="Verdana"/>
              </a:rPr>
              <a:t>CRI</a:t>
            </a:r>
            <a:r>
              <a:rPr sz="1300" spc="-200" dirty="0">
                <a:solidFill>
                  <a:srgbClr val="FFFFFF"/>
                </a:solidFill>
                <a:latin typeface="Verdana"/>
                <a:cs typeface="Verdana"/>
              </a:rPr>
              <a:t> </a:t>
            </a:r>
            <a:r>
              <a:rPr sz="1300" spc="-80" dirty="0">
                <a:solidFill>
                  <a:srgbClr val="FFFFFF"/>
                </a:solidFill>
                <a:latin typeface="Verdana"/>
                <a:cs typeface="Verdana"/>
              </a:rPr>
              <a:t>(Container</a:t>
            </a:r>
            <a:r>
              <a:rPr sz="1300" spc="-200" dirty="0">
                <a:solidFill>
                  <a:srgbClr val="FFFFFF"/>
                </a:solidFill>
                <a:latin typeface="Verdana"/>
                <a:cs typeface="Verdana"/>
              </a:rPr>
              <a:t> </a:t>
            </a:r>
            <a:r>
              <a:rPr sz="1300" spc="-90" dirty="0">
                <a:solidFill>
                  <a:srgbClr val="FFFFFF"/>
                </a:solidFill>
                <a:latin typeface="Verdana"/>
                <a:cs typeface="Verdana"/>
              </a:rPr>
              <a:t>Runtime</a:t>
            </a:r>
            <a:r>
              <a:rPr sz="1300" spc="-200" dirty="0">
                <a:solidFill>
                  <a:srgbClr val="FFFFFF"/>
                </a:solidFill>
                <a:latin typeface="Verdana"/>
                <a:cs typeface="Verdana"/>
              </a:rPr>
              <a:t> </a:t>
            </a:r>
            <a:r>
              <a:rPr sz="1300" spc="-95" dirty="0">
                <a:solidFill>
                  <a:srgbClr val="FFFFFF"/>
                </a:solidFill>
                <a:latin typeface="Verdana"/>
                <a:cs typeface="Verdana"/>
              </a:rPr>
              <a:t>Interface)  </a:t>
            </a:r>
            <a:r>
              <a:rPr sz="1300" spc="-80" dirty="0">
                <a:solidFill>
                  <a:srgbClr val="FFFFFF"/>
                </a:solidFill>
                <a:latin typeface="Verdana"/>
                <a:cs typeface="Verdana"/>
              </a:rPr>
              <a:t>compatible</a:t>
            </a:r>
            <a:r>
              <a:rPr sz="1300" spc="40" dirty="0">
                <a:solidFill>
                  <a:srgbClr val="FFFFFF"/>
                </a:solidFill>
                <a:latin typeface="Verdana"/>
                <a:cs typeface="Verdana"/>
              </a:rPr>
              <a:t> </a:t>
            </a:r>
            <a:r>
              <a:rPr sz="1300" spc="-70" dirty="0">
                <a:solidFill>
                  <a:srgbClr val="FFFFFF"/>
                </a:solidFill>
                <a:latin typeface="Verdana"/>
                <a:cs typeface="Verdana"/>
              </a:rPr>
              <a:t>application</a:t>
            </a:r>
            <a:r>
              <a:rPr sz="1300" spc="-210"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90" dirty="0">
                <a:solidFill>
                  <a:srgbClr val="FFFFFF"/>
                </a:solidFill>
                <a:latin typeface="Verdana"/>
                <a:cs typeface="Verdana"/>
              </a:rPr>
              <a:t>executes</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130" dirty="0">
                <a:solidFill>
                  <a:srgbClr val="FFFFFF"/>
                </a:solidFill>
                <a:latin typeface="Verdana"/>
                <a:cs typeface="Verdana"/>
              </a:rPr>
              <a:t>manages</a:t>
            </a:r>
            <a:r>
              <a:rPr sz="1300" spc="-210" dirty="0">
                <a:solidFill>
                  <a:srgbClr val="FFFFFF"/>
                </a:solidFill>
                <a:latin typeface="Verdana"/>
                <a:cs typeface="Verdana"/>
              </a:rPr>
              <a:t> </a:t>
            </a:r>
            <a:r>
              <a:rPr sz="1300" spc="-90" dirty="0">
                <a:solidFill>
                  <a:srgbClr val="FFFFFF"/>
                </a:solidFill>
                <a:latin typeface="Verdana"/>
                <a:cs typeface="Verdana"/>
              </a:rPr>
              <a:t>containers.</a:t>
            </a:r>
            <a:endParaRPr sz="1300">
              <a:latin typeface="Verdana"/>
              <a:cs typeface="Verdana"/>
            </a:endParaRPr>
          </a:p>
          <a:p>
            <a:pPr>
              <a:spcBef>
                <a:spcPts val="30"/>
              </a:spcBef>
            </a:pPr>
            <a:endParaRPr sz="1550">
              <a:latin typeface="Times New Roman"/>
              <a:cs typeface="Times New Roman"/>
            </a:endParaRPr>
          </a:p>
          <a:p>
            <a:pPr marL="469900" indent="-328295">
              <a:buFont typeface="Arial"/>
              <a:buChar char="●"/>
              <a:tabLst>
                <a:tab pos="469265" algn="l"/>
                <a:tab pos="469900" algn="l"/>
              </a:tabLst>
            </a:pPr>
            <a:r>
              <a:rPr sz="1300" spc="-70" dirty="0">
                <a:solidFill>
                  <a:srgbClr val="FFFFFF"/>
                </a:solidFill>
                <a:latin typeface="Verdana"/>
                <a:cs typeface="Verdana"/>
              </a:rPr>
              <a:t>Containerd</a:t>
            </a:r>
            <a:r>
              <a:rPr sz="1300" spc="-215" dirty="0">
                <a:solidFill>
                  <a:srgbClr val="FFFFFF"/>
                </a:solidFill>
                <a:latin typeface="Verdana"/>
                <a:cs typeface="Verdana"/>
              </a:rPr>
              <a:t> </a:t>
            </a:r>
            <a:r>
              <a:rPr sz="1300" spc="-105" dirty="0">
                <a:solidFill>
                  <a:srgbClr val="FFFFFF"/>
                </a:solidFill>
                <a:latin typeface="Verdana"/>
                <a:cs typeface="Verdana"/>
              </a:rPr>
              <a:t>(docker)</a:t>
            </a:r>
            <a:endParaRPr sz="1300">
              <a:latin typeface="Verdana"/>
              <a:cs typeface="Verdana"/>
            </a:endParaRPr>
          </a:p>
          <a:p>
            <a:pPr marL="469900" indent="-328295">
              <a:spcBef>
                <a:spcPts val="240"/>
              </a:spcBef>
              <a:buFont typeface="Arial"/>
              <a:buChar char="●"/>
              <a:tabLst>
                <a:tab pos="469265" algn="l"/>
                <a:tab pos="469900" algn="l"/>
              </a:tabLst>
            </a:pPr>
            <a:r>
              <a:rPr sz="1300" spc="-60" dirty="0">
                <a:solidFill>
                  <a:srgbClr val="FFFFFF"/>
                </a:solidFill>
                <a:latin typeface="Verdana"/>
                <a:cs typeface="Verdana"/>
              </a:rPr>
              <a:t>Cri-o</a:t>
            </a:r>
            <a:endParaRPr sz="1300">
              <a:latin typeface="Verdana"/>
              <a:cs typeface="Verdana"/>
            </a:endParaRPr>
          </a:p>
          <a:p>
            <a:pPr marL="469900" indent="-328295">
              <a:spcBef>
                <a:spcPts val="240"/>
              </a:spcBef>
              <a:buFont typeface="Arial"/>
              <a:buChar char="●"/>
              <a:tabLst>
                <a:tab pos="469265" algn="l"/>
                <a:tab pos="469900" algn="l"/>
              </a:tabLst>
            </a:pPr>
            <a:r>
              <a:rPr sz="1300" spc="-65" dirty="0">
                <a:solidFill>
                  <a:srgbClr val="FFFFFF"/>
                </a:solidFill>
                <a:latin typeface="Verdana"/>
                <a:cs typeface="Verdana"/>
              </a:rPr>
              <a:t>Rkt</a:t>
            </a:r>
            <a:endParaRPr sz="1300">
              <a:latin typeface="Verdana"/>
              <a:cs typeface="Verdana"/>
            </a:endParaRPr>
          </a:p>
          <a:p>
            <a:pPr marL="469900" indent="-328295">
              <a:spcBef>
                <a:spcPts val="240"/>
              </a:spcBef>
              <a:buFont typeface="Arial"/>
              <a:buChar char="●"/>
              <a:tabLst>
                <a:tab pos="469265" algn="l"/>
                <a:tab pos="469900" algn="l"/>
              </a:tabLst>
            </a:pPr>
            <a:r>
              <a:rPr sz="1300" spc="-75" dirty="0">
                <a:solidFill>
                  <a:srgbClr val="FFFFFF"/>
                </a:solidFill>
                <a:latin typeface="Verdana"/>
                <a:cs typeface="Verdana"/>
              </a:rPr>
              <a:t>Kata</a:t>
            </a:r>
            <a:r>
              <a:rPr sz="1300" spc="-215" dirty="0">
                <a:solidFill>
                  <a:srgbClr val="FFFFFF"/>
                </a:solidFill>
                <a:latin typeface="Verdana"/>
                <a:cs typeface="Verdana"/>
              </a:rPr>
              <a:t> </a:t>
            </a:r>
            <a:r>
              <a:rPr sz="1300" spc="-85" dirty="0">
                <a:solidFill>
                  <a:srgbClr val="FFFFFF"/>
                </a:solidFill>
                <a:latin typeface="Verdana"/>
                <a:cs typeface="Verdana"/>
              </a:rPr>
              <a:t>(formerly</a:t>
            </a:r>
            <a:r>
              <a:rPr sz="1300" spc="-210" dirty="0">
                <a:solidFill>
                  <a:srgbClr val="FFFFFF"/>
                </a:solidFill>
                <a:latin typeface="Verdana"/>
                <a:cs typeface="Verdana"/>
              </a:rPr>
              <a:t> </a:t>
            </a:r>
            <a:r>
              <a:rPr sz="1300" spc="-70" dirty="0">
                <a:solidFill>
                  <a:srgbClr val="FFFFFF"/>
                </a:solidFill>
                <a:latin typeface="Verdana"/>
                <a:cs typeface="Verdana"/>
              </a:rPr>
              <a:t>clear</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105" dirty="0">
                <a:solidFill>
                  <a:srgbClr val="FFFFFF"/>
                </a:solidFill>
                <a:latin typeface="Verdana"/>
                <a:cs typeface="Verdana"/>
              </a:rPr>
              <a:t>hyper)</a:t>
            </a:r>
            <a:endParaRPr sz="1300">
              <a:latin typeface="Verdana"/>
              <a:cs typeface="Verdana"/>
            </a:endParaRPr>
          </a:p>
          <a:p>
            <a:pPr marL="469900" indent="-328295">
              <a:spcBef>
                <a:spcPts val="240"/>
              </a:spcBef>
              <a:buFont typeface="Arial"/>
              <a:buChar char="●"/>
              <a:tabLst>
                <a:tab pos="469265" algn="l"/>
                <a:tab pos="469900" algn="l"/>
              </a:tabLst>
            </a:pPr>
            <a:r>
              <a:rPr sz="1300" spc="-35" dirty="0">
                <a:solidFill>
                  <a:srgbClr val="FFFFFF"/>
                </a:solidFill>
                <a:latin typeface="Verdana"/>
                <a:cs typeface="Verdana"/>
              </a:rPr>
              <a:t>Virtlet</a:t>
            </a:r>
            <a:r>
              <a:rPr sz="1300" spc="-215" dirty="0">
                <a:solidFill>
                  <a:srgbClr val="FFFFFF"/>
                </a:solidFill>
                <a:latin typeface="Verdana"/>
                <a:cs typeface="Verdana"/>
              </a:rPr>
              <a:t> </a:t>
            </a:r>
            <a:r>
              <a:rPr sz="1300" spc="-35" dirty="0">
                <a:solidFill>
                  <a:srgbClr val="FFFFFF"/>
                </a:solidFill>
                <a:latin typeface="Verdana"/>
                <a:cs typeface="Verdana"/>
              </a:rPr>
              <a:t>(VM</a:t>
            </a:r>
            <a:r>
              <a:rPr sz="1300" spc="-210" dirty="0">
                <a:solidFill>
                  <a:srgbClr val="FFFFFF"/>
                </a:solidFill>
                <a:latin typeface="Verdana"/>
                <a:cs typeface="Verdana"/>
              </a:rPr>
              <a:t> </a:t>
            </a:r>
            <a:r>
              <a:rPr sz="1300" spc="-80" dirty="0">
                <a:solidFill>
                  <a:srgbClr val="FFFFFF"/>
                </a:solidFill>
                <a:latin typeface="Verdana"/>
                <a:cs typeface="Verdana"/>
              </a:rPr>
              <a:t>CRI</a:t>
            </a:r>
            <a:r>
              <a:rPr sz="1300" spc="-210" dirty="0">
                <a:solidFill>
                  <a:srgbClr val="FFFFFF"/>
                </a:solidFill>
                <a:latin typeface="Verdana"/>
                <a:cs typeface="Verdana"/>
              </a:rPr>
              <a:t> </a:t>
            </a:r>
            <a:r>
              <a:rPr sz="1300" spc="-80" dirty="0">
                <a:solidFill>
                  <a:srgbClr val="FFFFFF"/>
                </a:solidFill>
                <a:latin typeface="Verdana"/>
                <a:cs typeface="Verdana"/>
              </a:rPr>
              <a:t>compatible</a:t>
            </a:r>
            <a:r>
              <a:rPr sz="1300" spc="-210" dirty="0">
                <a:solidFill>
                  <a:srgbClr val="FFFFFF"/>
                </a:solidFill>
                <a:latin typeface="Verdana"/>
                <a:cs typeface="Verdana"/>
              </a:rPr>
              <a:t> </a:t>
            </a:r>
            <a:r>
              <a:rPr sz="1300" spc="-100" dirty="0">
                <a:solidFill>
                  <a:srgbClr val="FFFFFF"/>
                </a:solidFill>
                <a:latin typeface="Verdana"/>
                <a:cs typeface="Verdana"/>
              </a:rPr>
              <a:t>runtime)</a:t>
            </a:r>
            <a:endParaRPr sz="1300">
              <a:latin typeface="Verdana"/>
              <a:cs typeface="Verdana"/>
            </a:endParaRPr>
          </a:p>
        </p:txBody>
      </p:sp>
    </p:spTree>
    <p:extLst>
      <p:ext uri="{BB962C8B-B14F-4D97-AF65-F5344CB8AC3E}">
        <p14:creationId xmlns:p14="http://schemas.microsoft.com/office/powerpoint/2010/main" val="3410457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7391400" cy="1524000"/>
          </a:xfrm>
          <a:prstGeom prst="rect">
            <a:avLst/>
          </a:prstGeom>
        </p:spPr>
        <p:txBody>
          <a:bodyPr vert="horz" wrap="square" lIns="0" tIns="0" rIns="0" bIns="0" rtlCol="0" anchor="t">
            <a:normAutofit/>
          </a:bodyPr>
          <a:lstStyle/>
          <a:p>
            <a:r>
              <a:rPr dirty="0"/>
              <a:t>Additional Services</a:t>
            </a:r>
          </a:p>
        </p:txBody>
      </p:sp>
      <p:sp>
        <p:nvSpPr>
          <p:cNvPr id="3" name="object 3"/>
          <p:cNvSpPr txBox="1"/>
          <p:nvPr/>
        </p:nvSpPr>
        <p:spPr>
          <a:xfrm>
            <a:off x="426720" y="1752600"/>
            <a:ext cx="7849682" cy="3770071"/>
          </a:xfrm>
          <a:prstGeom prst="rect">
            <a:avLst/>
          </a:prstGeom>
        </p:spPr>
        <p:txBody>
          <a:bodyPr vert="horz" wrap="square" lIns="0" tIns="45085" rIns="0" bIns="0" rtlCol="0">
            <a:spAutoFit/>
          </a:bodyPr>
          <a:lstStyle/>
          <a:p>
            <a:pPr marL="12700">
              <a:spcBef>
                <a:spcPts val="355"/>
              </a:spcBef>
            </a:pPr>
            <a:r>
              <a:rPr sz="2400" b="1" spc="-65" dirty="0">
                <a:solidFill>
                  <a:srgbClr val="FFFFFF"/>
                </a:solidFill>
                <a:latin typeface="Arial" panose="020B0604020202020204" pitchFamily="34" charset="0"/>
                <a:cs typeface="Arial" panose="020B0604020202020204" pitchFamily="34" charset="0"/>
              </a:rPr>
              <a:t>Kube-dns</a:t>
            </a:r>
            <a:r>
              <a:rPr sz="2400" b="1" spc="-135" dirty="0">
                <a:solidFill>
                  <a:srgbClr val="FFFFFF"/>
                </a:solidFill>
                <a:latin typeface="Arial" panose="020B0604020202020204" pitchFamily="34" charset="0"/>
                <a:cs typeface="Arial" panose="020B0604020202020204" pitchFamily="34" charset="0"/>
              </a:rPr>
              <a:t> </a:t>
            </a:r>
            <a:r>
              <a:rPr sz="2400" spc="-175" dirty="0">
                <a:solidFill>
                  <a:srgbClr val="FFFFFF"/>
                </a:solidFill>
                <a:latin typeface="Arial" panose="020B0604020202020204" pitchFamily="34" charset="0"/>
                <a:cs typeface="Arial" panose="020B0604020202020204" pitchFamily="34" charset="0"/>
              </a:rPr>
              <a:t>-</a:t>
            </a:r>
            <a:r>
              <a:rPr sz="2400" spc="-25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Provides</a:t>
            </a:r>
            <a:r>
              <a:rPr sz="2400" spc="-25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cluster</a:t>
            </a:r>
            <a:r>
              <a:rPr sz="2400" spc="-25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wide</a:t>
            </a:r>
            <a:r>
              <a:rPr sz="2400" spc="-25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DNS</a:t>
            </a:r>
            <a:r>
              <a:rPr sz="2400" spc="-250"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Services.</a:t>
            </a:r>
            <a:r>
              <a:rPr sz="2400" spc="-250"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Services</a:t>
            </a:r>
            <a:r>
              <a:rPr sz="2400" spc="-245"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are</a:t>
            </a:r>
            <a:r>
              <a:rPr sz="2400" spc="-250"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resolvable</a:t>
            </a:r>
            <a:r>
              <a:rPr sz="2400" spc="-250"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to</a:t>
            </a:r>
            <a:endParaRPr sz="2400" dirty="0">
              <a:latin typeface="Arial" panose="020B0604020202020204" pitchFamily="34" charset="0"/>
              <a:cs typeface="Arial" panose="020B0604020202020204" pitchFamily="34" charset="0"/>
            </a:endParaRPr>
          </a:p>
          <a:p>
            <a:pPr marL="12700">
              <a:spcBef>
                <a:spcPts val="254"/>
              </a:spcBef>
            </a:pPr>
            <a:r>
              <a:rPr sz="2400" i="1" spc="-90" dirty="0">
                <a:solidFill>
                  <a:srgbClr val="FFFFFF"/>
                </a:solidFill>
                <a:latin typeface="Arial" panose="020B0604020202020204" pitchFamily="34" charset="0"/>
                <a:cs typeface="Arial" panose="020B0604020202020204" pitchFamily="34" charset="0"/>
              </a:rPr>
              <a:t>&lt;service&gt;.&lt;namespace&gt;.svc.cluster.local</a:t>
            </a:r>
            <a:r>
              <a:rPr sz="2400" spc="-90" dirty="0">
                <a:solidFill>
                  <a:srgbClr val="FFFFFF"/>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12700" marR="5080">
              <a:lnSpc>
                <a:spcPct val="113300"/>
              </a:lnSpc>
              <a:spcBef>
                <a:spcPts val="1650"/>
              </a:spcBef>
            </a:pPr>
            <a:r>
              <a:rPr sz="2400" b="1" spc="-30" dirty="0">
                <a:solidFill>
                  <a:srgbClr val="FFFFFF"/>
                </a:solidFill>
                <a:latin typeface="Arial" panose="020B0604020202020204" pitchFamily="34" charset="0"/>
                <a:cs typeface="Arial" panose="020B0604020202020204" pitchFamily="34" charset="0"/>
              </a:rPr>
              <a:t>Heapster</a:t>
            </a:r>
            <a:r>
              <a:rPr sz="2400" b="1" spc="-135" dirty="0">
                <a:solidFill>
                  <a:srgbClr val="FFFFFF"/>
                </a:solidFill>
                <a:latin typeface="Arial" panose="020B0604020202020204" pitchFamily="34" charset="0"/>
                <a:cs typeface="Arial" panose="020B0604020202020204" pitchFamily="34" charset="0"/>
              </a:rPr>
              <a:t> </a:t>
            </a:r>
            <a:r>
              <a:rPr sz="2400" b="1" spc="40" dirty="0">
                <a:solidFill>
                  <a:srgbClr val="FFFFFF"/>
                </a:solidFill>
                <a:latin typeface="Arial" panose="020B0604020202020204" pitchFamily="34" charset="0"/>
                <a:cs typeface="Arial" panose="020B0604020202020204" pitchFamily="34" charset="0"/>
              </a:rPr>
              <a:t>-</a:t>
            </a:r>
            <a:r>
              <a:rPr sz="2400" b="1" spc="19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Metrics</a:t>
            </a:r>
            <a:r>
              <a:rPr sz="2400" spc="-245"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Collector</a:t>
            </a:r>
            <a:r>
              <a:rPr sz="2400" spc="-245"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kubernetes</a:t>
            </a:r>
            <a:r>
              <a:rPr sz="2400" spc="-245"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cluster,</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used</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by</a:t>
            </a:r>
            <a:r>
              <a:rPr sz="2400" spc="-245" dirty="0">
                <a:solidFill>
                  <a:srgbClr val="FFFFFF"/>
                </a:solidFill>
                <a:latin typeface="Arial" panose="020B0604020202020204" pitchFamily="34" charset="0"/>
                <a:cs typeface="Arial" panose="020B0604020202020204" pitchFamily="34" charset="0"/>
              </a:rPr>
              <a:t> </a:t>
            </a:r>
            <a:r>
              <a:rPr sz="2400" spc="-145" dirty="0">
                <a:solidFill>
                  <a:srgbClr val="FFFFFF"/>
                </a:solidFill>
                <a:latin typeface="Arial" panose="020B0604020202020204" pitchFamily="34" charset="0"/>
                <a:cs typeface="Arial" panose="020B0604020202020204" pitchFamily="34" charset="0"/>
              </a:rPr>
              <a:t>some</a:t>
            </a:r>
            <a:r>
              <a:rPr sz="2400" spc="-25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resources  </a:t>
            </a:r>
            <a:r>
              <a:rPr sz="2400" spc="-120" dirty="0">
                <a:solidFill>
                  <a:srgbClr val="FFFFFF"/>
                </a:solidFill>
                <a:latin typeface="Arial" panose="020B0604020202020204" pitchFamily="34" charset="0"/>
                <a:cs typeface="Arial" panose="020B0604020202020204" pitchFamily="34" charset="0"/>
              </a:rPr>
              <a:t>such</a:t>
            </a:r>
            <a:r>
              <a:rPr sz="2400" spc="-245" dirty="0">
                <a:solidFill>
                  <a:srgbClr val="FFFFFF"/>
                </a:solidFill>
                <a:latin typeface="Arial" panose="020B0604020202020204" pitchFamily="34" charset="0"/>
                <a:cs typeface="Arial" panose="020B0604020202020204" pitchFamily="34" charset="0"/>
              </a:rPr>
              <a:t> </a:t>
            </a:r>
            <a:r>
              <a:rPr sz="2400" spc="-145" dirty="0">
                <a:solidFill>
                  <a:srgbClr val="FFFFFF"/>
                </a:solidFill>
                <a:latin typeface="Arial" panose="020B0604020202020204" pitchFamily="34" charset="0"/>
                <a:cs typeface="Arial" panose="020B0604020202020204" pitchFamily="34" charset="0"/>
              </a:rPr>
              <a:t>as</a:t>
            </a:r>
            <a:r>
              <a:rPr sz="2400" spc="-245"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45"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Horizontal</a:t>
            </a:r>
            <a:r>
              <a:rPr sz="2400" spc="-245"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Pod</a:t>
            </a:r>
            <a:r>
              <a:rPr sz="2400" spc="-245"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Autoscaler.</a:t>
            </a:r>
            <a:r>
              <a:rPr sz="2400" spc="-24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(required</a:t>
            </a:r>
            <a:r>
              <a:rPr sz="2400" spc="-245"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4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kubedashboard</a:t>
            </a:r>
            <a:r>
              <a:rPr sz="2400" spc="-245"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metrics)</a:t>
            </a:r>
            <a:endParaRPr sz="2400" dirty="0">
              <a:latin typeface="Arial" panose="020B0604020202020204" pitchFamily="34" charset="0"/>
              <a:cs typeface="Arial" panose="020B0604020202020204" pitchFamily="34" charset="0"/>
            </a:endParaRPr>
          </a:p>
          <a:p>
            <a:pPr>
              <a:spcBef>
                <a:spcPts val="5"/>
              </a:spcBef>
            </a:pPr>
            <a:endParaRPr sz="2400" dirty="0">
              <a:latin typeface="Arial" panose="020B0604020202020204" pitchFamily="34" charset="0"/>
              <a:cs typeface="Arial" panose="020B0604020202020204" pitchFamily="34" charset="0"/>
            </a:endParaRPr>
          </a:p>
          <a:p>
            <a:pPr marL="12700"/>
            <a:r>
              <a:rPr sz="2400" b="1" spc="-55" dirty="0">
                <a:solidFill>
                  <a:srgbClr val="FFFFFF"/>
                </a:solidFill>
                <a:latin typeface="Arial" panose="020B0604020202020204" pitchFamily="34" charset="0"/>
                <a:cs typeface="Arial" panose="020B0604020202020204" pitchFamily="34" charset="0"/>
              </a:rPr>
              <a:t>Kube-dashboard</a:t>
            </a:r>
            <a:r>
              <a:rPr sz="2400" b="1" spc="-140" dirty="0">
                <a:solidFill>
                  <a:srgbClr val="FFFFFF"/>
                </a:solidFill>
                <a:latin typeface="Arial" panose="020B0604020202020204" pitchFamily="34" charset="0"/>
                <a:cs typeface="Arial" panose="020B0604020202020204" pitchFamily="34" charset="0"/>
              </a:rPr>
              <a:t> </a:t>
            </a:r>
            <a:r>
              <a:rPr sz="2400" spc="-175" dirty="0">
                <a:solidFill>
                  <a:srgbClr val="FFFFFF"/>
                </a:solidFill>
                <a:latin typeface="Arial" panose="020B0604020202020204" pitchFamily="34" charset="0"/>
                <a:cs typeface="Arial" panose="020B0604020202020204" pitchFamily="34" charset="0"/>
              </a:rPr>
              <a:t>-</a:t>
            </a:r>
            <a:r>
              <a:rPr sz="2400" spc="-254" dirty="0">
                <a:solidFill>
                  <a:srgbClr val="FFFFFF"/>
                </a:solidFill>
                <a:latin typeface="Arial" panose="020B0604020202020204" pitchFamily="34" charset="0"/>
                <a:cs typeface="Arial" panose="020B0604020202020204" pitchFamily="34" charset="0"/>
              </a:rPr>
              <a:t> </a:t>
            </a:r>
            <a:r>
              <a:rPr sz="2400" spc="-10" dirty="0">
                <a:solidFill>
                  <a:srgbClr val="FFFFFF"/>
                </a:solidFill>
                <a:latin typeface="Arial" panose="020B0604020202020204" pitchFamily="34" charset="0"/>
                <a:cs typeface="Arial" panose="020B0604020202020204" pitchFamily="34" charset="0"/>
              </a:rPr>
              <a:t>A</a:t>
            </a:r>
            <a:r>
              <a:rPr sz="2400" spc="-25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general</a:t>
            </a:r>
            <a:r>
              <a:rPr sz="2400" spc="-25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purpose</a:t>
            </a:r>
            <a:r>
              <a:rPr sz="2400" spc="-25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web</a:t>
            </a:r>
            <a:r>
              <a:rPr sz="2400" spc="-254"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based</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UI</a:t>
            </a:r>
            <a:r>
              <a:rPr sz="2400" spc="-25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kubernetes.</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6925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p:spPr>
        <p:txBody>
          <a:bodyPr vert="horz" wrap="square" lIns="0" tIns="0" rIns="0" bIns="0" rtlCol="0" anchor="t">
            <a:normAutofit fontScale="97500"/>
          </a:bodyPr>
          <a:lstStyle/>
          <a:p>
            <a:pPr defTabSz="914290">
              <a:lnSpc>
                <a:spcPct val="90000"/>
              </a:lnSpc>
              <a:spcBef>
                <a:spcPct val="0"/>
              </a:spcBef>
            </a:pPr>
            <a:endParaRPr lang="en-US" sz="4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endParaRPr>
          </a:p>
        </p:txBody>
      </p:sp>
      <p:sp>
        <p:nvSpPr>
          <p:cNvPr id="21" name="object 21"/>
          <p:cNvSpPr txBox="1"/>
          <p:nvPr/>
        </p:nvSpPr>
        <p:spPr>
          <a:xfrm>
            <a:off x="1133798" y="1755150"/>
            <a:ext cx="5197402" cy="1342419"/>
          </a:xfrm>
          <a:prstGeom prst="rect">
            <a:avLst/>
          </a:prstGeom>
        </p:spPr>
        <p:txBody>
          <a:bodyPr vert="horz" wrap="square" lIns="0" tIns="0" rIns="0" bIns="0" rtlCol="0" anchor="t">
            <a:normAutofit fontScale="97500"/>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a:t>Networking</a:t>
            </a:r>
          </a:p>
        </p:txBody>
      </p:sp>
    </p:spTree>
    <p:extLst>
      <p:ext uri="{BB962C8B-B14F-4D97-AF65-F5344CB8AC3E}">
        <p14:creationId xmlns:p14="http://schemas.microsoft.com/office/powerpoint/2010/main" val="16543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001000" cy="1447800"/>
          </a:xfrm>
          <a:prstGeom prst="rect">
            <a:avLst/>
          </a:prstGeom>
        </p:spPr>
        <p:txBody>
          <a:bodyPr vert="horz" wrap="square" lIns="0" tIns="0" rIns="0" bIns="0" rtlCol="0" anchor="t">
            <a:normAutofit/>
          </a:bodyPr>
          <a:lstStyle/>
          <a:p>
            <a:r>
              <a:rPr dirty="0"/>
              <a:t>Networking - Fundamental Rules</a:t>
            </a:r>
          </a:p>
        </p:txBody>
      </p:sp>
      <p:sp>
        <p:nvSpPr>
          <p:cNvPr id="3" name="object 3"/>
          <p:cNvSpPr txBox="1"/>
          <p:nvPr/>
        </p:nvSpPr>
        <p:spPr>
          <a:xfrm>
            <a:off x="1420347" y="2457307"/>
            <a:ext cx="6670675" cy="1969129"/>
          </a:xfrm>
          <a:prstGeom prst="rect">
            <a:avLst/>
          </a:prstGeom>
        </p:spPr>
        <p:txBody>
          <a:bodyPr vert="horz" wrap="square" lIns="0" tIns="45085" rIns="0" bIns="0" rtlCol="0">
            <a:spAutoFit/>
          </a:bodyPr>
          <a:lstStyle/>
          <a:p>
            <a:pPr marL="419734" indent="-407034">
              <a:spcBef>
                <a:spcPts val="355"/>
              </a:spcBef>
              <a:buAutoNum type="arabicParenR"/>
              <a:tabLst>
                <a:tab pos="419734" algn="l"/>
                <a:tab pos="420370" algn="l"/>
              </a:tabLst>
            </a:pPr>
            <a:r>
              <a:rPr sz="2000" spc="-25" dirty="0">
                <a:solidFill>
                  <a:srgbClr val="FFFFFF"/>
                </a:solidFill>
                <a:latin typeface="Verdana"/>
                <a:cs typeface="Verdana"/>
              </a:rPr>
              <a:t>All</a:t>
            </a:r>
            <a:r>
              <a:rPr sz="2000" spc="-260"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120" dirty="0">
                <a:solidFill>
                  <a:srgbClr val="FFFFFF"/>
                </a:solidFill>
                <a:latin typeface="Verdana"/>
                <a:cs typeface="Verdana"/>
              </a:rPr>
              <a:t>can</a:t>
            </a:r>
            <a:r>
              <a:rPr sz="2000" spc="-254" dirty="0">
                <a:solidFill>
                  <a:srgbClr val="FFFFFF"/>
                </a:solidFill>
                <a:latin typeface="Verdana"/>
                <a:cs typeface="Verdana"/>
              </a:rPr>
              <a:t> </a:t>
            </a:r>
            <a:r>
              <a:rPr sz="2000" spc="-120" dirty="0">
                <a:solidFill>
                  <a:srgbClr val="FFFFFF"/>
                </a:solidFill>
                <a:latin typeface="Verdana"/>
                <a:cs typeface="Verdana"/>
              </a:rPr>
              <a:t>communicate</a:t>
            </a:r>
            <a:r>
              <a:rPr sz="2000" spc="-254" dirty="0">
                <a:solidFill>
                  <a:srgbClr val="FFFFFF"/>
                </a:solidFill>
                <a:latin typeface="Verdana"/>
                <a:cs typeface="Verdana"/>
              </a:rPr>
              <a:t> </a:t>
            </a:r>
            <a:r>
              <a:rPr sz="2000" spc="-70" dirty="0">
                <a:solidFill>
                  <a:srgbClr val="FFFFFF"/>
                </a:solidFill>
                <a:latin typeface="Verdana"/>
                <a:cs typeface="Verdana"/>
              </a:rPr>
              <a:t>with</a:t>
            </a:r>
            <a:r>
              <a:rPr sz="2000" spc="-254" dirty="0">
                <a:solidFill>
                  <a:srgbClr val="FFFFFF"/>
                </a:solidFill>
                <a:latin typeface="Verdana"/>
                <a:cs typeface="Verdana"/>
              </a:rPr>
              <a:t> </a:t>
            </a:r>
            <a:r>
              <a:rPr sz="2000" spc="-70" dirty="0">
                <a:solidFill>
                  <a:srgbClr val="FFFFFF"/>
                </a:solidFill>
                <a:latin typeface="Verdana"/>
                <a:cs typeface="Verdana"/>
              </a:rPr>
              <a:t>all</a:t>
            </a:r>
            <a:r>
              <a:rPr sz="2000" spc="-254" dirty="0">
                <a:solidFill>
                  <a:srgbClr val="FFFFFF"/>
                </a:solidFill>
                <a:latin typeface="Verdana"/>
                <a:cs typeface="Verdana"/>
              </a:rPr>
              <a:t> </a:t>
            </a:r>
            <a:r>
              <a:rPr sz="2000" spc="-80" dirty="0">
                <a:solidFill>
                  <a:srgbClr val="FFFFFF"/>
                </a:solidFill>
                <a:latin typeface="Verdana"/>
                <a:cs typeface="Verdana"/>
              </a:rPr>
              <a:t>other</a:t>
            </a:r>
            <a:r>
              <a:rPr sz="2000" spc="-254"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75" dirty="0">
                <a:solidFill>
                  <a:srgbClr val="FFFFFF"/>
                </a:solidFill>
                <a:latin typeface="Verdana"/>
                <a:cs typeface="Verdana"/>
              </a:rPr>
              <a:t>without</a:t>
            </a:r>
            <a:r>
              <a:rPr sz="2000" spc="-254" dirty="0">
                <a:solidFill>
                  <a:srgbClr val="FFFFFF"/>
                </a:solidFill>
                <a:latin typeface="Verdana"/>
                <a:cs typeface="Verdana"/>
              </a:rPr>
              <a:t> </a:t>
            </a:r>
            <a:r>
              <a:rPr sz="2000" spc="-15" dirty="0">
                <a:solidFill>
                  <a:srgbClr val="FFFFFF"/>
                </a:solidFill>
                <a:latin typeface="Verdana"/>
                <a:cs typeface="Verdana"/>
              </a:rPr>
              <a:t>NAT</a:t>
            </a:r>
            <a:endParaRPr sz="2000" dirty="0">
              <a:latin typeface="Verdana"/>
              <a:cs typeface="Verdana"/>
            </a:endParaRPr>
          </a:p>
          <a:p>
            <a:pPr marL="419734" indent="-407034">
              <a:spcBef>
                <a:spcPts val="254"/>
              </a:spcBef>
              <a:buAutoNum type="arabicParenR"/>
              <a:tabLst>
                <a:tab pos="419734" algn="l"/>
                <a:tab pos="420370" algn="l"/>
              </a:tabLst>
            </a:pPr>
            <a:r>
              <a:rPr sz="2000" spc="-25" dirty="0">
                <a:solidFill>
                  <a:srgbClr val="FFFFFF"/>
                </a:solidFill>
                <a:latin typeface="Verdana"/>
                <a:cs typeface="Verdana"/>
              </a:rPr>
              <a:t>All</a:t>
            </a:r>
            <a:r>
              <a:rPr sz="2000" spc="-254" dirty="0">
                <a:solidFill>
                  <a:srgbClr val="FFFFFF"/>
                </a:solidFill>
                <a:latin typeface="Verdana"/>
                <a:cs typeface="Verdana"/>
              </a:rPr>
              <a:t> </a:t>
            </a:r>
            <a:r>
              <a:rPr sz="2000" spc="-114" dirty="0">
                <a:solidFill>
                  <a:srgbClr val="FFFFFF"/>
                </a:solidFill>
                <a:latin typeface="Verdana"/>
                <a:cs typeface="Verdana"/>
              </a:rPr>
              <a:t>nodes</a:t>
            </a:r>
            <a:r>
              <a:rPr sz="2000" spc="-254" dirty="0">
                <a:solidFill>
                  <a:srgbClr val="FFFFFF"/>
                </a:solidFill>
                <a:latin typeface="Verdana"/>
                <a:cs typeface="Verdana"/>
              </a:rPr>
              <a:t> </a:t>
            </a:r>
            <a:r>
              <a:rPr sz="2000" spc="-120" dirty="0">
                <a:solidFill>
                  <a:srgbClr val="FFFFFF"/>
                </a:solidFill>
                <a:latin typeface="Verdana"/>
                <a:cs typeface="Verdana"/>
              </a:rPr>
              <a:t>can</a:t>
            </a:r>
            <a:r>
              <a:rPr sz="2000" spc="-250" dirty="0">
                <a:solidFill>
                  <a:srgbClr val="FFFFFF"/>
                </a:solidFill>
                <a:latin typeface="Verdana"/>
                <a:cs typeface="Verdana"/>
              </a:rPr>
              <a:t> </a:t>
            </a:r>
            <a:r>
              <a:rPr sz="2000" spc="-120" dirty="0">
                <a:solidFill>
                  <a:srgbClr val="FFFFFF"/>
                </a:solidFill>
                <a:latin typeface="Verdana"/>
                <a:cs typeface="Verdana"/>
              </a:rPr>
              <a:t>communicate</a:t>
            </a:r>
            <a:r>
              <a:rPr sz="2000" spc="-254" dirty="0">
                <a:solidFill>
                  <a:srgbClr val="FFFFFF"/>
                </a:solidFill>
                <a:latin typeface="Verdana"/>
                <a:cs typeface="Verdana"/>
              </a:rPr>
              <a:t> </a:t>
            </a:r>
            <a:r>
              <a:rPr sz="2000" spc="-70" dirty="0">
                <a:solidFill>
                  <a:srgbClr val="FFFFFF"/>
                </a:solidFill>
                <a:latin typeface="Verdana"/>
                <a:cs typeface="Verdana"/>
              </a:rPr>
              <a:t>with</a:t>
            </a:r>
            <a:r>
              <a:rPr sz="2000" spc="-250" dirty="0">
                <a:solidFill>
                  <a:srgbClr val="FFFFFF"/>
                </a:solidFill>
                <a:latin typeface="Verdana"/>
                <a:cs typeface="Verdana"/>
              </a:rPr>
              <a:t> </a:t>
            </a:r>
            <a:r>
              <a:rPr sz="2000" spc="-70" dirty="0">
                <a:solidFill>
                  <a:srgbClr val="FFFFFF"/>
                </a:solidFill>
                <a:latin typeface="Verdana"/>
                <a:cs typeface="Verdana"/>
              </a:rPr>
              <a:t>all</a:t>
            </a:r>
            <a:r>
              <a:rPr sz="2000" spc="-254" dirty="0">
                <a:solidFill>
                  <a:srgbClr val="FFFFFF"/>
                </a:solidFill>
                <a:latin typeface="Verdana"/>
                <a:cs typeface="Verdana"/>
              </a:rPr>
              <a:t> </a:t>
            </a:r>
            <a:r>
              <a:rPr sz="2000" spc="-80" dirty="0">
                <a:solidFill>
                  <a:srgbClr val="FFFFFF"/>
                </a:solidFill>
                <a:latin typeface="Verdana"/>
                <a:cs typeface="Verdana"/>
              </a:rPr>
              <a:t>Pods</a:t>
            </a:r>
            <a:r>
              <a:rPr sz="2000" spc="-254" dirty="0">
                <a:solidFill>
                  <a:srgbClr val="FFFFFF"/>
                </a:solidFill>
                <a:latin typeface="Verdana"/>
                <a:cs typeface="Verdana"/>
              </a:rPr>
              <a:t> </a:t>
            </a:r>
            <a:r>
              <a:rPr sz="2000" spc="-160" dirty="0">
                <a:solidFill>
                  <a:srgbClr val="FFFFFF"/>
                </a:solidFill>
                <a:latin typeface="Verdana"/>
                <a:cs typeface="Verdana"/>
              </a:rPr>
              <a:t>(and</a:t>
            </a:r>
            <a:r>
              <a:rPr sz="2000" spc="-250" dirty="0">
                <a:solidFill>
                  <a:srgbClr val="FFFFFF"/>
                </a:solidFill>
                <a:latin typeface="Verdana"/>
                <a:cs typeface="Verdana"/>
              </a:rPr>
              <a:t> </a:t>
            </a:r>
            <a:r>
              <a:rPr sz="2000" spc="-125" dirty="0">
                <a:solidFill>
                  <a:srgbClr val="FFFFFF"/>
                </a:solidFill>
                <a:latin typeface="Verdana"/>
                <a:cs typeface="Verdana"/>
              </a:rPr>
              <a:t>vice-versa)</a:t>
            </a:r>
            <a:r>
              <a:rPr sz="2000" spc="-254" dirty="0">
                <a:solidFill>
                  <a:srgbClr val="FFFFFF"/>
                </a:solidFill>
                <a:latin typeface="Verdana"/>
                <a:cs typeface="Verdana"/>
              </a:rPr>
              <a:t> </a:t>
            </a:r>
            <a:r>
              <a:rPr sz="2000" spc="-75" dirty="0">
                <a:solidFill>
                  <a:srgbClr val="FFFFFF"/>
                </a:solidFill>
                <a:latin typeface="Verdana"/>
                <a:cs typeface="Verdana"/>
              </a:rPr>
              <a:t>without</a:t>
            </a:r>
            <a:r>
              <a:rPr sz="2000" spc="-250" dirty="0">
                <a:solidFill>
                  <a:srgbClr val="FFFFFF"/>
                </a:solidFill>
                <a:latin typeface="Verdana"/>
                <a:cs typeface="Verdana"/>
              </a:rPr>
              <a:t> </a:t>
            </a:r>
            <a:r>
              <a:rPr sz="2000" spc="-70" dirty="0">
                <a:solidFill>
                  <a:srgbClr val="FFFFFF"/>
                </a:solidFill>
                <a:latin typeface="Verdana"/>
                <a:cs typeface="Verdana"/>
              </a:rPr>
              <a:t>NAT.</a:t>
            </a:r>
            <a:endParaRPr sz="2000" dirty="0">
              <a:latin typeface="Verdana"/>
              <a:cs typeface="Verdana"/>
            </a:endParaRPr>
          </a:p>
          <a:p>
            <a:pPr marL="419734" indent="-407034">
              <a:spcBef>
                <a:spcPts val="254"/>
              </a:spcBef>
              <a:buAutoNum type="arabicParenR"/>
              <a:tabLst>
                <a:tab pos="419734" algn="l"/>
                <a:tab pos="420370" algn="l"/>
              </a:tabLst>
            </a:pPr>
            <a:r>
              <a:rPr sz="2000" spc="-95" dirty="0">
                <a:solidFill>
                  <a:srgbClr val="FFFFFF"/>
                </a:solidFill>
                <a:latin typeface="Verdana"/>
                <a:cs typeface="Verdana"/>
              </a:rPr>
              <a:t>The</a:t>
            </a:r>
            <a:r>
              <a:rPr sz="2000" spc="-254" dirty="0">
                <a:solidFill>
                  <a:srgbClr val="FFFFFF"/>
                </a:solidFill>
                <a:latin typeface="Verdana"/>
                <a:cs typeface="Verdana"/>
              </a:rPr>
              <a:t> </a:t>
            </a:r>
            <a:r>
              <a:rPr sz="2000" spc="-85" dirty="0">
                <a:solidFill>
                  <a:srgbClr val="FFFFFF"/>
                </a:solidFill>
                <a:latin typeface="Verdana"/>
                <a:cs typeface="Verdana"/>
              </a:rPr>
              <a:t>IP</a:t>
            </a:r>
            <a:r>
              <a:rPr sz="2000" spc="-254" dirty="0">
                <a:solidFill>
                  <a:srgbClr val="FFFFFF"/>
                </a:solidFill>
                <a:latin typeface="Verdana"/>
                <a:cs typeface="Verdana"/>
              </a:rPr>
              <a:t> </a:t>
            </a:r>
            <a:r>
              <a:rPr sz="2000" spc="-85" dirty="0">
                <a:solidFill>
                  <a:srgbClr val="FFFFFF"/>
                </a:solidFill>
                <a:latin typeface="Verdana"/>
                <a:cs typeface="Verdana"/>
              </a:rPr>
              <a:t>that</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60" dirty="0">
                <a:solidFill>
                  <a:srgbClr val="FFFFFF"/>
                </a:solidFill>
                <a:latin typeface="Verdana"/>
                <a:cs typeface="Verdana"/>
              </a:rPr>
              <a:t>Pod</a:t>
            </a:r>
            <a:r>
              <a:rPr sz="2000" spc="-254" dirty="0">
                <a:solidFill>
                  <a:srgbClr val="FFFFFF"/>
                </a:solidFill>
                <a:latin typeface="Verdana"/>
                <a:cs typeface="Verdana"/>
              </a:rPr>
              <a:t> </a:t>
            </a:r>
            <a:r>
              <a:rPr sz="2000" spc="-130" dirty="0">
                <a:solidFill>
                  <a:srgbClr val="FFFFFF"/>
                </a:solidFill>
                <a:latin typeface="Verdana"/>
                <a:cs typeface="Verdana"/>
              </a:rPr>
              <a:t>sees</a:t>
            </a:r>
            <a:r>
              <a:rPr sz="2000" spc="-254" dirty="0">
                <a:solidFill>
                  <a:srgbClr val="FFFFFF"/>
                </a:solidFill>
                <a:latin typeface="Verdana"/>
                <a:cs typeface="Verdana"/>
              </a:rPr>
              <a:t> </a:t>
            </a:r>
            <a:r>
              <a:rPr sz="2000" spc="-65" dirty="0">
                <a:solidFill>
                  <a:srgbClr val="FFFFFF"/>
                </a:solidFill>
                <a:latin typeface="Verdana"/>
                <a:cs typeface="Verdana"/>
              </a:rPr>
              <a:t>itself</a:t>
            </a:r>
            <a:r>
              <a:rPr sz="2000" spc="-254" dirty="0">
                <a:solidFill>
                  <a:srgbClr val="FFFFFF"/>
                </a:solidFill>
                <a:latin typeface="Verdana"/>
                <a:cs typeface="Verdana"/>
              </a:rPr>
              <a:t> </a:t>
            </a:r>
            <a:r>
              <a:rPr sz="2000" spc="-145" dirty="0">
                <a:solidFill>
                  <a:srgbClr val="FFFFFF"/>
                </a:solidFill>
                <a:latin typeface="Verdana"/>
                <a:cs typeface="Verdana"/>
              </a:rPr>
              <a:t>as</a:t>
            </a:r>
            <a:r>
              <a:rPr sz="2000" spc="-254" dirty="0">
                <a:solidFill>
                  <a:srgbClr val="FFFFFF"/>
                </a:solidFill>
                <a:latin typeface="Verdana"/>
                <a:cs typeface="Verdana"/>
              </a:rPr>
              <a:t> </a:t>
            </a:r>
            <a:r>
              <a:rPr sz="2000" spc="-85" dirty="0">
                <a:solidFill>
                  <a:srgbClr val="FFFFFF"/>
                </a:solidFill>
                <a:latin typeface="Verdana"/>
                <a:cs typeface="Verdana"/>
              </a:rPr>
              <a:t>is</a:t>
            </a:r>
            <a:r>
              <a:rPr sz="2000" spc="-254" dirty="0">
                <a:solidFill>
                  <a:srgbClr val="FFFFFF"/>
                </a:solidFill>
                <a:latin typeface="Verdana"/>
                <a:cs typeface="Verdana"/>
              </a:rPr>
              <a:t> </a:t>
            </a:r>
            <a:r>
              <a:rPr sz="2000" spc="-95" dirty="0">
                <a:solidFill>
                  <a:srgbClr val="FFFFFF"/>
                </a:solidFill>
                <a:latin typeface="Verdana"/>
                <a:cs typeface="Verdana"/>
              </a:rPr>
              <a:t>the</a:t>
            </a:r>
            <a:r>
              <a:rPr sz="2000" spc="-254" dirty="0">
                <a:solidFill>
                  <a:srgbClr val="FFFFFF"/>
                </a:solidFill>
                <a:latin typeface="Verdana"/>
                <a:cs typeface="Verdana"/>
              </a:rPr>
              <a:t> </a:t>
            </a:r>
            <a:r>
              <a:rPr sz="2000" spc="-165" dirty="0">
                <a:solidFill>
                  <a:srgbClr val="FFFFFF"/>
                </a:solidFill>
                <a:latin typeface="Verdana"/>
                <a:cs typeface="Verdana"/>
              </a:rPr>
              <a:t>same</a:t>
            </a:r>
            <a:r>
              <a:rPr sz="2000" spc="-254" dirty="0">
                <a:solidFill>
                  <a:srgbClr val="FFFFFF"/>
                </a:solidFill>
                <a:latin typeface="Verdana"/>
                <a:cs typeface="Verdana"/>
              </a:rPr>
              <a:t> </a:t>
            </a:r>
            <a:r>
              <a:rPr sz="2000" spc="-85" dirty="0">
                <a:solidFill>
                  <a:srgbClr val="FFFFFF"/>
                </a:solidFill>
                <a:latin typeface="Verdana"/>
                <a:cs typeface="Verdana"/>
              </a:rPr>
              <a:t>IP</a:t>
            </a:r>
            <a:r>
              <a:rPr sz="2000" spc="-254" dirty="0">
                <a:solidFill>
                  <a:srgbClr val="FFFFFF"/>
                </a:solidFill>
                <a:latin typeface="Verdana"/>
                <a:cs typeface="Verdana"/>
              </a:rPr>
              <a:t> </a:t>
            </a:r>
            <a:r>
              <a:rPr sz="2000" spc="-85" dirty="0">
                <a:solidFill>
                  <a:srgbClr val="FFFFFF"/>
                </a:solidFill>
                <a:latin typeface="Verdana"/>
                <a:cs typeface="Verdana"/>
              </a:rPr>
              <a:t>that</a:t>
            </a:r>
            <a:r>
              <a:rPr sz="2000" spc="-254" dirty="0">
                <a:solidFill>
                  <a:srgbClr val="FFFFFF"/>
                </a:solidFill>
                <a:latin typeface="Verdana"/>
                <a:cs typeface="Verdana"/>
              </a:rPr>
              <a:t> </a:t>
            </a:r>
            <a:r>
              <a:rPr sz="2000" spc="-90" dirty="0">
                <a:solidFill>
                  <a:srgbClr val="FFFFFF"/>
                </a:solidFill>
                <a:latin typeface="Verdana"/>
                <a:cs typeface="Verdana"/>
              </a:rPr>
              <a:t>others</a:t>
            </a:r>
            <a:r>
              <a:rPr sz="2000" spc="-254" dirty="0">
                <a:solidFill>
                  <a:srgbClr val="FFFFFF"/>
                </a:solidFill>
                <a:latin typeface="Verdana"/>
                <a:cs typeface="Verdana"/>
              </a:rPr>
              <a:t> </a:t>
            </a:r>
            <a:r>
              <a:rPr sz="2000" spc="-125" dirty="0">
                <a:solidFill>
                  <a:srgbClr val="FFFFFF"/>
                </a:solidFill>
                <a:latin typeface="Verdana"/>
                <a:cs typeface="Verdana"/>
              </a:rPr>
              <a:t>see</a:t>
            </a:r>
            <a:r>
              <a:rPr sz="2000" spc="-254" dirty="0">
                <a:solidFill>
                  <a:srgbClr val="FFFFFF"/>
                </a:solidFill>
                <a:latin typeface="Verdana"/>
                <a:cs typeface="Verdana"/>
              </a:rPr>
              <a:t> </a:t>
            </a:r>
            <a:r>
              <a:rPr sz="2000" spc="-35" dirty="0">
                <a:solidFill>
                  <a:srgbClr val="FFFFFF"/>
                </a:solidFill>
                <a:latin typeface="Verdana"/>
                <a:cs typeface="Verdana"/>
              </a:rPr>
              <a:t>it</a:t>
            </a:r>
            <a:r>
              <a:rPr sz="2000" spc="-254" dirty="0">
                <a:solidFill>
                  <a:srgbClr val="FFFFFF"/>
                </a:solidFill>
                <a:latin typeface="Verdana"/>
                <a:cs typeface="Verdana"/>
              </a:rPr>
              <a:t> </a:t>
            </a:r>
            <a:r>
              <a:rPr sz="2000" spc="-180" dirty="0">
                <a:solidFill>
                  <a:srgbClr val="FFFFFF"/>
                </a:solidFill>
                <a:latin typeface="Verdana"/>
                <a:cs typeface="Verdana"/>
              </a:rPr>
              <a:t>as.</a:t>
            </a:r>
            <a:endParaRPr sz="2000" dirty="0">
              <a:latin typeface="Verdana"/>
              <a:cs typeface="Verdana"/>
            </a:endParaRPr>
          </a:p>
        </p:txBody>
      </p:sp>
    </p:spTree>
    <p:extLst>
      <p:ext uri="{BB962C8B-B14F-4D97-AF65-F5344CB8AC3E}">
        <p14:creationId xmlns:p14="http://schemas.microsoft.com/office/powerpoint/2010/main" val="37137422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7928740" cy="990599"/>
          </a:xfrm>
          <a:prstGeom prst="rect">
            <a:avLst/>
          </a:prstGeom>
        </p:spPr>
        <p:txBody>
          <a:bodyPr vert="horz" wrap="square" lIns="0" tIns="0" rIns="0" bIns="0" rtlCol="0" anchor="t">
            <a:normAutofit/>
          </a:bodyPr>
          <a:lstStyle/>
          <a:p>
            <a:r>
              <a:rPr dirty="0"/>
              <a:t>Intro - What is Kubernetes?</a:t>
            </a:r>
          </a:p>
        </p:txBody>
      </p:sp>
      <p:sp>
        <p:nvSpPr>
          <p:cNvPr id="3" name="object 3"/>
          <p:cNvSpPr txBox="1"/>
          <p:nvPr/>
        </p:nvSpPr>
        <p:spPr>
          <a:xfrm>
            <a:off x="491360" y="1905000"/>
            <a:ext cx="7966840" cy="2072427"/>
          </a:xfrm>
          <a:prstGeom prst="rect">
            <a:avLst/>
          </a:prstGeom>
        </p:spPr>
        <p:txBody>
          <a:bodyPr vert="horz" wrap="square" lIns="0" tIns="8890" rIns="0" bIns="0" rtlCol="0">
            <a:spAutoFit/>
          </a:bodyPr>
          <a:lstStyle/>
          <a:p>
            <a:pPr marL="12700" marR="634365" indent="38735" algn="just">
              <a:lnSpc>
                <a:spcPct val="101600"/>
              </a:lnSpc>
              <a:spcBef>
                <a:spcPts val="70"/>
              </a:spcBef>
            </a:pPr>
            <a:r>
              <a:rPr sz="2000" b="1" spc="-45" dirty="0">
                <a:solidFill>
                  <a:srgbClr val="FFFFFF"/>
                </a:solidFill>
                <a:latin typeface="Arial"/>
                <a:cs typeface="Arial"/>
              </a:rPr>
              <a:t>Kubernetes</a:t>
            </a:r>
            <a:r>
              <a:rPr sz="2000" b="1" spc="-140" dirty="0">
                <a:solidFill>
                  <a:srgbClr val="FFFFFF"/>
                </a:solidFill>
                <a:latin typeface="Arial"/>
                <a:cs typeface="Arial"/>
              </a:rPr>
              <a:t> </a:t>
            </a:r>
            <a:r>
              <a:rPr sz="2000" spc="-60" dirty="0">
                <a:solidFill>
                  <a:srgbClr val="FFFFFF"/>
                </a:solidFill>
                <a:latin typeface="Verdana"/>
                <a:cs typeface="Verdana"/>
              </a:rPr>
              <a:t>or</a:t>
            </a:r>
            <a:r>
              <a:rPr sz="2000" spc="-254" dirty="0">
                <a:solidFill>
                  <a:srgbClr val="FFFFFF"/>
                </a:solidFill>
                <a:latin typeface="Verdana"/>
                <a:cs typeface="Verdana"/>
              </a:rPr>
              <a:t> </a:t>
            </a:r>
            <a:r>
              <a:rPr sz="2000" b="1" spc="-65" dirty="0">
                <a:solidFill>
                  <a:srgbClr val="FFFFFF"/>
                </a:solidFill>
                <a:latin typeface="Arial"/>
                <a:cs typeface="Arial"/>
              </a:rPr>
              <a:t>K8s</a:t>
            </a:r>
            <a:r>
              <a:rPr sz="2000" b="1" spc="-140" dirty="0">
                <a:solidFill>
                  <a:srgbClr val="FFFFFF"/>
                </a:solidFill>
                <a:latin typeface="Arial"/>
                <a:cs typeface="Arial"/>
              </a:rPr>
              <a:t> </a:t>
            </a:r>
            <a:r>
              <a:rPr sz="2000" spc="-125" dirty="0">
                <a:solidFill>
                  <a:srgbClr val="FFFFFF"/>
                </a:solidFill>
                <a:latin typeface="Verdana"/>
                <a:cs typeface="Verdana"/>
              </a:rPr>
              <a:t>was</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90" dirty="0">
                <a:solidFill>
                  <a:srgbClr val="FFFFFF"/>
                </a:solidFill>
                <a:latin typeface="Verdana"/>
                <a:cs typeface="Verdana"/>
              </a:rPr>
              <a:t>project</a:t>
            </a:r>
            <a:r>
              <a:rPr sz="2000" spc="-254" dirty="0">
                <a:solidFill>
                  <a:srgbClr val="FFFFFF"/>
                </a:solidFill>
                <a:latin typeface="Verdana"/>
                <a:cs typeface="Verdana"/>
              </a:rPr>
              <a:t> </a:t>
            </a:r>
            <a:r>
              <a:rPr sz="2000" spc="-125" dirty="0">
                <a:solidFill>
                  <a:srgbClr val="FFFFFF"/>
                </a:solidFill>
                <a:latin typeface="Verdana"/>
                <a:cs typeface="Verdana"/>
              </a:rPr>
              <a:t>spun</a:t>
            </a:r>
            <a:r>
              <a:rPr sz="2000" spc="-250" dirty="0">
                <a:solidFill>
                  <a:srgbClr val="FFFFFF"/>
                </a:solidFill>
                <a:latin typeface="Verdana"/>
                <a:cs typeface="Verdana"/>
              </a:rPr>
              <a:t> </a:t>
            </a:r>
            <a:r>
              <a:rPr sz="2000" spc="-80" dirty="0">
                <a:solidFill>
                  <a:srgbClr val="FFFFFF"/>
                </a:solidFill>
                <a:latin typeface="Verdana"/>
                <a:cs typeface="Verdana"/>
              </a:rPr>
              <a:t>out</a:t>
            </a:r>
            <a:r>
              <a:rPr sz="2000" spc="-254" dirty="0">
                <a:solidFill>
                  <a:srgbClr val="FFFFFF"/>
                </a:solidFill>
                <a:latin typeface="Verdana"/>
                <a:cs typeface="Verdana"/>
              </a:rPr>
              <a:t> </a:t>
            </a:r>
            <a:r>
              <a:rPr sz="2000" spc="-55" dirty="0">
                <a:solidFill>
                  <a:srgbClr val="FFFFFF"/>
                </a:solidFill>
                <a:latin typeface="Verdana"/>
                <a:cs typeface="Verdana"/>
              </a:rPr>
              <a:t>of</a:t>
            </a:r>
            <a:r>
              <a:rPr sz="2000" spc="-254" dirty="0">
                <a:solidFill>
                  <a:srgbClr val="FFFFFF"/>
                </a:solidFill>
                <a:latin typeface="Verdana"/>
                <a:cs typeface="Verdana"/>
              </a:rPr>
              <a:t> </a:t>
            </a:r>
            <a:r>
              <a:rPr sz="2000" spc="-95" dirty="0">
                <a:solidFill>
                  <a:srgbClr val="FFFFFF"/>
                </a:solidFill>
                <a:latin typeface="Verdana"/>
                <a:cs typeface="Verdana"/>
              </a:rPr>
              <a:t>Google</a:t>
            </a:r>
            <a:r>
              <a:rPr sz="2000" spc="-254" dirty="0">
                <a:solidFill>
                  <a:srgbClr val="FFFFFF"/>
                </a:solidFill>
                <a:latin typeface="Verdana"/>
                <a:cs typeface="Verdana"/>
              </a:rPr>
              <a:t> </a:t>
            </a:r>
            <a:r>
              <a:rPr sz="2000" spc="-145" dirty="0">
                <a:solidFill>
                  <a:srgbClr val="FFFFFF"/>
                </a:solidFill>
                <a:latin typeface="Verdana"/>
                <a:cs typeface="Verdana"/>
              </a:rPr>
              <a:t>as</a:t>
            </a:r>
            <a:r>
              <a:rPr sz="2000" spc="-254" dirty="0">
                <a:solidFill>
                  <a:srgbClr val="FFFFFF"/>
                </a:solidFill>
                <a:latin typeface="Verdana"/>
                <a:cs typeface="Verdana"/>
              </a:rPr>
              <a:t> </a:t>
            </a:r>
            <a:r>
              <a:rPr sz="2000" spc="-150" dirty="0">
                <a:solidFill>
                  <a:srgbClr val="FFFFFF"/>
                </a:solidFill>
                <a:latin typeface="Verdana"/>
                <a:cs typeface="Verdana"/>
              </a:rPr>
              <a:t>a</a:t>
            </a:r>
            <a:r>
              <a:rPr sz="2000" spc="-254" dirty="0">
                <a:solidFill>
                  <a:srgbClr val="FFFFFF"/>
                </a:solidFill>
                <a:latin typeface="Verdana"/>
                <a:cs typeface="Verdana"/>
              </a:rPr>
              <a:t> </a:t>
            </a:r>
            <a:r>
              <a:rPr sz="2000" spc="-110" dirty="0">
                <a:solidFill>
                  <a:srgbClr val="FFFFFF"/>
                </a:solidFill>
                <a:latin typeface="Verdana"/>
                <a:cs typeface="Verdana"/>
              </a:rPr>
              <a:t>open</a:t>
            </a:r>
            <a:r>
              <a:rPr sz="2000" spc="-254" dirty="0">
                <a:solidFill>
                  <a:srgbClr val="FFFFFF"/>
                </a:solidFill>
                <a:latin typeface="Verdana"/>
                <a:cs typeface="Verdana"/>
              </a:rPr>
              <a:t> </a:t>
            </a:r>
            <a:r>
              <a:rPr sz="2000" spc="-100" dirty="0">
                <a:solidFill>
                  <a:srgbClr val="FFFFFF"/>
                </a:solidFill>
                <a:latin typeface="Verdana"/>
                <a:cs typeface="Verdana"/>
              </a:rPr>
              <a:t>source  </a:t>
            </a:r>
            <a:r>
              <a:rPr sz="2000" spc="-125" dirty="0">
                <a:solidFill>
                  <a:srgbClr val="FFFFFF"/>
                </a:solidFill>
                <a:latin typeface="Verdana"/>
                <a:cs typeface="Verdana"/>
              </a:rPr>
              <a:t>next-gen</a:t>
            </a:r>
            <a:r>
              <a:rPr sz="2000" spc="-254" dirty="0">
                <a:solidFill>
                  <a:srgbClr val="FFFFFF"/>
                </a:solidFill>
                <a:latin typeface="Verdana"/>
                <a:cs typeface="Verdana"/>
              </a:rPr>
              <a:t> </a:t>
            </a:r>
            <a:r>
              <a:rPr sz="2000" spc="-90" dirty="0">
                <a:solidFill>
                  <a:srgbClr val="FFFFFF"/>
                </a:solidFill>
                <a:latin typeface="Verdana"/>
                <a:cs typeface="Verdana"/>
              </a:rPr>
              <a:t>container</a:t>
            </a:r>
            <a:r>
              <a:rPr sz="2000" spc="-250" dirty="0">
                <a:solidFill>
                  <a:srgbClr val="FFFFFF"/>
                </a:solidFill>
                <a:latin typeface="Verdana"/>
                <a:cs typeface="Verdana"/>
              </a:rPr>
              <a:t> </a:t>
            </a:r>
            <a:r>
              <a:rPr sz="2000" spc="-100" dirty="0">
                <a:solidFill>
                  <a:srgbClr val="FFFFFF"/>
                </a:solidFill>
                <a:latin typeface="Verdana"/>
                <a:cs typeface="Verdana"/>
              </a:rPr>
              <a:t>scheduler</a:t>
            </a:r>
            <a:r>
              <a:rPr sz="2000" spc="-250" dirty="0">
                <a:solidFill>
                  <a:srgbClr val="FFFFFF"/>
                </a:solidFill>
                <a:latin typeface="Verdana"/>
                <a:cs typeface="Verdana"/>
              </a:rPr>
              <a:t> </a:t>
            </a:r>
            <a:r>
              <a:rPr sz="2000" spc="-114" dirty="0">
                <a:solidFill>
                  <a:srgbClr val="FFFFFF"/>
                </a:solidFill>
                <a:latin typeface="Verdana"/>
                <a:cs typeface="Verdana"/>
              </a:rPr>
              <a:t>designed</a:t>
            </a:r>
            <a:r>
              <a:rPr sz="2000" spc="-250" dirty="0">
                <a:solidFill>
                  <a:srgbClr val="FFFFFF"/>
                </a:solidFill>
                <a:latin typeface="Verdana"/>
                <a:cs typeface="Verdana"/>
              </a:rPr>
              <a:t> </a:t>
            </a:r>
            <a:r>
              <a:rPr sz="2000" spc="-70" dirty="0">
                <a:solidFill>
                  <a:srgbClr val="FFFFFF"/>
                </a:solidFill>
                <a:latin typeface="Verdana"/>
                <a:cs typeface="Verdana"/>
              </a:rPr>
              <a:t>with</a:t>
            </a:r>
            <a:r>
              <a:rPr sz="2000" spc="-250" dirty="0">
                <a:solidFill>
                  <a:srgbClr val="FFFFFF"/>
                </a:solidFill>
                <a:latin typeface="Verdana"/>
                <a:cs typeface="Verdana"/>
              </a:rPr>
              <a:t> </a:t>
            </a:r>
            <a:r>
              <a:rPr sz="2000" spc="-95" dirty="0">
                <a:solidFill>
                  <a:srgbClr val="FFFFFF"/>
                </a:solidFill>
                <a:latin typeface="Verdana"/>
                <a:cs typeface="Verdana"/>
              </a:rPr>
              <a:t>the</a:t>
            </a:r>
            <a:r>
              <a:rPr sz="2000" spc="-250" dirty="0">
                <a:solidFill>
                  <a:srgbClr val="FFFFFF"/>
                </a:solidFill>
                <a:latin typeface="Verdana"/>
                <a:cs typeface="Verdana"/>
              </a:rPr>
              <a:t> </a:t>
            </a:r>
            <a:r>
              <a:rPr sz="2000" spc="-110" dirty="0">
                <a:solidFill>
                  <a:srgbClr val="FFFFFF"/>
                </a:solidFill>
                <a:latin typeface="Verdana"/>
                <a:cs typeface="Verdana"/>
              </a:rPr>
              <a:t>lessons</a:t>
            </a:r>
            <a:r>
              <a:rPr sz="2000" spc="-250" dirty="0">
                <a:solidFill>
                  <a:srgbClr val="FFFFFF"/>
                </a:solidFill>
                <a:latin typeface="Verdana"/>
                <a:cs typeface="Verdana"/>
              </a:rPr>
              <a:t> </a:t>
            </a:r>
            <a:r>
              <a:rPr sz="2000" spc="-100" dirty="0">
                <a:solidFill>
                  <a:srgbClr val="FFFFFF"/>
                </a:solidFill>
                <a:latin typeface="Verdana"/>
                <a:cs typeface="Verdana"/>
              </a:rPr>
              <a:t>learned</a:t>
            </a:r>
            <a:r>
              <a:rPr sz="2000" spc="-250" dirty="0">
                <a:solidFill>
                  <a:srgbClr val="FFFFFF"/>
                </a:solidFill>
                <a:latin typeface="Verdana"/>
                <a:cs typeface="Verdana"/>
              </a:rPr>
              <a:t> </a:t>
            </a:r>
            <a:r>
              <a:rPr sz="2000" spc="-100" dirty="0">
                <a:solidFill>
                  <a:srgbClr val="FFFFFF"/>
                </a:solidFill>
                <a:latin typeface="Verdana"/>
                <a:cs typeface="Verdana"/>
              </a:rPr>
              <a:t>from  </a:t>
            </a:r>
            <a:r>
              <a:rPr sz="2000" spc="-105" dirty="0">
                <a:solidFill>
                  <a:srgbClr val="FFFFFF"/>
                </a:solidFill>
                <a:latin typeface="Verdana"/>
                <a:cs typeface="Verdana"/>
              </a:rPr>
              <a:t>developing</a:t>
            </a:r>
            <a:r>
              <a:rPr sz="2000" spc="-260" dirty="0">
                <a:solidFill>
                  <a:srgbClr val="FFFFFF"/>
                </a:solidFill>
                <a:latin typeface="Verdana"/>
                <a:cs typeface="Verdana"/>
              </a:rPr>
              <a:t> </a:t>
            </a:r>
            <a:r>
              <a:rPr sz="2000" spc="-125" dirty="0">
                <a:solidFill>
                  <a:srgbClr val="FFFFFF"/>
                </a:solidFill>
                <a:latin typeface="Verdana"/>
                <a:cs typeface="Verdana"/>
              </a:rPr>
              <a:t>and</a:t>
            </a:r>
            <a:r>
              <a:rPr sz="2000" spc="-254" dirty="0">
                <a:solidFill>
                  <a:srgbClr val="FFFFFF"/>
                </a:solidFill>
                <a:latin typeface="Verdana"/>
                <a:cs typeface="Verdana"/>
              </a:rPr>
              <a:t> </a:t>
            </a:r>
            <a:r>
              <a:rPr sz="2000" spc="-150" dirty="0">
                <a:solidFill>
                  <a:srgbClr val="FFFFFF"/>
                </a:solidFill>
                <a:latin typeface="Verdana"/>
                <a:cs typeface="Verdana"/>
              </a:rPr>
              <a:t>managing</a:t>
            </a:r>
            <a:r>
              <a:rPr sz="2000" spc="-254" dirty="0">
                <a:solidFill>
                  <a:srgbClr val="FFFFFF"/>
                </a:solidFill>
                <a:latin typeface="Verdana"/>
                <a:cs typeface="Verdana"/>
              </a:rPr>
              <a:t> </a:t>
            </a:r>
            <a:r>
              <a:rPr sz="2000" spc="-95" dirty="0">
                <a:solidFill>
                  <a:srgbClr val="FFFFFF"/>
                </a:solidFill>
                <a:latin typeface="Verdana"/>
                <a:cs typeface="Verdana"/>
              </a:rPr>
              <a:t>Borg</a:t>
            </a:r>
            <a:r>
              <a:rPr sz="2000" spc="-254" dirty="0">
                <a:solidFill>
                  <a:srgbClr val="FFFFFF"/>
                </a:solidFill>
                <a:latin typeface="Verdana"/>
                <a:cs typeface="Verdana"/>
              </a:rPr>
              <a:t> </a:t>
            </a:r>
            <a:r>
              <a:rPr sz="2000" spc="-125" dirty="0">
                <a:solidFill>
                  <a:srgbClr val="FFFFFF"/>
                </a:solidFill>
                <a:latin typeface="Verdana"/>
                <a:cs typeface="Verdana"/>
              </a:rPr>
              <a:t>and</a:t>
            </a:r>
            <a:r>
              <a:rPr sz="2000" spc="-254" dirty="0">
                <a:solidFill>
                  <a:srgbClr val="FFFFFF"/>
                </a:solidFill>
                <a:latin typeface="Verdana"/>
                <a:cs typeface="Verdana"/>
              </a:rPr>
              <a:t> </a:t>
            </a:r>
            <a:r>
              <a:rPr sz="2000" spc="-155" dirty="0">
                <a:solidFill>
                  <a:srgbClr val="FFFFFF"/>
                </a:solidFill>
                <a:latin typeface="Verdana"/>
                <a:cs typeface="Verdana"/>
              </a:rPr>
              <a:t>Omega.</a:t>
            </a:r>
            <a:endParaRPr sz="2000" dirty="0">
              <a:latin typeface="Verdana"/>
              <a:cs typeface="Verdana"/>
            </a:endParaRPr>
          </a:p>
          <a:p>
            <a:pPr marL="12700" marR="5080">
              <a:lnSpc>
                <a:spcPct val="101600"/>
              </a:lnSpc>
              <a:spcBef>
                <a:spcPts val="1570"/>
              </a:spcBef>
            </a:pPr>
            <a:r>
              <a:rPr sz="2000" b="1" spc="-45" dirty="0">
                <a:solidFill>
                  <a:srgbClr val="FFFFFF"/>
                </a:solidFill>
                <a:latin typeface="Arial"/>
                <a:cs typeface="Arial"/>
              </a:rPr>
              <a:t>Kubernetes</a:t>
            </a:r>
            <a:r>
              <a:rPr sz="2000" b="1" spc="-140" dirty="0">
                <a:solidFill>
                  <a:srgbClr val="FFFFFF"/>
                </a:solidFill>
                <a:latin typeface="Arial"/>
                <a:cs typeface="Arial"/>
              </a:rPr>
              <a:t> </a:t>
            </a:r>
            <a:r>
              <a:rPr sz="2000" spc="-125" dirty="0">
                <a:solidFill>
                  <a:srgbClr val="FFFFFF"/>
                </a:solidFill>
                <a:latin typeface="Verdana"/>
                <a:cs typeface="Verdana"/>
              </a:rPr>
              <a:t>was</a:t>
            </a:r>
            <a:r>
              <a:rPr sz="2000" spc="-250" dirty="0">
                <a:solidFill>
                  <a:srgbClr val="FFFFFF"/>
                </a:solidFill>
                <a:latin typeface="Verdana"/>
                <a:cs typeface="Verdana"/>
              </a:rPr>
              <a:t> </a:t>
            </a:r>
            <a:r>
              <a:rPr sz="2000" spc="-114" dirty="0">
                <a:solidFill>
                  <a:srgbClr val="FFFFFF"/>
                </a:solidFill>
                <a:latin typeface="Verdana"/>
                <a:cs typeface="Verdana"/>
              </a:rPr>
              <a:t>designed</a:t>
            </a:r>
            <a:r>
              <a:rPr sz="2000" spc="-250" dirty="0">
                <a:solidFill>
                  <a:srgbClr val="FFFFFF"/>
                </a:solidFill>
                <a:latin typeface="Verdana"/>
                <a:cs typeface="Verdana"/>
              </a:rPr>
              <a:t> </a:t>
            </a:r>
            <a:r>
              <a:rPr sz="2000" spc="-100" dirty="0">
                <a:solidFill>
                  <a:srgbClr val="FFFFFF"/>
                </a:solidFill>
                <a:latin typeface="Verdana"/>
                <a:cs typeface="Verdana"/>
              </a:rPr>
              <a:t>from</a:t>
            </a:r>
            <a:r>
              <a:rPr sz="2000" spc="-250" dirty="0">
                <a:solidFill>
                  <a:srgbClr val="FFFFFF"/>
                </a:solidFill>
                <a:latin typeface="Verdana"/>
                <a:cs typeface="Verdana"/>
              </a:rPr>
              <a:t> </a:t>
            </a:r>
            <a:r>
              <a:rPr sz="2000" spc="-95" dirty="0">
                <a:solidFill>
                  <a:srgbClr val="FFFFFF"/>
                </a:solidFill>
                <a:latin typeface="Verdana"/>
                <a:cs typeface="Verdana"/>
              </a:rPr>
              <a:t>the</a:t>
            </a:r>
            <a:r>
              <a:rPr sz="2000" spc="-250" dirty="0">
                <a:solidFill>
                  <a:srgbClr val="FFFFFF"/>
                </a:solidFill>
                <a:latin typeface="Verdana"/>
                <a:cs typeface="Verdana"/>
              </a:rPr>
              <a:t> </a:t>
            </a:r>
            <a:r>
              <a:rPr sz="2000" spc="-120" dirty="0">
                <a:solidFill>
                  <a:srgbClr val="FFFFFF"/>
                </a:solidFill>
                <a:latin typeface="Verdana"/>
                <a:cs typeface="Verdana"/>
              </a:rPr>
              <a:t>ground-up</a:t>
            </a:r>
            <a:r>
              <a:rPr sz="2000" spc="-250" dirty="0">
                <a:solidFill>
                  <a:srgbClr val="FFFFFF"/>
                </a:solidFill>
                <a:latin typeface="Verdana"/>
                <a:cs typeface="Verdana"/>
              </a:rPr>
              <a:t> </a:t>
            </a:r>
            <a:r>
              <a:rPr sz="2000" spc="-145" dirty="0">
                <a:solidFill>
                  <a:srgbClr val="FFFFFF"/>
                </a:solidFill>
                <a:latin typeface="Verdana"/>
                <a:cs typeface="Verdana"/>
              </a:rPr>
              <a:t>as</a:t>
            </a:r>
            <a:r>
              <a:rPr sz="2000" spc="-250" dirty="0">
                <a:solidFill>
                  <a:srgbClr val="FFFFFF"/>
                </a:solidFill>
                <a:latin typeface="Verdana"/>
                <a:cs typeface="Verdana"/>
              </a:rPr>
              <a:t> </a:t>
            </a:r>
            <a:r>
              <a:rPr sz="2000" spc="-150" dirty="0">
                <a:solidFill>
                  <a:srgbClr val="FFFFFF"/>
                </a:solidFill>
                <a:latin typeface="Verdana"/>
                <a:cs typeface="Verdana"/>
              </a:rPr>
              <a:t>a</a:t>
            </a:r>
            <a:r>
              <a:rPr sz="2000" spc="-250" dirty="0">
                <a:solidFill>
                  <a:srgbClr val="FFFFFF"/>
                </a:solidFill>
                <a:latin typeface="Verdana"/>
                <a:cs typeface="Verdana"/>
              </a:rPr>
              <a:t> </a:t>
            </a:r>
            <a:r>
              <a:rPr sz="2000" spc="-90" dirty="0">
                <a:solidFill>
                  <a:srgbClr val="FFFFFF"/>
                </a:solidFill>
                <a:latin typeface="Verdana"/>
                <a:cs typeface="Verdana"/>
              </a:rPr>
              <a:t>loosely</a:t>
            </a:r>
            <a:r>
              <a:rPr sz="2000" spc="-250" dirty="0">
                <a:solidFill>
                  <a:srgbClr val="FFFFFF"/>
                </a:solidFill>
                <a:latin typeface="Verdana"/>
                <a:cs typeface="Verdana"/>
              </a:rPr>
              <a:t> </a:t>
            </a:r>
            <a:r>
              <a:rPr sz="2000" spc="-95" dirty="0">
                <a:solidFill>
                  <a:srgbClr val="FFFFFF"/>
                </a:solidFill>
                <a:latin typeface="Verdana"/>
                <a:cs typeface="Verdana"/>
              </a:rPr>
              <a:t>coupled</a:t>
            </a:r>
            <a:r>
              <a:rPr sz="2000" spc="-250" dirty="0">
                <a:solidFill>
                  <a:srgbClr val="FFFFFF"/>
                </a:solidFill>
                <a:latin typeface="Verdana"/>
                <a:cs typeface="Verdana"/>
              </a:rPr>
              <a:t> </a:t>
            </a:r>
            <a:r>
              <a:rPr sz="2000" spc="-70" dirty="0">
                <a:solidFill>
                  <a:srgbClr val="FFFFFF"/>
                </a:solidFill>
                <a:latin typeface="Verdana"/>
                <a:cs typeface="Verdana"/>
              </a:rPr>
              <a:t>collection  </a:t>
            </a:r>
            <a:r>
              <a:rPr sz="2000" spc="-55" dirty="0">
                <a:solidFill>
                  <a:srgbClr val="FFFFFF"/>
                </a:solidFill>
                <a:latin typeface="Verdana"/>
                <a:cs typeface="Verdana"/>
              </a:rPr>
              <a:t>of </a:t>
            </a:r>
            <a:r>
              <a:rPr sz="2000" spc="-114" dirty="0">
                <a:solidFill>
                  <a:srgbClr val="FFFFFF"/>
                </a:solidFill>
                <a:latin typeface="Verdana"/>
                <a:cs typeface="Verdana"/>
              </a:rPr>
              <a:t>components </a:t>
            </a:r>
            <a:r>
              <a:rPr sz="2000" spc="-95" dirty="0">
                <a:solidFill>
                  <a:srgbClr val="FFFFFF"/>
                </a:solidFill>
                <a:latin typeface="Verdana"/>
                <a:cs typeface="Verdana"/>
              </a:rPr>
              <a:t>centered </a:t>
            </a:r>
            <a:r>
              <a:rPr sz="2000" spc="-105" dirty="0">
                <a:solidFill>
                  <a:srgbClr val="FFFFFF"/>
                </a:solidFill>
                <a:latin typeface="Verdana"/>
                <a:cs typeface="Verdana"/>
              </a:rPr>
              <a:t>around </a:t>
            </a:r>
            <a:r>
              <a:rPr sz="2000" spc="-114" dirty="0">
                <a:solidFill>
                  <a:srgbClr val="FFFFFF"/>
                </a:solidFill>
                <a:latin typeface="Verdana"/>
                <a:cs typeface="Verdana"/>
              </a:rPr>
              <a:t>deploying, </a:t>
            </a:r>
            <a:r>
              <a:rPr sz="2000" spc="-125" dirty="0">
                <a:solidFill>
                  <a:srgbClr val="FFFFFF"/>
                </a:solidFill>
                <a:latin typeface="Verdana"/>
                <a:cs typeface="Verdana"/>
              </a:rPr>
              <a:t>maintaining, and </a:t>
            </a:r>
            <a:r>
              <a:rPr sz="2000" spc="-110" dirty="0">
                <a:solidFill>
                  <a:srgbClr val="FFFFFF"/>
                </a:solidFill>
                <a:latin typeface="Verdana"/>
                <a:cs typeface="Verdana"/>
              </a:rPr>
              <a:t>scaling  </a:t>
            </a:r>
            <a:r>
              <a:rPr sz="2000" spc="-105" dirty="0">
                <a:solidFill>
                  <a:srgbClr val="FFFFFF"/>
                </a:solidFill>
                <a:latin typeface="Verdana"/>
                <a:cs typeface="Verdana"/>
              </a:rPr>
              <a:t>applications.</a:t>
            </a:r>
            <a:endParaRPr sz="2000" dirty="0">
              <a:latin typeface="Verdana"/>
              <a:cs typeface="Verdana"/>
            </a:endParaRPr>
          </a:p>
        </p:txBody>
      </p:sp>
    </p:spTree>
    <p:extLst>
      <p:ext uri="{BB962C8B-B14F-4D97-AF65-F5344CB8AC3E}">
        <p14:creationId xmlns:p14="http://schemas.microsoft.com/office/powerpoint/2010/main" val="4156762141"/>
      </p:ext>
    </p:extLst>
  </p:cSld>
  <p:clrMapOvr>
    <a:overrideClrMapping bg1="dk1" tx1="lt1" bg2="dk2" tx2="lt2" accent1="accent1" accent2="accent2" accent3="accent3" accent4="accent4" accent5="accent5" accent6="accent6" hlink="hlink" folHlink="folHlink"/>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 y="293390"/>
            <a:ext cx="8016240" cy="1306810"/>
          </a:xfrm>
          <a:prstGeom prst="rect">
            <a:avLst/>
          </a:prstGeom>
        </p:spPr>
        <p:txBody>
          <a:bodyPr vert="horz" wrap="square" lIns="0" tIns="0" rIns="0" bIns="0" rtlCol="0" anchor="t">
            <a:normAutofit fontScale="90000"/>
          </a:bodyPr>
          <a:lstStyle/>
          <a:p>
            <a:r>
              <a:rPr dirty="0"/>
              <a:t>Networking - Fundamentals Applied</a:t>
            </a:r>
          </a:p>
        </p:txBody>
      </p:sp>
      <p:sp>
        <p:nvSpPr>
          <p:cNvPr id="3" name="object 3"/>
          <p:cNvSpPr txBox="1">
            <a:spLocks noGrp="1"/>
          </p:cNvSpPr>
          <p:nvPr>
            <p:ph type="body" idx="1"/>
          </p:nvPr>
        </p:nvSpPr>
        <p:spPr>
          <a:xfrm>
            <a:off x="381000" y="2270126"/>
            <a:ext cx="8382000" cy="4552208"/>
          </a:xfrm>
          <a:prstGeom prst="rect">
            <a:avLst/>
          </a:prstGeom>
        </p:spPr>
        <p:txBody>
          <a:bodyPr vert="horz" wrap="square" lIns="0" tIns="12700" rIns="0" bIns="0" rtlCol="0">
            <a:spAutoFit/>
          </a:bodyPr>
          <a:lstStyle/>
          <a:p>
            <a:pPr marL="474345" marR="233045">
              <a:lnSpc>
                <a:spcPct val="113300"/>
              </a:lnSpc>
              <a:spcBef>
                <a:spcPts val="100"/>
              </a:spcBef>
            </a:pPr>
            <a:r>
              <a:rPr sz="2400" b="1" spc="-55" dirty="0">
                <a:latin typeface="Arial"/>
                <a:cs typeface="Arial"/>
              </a:rPr>
              <a:t>Containers</a:t>
            </a:r>
            <a:r>
              <a:rPr sz="2400" b="1" spc="-120" dirty="0">
                <a:latin typeface="Arial"/>
                <a:cs typeface="Arial"/>
              </a:rPr>
              <a:t> </a:t>
            </a:r>
            <a:r>
              <a:rPr sz="2400" spc="-80" dirty="0"/>
              <a:t>in</a:t>
            </a:r>
            <a:r>
              <a:rPr sz="2400" spc="-250" dirty="0"/>
              <a:t> </a:t>
            </a:r>
            <a:r>
              <a:rPr sz="2400" spc="-150" dirty="0"/>
              <a:t>a</a:t>
            </a:r>
            <a:r>
              <a:rPr sz="2400" spc="-245" dirty="0"/>
              <a:t> </a:t>
            </a:r>
            <a:r>
              <a:rPr sz="2400" spc="-100" dirty="0"/>
              <a:t>pod</a:t>
            </a:r>
            <a:r>
              <a:rPr sz="2400" spc="-250" dirty="0"/>
              <a:t> </a:t>
            </a:r>
            <a:r>
              <a:rPr sz="2400" spc="-95" dirty="0"/>
              <a:t>exist</a:t>
            </a:r>
            <a:r>
              <a:rPr sz="2400" spc="-245" dirty="0"/>
              <a:t> </a:t>
            </a:r>
            <a:r>
              <a:rPr sz="2400" spc="-75" dirty="0"/>
              <a:t>within</a:t>
            </a:r>
            <a:r>
              <a:rPr sz="2400" spc="-250" dirty="0"/>
              <a:t> </a:t>
            </a:r>
            <a:r>
              <a:rPr sz="2400" spc="-95" dirty="0"/>
              <a:t>the</a:t>
            </a:r>
            <a:r>
              <a:rPr sz="2400" spc="-245" dirty="0"/>
              <a:t> </a:t>
            </a:r>
            <a:r>
              <a:rPr sz="2400" spc="-165" dirty="0"/>
              <a:t>same</a:t>
            </a:r>
            <a:r>
              <a:rPr sz="2400" spc="-250" dirty="0"/>
              <a:t> </a:t>
            </a:r>
            <a:r>
              <a:rPr sz="2400" spc="-85" dirty="0"/>
              <a:t>network</a:t>
            </a:r>
            <a:r>
              <a:rPr sz="2400" spc="-250" dirty="0"/>
              <a:t> </a:t>
            </a:r>
            <a:r>
              <a:rPr sz="2400" spc="-140" dirty="0"/>
              <a:t>namespace</a:t>
            </a:r>
            <a:r>
              <a:rPr sz="2400" spc="-245" dirty="0"/>
              <a:t> </a:t>
            </a:r>
            <a:r>
              <a:rPr sz="2400" spc="-125" dirty="0"/>
              <a:t>and</a:t>
            </a:r>
            <a:r>
              <a:rPr sz="2400" spc="-250" dirty="0"/>
              <a:t> </a:t>
            </a:r>
            <a:r>
              <a:rPr sz="2400" spc="-114" dirty="0"/>
              <a:t>share</a:t>
            </a:r>
            <a:r>
              <a:rPr sz="2400" spc="-245" dirty="0"/>
              <a:t> </a:t>
            </a:r>
            <a:r>
              <a:rPr sz="2400" spc="-140" dirty="0"/>
              <a:t>an  </a:t>
            </a:r>
            <a:r>
              <a:rPr sz="2400" spc="-165" dirty="0"/>
              <a:t>IP;</a:t>
            </a:r>
            <a:r>
              <a:rPr sz="2400" spc="-254" dirty="0"/>
              <a:t> </a:t>
            </a:r>
            <a:r>
              <a:rPr sz="2400" spc="-90" dirty="0"/>
              <a:t>allowing</a:t>
            </a:r>
            <a:r>
              <a:rPr sz="2400" spc="-254" dirty="0"/>
              <a:t> </a:t>
            </a:r>
            <a:r>
              <a:rPr sz="2400" spc="-50" dirty="0"/>
              <a:t>for</a:t>
            </a:r>
            <a:r>
              <a:rPr sz="2400" spc="-254" dirty="0"/>
              <a:t> </a:t>
            </a:r>
            <a:r>
              <a:rPr sz="2400" spc="-85" dirty="0"/>
              <a:t>intrapod</a:t>
            </a:r>
            <a:r>
              <a:rPr sz="2400" spc="-254" dirty="0"/>
              <a:t> </a:t>
            </a:r>
            <a:r>
              <a:rPr sz="2400" spc="-114" dirty="0"/>
              <a:t>communication</a:t>
            </a:r>
            <a:r>
              <a:rPr sz="2400" spc="-254" dirty="0"/>
              <a:t> </a:t>
            </a:r>
            <a:r>
              <a:rPr sz="2400" spc="-95" dirty="0"/>
              <a:t>over</a:t>
            </a:r>
            <a:r>
              <a:rPr sz="2400" spc="-265" dirty="0"/>
              <a:t> </a:t>
            </a:r>
            <a:r>
              <a:rPr sz="2400" i="1" spc="-60" dirty="0">
                <a:latin typeface="Arial"/>
                <a:cs typeface="Arial"/>
              </a:rPr>
              <a:t>localhost.</a:t>
            </a:r>
            <a:endParaRPr sz="2400" dirty="0">
              <a:latin typeface="Arial"/>
              <a:cs typeface="Arial"/>
            </a:endParaRPr>
          </a:p>
          <a:p>
            <a:pPr marL="474345" marR="5080">
              <a:lnSpc>
                <a:spcPct val="113300"/>
              </a:lnSpc>
              <a:spcBef>
                <a:spcPts val="1650"/>
              </a:spcBef>
            </a:pPr>
            <a:r>
              <a:rPr sz="2400" b="1" spc="-100" dirty="0">
                <a:latin typeface="Arial"/>
                <a:cs typeface="Arial"/>
              </a:rPr>
              <a:t>Pods</a:t>
            </a:r>
            <a:r>
              <a:rPr sz="2400" b="1" spc="-135" dirty="0">
                <a:latin typeface="Arial"/>
                <a:cs typeface="Arial"/>
              </a:rPr>
              <a:t> </a:t>
            </a:r>
            <a:r>
              <a:rPr sz="2400" spc="-105" dirty="0"/>
              <a:t>are</a:t>
            </a:r>
            <a:r>
              <a:rPr sz="2400" spc="-250" dirty="0"/>
              <a:t> </a:t>
            </a:r>
            <a:r>
              <a:rPr sz="2400" spc="-114" dirty="0"/>
              <a:t>given</a:t>
            </a:r>
            <a:r>
              <a:rPr sz="2400" spc="-250" dirty="0"/>
              <a:t> </a:t>
            </a:r>
            <a:r>
              <a:rPr sz="2400" spc="-150" dirty="0"/>
              <a:t>a</a:t>
            </a:r>
            <a:r>
              <a:rPr sz="2400" spc="-250" dirty="0"/>
              <a:t> </a:t>
            </a:r>
            <a:r>
              <a:rPr sz="2400" spc="-85" dirty="0"/>
              <a:t>cluster</a:t>
            </a:r>
            <a:r>
              <a:rPr sz="2400" spc="-250" dirty="0"/>
              <a:t> </a:t>
            </a:r>
            <a:r>
              <a:rPr sz="2400" spc="-105" dirty="0"/>
              <a:t>unique</a:t>
            </a:r>
            <a:r>
              <a:rPr sz="2400" spc="-250" dirty="0"/>
              <a:t> </a:t>
            </a:r>
            <a:r>
              <a:rPr sz="2400" spc="-85" dirty="0"/>
              <a:t>IP</a:t>
            </a:r>
            <a:r>
              <a:rPr sz="2400" spc="-250" dirty="0"/>
              <a:t> </a:t>
            </a:r>
            <a:r>
              <a:rPr sz="2400" spc="-50" dirty="0"/>
              <a:t>for</a:t>
            </a:r>
            <a:r>
              <a:rPr sz="2400" spc="-245" dirty="0"/>
              <a:t> </a:t>
            </a:r>
            <a:r>
              <a:rPr sz="2400" spc="-95" dirty="0"/>
              <a:t>the</a:t>
            </a:r>
            <a:r>
              <a:rPr sz="2400" spc="-250" dirty="0"/>
              <a:t> </a:t>
            </a:r>
            <a:r>
              <a:rPr sz="2400" spc="-90" dirty="0"/>
              <a:t>duration</a:t>
            </a:r>
            <a:r>
              <a:rPr sz="2400" spc="-250" dirty="0"/>
              <a:t> </a:t>
            </a:r>
            <a:r>
              <a:rPr sz="2400" spc="-55" dirty="0"/>
              <a:t>of</a:t>
            </a:r>
            <a:r>
              <a:rPr sz="2400" spc="-250" dirty="0"/>
              <a:t> </a:t>
            </a:r>
            <a:r>
              <a:rPr sz="2400" spc="-70" dirty="0"/>
              <a:t>its</a:t>
            </a:r>
            <a:r>
              <a:rPr sz="2400" spc="-250" dirty="0"/>
              <a:t> </a:t>
            </a:r>
            <a:r>
              <a:rPr sz="2400" spc="-90" dirty="0"/>
              <a:t>lifecycle,</a:t>
            </a:r>
            <a:r>
              <a:rPr sz="2400" spc="-250" dirty="0"/>
              <a:t> </a:t>
            </a:r>
            <a:r>
              <a:rPr sz="2400" spc="-90" dirty="0"/>
              <a:t>but</a:t>
            </a:r>
            <a:r>
              <a:rPr sz="2400" spc="-250" dirty="0"/>
              <a:t> </a:t>
            </a:r>
            <a:r>
              <a:rPr sz="2400" spc="-95" dirty="0"/>
              <a:t>the</a:t>
            </a:r>
            <a:r>
              <a:rPr sz="2400" spc="-250" dirty="0"/>
              <a:t> </a:t>
            </a:r>
            <a:r>
              <a:rPr sz="2400" spc="-110" dirty="0"/>
              <a:t>pods  </a:t>
            </a:r>
            <a:r>
              <a:rPr sz="2400" spc="-120" dirty="0"/>
              <a:t>themselves</a:t>
            </a:r>
            <a:r>
              <a:rPr sz="2400" spc="-254" dirty="0"/>
              <a:t> </a:t>
            </a:r>
            <a:r>
              <a:rPr sz="2400" spc="-105" dirty="0"/>
              <a:t>are</a:t>
            </a:r>
            <a:r>
              <a:rPr sz="2400" spc="-254" dirty="0"/>
              <a:t> </a:t>
            </a:r>
            <a:r>
              <a:rPr sz="2400" spc="-110" dirty="0"/>
              <a:t>fundamentally</a:t>
            </a:r>
            <a:r>
              <a:rPr sz="2400" spc="-254" dirty="0"/>
              <a:t> </a:t>
            </a:r>
            <a:r>
              <a:rPr sz="2400" spc="-130" dirty="0"/>
              <a:t>ephemeral.</a:t>
            </a:r>
            <a:endParaRPr sz="2400" dirty="0">
              <a:latin typeface="Arial"/>
              <a:cs typeface="Arial"/>
            </a:endParaRPr>
          </a:p>
          <a:p>
            <a:pPr marL="461645">
              <a:lnSpc>
                <a:spcPct val="100000"/>
              </a:lnSpc>
              <a:spcBef>
                <a:spcPts val="5"/>
              </a:spcBef>
            </a:pPr>
            <a:endParaRPr sz="2400" dirty="0">
              <a:latin typeface="Times New Roman"/>
              <a:cs typeface="Times New Roman"/>
            </a:endParaRPr>
          </a:p>
          <a:p>
            <a:pPr marL="474345">
              <a:lnSpc>
                <a:spcPct val="100000"/>
              </a:lnSpc>
            </a:pPr>
            <a:r>
              <a:rPr sz="2400" b="1" spc="-85" dirty="0">
                <a:latin typeface="Arial"/>
                <a:cs typeface="Arial"/>
              </a:rPr>
              <a:t>Services</a:t>
            </a:r>
            <a:r>
              <a:rPr sz="2400" b="1" spc="-135" dirty="0">
                <a:latin typeface="Arial"/>
                <a:cs typeface="Arial"/>
              </a:rPr>
              <a:t> </a:t>
            </a:r>
            <a:r>
              <a:rPr sz="2400" spc="-105" dirty="0"/>
              <a:t>are</a:t>
            </a:r>
            <a:r>
              <a:rPr sz="2400" spc="-250" dirty="0"/>
              <a:t> </a:t>
            </a:r>
            <a:r>
              <a:rPr sz="2400" spc="-114" dirty="0"/>
              <a:t>given</a:t>
            </a:r>
            <a:r>
              <a:rPr sz="2400" spc="-250" dirty="0"/>
              <a:t> </a:t>
            </a:r>
            <a:r>
              <a:rPr sz="2400" spc="-150" dirty="0"/>
              <a:t>a</a:t>
            </a:r>
            <a:r>
              <a:rPr sz="2400" spc="-250" dirty="0"/>
              <a:t> </a:t>
            </a:r>
            <a:r>
              <a:rPr sz="2400" spc="-90" dirty="0"/>
              <a:t>persistent</a:t>
            </a:r>
            <a:r>
              <a:rPr sz="2400" spc="-250" dirty="0"/>
              <a:t> </a:t>
            </a:r>
            <a:r>
              <a:rPr sz="2400" spc="-85" dirty="0"/>
              <a:t>cluster</a:t>
            </a:r>
            <a:r>
              <a:rPr sz="2400" spc="-250" dirty="0"/>
              <a:t> </a:t>
            </a:r>
            <a:r>
              <a:rPr sz="2400" spc="-105" dirty="0"/>
              <a:t>unique</a:t>
            </a:r>
            <a:r>
              <a:rPr sz="2400" spc="-250" dirty="0"/>
              <a:t> </a:t>
            </a:r>
            <a:r>
              <a:rPr sz="2400" spc="-85" dirty="0"/>
              <a:t>IP</a:t>
            </a:r>
            <a:r>
              <a:rPr sz="2400" spc="-250" dirty="0"/>
              <a:t> </a:t>
            </a:r>
            <a:r>
              <a:rPr sz="2400" spc="-85" dirty="0"/>
              <a:t>that</a:t>
            </a:r>
            <a:r>
              <a:rPr sz="2400" spc="-250" dirty="0"/>
              <a:t> </a:t>
            </a:r>
            <a:r>
              <a:rPr sz="2400" spc="-135" dirty="0"/>
              <a:t>spans</a:t>
            </a:r>
            <a:r>
              <a:rPr sz="2400" spc="-250" dirty="0"/>
              <a:t> </a:t>
            </a:r>
            <a:r>
              <a:rPr sz="2400" spc="-95" dirty="0"/>
              <a:t>the</a:t>
            </a:r>
            <a:r>
              <a:rPr sz="2400" spc="-250" dirty="0"/>
              <a:t> </a:t>
            </a:r>
            <a:r>
              <a:rPr sz="2400" spc="-80" dirty="0"/>
              <a:t>Pods</a:t>
            </a:r>
            <a:r>
              <a:rPr sz="2400" spc="-250" dirty="0"/>
              <a:t> </a:t>
            </a:r>
            <a:r>
              <a:rPr sz="2400" spc="-90" dirty="0"/>
              <a:t>lifecycle.</a:t>
            </a:r>
            <a:endParaRPr sz="2400" dirty="0">
              <a:latin typeface="Arial"/>
              <a:cs typeface="Arial"/>
            </a:endParaRPr>
          </a:p>
          <a:p>
            <a:pPr marL="474345" marR="68580">
              <a:lnSpc>
                <a:spcPct val="113300"/>
              </a:lnSpc>
              <a:spcBef>
                <a:spcPts val="1650"/>
              </a:spcBef>
            </a:pPr>
            <a:r>
              <a:rPr sz="2400" b="1" spc="-35" dirty="0">
                <a:latin typeface="Arial"/>
                <a:cs typeface="Arial"/>
              </a:rPr>
              <a:t>External</a:t>
            </a:r>
            <a:r>
              <a:rPr sz="2400" b="1" spc="-130" dirty="0">
                <a:latin typeface="Arial"/>
                <a:cs typeface="Arial"/>
              </a:rPr>
              <a:t> </a:t>
            </a:r>
            <a:r>
              <a:rPr sz="2400" b="1" spc="-40" dirty="0">
                <a:latin typeface="Arial"/>
                <a:cs typeface="Arial"/>
              </a:rPr>
              <a:t>Connectivity</a:t>
            </a:r>
            <a:r>
              <a:rPr sz="2400" b="1" spc="-110" dirty="0">
                <a:latin typeface="Arial"/>
                <a:cs typeface="Arial"/>
              </a:rPr>
              <a:t> </a:t>
            </a:r>
            <a:r>
              <a:rPr sz="2400" spc="-85" dirty="0"/>
              <a:t>is</a:t>
            </a:r>
            <a:r>
              <a:rPr sz="2400" spc="-245" dirty="0"/>
              <a:t> </a:t>
            </a:r>
            <a:r>
              <a:rPr sz="2400" spc="-105" dirty="0"/>
              <a:t>generally</a:t>
            </a:r>
            <a:r>
              <a:rPr sz="2400" spc="-245" dirty="0"/>
              <a:t> </a:t>
            </a:r>
            <a:r>
              <a:rPr sz="2400" spc="-120" dirty="0"/>
              <a:t>handed</a:t>
            </a:r>
            <a:r>
              <a:rPr sz="2400" spc="-245" dirty="0"/>
              <a:t> </a:t>
            </a:r>
            <a:r>
              <a:rPr sz="2400" spc="-120" dirty="0"/>
              <a:t>by</a:t>
            </a:r>
            <a:r>
              <a:rPr sz="2400" spc="-245" dirty="0"/>
              <a:t> </a:t>
            </a:r>
            <a:r>
              <a:rPr sz="2400" spc="-140" dirty="0"/>
              <a:t>an</a:t>
            </a:r>
            <a:r>
              <a:rPr sz="2400" spc="-245" dirty="0"/>
              <a:t> </a:t>
            </a:r>
            <a:r>
              <a:rPr sz="2400" spc="-95" dirty="0"/>
              <a:t>integrated</a:t>
            </a:r>
            <a:r>
              <a:rPr sz="2400" spc="-245" dirty="0"/>
              <a:t> </a:t>
            </a:r>
            <a:r>
              <a:rPr sz="2400" spc="-85" dirty="0"/>
              <a:t>cloud</a:t>
            </a:r>
            <a:r>
              <a:rPr sz="2400" spc="-245" dirty="0"/>
              <a:t> </a:t>
            </a:r>
            <a:r>
              <a:rPr sz="2400" spc="-85" dirty="0"/>
              <a:t>provider</a:t>
            </a:r>
            <a:r>
              <a:rPr sz="2400" spc="-245" dirty="0"/>
              <a:t> </a:t>
            </a:r>
            <a:r>
              <a:rPr sz="2400" spc="-60" dirty="0"/>
              <a:t>or  </a:t>
            </a:r>
            <a:r>
              <a:rPr sz="2400" spc="-80" dirty="0"/>
              <a:t>other</a:t>
            </a:r>
            <a:r>
              <a:rPr sz="2400" spc="-254" dirty="0"/>
              <a:t> </a:t>
            </a:r>
            <a:r>
              <a:rPr sz="2400" spc="-95" dirty="0"/>
              <a:t>external</a:t>
            </a:r>
            <a:r>
              <a:rPr sz="2400" spc="-254" dirty="0"/>
              <a:t> </a:t>
            </a:r>
            <a:r>
              <a:rPr sz="2400" spc="-80" dirty="0"/>
              <a:t>entity</a:t>
            </a:r>
            <a:r>
              <a:rPr sz="2400" spc="-254" dirty="0"/>
              <a:t> </a:t>
            </a:r>
            <a:r>
              <a:rPr sz="2400" spc="-125" dirty="0"/>
              <a:t>(load</a:t>
            </a:r>
            <a:r>
              <a:rPr sz="2400" spc="-260" dirty="0"/>
              <a:t> </a:t>
            </a:r>
            <a:r>
              <a:rPr sz="2400" spc="-120" dirty="0"/>
              <a:t>balancer)</a:t>
            </a:r>
            <a:endParaRPr sz="2400" dirty="0">
              <a:latin typeface="Arial"/>
              <a:cs typeface="Arial"/>
            </a:endParaRPr>
          </a:p>
        </p:txBody>
      </p:sp>
    </p:spTree>
    <p:extLst>
      <p:ext uri="{BB962C8B-B14F-4D97-AF65-F5344CB8AC3E}">
        <p14:creationId xmlns:p14="http://schemas.microsoft.com/office/powerpoint/2010/main" val="29042985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671" y="838200"/>
            <a:ext cx="5563683" cy="1342419"/>
          </a:xfrm>
          <a:prstGeom prst="rect">
            <a:avLst/>
          </a:prstGeom>
        </p:spPr>
        <p:txBody>
          <a:bodyPr vert="horz" wrap="square" lIns="0" tIns="0" rIns="0" bIns="0" rtlCol="0" anchor="t">
            <a:normAutofit/>
          </a:bodyPr>
          <a:lstStyle/>
          <a:p>
            <a:r>
              <a:rPr dirty="0"/>
              <a:t>Networking - CNI</a:t>
            </a:r>
          </a:p>
        </p:txBody>
      </p:sp>
      <p:sp>
        <p:nvSpPr>
          <p:cNvPr id="3" name="object 3"/>
          <p:cNvSpPr txBox="1"/>
          <p:nvPr/>
        </p:nvSpPr>
        <p:spPr>
          <a:xfrm>
            <a:off x="1143000" y="1687905"/>
            <a:ext cx="6395720" cy="1339850"/>
          </a:xfrm>
          <a:prstGeom prst="rect">
            <a:avLst/>
          </a:prstGeom>
        </p:spPr>
        <p:txBody>
          <a:bodyPr vert="horz" wrap="square" lIns="0" tIns="12700" rIns="0" bIns="0" rtlCol="0">
            <a:spAutoFit/>
          </a:bodyPr>
          <a:lstStyle/>
          <a:p>
            <a:pPr marL="12700" marR="5080">
              <a:lnSpc>
                <a:spcPct val="113300"/>
              </a:lnSpc>
              <a:spcBef>
                <a:spcPts val="100"/>
              </a:spcBef>
            </a:pPr>
            <a:r>
              <a:rPr sz="1600" spc="-80" dirty="0">
                <a:solidFill>
                  <a:srgbClr val="FFFFFF"/>
                </a:solidFill>
                <a:latin typeface="Verdana"/>
                <a:cs typeface="Verdana"/>
              </a:rPr>
              <a:t>Networking </a:t>
            </a:r>
            <a:r>
              <a:rPr sz="1600" spc="-75" dirty="0">
                <a:solidFill>
                  <a:srgbClr val="FFFFFF"/>
                </a:solidFill>
                <a:latin typeface="Verdana"/>
                <a:cs typeface="Verdana"/>
              </a:rPr>
              <a:t>within </a:t>
            </a:r>
            <a:r>
              <a:rPr sz="1600" spc="-95" dirty="0">
                <a:solidFill>
                  <a:srgbClr val="FFFFFF"/>
                </a:solidFill>
                <a:latin typeface="Verdana"/>
                <a:cs typeface="Verdana"/>
              </a:rPr>
              <a:t>Kubernetes </a:t>
            </a:r>
            <a:r>
              <a:rPr sz="1600" spc="-85" dirty="0">
                <a:solidFill>
                  <a:srgbClr val="FFFFFF"/>
                </a:solidFill>
                <a:latin typeface="Verdana"/>
                <a:cs typeface="Verdana"/>
              </a:rPr>
              <a:t>is </a:t>
            </a:r>
            <a:r>
              <a:rPr sz="1600" spc="-120" dirty="0">
                <a:solidFill>
                  <a:srgbClr val="FFFFFF"/>
                </a:solidFill>
                <a:latin typeface="Verdana"/>
                <a:cs typeface="Verdana"/>
              </a:rPr>
              <a:t>plumbed </a:t>
            </a:r>
            <a:r>
              <a:rPr sz="1600" spc="-105" dirty="0">
                <a:solidFill>
                  <a:srgbClr val="FFFFFF"/>
                </a:solidFill>
                <a:latin typeface="Verdana"/>
                <a:cs typeface="Verdana"/>
              </a:rPr>
              <a:t>via </a:t>
            </a:r>
            <a:r>
              <a:rPr sz="1600" spc="-95" dirty="0">
                <a:solidFill>
                  <a:srgbClr val="FFFFFF"/>
                </a:solidFill>
                <a:latin typeface="Verdana"/>
                <a:cs typeface="Verdana"/>
              </a:rPr>
              <a:t>the </a:t>
            </a:r>
            <a:r>
              <a:rPr sz="1600" spc="-80" dirty="0">
                <a:solidFill>
                  <a:srgbClr val="FFFFFF"/>
                </a:solidFill>
                <a:latin typeface="Verdana"/>
                <a:cs typeface="Verdana"/>
              </a:rPr>
              <a:t>Container </a:t>
            </a:r>
            <a:r>
              <a:rPr sz="1600" spc="-65" dirty="0">
                <a:solidFill>
                  <a:srgbClr val="FFFFFF"/>
                </a:solidFill>
                <a:latin typeface="Verdana"/>
                <a:cs typeface="Verdana"/>
              </a:rPr>
              <a:t>Network  </a:t>
            </a:r>
            <a:r>
              <a:rPr sz="1600" spc="-100" dirty="0">
                <a:solidFill>
                  <a:srgbClr val="FFFFFF"/>
                </a:solidFill>
                <a:latin typeface="Verdana"/>
                <a:cs typeface="Verdana"/>
              </a:rPr>
              <a:t>Interface</a:t>
            </a:r>
            <a:r>
              <a:rPr sz="1600" spc="-254" dirty="0">
                <a:solidFill>
                  <a:srgbClr val="FFFFFF"/>
                </a:solidFill>
                <a:latin typeface="Verdana"/>
                <a:cs typeface="Verdana"/>
              </a:rPr>
              <a:t> </a:t>
            </a:r>
            <a:r>
              <a:rPr sz="1600" spc="-155" dirty="0">
                <a:solidFill>
                  <a:srgbClr val="FFFFFF"/>
                </a:solidFill>
                <a:latin typeface="Verdana"/>
                <a:cs typeface="Verdana"/>
              </a:rPr>
              <a:t>(CNI),</a:t>
            </a:r>
            <a:r>
              <a:rPr sz="1600" spc="-250" dirty="0">
                <a:solidFill>
                  <a:srgbClr val="FFFFFF"/>
                </a:solidFill>
                <a:latin typeface="Verdana"/>
                <a:cs typeface="Verdana"/>
              </a:rPr>
              <a:t> </a:t>
            </a:r>
            <a:r>
              <a:rPr sz="1600" spc="-140" dirty="0">
                <a:solidFill>
                  <a:srgbClr val="FFFFFF"/>
                </a:solidFill>
                <a:latin typeface="Verdana"/>
                <a:cs typeface="Verdana"/>
              </a:rPr>
              <a:t>an</a:t>
            </a:r>
            <a:r>
              <a:rPr sz="1600" spc="-250" dirty="0">
                <a:solidFill>
                  <a:srgbClr val="FFFFFF"/>
                </a:solidFill>
                <a:latin typeface="Verdana"/>
                <a:cs typeface="Verdana"/>
              </a:rPr>
              <a:t> </a:t>
            </a:r>
            <a:r>
              <a:rPr sz="1600" spc="-80" dirty="0">
                <a:solidFill>
                  <a:srgbClr val="FFFFFF"/>
                </a:solidFill>
                <a:latin typeface="Verdana"/>
                <a:cs typeface="Verdana"/>
              </a:rPr>
              <a:t>interface</a:t>
            </a:r>
            <a:r>
              <a:rPr sz="1600" spc="-250" dirty="0">
                <a:solidFill>
                  <a:srgbClr val="FFFFFF"/>
                </a:solidFill>
                <a:latin typeface="Verdana"/>
                <a:cs typeface="Verdana"/>
              </a:rPr>
              <a:t> </a:t>
            </a:r>
            <a:r>
              <a:rPr sz="1600" spc="-100" dirty="0">
                <a:solidFill>
                  <a:srgbClr val="FFFFFF"/>
                </a:solidFill>
                <a:latin typeface="Verdana"/>
                <a:cs typeface="Verdana"/>
              </a:rPr>
              <a:t>between</a:t>
            </a:r>
            <a:r>
              <a:rPr sz="1600" spc="-254"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90" dirty="0">
                <a:solidFill>
                  <a:srgbClr val="FFFFFF"/>
                </a:solidFill>
                <a:latin typeface="Verdana"/>
                <a:cs typeface="Verdana"/>
              </a:rPr>
              <a:t>container</a:t>
            </a:r>
            <a:r>
              <a:rPr sz="1600" spc="-250" dirty="0">
                <a:solidFill>
                  <a:srgbClr val="FFFFFF"/>
                </a:solidFill>
                <a:latin typeface="Verdana"/>
                <a:cs typeface="Verdana"/>
              </a:rPr>
              <a:t> </a:t>
            </a:r>
            <a:r>
              <a:rPr sz="1600" spc="-105" dirty="0">
                <a:solidFill>
                  <a:srgbClr val="FFFFFF"/>
                </a:solidFill>
                <a:latin typeface="Verdana"/>
                <a:cs typeface="Verdana"/>
              </a:rPr>
              <a:t>runtime</a:t>
            </a:r>
            <a:r>
              <a:rPr sz="1600" spc="-250" dirty="0">
                <a:solidFill>
                  <a:srgbClr val="FFFFFF"/>
                </a:solidFill>
                <a:latin typeface="Verdana"/>
                <a:cs typeface="Verdana"/>
              </a:rPr>
              <a:t> </a:t>
            </a:r>
            <a:r>
              <a:rPr sz="1600" spc="-125" dirty="0">
                <a:solidFill>
                  <a:srgbClr val="FFFFFF"/>
                </a:solidFill>
                <a:latin typeface="Verdana"/>
                <a:cs typeface="Verdana"/>
              </a:rPr>
              <a:t>and</a:t>
            </a:r>
            <a:r>
              <a:rPr sz="1600" spc="-254" dirty="0">
                <a:solidFill>
                  <a:srgbClr val="FFFFFF"/>
                </a:solidFill>
                <a:latin typeface="Verdana"/>
                <a:cs typeface="Verdana"/>
              </a:rPr>
              <a:t> </a:t>
            </a:r>
            <a:r>
              <a:rPr sz="1600" spc="-150" dirty="0">
                <a:solidFill>
                  <a:srgbClr val="FFFFFF"/>
                </a:solidFill>
                <a:latin typeface="Verdana"/>
                <a:cs typeface="Verdana"/>
              </a:rPr>
              <a:t>a</a:t>
            </a:r>
            <a:r>
              <a:rPr sz="1600" spc="-250" dirty="0">
                <a:solidFill>
                  <a:srgbClr val="FFFFFF"/>
                </a:solidFill>
                <a:latin typeface="Verdana"/>
                <a:cs typeface="Verdana"/>
              </a:rPr>
              <a:t> </a:t>
            </a:r>
            <a:r>
              <a:rPr sz="1600" spc="-85" dirty="0">
                <a:solidFill>
                  <a:srgbClr val="FFFFFF"/>
                </a:solidFill>
                <a:latin typeface="Verdana"/>
                <a:cs typeface="Verdana"/>
              </a:rPr>
              <a:t>network  </a:t>
            </a:r>
            <a:r>
              <a:rPr sz="1600" spc="-105" dirty="0">
                <a:solidFill>
                  <a:srgbClr val="FFFFFF"/>
                </a:solidFill>
                <a:latin typeface="Verdana"/>
                <a:cs typeface="Verdana"/>
              </a:rPr>
              <a:t>implementation</a:t>
            </a:r>
            <a:r>
              <a:rPr sz="1600" spc="-260" dirty="0">
                <a:solidFill>
                  <a:srgbClr val="FFFFFF"/>
                </a:solidFill>
                <a:latin typeface="Verdana"/>
                <a:cs typeface="Verdana"/>
              </a:rPr>
              <a:t> </a:t>
            </a:r>
            <a:r>
              <a:rPr sz="1600" spc="-125" dirty="0">
                <a:solidFill>
                  <a:srgbClr val="FFFFFF"/>
                </a:solidFill>
                <a:latin typeface="Verdana"/>
                <a:cs typeface="Verdana"/>
              </a:rPr>
              <a:t>plugin.</a:t>
            </a:r>
            <a:endParaRPr sz="1600" dirty="0">
              <a:latin typeface="Verdana"/>
              <a:cs typeface="Verdana"/>
            </a:endParaRPr>
          </a:p>
          <a:p>
            <a:pPr>
              <a:spcBef>
                <a:spcPts val="5"/>
              </a:spcBef>
            </a:pPr>
            <a:endParaRPr sz="1650" dirty="0">
              <a:latin typeface="Times New Roman"/>
              <a:cs typeface="Times New Roman"/>
            </a:endParaRPr>
          </a:p>
          <a:p>
            <a:pPr marL="12700"/>
            <a:r>
              <a:rPr sz="1600" spc="-95" dirty="0">
                <a:solidFill>
                  <a:srgbClr val="FFFFFF"/>
                </a:solidFill>
                <a:latin typeface="Verdana"/>
                <a:cs typeface="Verdana"/>
              </a:rPr>
              <a:t>Compatible</a:t>
            </a:r>
            <a:r>
              <a:rPr sz="1600" spc="-260" dirty="0">
                <a:solidFill>
                  <a:srgbClr val="FFFFFF"/>
                </a:solidFill>
                <a:latin typeface="Verdana"/>
                <a:cs typeface="Verdana"/>
              </a:rPr>
              <a:t> </a:t>
            </a:r>
            <a:r>
              <a:rPr sz="1600" spc="-65" dirty="0">
                <a:solidFill>
                  <a:srgbClr val="FFFFFF"/>
                </a:solidFill>
                <a:latin typeface="Verdana"/>
                <a:cs typeface="Verdana"/>
              </a:rPr>
              <a:t>CNI</a:t>
            </a:r>
            <a:r>
              <a:rPr sz="1600" spc="-254" dirty="0">
                <a:solidFill>
                  <a:srgbClr val="FFFFFF"/>
                </a:solidFill>
                <a:latin typeface="Verdana"/>
                <a:cs typeface="Verdana"/>
              </a:rPr>
              <a:t> </a:t>
            </a:r>
            <a:r>
              <a:rPr sz="1600" spc="-65" dirty="0">
                <a:solidFill>
                  <a:srgbClr val="FFFFFF"/>
                </a:solidFill>
                <a:latin typeface="Verdana"/>
                <a:cs typeface="Verdana"/>
              </a:rPr>
              <a:t>Network</a:t>
            </a:r>
            <a:r>
              <a:rPr sz="1600" spc="-254" dirty="0">
                <a:solidFill>
                  <a:srgbClr val="FFFFFF"/>
                </a:solidFill>
                <a:latin typeface="Verdana"/>
                <a:cs typeface="Verdana"/>
              </a:rPr>
              <a:t> </a:t>
            </a:r>
            <a:r>
              <a:rPr sz="1600" spc="-120" dirty="0">
                <a:solidFill>
                  <a:srgbClr val="FFFFFF"/>
                </a:solidFill>
                <a:latin typeface="Verdana"/>
                <a:cs typeface="Verdana"/>
              </a:rPr>
              <a:t>Plugins:</a:t>
            </a:r>
            <a:endParaRPr sz="1600" dirty="0">
              <a:latin typeface="Verdana"/>
              <a:cs typeface="Verdana"/>
            </a:endParaRPr>
          </a:p>
        </p:txBody>
      </p:sp>
      <p:sp>
        <p:nvSpPr>
          <p:cNvPr id="4" name="object 4"/>
          <p:cNvSpPr txBox="1"/>
          <p:nvPr/>
        </p:nvSpPr>
        <p:spPr>
          <a:xfrm>
            <a:off x="2186707" y="3180926"/>
            <a:ext cx="1106805" cy="1507490"/>
          </a:xfrm>
          <a:prstGeom prst="rect">
            <a:avLst/>
          </a:prstGeom>
        </p:spPr>
        <p:txBody>
          <a:bodyPr vert="horz" wrap="square" lIns="0" tIns="12700" rIns="0" bIns="0" rtlCol="0">
            <a:spAutoFit/>
          </a:bodyPr>
          <a:lstStyle/>
          <a:p>
            <a:pPr marL="363855" indent="-351155">
              <a:spcBef>
                <a:spcPts val="100"/>
              </a:spcBef>
              <a:buFont typeface="Arial"/>
              <a:buChar char="●"/>
              <a:tabLst>
                <a:tab pos="363855" algn="l"/>
                <a:tab pos="364490" algn="l"/>
              </a:tabLst>
            </a:pPr>
            <a:r>
              <a:rPr sz="1600" spc="-70" dirty="0">
                <a:solidFill>
                  <a:srgbClr val="FFFFFF"/>
                </a:solidFill>
                <a:latin typeface="Verdana"/>
                <a:cs typeface="Verdana"/>
              </a:rPr>
              <a:t>Calico</a:t>
            </a:r>
            <a:endParaRPr sz="1600" dirty="0">
              <a:latin typeface="Verdana"/>
              <a:cs typeface="Verdana"/>
            </a:endParaRPr>
          </a:p>
          <a:p>
            <a:pPr marL="363855" indent="-351155">
              <a:spcBef>
                <a:spcPts val="30"/>
              </a:spcBef>
              <a:buFont typeface="Arial"/>
              <a:buChar char="●"/>
              <a:tabLst>
                <a:tab pos="363855" algn="l"/>
                <a:tab pos="364490" algn="l"/>
              </a:tabLst>
            </a:pPr>
            <a:r>
              <a:rPr sz="1600" spc="-75" dirty="0">
                <a:solidFill>
                  <a:srgbClr val="FFFFFF"/>
                </a:solidFill>
                <a:latin typeface="Verdana"/>
                <a:cs typeface="Verdana"/>
              </a:rPr>
              <a:t>Cillium</a:t>
            </a:r>
            <a:endParaRPr sz="1600" dirty="0">
              <a:latin typeface="Verdana"/>
              <a:cs typeface="Verdana"/>
            </a:endParaRPr>
          </a:p>
          <a:p>
            <a:pPr marL="363855" indent="-351155">
              <a:spcBef>
                <a:spcPts val="30"/>
              </a:spcBef>
              <a:buFont typeface="Arial"/>
              <a:buChar char="●"/>
              <a:tabLst>
                <a:tab pos="363855" algn="l"/>
                <a:tab pos="364490" algn="l"/>
              </a:tabLst>
            </a:pPr>
            <a:r>
              <a:rPr sz="1600" spc="-70" dirty="0">
                <a:solidFill>
                  <a:srgbClr val="FFFFFF"/>
                </a:solidFill>
                <a:latin typeface="Verdana"/>
                <a:cs typeface="Verdana"/>
              </a:rPr>
              <a:t>Contiv</a:t>
            </a:r>
            <a:endParaRPr sz="1600" dirty="0">
              <a:latin typeface="Verdana"/>
              <a:cs typeface="Verdana"/>
            </a:endParaRPr>
          </a:p>
          <a:p>
            <a:pPr marL="363855" indent="-351155">
              <a:spcBef>
                <a:spcPts val="30"/>
              </a:spcBef>
              <a:buFont typeface="Arial"/>
              <a:buChar char="●"/>
              <a:tabLst>
                <a:tab pos="363855" algn="l"/>
                <a:tab pos="364490" algn="l"/>
              </a:tabLst>
            </a:pPr>
            <a:r>
              <a:rPr sz="1600" spc="-65" dirty="0">
                <a:solidFill>
                  <a:srgbClr val="FFFFFF"/>
                </a:solidFill>
                <a:latin typeface="Verdana"/>
                <a:cs typeface="Verdana"/>
              </a:rPr>
              <a:t>Contrail</a:t>
            </a:r>
            <a:endParaRPr sz="1600" dirty="0">
              <a:latin typeface="Verdana"/>
              <a:cs typeface="Verdana"/>
            </a:endParaRPr>
          </a:p>
          <a:p>
            <a:pPr marL="363855" indent="-351155">
              <a:spcBef>
                <a:spcPts val="30"/>
              </a:spcBef>
              <a:buFont typeface="Arial"/>
              <a:buChar char="●"/>
              <a:tabLst>
                <a:tab pos="363855" algn="l"/>
                <a:tab pos="364490" algn="l"/>
              </a:tabLst>
            </a:pPr>
            <a:r>
              <a:rPr sz="1600" spc="-85" dirty="0">
                <a:solidFill>
                  <a:srgbClr val="FFFFFF"/>
                </a:solidFill>
                <a:latin typeface="Verdana"/>
                <a:cs typeface="Verdana"/>
              </a:rPr>
              <a:t>Flannel</a:t>
            </a:r>
            <a:endParaRPr sz="1600" dirty="0">
              <a:latin typeface="Verdana"/>
              <a:cs typeface="Verdana"/>
            </a:endParaRPr>
          </a:p>
          <a:p>
            <a:pPr marL="363855" indent="-351155">
              <a:spcBef>
                <a:spcPts val="30"/>
              </a:spcBef>
              <a:buFont typeface="Arial"/>
              <a:buChar char="●"/>
              <a:tabLst>
                <a:tab pos="363855" algn="l"/>
                <a:tab pos="364490" algn="l"/>
              </a:tabLst>
            </a:pPr>
            <a:r>
              <a:rPr sz="1600" spc="-60" dirty="0">
                <a:solidFill>
                  <a:srgbClr val="FFFFFF"/>
                </a:solidFill>
                <a:latin typeface="Verdana"/>
                <a:cs typeface="Verdana"/>
              </a:rPr>
              <a:t>GCE</a:t>
            </a:r>
            <a:endParaRPr sz="1600" dirty="0">
              <a:latin typeface="Verdana"/>
              <a:cs typeface="Verdana"/>
            </a:endParaRPr>
          </a:p>
        </p:txBody>
      </p:sp>
      <p:sp>
        <p:nvSpPr>
          <p:cNvPr id="5" name="object 5"/>
          <p:cNvSpPr txBox="1"/>
          <p:nvPr/>
        </p:nvSpPr>
        <p:spPr>
          <a:xfrm>
            <a:off x="5029200" y="3164266"/>
            <a:ext cx="1607820" cy="1507490"/>
          </a:xfrm>
          <a:prstGeom prst="rect">
            <a:avLst/>
          </a:prstGeom>
        </p:spPr>
        <p:txBody>
          <a:bodyPr vert="horz" wrap="square" lIns="0" tIns="12700" rIns="0" bIns="0" rtlCol="0">
            <a:spAutoFit/>
          </a:bodyPr>
          <a:lstStyle/>
          <a:p>
            <a:pPr marL="363855" indent="-351155">
              <a:spcBef>
                <a:spcPts val="100"/>
              </a:spcBef>
              <a:buFont typeface="Arial"/>
              <a:buChar char="●"/>
              <a:tabLst>
                <a:tab pos="363855" algn="l"/>
                <a:tab pos="364490" algn="l"/>
              </a:tabLst>
            </a:pPr>
            <a:r>
              <a:rPr sz="1600" spc="-100" dirty="0">
                <a:solidFill>
                  <a:srgbClr val="FFFFFF"/>
                </a:solidFill>
                <a:latin typeface="Verdana"/>
                <a:cs typeface="Verdana"/>
              </a:rPr>
              <a:t>kube-router</a:t>
            </a:r>
            <a:endParaRPr sz="1600" dirty="0">
              <a:latin typeface="Verdana"/>
              <a:cs typeface="Verdana"/>
            </a:endParaRPr>
          </a:p>
          <a:p>
            <a:pPr marL="363855" indent="-351155">
              <a:spcBef>
                <a:spcPts val="30"/>
              </a:spcBef>
              <a:buFont typeface="Arial"/>
              <a:buChar char="●"/>
              <a:tabLst>
                <a:tab pos="363855" algn="l"/>
                <a:tab pos="364490" algn="l"/>
              </a:tabLst>
            </a:pPr>
            <a:r>
              <a:rPr sz="1600" spc="-55" dirty="0">
                <a:solidFill>
                  <a:srgbClr val="FFFFFF"/>
                </a:solidFill>
                <a:latin typeface="Verdana"/>
                <a:cs typeface="Verdana"/>
              </a:rPr>
              <a:t>Multus</a:t>
            </a:r>
            <a:endParaRPr sz="1600" dirty="0">
              <a:latin typeface="Verdana"/>
              <a:cs typeface="Verdana"/>
            </a:endParaRPr>
          </a:p>
          <a:p>
            <a:pPr marL="363855" indent="-351155">
              <a:spcBef>
                <a:spcPts val="30"/>
              </a:spcBef>
              <a:buFont typeface="Arial"/>
              <a:buChar char="●"/>
              <a:tabLst>
                <a:tab pos="363855" algn="l"/>
                <a:tab pos="364490" algn="l"/>
              </a:tabLst>
            </a:pPr>
            <a:r>
              <a:rPr sz="1600" spc="-90" dirty="0">
                <a:solidFill>
                  <a:srgbClr val="FFFFFF"/>
                </a:solidFill>
                <a:latin typeface="Verdana"/>
                <a:cs typeface="Verdana"/>
              </a:rPr>
              <a:t>OpenVSwitch</a:t>
            </a:r>
            <a:endParaRPr sz="1600" dirty="0">
              <a:latin typeface="Verdana"/>
              <a:cs typeface="Verdana"/>
            </a:endParaRPr>
          </a:p>
          <a:p>
            <a:pPr marL="363855" indent="-351155">
              <a:spcBef>
                <a:spcPts val="30"/>
              </a:spcBef>
              <a:buFont typeface="Arial"/>
              <a:buChar char="●"/>
              <a:tabLst>
                <a:tab pos="363855" algn="l"/>
                <a:tab pos="364490" algn="l"/>
              </a:tabLst>
            </a:pPr>
            <a:r>
              <a:rPr sz="1600" spc="5" dirty="0">
                <a:solidFill>
                  <a:srgbClr val="FFFFFF"/>
                </a:solidFill>
                <a:latin typeface="Verdana"/>
                <a:cs typeface="Verdana"/>
              </a:rPr>
              <a:t>OVN</a:t>
            </a:r>
            <a:endParaRPr sz="1600" dirty="0">
              <a:latin typeface="Verdana"/>
              <a:cs typeface="Verdana"/>
            </a:endParaRPr>
          </a:p>
          <a:p>
            <a:pPr marL="363855" indent="-351155">
              <a:spcBef>
                <a:spcPts val="30"/>
              </a:spcBef>
              <a:buFont typeface="Arial"/>
              <a:buChar char="●"/>
              <a:tabLst>
                <a:tab pos="363855" algn="l"/>
                <a:tab pos="364490" algn="l"/>
              </a:tabLst>
            </a:pPr>
            <a:r>
              <a:rPr sz="1600" spc="-140" dirty="0">
                <a:solidFill>
                  <a:srgbClr val="FFFFFF"/>
                </a:solidFill>
                <a:latin typeface="Verdana"/>
                <a:cs typeface="Verdana"/>
              </a:rPr>
              <a:t>Romana</a:t>
            </a:r>
            <a:endParaRPr sz="1600" dirty="0">
              <a:latin typeface="Verdana"/>
              <a:cs typeface="Verdana"/>
            </a:endParaRPr>
          </a:p>
          <a:p>
            <a:pPr marL="363855" indent="-351155">
              <a:spcBef>
                <a:spcPts val="30"/>
              </a:spcBef>
              <a:buFont typeface="Arial"/>
              <a:buChar char="●"/>
              <a:tabLst>
                <a:tab pos="363855" algn="l"/>
                <a:tab pos="364490" algn="l"/>
              </a:tabLst>
            </a:pPr>
            <a:r>
              <a:rPr sz="1600" spc="-95" dirty="0">
                <a:solidFill>
                  <a:srgbClr val="FFFFFF"/>
                </a:solidFill>
                <a:latin typeface="Verdana"/>
                <a:cs typeface="Verdana"/>
              </a:rPr>
              <a:t>Weave</a:t>
            </a:r>
            <a:endParaRPr sz="1600" dirty="0">
              <a:latin typeface="Verdana"/>
              <a:cs typeface="Verdana"/>
            </a:endParaRPr>
          </a:p>
        </p:txBody>
      </p:sp>
    </p:spTree>
    <p:extLst>
      <p:ext uri="{BB962C8B-B14F-4D97-AF65-F5344CB8AC3E}">
        <p14:creationId xmlns:p14="http://schemas.microsoft.com/office/powerpoint/2010/main" val="37085545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610165" y="2641655"/>
            <a:ext cx="3537585" cy="1126490"/>
          </a:xfrm>
          <a:prstGeom prst="rect">
            <a:avLst/>
          </a:prstGeom>
        </p:spPr>
        <p:txBody>
          <a:bodyPr vert="horz" wrap="square" lIns="0" tIns="12700" rIns="0" bIns="0" rtlCol="0" anchor="t">
            <a:spAutoFit/>
          </a:bodyPr>
          <a:lstStyle/>
          <a:p>
            <a:pPr marL="12700">
              <a:lnSpc>
                <a:spcPct val="100000"/>
              </a:lnSpc>
              <a:spcBef>
                <a:spcPts val="100"/>
              </a:spcBef>
            </a:pPr>
            <a:r>
              <a:rPr spc="45" dirty="0">
                <a:solidFill>
                  <a:srgbClr val="FFFF00"/>
                </a:solidFill>
              </a:rPr>
              <a:t>Kubernetes</a:t>
            </a:r>
          </a:p>
          <a:p>
            <a:pPr marL="1346835">
              <a:lnSpc>
                <a:spcPct val="100000"/>
              </a:lnSpc>
              <a:spcBef>
                <a:spcPts val="30"/>
              </a:spcBef>
            </a:pPr>
            <a:r>
              <a:rPr spc="75" dirty="0">
                <a:solidFill>
                  <a:srgbClr val="FFFF00"/>
                </a:solidFill>
              </a:rPr>
              <a:t>Concepts</a:t>
            </a:r>
          </a:p>
        </p:txBody>
      </p:sp>
    </p:spTree>
    <p:extLst>
      <p:ext uri="{BB962C8B-B14F-4D97-AF65-F5344CB8AC3E}">
        <p14:creationId xmlns:p14="http://schemas.microsoft.com/office/powerpoint/2010/main" val="10871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1"/>
            <a:ext cx="7772400" cy="990600"/>
          </a:xfrm>
          <a:prstGeom prst="rect">
            <a:avLst/>
          </a:prstGeom>
        </p:spPr>
        <p:txBody>
          <a:bodyPr vert="horz" wrap="square" lIns="0" tIns="0" rIns="0" bIns="0" rtlCol="0" anchor="t">
            <a:normAutofit/>
          </a:bodyPr>
          <a:lstStyle/>
          <a:p>
            <a:r>
              <a:rPr dirty="0"/>
              <a:t>Kubernetes Concepts - Core</a:t>
            </a:r>
          </a:p>
        </p:txBody>
      </p:sp>
      <p:sp>
        <p:nvSpPr>
          <p:cNvPr id="3" name="object 3"/>
          <p:cNvSpPr txBox="1"/>
          <p:nvPr/>
        </p:nvSpPr>
        <p:spPr>
          <a:xfrm>
            <a:off x="579120" y="1600200"/>
            <a:ext cx="7848600" cy="4075283"/>
          </a:xfrm>
          <a:prstGeom prst="rect">
            <a:avLst/>
          </a:prstGeom>
        </p:spPr>
        <p:txBody>
          <a:bodyPr vert="horz" wrap="square" lIns="0" tIns="6985" rIns="0" bIns="0" rtlCol="0">
            <a:spAutoFit/>
          </a:bodyPr>
          <a:lstStyle/>
          <a:p>
            <a:pPr marL="12700" marR="19050">
              <a:lnSpc>
                <a:spcPct val="102200"/>
              </a:lnSpc>
              <a:spcBef>
                <a:spcPts val="55"/>
              </a:spcBef>
            </a:pPr>
            <a:r>
              <a:rPr sz="2000" b="1" spc="-45" dirty="0">
                <a:solidFill>
                  <a:srgbClr val="FFFFFF"/>
                </a:solidFill>
                <a:latin typeface="Arial" panose="020B0604020202020204" pitchFamily="34" charset="0"/>
                <a:cs typeface="Arial" panose="020B0604020202020204" pitchFamily="34" charset="0"/>
              </a:rPr>
              <a:t>Cluster</a:t>
            </a:r>
            <a:r>
              <a:rPr sz="2000" b="1" spc="-195"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hosts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aggregate</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available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resources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including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cpu,</a:t>
            </a:r>
            <a:r>
              <a:rPr sz="2000" spc="-204" dirty="0">
                <a:solidFill>
                  <a:srgbClr val="FFFFFF"/>
                </a:solidFill>
                <a:latin typeface="Arial" panose="020B0604020202020204" pitchFamily="34" charset="0"/>
                <a:cs typeface="Arial" panose="020B0604020202020204" pitchFamily="34" charset="0"/>
              </a:rPr>
              <a:t> </a:t>
            </a:r>
            <a:r>
              <a:rPr sz="2000" spc="-140" dirty="0">
                <a:solidFill>
                  <a:srgbClr val="FFFFFF"/>
                </a:solidFill>
                <a:latin typeface="Arial" panose="020B0604020202020204" pitchFamily="34" charset="0"/>
                <a:cs typeface="Arial" panose="020B0604020202020204" pitchFamily="34" charset="0"/>
              </a:rPr>
              <a:t>ram,</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disk,  and</a:t>
            </a:r>
            <a:r>
              <a:rPr sz="2000" spc="-215"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devices</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into</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usable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pool.</a:t>
            </a:r>
            <a:endParaRPr sz="2000" dirty="0">
              <a:latin typeface="Arial" panose="020B0604020202020204" pitchFamily="34" charset="0"/>
              <a:cs typeface="Arial" panose="020B0604020202020204" pitchFamily="34" charset="0"/>
            </a:endParaRPr>
          </a:p>
          <a:p>
            <a:pPr>
              <a:spcBef>
                <a:spcPts val="55"/>
              </a:spcBef>
            </a:pPr>
            <a:endParaRPr sz="2000" dirty="0">
              <a:latin typeface="Arial" panose="020B0604020202020204" pitchFamily="34" charset="0"/>
              <a:cs typeface="Arial" panose="020B0604020202020204" pitchFamily="34" charset="0"/>
            </a:endParaRPr>
          </a:p>
          <a:p>
            <a:pPr marL="12700" marR="5080">
              <a:lnSpc>
                <a:spcPct val="101600"/>
              </a:lnSpc>
            </a:pPr>
            <a:r>
              <a:rPr sz="2000" b="1" spc="-5" dirty="0">
                <a:solidFill>
                  <a:srgbClr val="FFFFFF"/>
                </a:solidFill>
                <a:latin typeface="Arial" panose="020B0604020202020204" pitchFamily="34" charset="0"/>
                <a:cs typeface="Arial" panose="020B0604020202020204" pitchFamily="34" charset="0"/>
              </a:rPr>
              <a:t>Master</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master(s)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represent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collection</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components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that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make</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up</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04"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plane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Kubernetes. These </a:t>
            </a:r>
            <a:r>
              <a:rPr sz="2000" spc="-95" dirty="0">
                <a:solidFill>
                  <a:srgbClr val="FFFFFF"/>
                </a:solidFill>
                <a:latin typeface="Arial" panose="020B0604020202020204" pitchFamily="34" charset="0"/>
                <a:cs typeface="Arial" panose="020B0604020202020204" pitchFamily="34" charset="0"/>
              </a:rPr>
              <a:t>components </a:t>
            </a:r>
            <a:r>
              <a:rPr sz="2000" spc="-85" dirty="0">
                <a:solidFill>
                  <a:srgbClr val="FFFFFF"/>
                </a:solidFill>
                <a:latin typeface="Arial" panose="020B0604020202020204" pitchFamily="34" charset="0"/>
                <a:cs typeface="Arial" panose="020B0604020202020204" pitchFamily="34" charset="0"/>
              </a:rPr>
              <a:t>are </a:t>
            </a:r>
            <a:r>
              <a:rPr sz="2000" spc="-80" dirty="0">
                <a:solidFill>
                  <a:srgbClr val="FFFFFF"/>
                </a:solidFill>
                <a:latin typeface="Arial" panose="020B0604020202020204" pitchFamily="34" charset="0"/>
                <a:cs typeface="Arial" panose="020B0604020202020204" pitchFamily="34" charset="0"/>
              </a:rPr>
              <a:t>responsible </a:t>
            </a:r>
            <a:r>
              <a:rPr sz="2000" spc="-40" dirty="0">
                <a:solidFill>
                  <a:srgbClr val="FFFFFF"/>
                </a:solidFill>
                <a:latin typeface="Arial" panose="020B0604020202020204" pitchFamily="34" charset="0"/>
                <a:cs typeface="Arial" panose="020B0604020202020204" pitchFamily="34" charset="0"/>
              </a:rPr>
              <a:t>for </a:t>
            </a:r>
            <a:r>
              <a:rPr sz="2000" spc="-60" dirty="0">
                <a:solidFill>
                  <a:srgbClr val="FFFFFF"/>
                </a:solidFill>
                <a:latin typeface="Arial" panose="020B0604020202020204" pitchFamily="34" charset="0"/>
                <a:cs typeface="Arial" panose="020B0604020202020204" pitchFamily="34" charset="0"/>
              </a:rPr>
              <a:t>all </a:t>
            </a:r>
            <a:r>
              <a:rPr sz="2000" spc="-70" dirty="0">
                <a:solidFill>
                  <a:srgbClr val="FFFFFF"/>
                </a:solidFill>
                <a:latin typeface="Arial" panose="020B0604020202020204" pitchFamily="34" charset="0"/>
                <a:cs typeface="Arial" panose="020B0604020202020204" pitchFamily="34" charset="0"/>
              </a:rPr>
              <a:t>cluster </a:t>
            </a:r>
            <a:r>
              <a:rPr sz="2000" spc="-80" dirty="0">
                <a:solidFill>
                  <a:srgbClr val="FFFFFF"/>
                </a:solidFill>
                <a:latin typeface="Arial" panose="020B0604020202020204" pitchFamily="34" charset="0"/>
                <a:cs typeface="Arial" panose="020B0604020202020204" pitchFamily="34" charset="0"/>
              </a:rPr>
              <a:t>decisions </a:t>
            </a:r>
            <a:r>
              <a:rPr sz="2000" spc="-75" dirty="0">
                <a:solidFill>
                  <a:srgbClr val="FFFFFF"/>
                </a:solidFill>
                <a:latin typeface="Arial" panose="020B0604020202020204" pitchFamily="34" charset="0"/>
                <a:cs typeface="Arial" panose="020B0604020202020204" pitchFamily="34" charset="0"/>
              </a:rPr>
              <a:t>including </a:t>
            </a:r>
            <a:r>
              <a:rPr sz="2000" spc="-70" dirty="0">
                <a:solidFill>
                  <a:srgbClr val="FFFFFF"/>
                </a:solidFill>
                <a:latin typeface="Arial" panose="020B0604020202020204" pitchFamily="34" charset="0"/>
                <a:cs typeface="Arial" panose="020B0604020202020204" pitchFamily="34" charset="0"/>
              </a:rPr>
              <a:t>both  </a:t>
            </a:r>
            <a:r>
              <a:rPr sz="2000" spc="-90" dirty="0">
                <a:solidFill>
                  <a:srgbClr val="FFFFFF"/>
                </a:solidFill>
                <a:latin typeface="Arial" panose="020B0604020202020204" pitchFamily="34" charset="0"/>
                <a:cs typeface="Arial" panose="020B0604020202020204" pitchFamily="34" charset="0"/>
              </a:rPr>
              <a:t>scheduling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responding</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events.</a:t>
            </a:r>
            <a:endParaRPr sz="2000" dirty="0">
              <a:latin typeface="Arial" panose="020B0604020202020204" pitchFamily="34" charset="0"/>
              <a:cs typeface="Arial" panose="020B0604020202020204" pitchFamily="34" charset="0"/>
            </a:endParaRPr>
          </a:p>
          <a:p>
            <a:pPr>
              <a:spcBef>
                <a:spcPts val="50"/>
              </a:spcBef>
            </a:pPr>
            <a:endParaRPr sz="2000" dirty="0">
              <a:latin typeface="Arial" panose="020B0604020202020204" pitchFamily="34" charset="0"/>
              <a:cs typeface="Arial" panose="020B0604020202020204" pitchFamily="34" charset="0"/>
            </a:endParaRPr>
          </a:p>
          <a:p>
            <a:pPr marL="12700" marR="360680" algn="just">
              <a:lnSpc>
                <a:spcPct val="101600"/>
              </a:lnSpc>
            </a:pPr>
            <a:r>
              <a:rPr sz="2000" b="1" spc="-30" dirty="0">
                <a:solidFill>
                  <a:srgbClr val="FFFFFF"/>
                </a:solidFill>
                <a:latin typeface="Arial" panose="020B0604020202020204" pitchFamily="34" charset="0"/>
                <a:cs typeface="Arial" panose="020B0604020202020204" pitchFamily="34" charset="0"/>
              </a:rPr>
              <a:t>Node</a:t>
            </a:r>
            <a:r>
              <a:rPr sz="2000" b="1" spc="-19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single</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host,</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physical</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virtual</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capable</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running</a:t>
            </a:r>
            <a:r>
              <a:rPr sz="2000" spc="-204"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node</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managed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by</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130" dirty="0">
                <a:solidFill>
                  <a:srgbClr val="FFFFFF"/>
                </a:solidFill>
                <a:latin typeface="Arial" panose="020B0604020202020204" pitchFamily="34" charset="0"/>
                <a:cs typeface="Arial" panose="020B0604020202020204" pitchFamily="34" charset="0"/>
              </a:rPr>
              <a:t>master(s),</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at</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minimum</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runs</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both</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kubelet</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kube-proxy</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be</a:t>
            </a:r>
            <a:r>
              <a:rPr sz="2000" spc="-204"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considered</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part</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  </a:t>
            </a:r>
            <a:r>
              <a:rPr sz="2000" spc="-85" dirty="0">
                <a:solidFill>
                  <a:srgbClr val="FFFFFF"/>
                </a:solidFill>
                <a:latin typeface="Arial" panose="020B0604020202020204" pitchFamily="34" charset="0"/>
                <a:cs typeface="Arial" panose="020B0604020202020204" pitchFamily="34" charset="0"/>
              </a:rPr>
              <a:t>cluster.</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538480">
              <a:lnSpc>
                <a:spcPct val="102200"/>
              </a:lnSpc>
            </a:pPr>
            <a:r>
              <a:rPr sz="2000" b="1" spc="-65" dirty="0">
                <a:solidFill>
                  <a:srgbClr val="FFFFFF"/>
                </a:solidFill>
                <a:latin typeface="Arial" panose="020B0604020202020204" pitchFamily="34" charset="0"/>
                <a:cs typeface="Arial" panose="020B0604020202020204" pitchFamily="34" charset="0"/>
              </a:rPr>
              <a:t>Namespace</a:t>
            </a:r>
            <a:r>
              <a:rPr sz="2000" b="1" spc="-200" dirty="0">
                <a:solidFill>
                  <a:srgbClr val="FFFFFF"/>
                </a:solidFill>
                <a:latin typeface="Arial" panose="020B0604020202020204" pitchFamily="34" charset="0"/>
                <a:cs typeface="Arial" panose="020B0604020202020204" pitchFamily="34" charset="0"/>
              </a:rPr>
              <a:t> </a:t>
            </a:r>
            <a:r>
              <a:rPr sz="2000" b="1" spc="30" dirty="0">
                <a:solidFill>
                  <a:srgbClr val="FFFFFF"/>
                </a:solidFill>
                <a:latin typeface="Arial" panose="020B0604020202020204" pitchFamily="34" charset="0"/>
                <a:cs typeface="Arial" panose="020B0604020202020204" pitchFamily="34" charset="0"/>
              </a:rPr>
              <a:t>-</a:t>
            </a:r>
            <a:r>
              <a:rPr sz="2000" b="1" spc="-11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logical</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04"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environment.</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Primary</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1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dividing</a:t>
            </a:r>
            <a:r>
              <a:rPr sz="2000" spc="-204"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cluster</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  </a:t>
            </a:r>
            <a:r>
              <a:rPr sz="2000" spc="-90" dirty="0">
                <a:solidFill>
                  <a:srgbClr val="FFFFFF"/>
                </a:solidFill>
                <a:latin typeface="Arial" panose="020B0604020202020204" pitchFamily="34" charset="0"/>
                <a:cs typeface="Arial" panose="020B0604020202020204" pitchFamily="34" charset="0"/>
              </a:rPr>
              <a:t>scoping</a:t>
            </a:r>
            <a:r>
              <a:rPr sz="2000" spc="-215" dirty="0">
                <a:solidFill>
                  <a:srgbClr val="FFFFFF"/>
                </a:solidFill>
                <a:latin typeface="Arial" panose="020B0604020202020204" pitchFamily="34" charset="0"/>
                <a:cs typeface="Arial" panose="020B0604020202020204" pitchFamily="34" charset="0"/>
              </a:rPr>
              <a:t> </a:t>
            </a:r>
            <a:r>
              <a:rPr sz="2000" spc="-114" dirty="0">
                <a:solidFill>
                  <a:srgbClr val="FFFFFF"/>
                </a:solidFill>
                <a:latin typeface="Arial" panose="020B0604020202020204" pitchFamily="34" charset="0"/>
                <a:cs typeface="Arial" panose="020B0604020202020204" pitchFamily="34" charset="0"/>
              </a:rPr>
              <a:t>access.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39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99" y="152401"/>
            <a:ext cx="7652795" cy="914400"/>
          </a:xfrm>
          <a:prstGeom prst="rect">
            <a:avLst/>
          </a:prstGeom>
        </p:spPr>
        <p:txBody>
          <a:bodyPr vert="horz" wrap="square" lIns="0" tIns="0" rIns="0" bIns="0" rtlCol="0" anchor="t">
            <a:normAutofit/>
          </a:bodyPr>
          <a:lstStyle/>
          <a:p>
            <a:r>
              <a:rPr dirty="0"/>
              <a:t>Concepts - Core (cont.)</a:t>
            </a:r>
          </a:p>
        </p:txBody>
      </p:sp>
      <p:sp>
        <p:nvSpPr>
          <p:cNvPr id="3" name="object 3"/>
          <p:cNvSpPr txBox="1"/>
          <p:nvPr/>
        </p:nvSpPr>
        <p:spPr>
          <a:xfrm>
            <a:off x="282555" y="1149135"/>
            <a:ext cx="8154482" cy="4525598"/>
          </a:xfrm>
          <a:prstGeom prst="rect">
            <a:avLst/>
          </a:prstGeom>
        </p:spPr>
        <p:txBody>
          <a:bodyPr vert="horz" wrap="square" lIns="0" tIns="6985" rIns="0" bIns="0" rtlCol="0">
            <a:spAutoFit/>
          </a:bodyPr>
          <a:lstStyle/>
          <a:p>
            <a:pPr marL="12700" marR="5080">
              <a:lnSpc>
                <a:spcPct val="102200"/>
              </a:lnSpc>
              <a:spcBef>
                <a:spcPts val="55"/>
              </a:spcBef>
            </a:pPr>
            <a:r>
              <a:rPr sz="2400" b="1" spc="-65" dirty="0">
                <a:solidFill>
                  <a:srgbClr val="FFFFFF"/>
                </a:solidFill>
                <a:latin typeface="Arial" panose="020B0604020202020204" pitchFamily="34" charset="0"/>
                <a:cs typeface="Arial" panose="020B0604020202020204" pitchFamily="34" charset="0"/>
              </a:rPr>
              <a:t>Label</a:t>
            </a:r>
            <a:r>
              <a:rPr sz="2400" b="1" spc="-135"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pairs</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that</a:t>
            </a:r>
            <a:r>
              <a:rPr sz="2400" spc="-204"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used</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10" dirty="0">
                <a:solidFill>
                  <a:srgbClr val="FFFFFF"/>
                </a:solidFill>
                <a:latin typeface="Arial" panose="020B0604020202020204" pitchFamily="34" charset="0"/>
                <a:cs typeface="Arial" panose="020B0604020202020204" pitchFamily="34" charset="0"/>
              </a:rPr>
              <a:t> </a:t>
            </a:r>
            <a:r>
              <a:rPr sz="2400" b="1" spc="-35" dirty="0">
                <a:solidFill>
                  <a:srgbClr val="FFFFFF"/>
                </a:solidFill>
                <a:latin typeface="Arial" panose="020B0604020202020204" pitchFamily="34" charset="0"/>
                <a:cs typeface="Arial" panose="020B0604020202020204" pitchFamily="34" charset="0"/>
              </a:rPr>
              <a:t>identify</a:t>
            </a:r>
            <a:r>
              <a:rPr sz="2400" spc="-35" dirty="0">
                <a:solidFill>
                  <a:srgbClr val="FFFFFF"/>
                </a:solidFill>
                <a:latin typeface="Arial" panose="020B0604020202020204" pitchFamily="34" charset="0"/>
                <a:cs typeface="Arial" panose="020B0604020202020204" pitchFamily="34" charset="0"/>
              </a:rPr>
              <a:t>,</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describe</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group</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together</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related</a:t>
            </a:r>
            <a:r>
              <a:rPr sz="2400" spc="-20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sets</a:t>
            </a:r>
            <a:r>
              <a:rPr sz="2400" spc="-200" dirty="0">
                <a:solidFill>
                  <a:srgbClr val="FFFFFF"/>
                </a:solidFill>
                <a:latin typeface="Arial" panose="020B0604020202020204" pitchFamily="34" charset="0"/>
                <a:cs typeface="Arial" panose="020B0604020202020204" pitchFamily="34" charset="0"/>
              </a:rPr>
              <a:t> </a:t>
            </a:r>
            <a:r>
              <a:rPr sz="2400" spc="-45" dirty="0">
                <a:solidFill>
                  <a:srgbClr val="FFFFFF"/>
                </a:solidFill>
                <a:latin typeface="Arial" panose="020B0604020202020204" pitchFamily="34" charset="0"/>
                <a:cs typeface="Arial" panose="020B0604020202020204" pitchFamily="34" charset="0"/>
              </a:rPr>
              <a:t>of  </a:t>
            </a:r>
            <a:r>
              <a:rPr sz="2400" spc="-100" dirty="0">
                <a:solidFill>
                  <a:srgbClr val="FFFFFF"/>
                </a:solidFill>
                <a:latin typeface="Arial" panose="020B0604020202020204" pitchFamily="34" charset="0"/>
                <a:cs typeface="Arial" panose="020B0604020202020204" pitchFamily="34" charset="0"/>
              </a:rPr>
              <a:t>objects.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Labels</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1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a:t>
            </a:r>
            <a:r>
              <a:rPr sz="2400" spc="-21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strict</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1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1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available</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character</a:t>
            </a:r>
            <a:r>
              <a:rPr sz="2400" spc="-210"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set.</a:t>
            </a:r>
            <a:r>
              <a:rPr sz="2400" spc="-220" dirty="0">
                <a:solidFill>
                  <a:srgbClr val="FFFFFF"/>
                </a:solidFill>
                <a:latin typeface="Arial" panose="020B0604020202020204" pitchFamily="34" charset="0"/>
                <a:cs typeface="Arial" panose="020B0604020202020204" pitchFamily="34" charset="0"/>
              </a:rPr>
              <a:t> </a:t>
            </a:r>
            <a:r>
              <a:rPr sz="2400" spc="-310" dirty="0">
                <a:solidFill>
                  <a:srgbClr val="FFFF00"/>
                </a:solidFill>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a:spcBef>
                <a:spcPts val="55"/>
              </a:spcBef>
            </a:pPr>
            <a:endParaRPr sz="2400" dirty="0">
              <a:latin typeface="Arial" panose="020B0604020202020204" pitchFamily="34" charset="0"/>
              <a:cs typeface="Arial" panose="020B0604020202020204" pitchFamily="34" charset="0"/>
            </a:endParaRPr>
          </a:p>
          <a:p>
            <a:pPr marL="12700" marR="266065">
              <a:lnSpc>
                <a:spcPct val="101600"/>
              </a:lnSpc>
            </a:pPr>
            <a:r>
              <a:rPr sz="2400" b="1" spc="-25" dirty="0">
                <a:solidFill>
                  <a:srgbClr val="FFFFFF"/>
                </a:solidFill>
                <a:latin typeface="Arial" panose="020B0604020202020204" pitchFamily="34" charset="0"/>
                <a:cs typeface="Arial" panose="020B0604020202020204" pitchFamily="34" charset="0"/>
              </a:rPr>
              <a:t>Annotation </a:t>
            </a:r>
            <a:r>
              <a:rPr sz="2400" b="1" spc="3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Key-value </a:t>
            </a:r>
            <a:r>
              <a:rPr sz="2400" spc="-80" dirty="0">
                <a:solidFill>
                  <a:srgbClr val="FFFFFF"/>
                </a:solidFill>
                <a:latin typeface="Arial" panose="020B0604020202020204" pitchFamily="34" charset="0"/>
                <a:cs typeface="Arial" panose="020B0604020202020204" pitchFamily="34" charset="0"/>
              </a:rPr>
              <a:t>pairs </a:t>
            </a:r>
            <a:r>
              <a:rPr sz="2400" spc="-70" dirty="0">
                <a:solidFill>
                  <a:srgbClr val="FFFFFF"/>
                </a:solidFill>
                <a:latin typeface="Arial" panose="020B0604020202020204" pitchFamily="34" charset="0"/>
                <a:cs typeface="Arial" panose="020B0604020202020204" pitchFamily="34" charset="0"/>
              </a:rPr>
              <a:t>that </a:t>
            </a:r>
            <a:r>
              <a:rPr sz="2400" spc="-75" dirty="0">
                <a:solidFill>
                  <a:srgbClr val="FFFFFF"/>
                </a:solidFill>
                <a:latin typeface="Arial" panose="020B0604020202020204" pitchFamily="34" charset="0"/>
                <a:cs typeface="Arial" panose="020B0604020202020204" pitchFamily="34" charset="0"/>
              </a:rPr>
              <a:t>contain </a:t>
            </a:r>
            <a:r>
              <a:rPr sz="2400" b="1" spc="-35" dirty="0">
                <a:solidFill>
                  <a:srgbClr val="FFFFFF"/>
                </a:solidFill>
                <a:latin typeface="Arial" panose="020B0604020202020204" pitchFamily="34" charset="0"/>
                <a:cs typeface="Arial" panose="020B0604020202020204" pitchFamily="34" charset="0"/>
              </a:rPr>
              <a:t>non-identifying </a:t>
            </a:r>
            <a:r>
              <a:rPr sz="2400" spc="-75" dirty="0">
                <a:solidFill>
                  <a:srgbClr val="FFFFFF"/>
                </a:solidFill>
                <a:latin typeface="Arial" panose="020B0604020202020204" pitchFamily="34" charset="0"/>
                <a:cs typeface="Arial" panose="020B0604020202020204" pitchFamily="34" charset="0"/>
              </a:rPr>
              <a:t>information </a:t>
            </a:r>
            <a:r>
              <a:rPr sz="2400" spc="-50" dirty="0">
                <a:solidFill>
                  <a:srgbClr val="FFFFFF"/>
                </a:solidFill>
                <a:latin typeface="Arial" panose="020B0604020202020204" pitchFamily="34" charset="0"/>
                <a:cs typeface="Arial" panose="020B0604020202020204" pitchFamily="34" charset="0"/>
              </a:rPr>
              <a:t>or </a:t>
            </a:r>
            <a:r>
              <a:rPr sz="2400" spc="-114" dirty="0">
                <a:solidFill>
                  <a:srgbClr val="FFFFFF"/>
                </a:solidFill>
                <a:latin typeface="Arial" panose="020B0604020202020204" pitchFamily="34" charset="0"/>
                <a:cs typeface="Arial" panose="020B0604020202020204" pitchFamily="34" charset="0"/>
              </a:rPr>
              <a:t>metadata.  </a:t>
            </a:r>
            <a:r>
              <a:rPr sz="2400" spc="-70" dirty="0">
                <a:solidFill>
                  <a:srgbClr val="FFFFFF"/>
                </a:solidFill>
                <a:latin typeface="Arial" panose="020B0604020202020204" pitchFamily="34" charset="0"/>
                <a:cs typeface="Arial" panose="020B0604020202020204" pitchFamily="34" charset="0"/>
              </a:rPr>
              <a:t>Annotations</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do</a:t>
            </a:r>
            <a:r>
              <a:rPr sz="2400" spc="-204"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not</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have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the</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syntax</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limitations</a:t>
            </a:r>
            <a:r>
              <a:rPr sz="2400" spc="-210" dirty="0">
                <a:solidFill>
                  <a:srgbClr val="FFFFFF"/>
                </a:solidFill>
                <a:latin typeface="Arial" panose="020B0604020202020204" pitchFamily="34" charset="0"/>
                <a:cs typeface="Arial" panose="020B0604020202020204" pitchFamily="34" charset="0"/>
              </a:rPr>
              <a:t> </a:t>
            </a:r>
            <a:r>
              <a:rPr sz="2400" spc="-120" dirty="0">
                <a:solidFill>
                  <a:srgbClr val="FFFFFF"/>
                </a:solidFill>
                <a:latin typeface="Arial" panose="020B0604020202020204" pitchFamily="34" charset="0"/>
                <a:cs typeface="Arial" panose="020B0604020202020204" pitchFamily="34" charset="0"/>
              </a:rPr>
              <a:t>as</a:t>
            </a:r>
            <a:r>
              <a:rPr sz="2400" spc="-20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4"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and</a:t>
            </a:r>
            <a:r>
              <a:rPr sz="2400" spc="-20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can</a:t>
            </a:r>
            <a:r>
              <a:rPr sz="2400" spc="-204"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contain</a:t>
            </a:r>
            <a:r>
              <a:rPr sz="2400" spc="-204" dirty="0">
                <a:solidFill>
                  <a:srgbClr val="FFFFFF"/>
                </a:solidFill>
                <a:latin typeface="Arial" panose="020B0604020202020204" pitchFamily="34" charset="0"/>
                <a:cs typeface="Arial" panose="020B0604020202020204" pitchFamily="34" charset="0"/>
              </a:rPr>
              <a:t> </a:t>
            </a:r>
            <a:r>
              <a:rPr sz="2400" spc="-70" dirty="0">
                <a:solidFill>
                  <a:srgbClr val="FFFFFF"/>
                </a:solidFill>
                <a:latin typeface="Arial" panose="020B0604020202020204" pitchFamily="34" charset="0"/>
                <a:cs typeface="Arial" panose="020B0604020202020204" pitchFamily="34" charset="0"/>
              </a:rPr>
              <a:t>structured</a:t>
            </a:r>
            <a:r>
              <a:rPr sz="2400" spc="-204"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75" dirty="0">
                <a:solidFill>
                  <a:srgbClr val="FFFFFF"/>
                </a:solidFill>
                <a:latin typeface="Arial" panose="020B0604020202020204" pitchFamily="34" charset="0"/>
                <a:cs typeface="Arial" panose="020B0604020202020204" pitchFamily="34" charset="0"/>
              </a:rPr>
              <a:t>unstructured</a:t>
            </a:r>
            <a:r>
              <a:rPr sz="2400" spc="-215"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data.</a:t>
            </a:r>
            <a:endParaRPr sz="2400" dirty="0">
              <a:latin typeface="Arial" panose="020B0604020202020204" pitchFamily="34" charset="0"/>
              <a:cs typeface="Arial" panose="020B0604020202020204" pitchFamily="34" charset="0"/>
            </a:endParaRPr>
          </a:p>
          <a:p>
            <a:pPr>
              <a:spcBef>
                <a:spcPts val="40"/>
              </a:spcBef>
            </a:pPr>
            <a:endParaRPr sz="2400" dirty="0">
              <a:latin typeface="Arial" panose="020B0604020202020204" pitchFamily="34" charset="0"/>
              <a:cs typeface="Arial" panose="020B0604020202020204" pitchFamily="34" charset="0"/>
            </a:endParaRPr>
          </a:p>
          <a:p>
            <a:pPr marL="12700" marR="153670">
              <a:lnSpc>
                <a:spcPct val="102200"/>
              </a:lnSpc>
            </a:pPr>
            <a:r>
              <a:rPr sz="2400" b="1" spc="-55" dirty="0">
                <a:solidFill>
                  <a:srgbClr val="FFFFFF"/>
                </a:solidFill>
                <a:latin typeface="Arial" panose="020B0604020202020204" pitchFamily="34" charset="0"/>
                <a:cs typeface="Arial" panose="020B0604020202020204" pitchFamily="34" charset="0"/>
              </a:rPr>
              <a:t>Selector</a:t>
            </a:r>
            <a:r>
              <a:rPr sz="2400" b="1" spc="-120" dirty="0">
                <a:solidFill>
                  <a:srgbClr val="FFFFFF"/>
                </a:solidFill>
                <a:latin typeface="Arial" panose="020B0604020202020204" pitchFamily="34" charset="0"/>
                <a:cs typeface="Arial" panose="020B0604020202020204" pitchFamily="34" charset="0"/>
              </a:rPr>
              <a:t> </a:t>
            </a:r>
            <a:r>
              <a:rPr sz="2400" b="1" spc="30" dirty="0">
                <a:solidFill>
                  <a:srgbClr val="FFFFFF"/>
                </a:solidFill>
                <a:latin typeface="Arial" panose="020B0604020202020204" pitchFamily="34" charset="0"/>
                <a:cs typeface="Arial" panose="020B0604020202020204" pitchFamily="34" charset="0"/>
              </a:rPr>
              <a:t>-</a:t>
            </a:r>
            <a:r>
              <a:rPr sz="2400" b="1" spc="-105"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Selectors</a:t>
            </a:r>
            <a:r>
              <a:rPr sz="2400" spc="-200" dirty="0">
                <a:solidFill>
                  <a:srgbClr val="FFFFFF"/>
                </a:solidFill>
                <a:latin typeface="Arial" panose="020B0604020202020204" pitchFamily="34" charset="0"/>
                <a:cs typeface="Arial" panose="020B0604020202020204" pitchFamily="34" charset="0"/>
              </a:rPr>
              <a:t> </a:t>
            </a:r>
            <a:r>
              <a:rPr sz="2400" spc="-105" dirty="0">
                <a:solidFill>
                  <a:srgbClr val="FFFFFF"/>
                </a:solidFill>
                <a:latin typeface="Arial" panose="020B0604020202020204" pitchFamily="34" charset="0"/>
                <a:cs typeface="Arial" panose="020B0604020202020204" pitchFamily="34" charset="0"/>
              </a:rPr>
              <a:t>use</a:t>
            </a:r>
            <a:r>
              <a:rPr sz="2400" spc="-20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labels</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to</a:t>
            </a:r>
            <a:r>
              <a:rPr sz="2400" spc="-200" dirty="0">
                <a:solidFill>
                  <a:srgbClr val="FFFFFF"/>
                </a:solidFill>
                <a:latin typeface="Arial" panose="020B0604020202020204" pitchFamily="34" charset="0"/>
                <a:cs typeface="Arial" panose="020B0604020202020204" pitchFamily="34" charset="0"/>
              </a:rPr>
              <a:t> </a:t>
            </a:r>
            <a:r>
              <a:rPr sz="2400" spc="-40" dirty="0">
                <a:solidFill>
                  <a:srgbClr val="FFFFFF"/>
                </a:solidFill>
                <a:latin typeface="Arial" panose="020B0604020202020204" pitchFamily="34" charset="0"/>
                <a:cs typeface="Arial" panose="020B0604020202020204" pitchFamily="34" charset="0"/>
              </a:rPr>
              <a:t>filter</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a:t>
            </a:r>
            <a:r>
              <a:rPr sz="2400" spc="-20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a:t>
            </a:r>
            <a:r>
              <a:rPr sz="2400" spc="-20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objects.</a:t>
            </a:r>
            <a:r>
              <a:rPr sz="2400" spc="60" dirty="0">
                <a:solidFill>
                  <a:srgbClr val="FFFFFF"/>
                </a:solidFill>
                <a:latin typeface="Arial" panose="020B0604020202020204" pitchFamily="34" charset="0"/>
                <a:cs typeface="Arial" panose="020B0604020202020204" pitchFamily="34" charset="0"/>
              </a:rPr>
              <a:t> </a:t>
            </a:r>
            <a:r>
              <a:rPr sz="2400" spc="-65" dirty="0">
                <a:solidFill>
                  <a:srgbClr val="FFFFFF"/>
                </a:solidFill>
                <a:latin typeface="Arial" panose="020B0604020202020204" pitchFamily="34" charset="0"/>
                <a:cs typeface="Arial" panose="020B0604020202020204" pitchFamily="34" charset="0"/>
              </a:rPr>
              <a:t>Both</a:t>
            </a:r>
            <a:r>
              <a:rPr sz="2400" spc="-20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equality-based</a:t>
            </a:r>
            <a:r>
              <a:rPr sz="2400" spc="-200" dirty="0">
                <a:solidFill>
                  <a:srgbClr val="FFFFFF"/>
                </a:solidFill>
                <a:latin typeface="Arial" panose="020B0604020202020204" pitchFamily="34" charset="0"/>
                <a:cs typeface="Arial" panose="020B0604020202020204" pitchFamily="34" charset="0"/>
              </a:rPr>
              <a:t> </a:t>
            </a:r>
            <a:r>
              <a:rPr sz="2400" spc="-240"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27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195" dirty="0">
                <a:solidFill>
                  <a:srgbClr val="FFFFFF"/>
                </a:solidFill>
                <a:latin typeface="Arial" panose="020B0604020202020204" pitchFamily="34" charset="0"/>
                <a:cs typeface="Arial" panose="020B0604020202020204" pitchFamily="34" charset="0"/>
              </a:rPr>
              <a:t>!=)</a:t>
            </a:r>
            <a:r>
              <a:rPr sz="2400" spc="-20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or  </a:t>
            </a:r>
            <a:r>
              <a:rPr sz="2400" spc="-95" dirty="0">
                <a:solidFill>
                  <a:srgbClr val="FFFFFF"/>
                </a:solidFill>
                <a:latin typeface="Arial" panose="020B0604020202020204" pitchFamily="34" charset="0"/>
                <a:cs typeface="Arial" panose="020B0604020202020204" pitchFamily="34" charset="0"/>
              </a:rPr>
              <a:t>simple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key-value</a:t>
            </a:r>
            <a:r>
              <a:rPr sz="2400" spc="-210"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matching</a:t>
            </a:r>
            <a:r>
              <a:rPr sz="2400" spc="-210" dirty="0">
                <a:solidFill>
                  <a:srgbClr val="FFFFFF"/>
                </a:solidFill>
                <a:latin typeface="Arial" panose="020B0604020202020204" pitchFamily="34" charset="0"/>
                <a:cs typeface="Arial" panose="020B0604020202020204" pitchFamily="34" charset="0"/>
              </a:rPr>
              <a:t> </a:t>
            </a:r>
            <a:r>
              <a:rPr sz="2400" spc="-75" dirty="0">
                <a:solidFill>
                  <a:srgbClr val="FFFFFF"/>
                </a:solidFill>
                <a:latin typeface="Arial" panose="020B0604020202020204" pitchFamily="34" charset="0"/>
                <a:cs typeface="Arial" panose="020B0604020202020204" pitchFamily="34" charset="0"/>
              </a:rPr>
              <a:t>selectors</a:t>
            </a:r>
            <a:r>
              <a:rPr sz="2400" spc="-21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are</a:t>
            </a:r>
            <a:r>
              <a:rPr sz="2400" spc="-21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supported.</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3249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9446" y="1524000"/>
            <a:ext cx="3549155"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519542" y="1676400"/>
            <a:ext cx="4571998" cy="3592778"/>
          </a:xfrm>
          <a:prstGeom prst="rect">
            <a:avLst/>
          </a:prstGeom>
        </p:spPr>
        <p:txBody>
          <a:bodyPr vert="horz" wrap="square" lIns="0" tIns="12700" rIns="0" bIns="0" rtlCol="0">
            <a:spAutoFit/>
          </a:bodyPr>
          <a:lstStyle/>
          <a:p>
            <a:pPr marL="76200" marR="1343660" indent="-64135">
              <a:lnSpc>
                <a:spcPct val="115399"/>
              </a:lnSpc>
              <a:spcBef>
                <a:spcPts val="100"/>
              </a:spcBef>
            </a:pPr>
            <a:r>
              <a:rPr sz="2400" spc="-110" dirty="0">
                <a:solidFill>
                  <a:srgbClr val="FFFFFF"/>
                </a:solidFill>
                <a:latin typeface="Verdana"/>
                <a:cs typeface="Verdana"/>
              </a:rPr>
              <a:t>Labels:  </a:t>
            </a:r>
            <a:endParaRPr lang="en-US" sz="2400" spc="-110" dirty="0" smtClean="0">
              <a:solidFill>
                <a:srgbClr val="FFFFFF"/>
              </a:solidFill>
              <a:latin typeface="Verdana"/>
              <a:cs typeface="Verdana"/>
            </a:endParaRPr>
          </a:p>
          <a:p>
            <a:pPr marL="76200" marR="1343660" indent="-64135">
              <a:lnSpc>
                <a:spcPct val="115399"/>
              </a:lnSpc>
              <a:spcBef>
                <a:spcPts val="100"/>
              </a:spcBef>
            </a:pPr>
            <a:r>
              <a:rPr sz="2400" spc="-145" dirty="0" smtClean="0">
                <a:solidFill>
                  <a:srgbClr val="FFFFFF"/>
                </a:solidFill>
                <a:latin typeface="Verdana"/>
                <a:cs typeface="Verdana"/>
              </a:rPr>
              <a:t>app</a:t>
            </a:r>
            <a:r>
              <a:rPr sz="2400" spc="-145" dirty="0">
                <a:solidFill>
                  <a:srgbClr val="FFFFFF"/>
                </a:solidFill>
                <a:latin typeface="Verdana"/>
                <a:cs typeface="Verdana"/>
              </a:rPr>
              <a:t>:</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frontned</a:t>
            </a:r>
            <a:endParaRPr sz="2400" dirty="0">
              <a:latin typeface="Verdana"/>
              <a:cs typeface="Verdana"/>
            </a:endParaRPr>
          </a:p>
          <a:p>
            <a:pPr>
              <a:spcBef>
                <a:spcPts val="25"/>
              </a:spcBef>
            </a:pPr>
            <a:endParaRPr sz="2400" dirty="0">
              <a:latin typeface="Times New Roman"/>
              <a:cs typeface="Times New Roman"/>
            </a:endParaRPr>
          </a:p>
          <a:p>
            <a:pPr marL="12700"/>
            <a:r>
              <a:rPr sz="2400" spc="-70" dirty="0">
                <a:solidFill>
                  <a:srgbClr val="FFFFFF"/>
                </a:solidFill>
                <a:latin typeface="Verdana"/>
                <a:cs typeface="Verdana"/>
              </a:rPr>
              <a:t>Annotations</a:t>
            </a:r>
            <a:endParaRPr sz="2400" dirty="0">
              <a:latin typeface="Verdana"/>
              <a:cs typeface="Verdana"/>
            </a:endParaRPr>
          </a:p>
          <a:p>
            <a:pPr marL="76200">
              <a:spcBef>
                <a:spcPts val="240"/>
              </a:spcBef>
            </a:pPr>
            <a:r>
              <a:rPr sz="2400" spc="-85" dirty="0">
                <a:solidFill>
                  <a:srgbClr val="FFFFFF"/>
                </a:solidFill>
                <a:latin typeface="Verdana"/>
                <a:cs typeface="Verdana"/>
              </a:rPr>
              <a:t>description: </a:t>
            </a:r>
            <a:r>
              <a:rPr sz="2400" spc="-105" dirty="0">
                <a:solidFill>
                  <a:srgbClr val="FFFFFF"/>
                </a:solidFill>
                <a:latin typeface="Verdana"/>
                <a:cs typeface="Verdana"/>
              </a:rPr>
              <a:t>“nginx</a:t>
            </a:r>
            <a:r>
              <a:rPr sz="2400" spc="-345" dirty="0">
                <a:solidFill>
                  <a:srgbClr val="FFFFFF"/>
                </a:solidFill>
                <a:latin typeface="Verdana"/>
                <a:cs typeface="Verdana"/>
              </a:rPr>
              <a:t> </a:t>
            </a:r>
            <a:r>
              <a:rPr sz="2400" spc="-75" dirty="0">
                <a:solidFill>
                  <a:srgbClr val="FFFFFF"/>
                </a:solidFill>
                <a:latin typeface="Verdana"/>
                <a:cs typeface="Verdana"/>
              </a:rPr>
              <a:t>frontend”</a:t>
            </a:r>
            <a:endParaRPr sz="2400" dirty="0">
              <a:latin typeface="Verdana"/>
              <a:cs typeface="Verdana"/>
            </a:endParaRPr>
          </a:p>
          <a:p>
            <a:pPr>
              <a:spcBef>
                <a:spcPts val="15"/>
              </a:spcBef>
            </a:pPr>
            <a:endParaRPr sz="2400" dirty="0">
              <a:latin typeface="Times New Roman"/>
              <a:cs typeface="Times New Roman"/>
            </a:endParaRPr>
          </a:p>
          <a:p>
            <a:pPr marL="76200" marR="1343660" indent="-64135">
              <a:lnSpc>
                <a:spcPct val="115399"/>
              </a:lnSpc>
              <a:spcBef>
                <a:spcPts val="5"/>
              </a:spcBef>
            </a:pPr>
            <a:r>
              <a:rPr sz="2400" spc="-100" dirty="0">
                <a:solidFill>
                  <a:srgbClr val="FFFFFF"/>
                </a:solidFill>
                <a:latin typeface="Verdana"/>
                <a:cs typeface="Verdana"/>
              </a:rPr>
              <a:t>Selector:  </a:t>
            </a:r>
            <a:r>
              <a:rPr sz="2400" spc="-145" dirty="0">
                <a:solidFill>
                  <a:srgbClr val="FFFFFF"/>
                </a:solidFill>
                <a:latin typeface="Verdana"/>
                <a:cs typeface="Verdana"/>
              </a:rPr>
              <a:t>app:</a:t>
            </a:r>
            <a:r>
              <a:rPr sz="2400" spc="-280" dirty="0">
                <a:solidFill>
                  <a:srgbClr val="FFFFFF"/>
                </a:solidFill>
                <a:latin typeface="Verdana"/>
                <a:cs typeface="Verdana"/>
              </a:rPr>
              <a:t> </a:t>
            </a:r>
            <a:r>
              <a:rPr sz="2400" spc="-100" dirty="0">
                <a:solidFill>
                  <a:srgbClr val="FFFFFF"/>
                </a:solidFill>
                <a:latin typeface="Verdana"/>
                <a:cs typeface="Verdana"/>
              </a:rPr>
              <a:t>nginx</a:t>
            </a:r>
            <a:endParaRPr sz="2400" dirty="0">
              <a:latin typeface="Verdana"/>
              <a:cs typeface="Verdana"/>
            </a:endParaRPr>
          </a:p>
          <a:p>
            <a:pPr marL="76200">
              <a:spcBef>
                <a:spcPts val="240"/>
              </a:spcBef>
            </a:pPr>
            <a:r>
              <a:rPr sz="2400" spc="-90" dirty="0">
                <a:solidFill>
                  <a:srgbClr val="FFFFFF"/>
                </a:solidFill>
                <a:latin typeface="Verdana"/>
                <a:cs typeface="Verdana"/>
              </a:rPr>
              <a:t>tier:</a:t>
            </a:r>
            <a:r>
              <a:rPr sz="2400" spc="-215" dirty="0">
                <a:solidFill>
                  <a:srgbClr val="FFFFFF"/>
                </a:solidFill>
                <a:latin typeface="Verdana"/>
                <a:cs typeface="Verdana"/>
              </a:rPr>
              <a:t> </a:t>
            </a:r>
            <a:r>
              <a:rPr sz="2400" spc="-65" dirty="0">
                <a:solidFill>
                  <a:srgbClr val="FFFFFF"/>
                </a:solidFill>
                <a:latin typeface="Verdana"/>
                <a:cs typeface="Verdana"/>
              </a:rPr>
              <a:t>frontend</a:t>
            </a:r>
            <a:endParaRPr sz="2400" dirty="0">
              <a:latin typeface="Verdana"/>
              <a:cs typeface="Verdana"/>
            </a:endParaRPr>
          </a:p>
        </p:txBody>
      </p:sp>
      <p:sp>
        <p:nvSpPr>
          <p:cNvPr id="4" name="object 4"/>
          <p:cNvSpPr txBox="1">
            <a:spLocks noGrp="1"/>
          </p:cNvSpPr>
          <p:nvPr>
            <p:ph type="title"/>
          </p:nvPr>
        </p:nvSpPr>
        <p:spPr>
          <a:xfrm>
            <a:off x="489446" y="165322"/>
            <a:ext cx="8121153" cy="901478"/>
          </a:xfrm>
          <a:prstGeom prst="rect">
            <a:avLst/>
          </a:prstGeom>
        </p:spPr>
        <p:txBody>
          <a:bodyPr vert="horz" wrap="square" lIns="0" tIns="0" rIns="0" bIns="0" rtlCol="0" anchor="t">
            <a:normAutofit fontScale="90000"/>
          </a:bodyPr>
          <a:lstStyle/>
          <a:p>
            <a:r>
              <a:rPr dirty="0"/>
              <a:t>Labels, and Annotations,  and Selectors</a:t>
            </a:r>
          </a:p>
        </p:txBody>
      </p:sp>
    </p:spTree>
    <p:extLst>
      <p:ext uri="{BB962C8B-B14F-4D97-AF65-F5344CB8AC3E}">
        <p14:creationId xmlns:p14="http://schemas.microsoft.com/office/powerpoint/2010/main" val="22068880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430" y="120621"/>
            <a:ext cx="7239000" cy="1342419"/>
          </a:xfrm>
          <a:prstGeom prst="rect">
            <a:avLst/>
          </a:prstGeom>
        </p:spPr>
        <p:txBody>
          <a:bodyPr vert="horz" wrap="square" lIns="0" tIns="0" rIns="0" bIns="0" rtlCol="0" anchor="t">
            <a:normAutofit/>
          </a:bodyPr>
          <a:lstStyle/>
          <a:p>
            <a:r>
              <a:rPr dirty="0"/>
              <a:t>Set-based selectors</a:t>
            </a:r>
          </a:p>
        </p:txBody>
      </p:sp>
      <p:sp>
        <p:nvSpPr>
          <p:cNvPr id="3" name="object 3"/>
          <p:cNvSpPr txBox="1"/>
          <p:nvPr/>
        </p:nvSpPr>
        <p:spPr>
          <a:xfrm>
            <a:off x="4572000" y="1219200"/>
            <a:ext cx="3199130" cy="8153514"/>
          </a:xfrm>
          <a:prstGeom prst="rect">
            <a:avLst/>
          </a:prstGeom>
        </p:spPr>
        <p:txBody>
          <a:bodyPr vert="horz" wrap="square" lIns="0" tIns="43180" rIns="0" bIns="0" rtlCol="0">
            <a:spAutoFit/>
          </a:bodyPr>
          <a:lstStyle/>
          <a:p>
            <a:pPr marL="12700">
              <a:spcBef>
                <a:spcPts val="340"/>
              </a:spcBef>
            </a:pPr>
            <a:r>
              <a:rPr sz="3200" spc="-55" dirty="0">
                <a:solidFill>
                  <a:srgbClr val="FFFFFF"/>
                </a:solidFill>
                <a:latin typeface="Verdana"/>
                <a:cs typeface="Verdana"/>
              </a:rPr>
              <a:t>Valid</a:t>
            </a:r>
            <a:r>
              <a:rPr sz="3200" spc="-215" dirty="0">
                <a:solidFill>
                  <a:srgbClr val="FFFFFF"/>
                </a:solidFill>
                <a:latin typeface="Verdana"/>
                <a:cs typeface="Verdana"/>
              </a:rPr>
              <a:t> </a:t>
            </a:r>
            <a:r>
              <a:rPr sz="3200" spc="-85" dirty="0">
                <a:solidFill>
                  <a:srgbClr val="FFFFFF"/>
                </a:solidFill>
                <a:latin typeface="Verdana"/>
                <a:cs typeface="Verdana"/>
              </a:rPr>
              <a:t>Operators:</a:t>
            </a:r>
            <a:endParaRPr sz="3200" dirty="0">
              <a:latin typeface="Verdana"/>
              <a:cs typeface="Verdana"/>
            </a:endParaRPr>
          </a:p>
          <a:p>
            <a:pPr marL="469900" indent="-328295">
              <a:spcBef>
                <a:spcPts val="240"/>
              </a:spcBef>
              <a:buFont typeface="Arial"/>
              <a:buChar char="●"/>
              <a:tabLst>
                <a:tab pos="469265" algn="l"/>
                <a:tab pos="469900" algn="l"/>
              </a:tabLst>
            </a:pPr>
            <a:r>
              <a:rPr sz="3200" spc="-125" dirty="0">
                <a:solidFill>
                  <a:srgbClr val="FFFFFF"/>
                </a:solidFill>
                <a:latin typeface="Verdana"/>
                <a:cs typeface="Verdana"/>
              </a:rPr>
              <a:t>In</a:t>
            </a:r>
            <a:endParaRPr sz="3200" dirty="0">
              <a:latin typeface="Verdana"/>
              <a:cs typeface="Verdana"/>
            </a:endParaRPr>
          </a:p>
          <a:p>
            <a:pPr marL="469900" indent="-328295">
              <a:spcBef>
                <a:spcPts val="240"/>
              </a:spcBef>
              <a:buFont typeface="Arial"/>
              <a:buChar char="●"/>
              <a:tabLst>
                <a:tab pos="469265" algn="l"/>
                <a:tab pos="469900" algn="l"/>
              </a:tabLst>
            </a:pPr>
            <a:r>
              <a:rPr sz="3200" spc="-70" dirty="0">
                <a:solidFill>
                  <a:srgbClr val="FFFFFF"/>
                </a:solidFill>
                <a:latin typeface="Verdana"/>
                <a:cs typeface="Verdana"/>
              </a:rPr>
              <a:t>NotIn</a:t>
            </a:r>
            <a:endParaRPr sz="3200" dirty="0">
              <a:latin typeface="Verdana"/>
              <a:cs typeface="Verdana"/>
            </a:endParaRPr>
          </a:p>
          <a:p>
            <a:pPr marL="469900" indent="-328295">
              <a:spcBef>
                <a:spcPts val="240"/>
              </a:spcBef>
              <a:buFont typeface="Arial"/>
              <a:buChar char="●"/>
              <a:tabLst>
                <a:tab pos="469265" algn="l"/>
                <a:tab pos="469900" algn="l"/>
              </a:tabLst>
            </a:pPr>
            <a:r>
              <a:rPr sz="3200" spc="-80" dirty="0">
                <a:solidFill>
                  <a:srgbClr val="FFFFFF"/>
                </a:solidFill>
                <a:latin typeface="Verdana"/>
                <a:cs typeface="Verdana"/>
              </a:rPr>
              <a:t>Exists</a:t>
            </a:r>
            <a:endParaRPr sz="3200" dirty="0">
              <a:latin typeface="Verdana"/>
              <a:cs typeface="Verdana"/>
            </a:endParaRPr>
          </a:p>
          <a:p>
            <a:pPr marL="469900" indent="-328295">
              <a:spcBef>
                <a:spcPts val="240"/>
              </a:spcBef>
              <a:buFont typeface="Arial"/>
              <a:buChar char="●"/>
              <a:tabLst>
                <a:tab pos="469265" algn="l"/>
                <a:tab pos="469900" algn="l"/>
              </a:tabLst>
            </a:pPr>
            <a:r>
              <a:rPr sz="3200" spc="-65" dirty="0">
                <a:solidFill>
                  <a:srgbClr val="FFFFFF"/>
                </a:solidFill>
                <a:latin typeface="Verdana"/>
                <a:cs typeface="Verdana"/>
              </a:rPr>
              <a:t>DoesNotExist</a:t>
            </a:r>
            <a:endParaRPr sz="3200" dirty="0">
              <a:latin typeface="Verdana"/>
              <a:cs typeface="Verdana"/>
            </a:endParaRPr>
          </a:p>
          <a:p>
            <a:pPr>
              <a:spcBef>
                <a:spcPts val="25"/>
              </a:spcBef>
              <a:buClr>
                <a:srgbClr val="FFFFFF"/>
              </a:buClr>
              <a:buFont typeface="Arial"/>
              <a:buChar char="●"/>
            </a:pPr>
            <a:endParaRPr sz="3200" dirty="0">
              <a:latin typeface="Times New Roman"/>
              <a:cs typeface="Times New Roman"/>
            </a:endParaRPr>
          </a:p>
          <a:p>
            <a:pPr marL="12700"/>
            <a:r>
              <a:rPr sz="3200" spc="-90" dirty="0">
                <a:solidFill>
                  <a:srgbClr val="FFFFFF"/>
                </a:solidFill>
                <a:latin typeface="Verdana"/>
                <a:cs typeface="Verdana"/>
              </a:rPr>
              <a:t>Supported</a:t>
            </a:r>
            <a:r>
              <a:rPr sz="3200" spc="-220" dirty="0">
                <a:solidFill>
                  <a:srgbClr val="FFFFFF"/>
                </a:solidFill>
                <a:latin typeface="Verdana"/>
                <a:cs typeface="Verdana"/>
              </a:rPr>
              <a:t> </a:t>
            </a:r>
            <a:r>
              <a:rPr sz="3200" spc="-70" dirty="0">
                <a:solidFill>
                  <a:srgbClr val="FFFFFF"/>
                </a:solidFill>
                <a:latin typeface="Verdana"/>
                <a:cs typeface="Verdana"/>
              </a:rPr>
              <a:t>Objects</a:t>
            </a:r>
            <a:r>
              <a:rPr sz="3200" spc="-220" dirty="0">
                <a:solidFill>
                  <a:srgbClr val="FFFFFF"/>
                </a:solidFill>
                <a:latin typeface="Verdana"/>
                <a:cs typeface="Verdana"/>
              </a:rPr>
              <a:t> </a:t>
            </a:r>
            <a:r>
              <a:rPr sz="3200" spc="-55" dirty="0">
                <a:solidFill>
                  <a:srgbClr val="FFFFFF"/>
                </a:solidFill>
                <a:latin typeface="Verdana"/>
                <a:cs typeface="Verdana"/>
              </a:rPr>
              <a:t>with</a:t>
            </a:r>
            <a:r>
              <a:rPr sz="3200" spc="-215" dirty="0">
                <a:solidFill>
                  <a:srgbClr val="FFFFFF"/>
                </a:solidFill>
                <a:latin typeface="Verdana"/>
                <a:cs typeface="Verdana"/>
              </a:rPr>
              <a:t> </a:t>
            </a:r>
            <a:r>
              <a:rPr sz="3200" spc="-100" dirty="0">
                <a:solidFill>
                  <a:srgbClr val="FFFFFF"/>
                </a:solidFill>
                <a:latin typeface="Verdana"/>
                <a:cs typeface="Verdana"/>
              </a:rPr>
              <a:t>set-based</a:t>
            </a:r>
            <a:r>
              <a:rPr sz="3200" spc="-220" dirty="0">
                <a:solidFill>
                  <a:srgbClr val="FFFFFF"/>
                </a:solidFill>
                <a:latin typeface="Verdana"/>
                <a:cs typeface="Verdana"/>
              </a:rPr>
              <a:t> </a:t>
            </a:r>
            <a:r>
              <a:rPr sz="3200" spc="-90" dirty="0">
                <a:solidFill>
                  <a:srgbClr val="FFFFFF"/>
                </a:solidFill>
                <a:latin typeface="Verdana"/>
                <a:cs typeface="Verdana"/>
              </a:rPr>
              <a:t>selectors:</a:t>
            </a:r>
            <a:endParaRPr sz="3200" dirty="0">
              <a:latin typeface="Verdana"/>
              <a:cs typeface="Verdana"/>
            </a:endParaRPr>
          </a:p>
          <a:p>
            <a:pPr marL="469900" indent="-328295">
              <a:spcBef>
                <a:spcPts val="240"/>
              </a:spcBef>
              <a:buFont typeface="Arial"/>
              <a:buChar char="●"/>
              <a:tabLst>
                <a:tab pos="469265" algn="l"/>
                <a:tab pos="469900" algn="l"/>
              </a:tabLst>
            </a:pPr>
            <a:r>
              <a:rPr sz="3200" spc="-55" dirty="0">
                <a:solidFill>
                  <a:srgbClr val="FFFFFF"/>
                </a:solidFill>
                <a:latin typeface="Verdana"/>
                <a:cs typeface="Verdana"/>
              </a:rPr>
              <a:t>Job</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Deployment</a:t>
            </a:r>
            <a:endParaRPr sz="3200" dirty="0">
              <a:latin typeface="Verdana"/>
              <a:cs typeface="Verdana"/>
            </a:endParaRPr>
          </a:p>
          <a:p>
            <a:pPr marL="469900" indent="-328295">
              <a:spcBef>
                <a:spcPts val="240"/>
              </a:spcBef>
              <a:buFont typeface="Arial"/>
              <a:buChar char="●"/>
              <a:tabLst>
                <a:tab pos="469265" algn="l"/>
                <a:tab pos="469900" algn="l"/>
              </a:tabLst>
            </a:pPr>
            <a:r>
              <a:rPr sz="3200" spc="-85" dirty="0">
                <a:solidFill>
                  <a:srgbClr val="FFFFFF"/>
                </a:solidFill>
                <a:latin typeface="Verdana"/>
                <a:cs typeface="Verdana"/>
              </a:rPr>
              <a:t>ReplicaSet</a:t>
            </a:r>
            <a:endParaRPr sz="3200" dirty="0">
              <a:latin typeface="Verdana"/>
              <a:cs typeface="Verdana"/>
            </a:endParaRPr>
          </a:p>
          <a:p>
            <a:pPr marL="469900" indent="-328295">
              <a:spcBef>
                <a:spcPts val="240"/>
              </a:spcBef>
              <a:buFont typeface="Arial"/>
              <a:buChar char="●"/>
              <a:tabLst>
                <a:tab pos="469265" algn="l"/>
                <a:tab pos="469900" algn="l"/>
              </a:tabLst>
            </a:pPr>
            <a:r>
              <a:rPr sz="3200" spc="-105" dirty="0">
                <a:solidFill>
                  <a:srgbClr val="FFFFFF"/>
                </a:solidFill>
                <a:latin typeface="Verdana"/>
                <a:cs typeface="Verdana"/>
              </a:rPr>
              <a:t>DaemonSet</a:t>
            </a:r>
            <a:endParaRPr sz="3200" dirty="0">
              <a:latin typeface="Verdana"/>
              <a:cs typeface="Verdana"/>
            </a:endParaRPr>
          </a:p>
          <a:p>
            <a:pPr marL="469900" indent="-328295">
              <a:spcBef>
                <a:spcPts val="240"/>
              </a:spcBef>
              <a:buFont typeface="Arial"/>
              <a:buChar char="●"/>
              <a:tabLst>
                <a:tab pos="469265" algn="l"/>
                <a:tab pos="469900" algn="l"/>
              </a:tabLst>
            </a:pPr>
            <a:r>
              <a:rPr sz="3200" spc="-75" dirty="0">
                <a:solidFill>
                  <a:srgbClr val="FFFFFF"/>
                </a:solidFill>
                <a:latin typeface="Verdana"/>
                <a:cs typeface="Verdana"/>
              </a:rPr>
              <a:t>PersistentVolumeClaims</a:t>
            </a:r>
            <a:endParaRPr sz="3200" dirty="0">
              <a:latin typeface="Verdana"/>
              <a:cs typeface="Verdana"/>
            </a:endParaRPr>
          </a:p>
        </p:txBody>
      </p:sp>
      <p:sp>
        <p:nvSpPr>
          <p:cNvPr id="4" name="object 4"/>
          <p:cNvSpPr/>
          <p:nvPr/>
        </p:nvSpPr>
        <p:spPr>
          <a:xfrm>
            <a:off x="618444" y="1447800"/>
            <a:ext cx="3953556" cy="5105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32111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1"/>
            <a:ext cx="7162800" cy="1295400"/>
          </a:xfrm>
          <a:prstGeom prst="rect">
            <a:avLst/>
          </a:prstGeom>
        </p:spPr>
        <p:txBody>
          <a:bodyPr vert="horz" wrap="square" lIns="0" tIns="0" rIns="0" bIns="0" rtlCol="0" anchor="t">
            <a:normAutofit/>
          </a:bodyPr>
          <a:lstStyle/>
          <a:p>
            <a:r>
              <a:rPr dirty="0"/>
              <a:t>Concepts - Workloads</a:t>
            </a:r>
          </a:p>
        </p:txBody>
      </p:sp>
      <p:sp>
        <p:nvSpPr>
          <p:cNvPr id="3" name="object 3"/>
          <p:cNvSpPr txBox="1"/>
          <p:nvPr/>
        </p:nvSpPr>
        <p:spPr>
          <a:xfrm>
            <a:off x="858520" y="1676401"/>
            <a:ext cx="7447280" cy="4271041"/>
          </a:xfrm>
          <a:prstGeom prst="rect">
            <a:avLst/>
          </a:prstGeom>
        </p:spPr>
        <p:txBody>
          <a:bodyPr vert="horz" wrap="square" lIns="0" tIns="18415" rIns="0" bIns="0" rtlCol="0">
            <a:spAutoFit/>
          </a:bodyPr>
          <a:lstStyle/>
          <a:p>
            <a:pPr marL="12700" marR="270510">
              <a:lnSpc>
                <a:spcPct val="114599"/>
              </a:lnSpc>
              <a:spcBef>
                <a:spcPts val="145"/>
              </a:spcBef>
            </a:pPr>
            <a:r>
              <a:rPr sz="2000" b="1" spc="-70" dirty="0">
                <a:solidFill>
                  <a:srgbClr val="FFFFFF"/>
                </a:solidFill>
                <a:latin typeface="Arial" panose="020B0604020202020204" pitchFamily="34" charset="0"/>
                <a:cs typeface="Arial" panose="020B0604020202020204" pitchFamily="34" charset="0"/>
              </a:rPr>
              <a:t>Pod</a:t>
            </a:r>
            <a:r>
              <a:rPr sz="2000" b="1" spc="-14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95"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the</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smallest</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unit</a:t>
            </a:r>
            <a:r>
              <a:rPr sz="2000" spc="-21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work</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or</a:t>
            </a:r>
            <a:r>
              <a:rPr sz="2000" spc="-21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management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resource</a:t>
            </a:r>
            <a:r>
              <a:rPr sz="2000" spc="-21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within</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Kubernetes.</a:t>
            </a:r>
            <a:r>
              <a:rPr sz="2000" spc="-210"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It</a:t>
            </a:r>
            <a:r>
              <a:rPr sz="2000" spc="-204"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is  </a:t>
            </a:r>
            <a:r>
              <a:rPr sz="2000" spc="-90" dirty="0">
                <a:solidFill>
                  <a:srgbClr val="FFFFFF"/>
                </a:solidFill>
                <a:latin typeface="Arial" panose="020B0604020202020204" pitchFamily="34" charset="0"/>
                <a:cs typeface="Arial" panose="020B0604020202020204" pitchFamily="34" charset="0"/>
              </a:rPr>
              <a:t>comprised </a:t>
            </a:r>
            <a:r>
              <a:rPr sz="2000" spc="-45" dirty="0">
                <a:solidFill>
                  <a:srgbClr val="FFFFFF"/>
                </a:solidFill>
                <a:latin typeface="Arial" panose="020B0604020202020204" pitchFamily="34" charset="0"/>
                <a:cs typeface="Arial" panose="020B0604020202020204" pitchFamily="34" charset="0"/>
              </a:rPr>
              <a:t>of </a:t>
            </a:r>
            <a:r>
              <a:rPr sz="2000" spc="-90" dirty="0">
                <a:solidFill>
                  <a:srgbClr val="FFFFFF"/>
                </a:solidFill>
                <a:latin typeface="Arial" panose="020B0604020202020204" pitchFamily="34" charset="0"/>
                <a:cs typeface="Arial" panose="020B0604020202020204" pitchFamily="34" charset="0"/>
              </a:rPr>
              <a:t>one </a:t>
            </a:r>
            <a:r>
              <a:rPr sz="2000" spc="-50" dirty="0">
                <a:solidFill>
                  <a:srgbClr val="FFFFFF"/>
                </a:solidFill>
                <a:latin typeface="Arial" panose="020B0604020202020204" pitchFamily="34" charset="0"/>
                <a:cs typeface="Arial" panose="020B0604020202020204" pitchFamily="34" charset="0"/>
              </a:rPr>
              <a:t>or </a:t>
            </a:r>
            <a:r>
              <a:rPr sz="2000" spc="-100" dirty="0">
                <a:solidFill>
                  <a:srgbClr val="FFFFFF"/>
                </a:solidFill>
                <a:latin typeface="Arial" panose="020B0604020202020204" pitchFamily="34" charset="0"/>
                <a:cs typeface="Arial" panose="020B0604020202020204" pitchFamily="34" charset="0"/>
              </a:rPr>
              <a:t>more </a:t>
            </a:r>
            <a:r>
              <a:rPr sz="2000" spc="-75" dirty="0">
                <a:solidFill>
                  <a:srgbClr val="FFFFFF"/>
                </a:solidFill>
                <a:latin typeface="Arial" panose="020B0604020202020204" pitchFamily="34" charset="0"/>
                <a:cs typeface="Arial" panose="020B0604020202020204" pitchFamily="34" charset="0"/>
              </a:rPr>
              <a:t>containers </a:t>
            </a:r>
            <a:r>
              <a:rPr sz="2000" spc="-70" dirty="0">
                <a:solidFill>
                  <a:srgbClr val="FFFFFF"/>
                </a:solidFill>
                <a:latin typeface="Arial" panose="020B0604020202020204" pitchFamily="34" charset="0"/>
                <a:cs typeface="Arial" panose="020B0604020202020204" pitchFamily="34" charset="0"/>
              </a:rPr>
              <a:t>that </a:t>
            </a:r>
            <a:r>
              <a:rPr sz="2000" spc="-95" dirty="0">
                <a:solidFill>
                  <a:srgbClr val="FFFFFF"/>
                </a:solidFill>
                <a:latin typeface="Arial" panose="020B0604020202020204" pitchFamily="34" charset="0"/>
                <a:cs typeface="Arial" panose="020B0604020202020204" pitchFamily="34" charset="0"/>
              </a:rPr>
              <a:t>share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storage, </a:t>
            </a:r>
            <a:r>
              <a:rPr sz="2000" spc="-85" dirty="0">
                <a:solidFill>
                  <a:srgbClr val="FFFFFF"/>
                </a:solidFill>
                <a:latin typeface="Arial" panose="020B0604020202020204" pitchFamily="34" charset="0"/>
                <a:cs typeface="Arial" panose="020B0604020202020204" pitchFamily="34" charset="0"/>
              </a:rPr>
              <a:t>network, </a:t>
            </a:r>
            <a:r>
              <a:rPr sz="2000" spc="-105" dirty="0">
                <a:solidFill>
                  <a:srgbClr val="FFFFFF"/>
                </a:solidFill>
                <a:latin typeface="Arial" panose="020B0604020202020204" pitchFamily="34" charset="0"/>
                <a:cs typeface="Arial" panose="020B0604020202020204" pitchFamily="34" charset="0"/>
              </a:rPr>
              <a:t>and </a:t>
            </a:r>
            <a:r>
              <a:rPr sz="2000" spc="-75" dirty="0">
                <a:solidFill>
                  <a:srgbClr val="FFFFFF"/>
                </a:solidFill>
                <a:latin typeface="Arial" panose="020B0604020202020204" pitchFamily="34" charset="0"/>
                <a:cs typeface="Arial" panose="020B0604020202020204" pitchFamily="34" charset="0"/>
              </a:rPr>
              <a:t>context  </a:t>
            </a:r>
            <a:r>
              <a:rPr sz="2000" spc="-130" dirty="0">
                <a:solidFill>
                  <a:srgbClr val="FFFFFF"/>
                </a:solidFill>
                <a:latin typeface="Arial" panose="020B0604020202020204" pitchFamily="34" charset="0"/>
                <a:cs typeface="Arial" panose="020B0604020202020204" pitchFamily="34" charset="0"/>
              </a:rPr>
              <a:t>(namespace, </a:t>
            </a:r>
            <a:r>
              <a:rPr sz="2000" spc="-90" dirty="0">
                <a:solidFill>
                  <a:srgbClr val="FFFFFF"/>
                </a:solidFill>
                <a:latin typeface="Arial" panose="020B0604020202020204" pitchFamily="34" charset="0"/>
                <a:cs typeface="Arial" panose="020B0604020202020204" pitchFamily="34" charset="0"/>
              </a:rPr>
              <a:t>cgroups</a:t>
            </a:r>
            <a:r>
              <a:rPr sz="2000" spc="-295"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a:spcBef>
                <a:spcPts val="40"/>
              </a:spcBef>
            </a:pPr>
            <a:endParaRPr sz="2000" dirty="0">
              <a:latin typeface="Arial" panose="020B0604020202020204" pitchFamily="34" charset="0"/>
              <a:cs typeface="Arial" panose="020B0604020202020204" pitchFamily="34" charset="0"/>
            </a:endParaRPr>
          </a:p>
          <a:p>
            <a:pPr marL="12700" marR="389890">
              <a:lnSpc>
                <a:spcPct val="113900"/>
              </a:lnSpc>
              <a:spcBef>
                <a:spcPts val="5"/>
              </a:spcBef>
            </a:pPr>
            <a:r>
              <a:rPr sz="2000" b="1" spc="-35" dirty="0">
                <a:solidFill>
                  <a:srgbClr val="FFFFFF"/>
                </a:solidFill>
                <a:latin typeface="Arial" panose="020B0604020202020204" pitchFamily="34" charset="0"/>
                <a:cs typeface="Arial" panose="020B0604020202020204" pitchFamily="34" charset="0"/>
              </a:rPr>
              <a:t>ReplicationController</a:t>
            </a:r>
            <a:r>
              <a:rPr sz="2000" b="1" spc="-13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Method</a:t>
            </a:r>
            <a:r>
              <a:rPr sz="2000" spc="-200"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0"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pod</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replicas</a:t>
            </a:r>
            <a:r>
              <a:rPr sz="2000" spc="-20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lifecycle.</a:t>
            </a:r>
            <a:r>
              <a:rPr sz="2000" spc="-20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Their  </a:t>
            </a:r>
            <a:r>
              <a:rPr sz="2000" spc="-100" dirty="0">
                <a:solidFill>
                  <a:srgbClr val="FFFFFF"/>
                </a:solidFill>
                <a:latin typeface="Arial" panose="020B0604020202020204" pitchFamily="34" charset="0"/>
                <a:cs typeface="Arial" panose="020B0604020202020204" pitchFamily="34" charset="0"/>
              </a:rPr>
              <a:t>scheduling,</a:t>
            </a:r>
            <a:r>
              <a:rPr sz="2000" spc="-215"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scaling,</a:t>
            </a:r>
            <a:r>
              <a:rPr sz="2000" spc="-210"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10" dirty="0">
                <a:solidFill>
                  <a:srgbClr val="FFFFFF"/>
                </a:solidFill>
                <a:latin typeface="Arial" panose="020B0604020202020204" pitchFamily="34" charset="0"/>
                <a:cs typeface="Arial" panose="020B0604020202020204" pitchFamily="34" charset="0"/>
              </a:rPr>
              <a:t> </a:t>
            </a:r>
            <a:r>
              <a:rPr sz="2000" spc="-80" dirty="0">
                <a:solidFill>
                  <a:srgbClr val="FFFFFF"/>
                </a:solidFill>
                <a:latin typeface="Arial" panose="020B0604020202020204" pitchFamily="34" charset="0"/>
                <a:cs typeface="Arial" panose="020B0604020202020204" pitchFamily="34" charset="0"/>
              </a:rPr>
              <a:t>deletion.</a:t>
            </a:r>
            <a:endParaRPr sz="2000" dirty="0">
              <a:latin typeface="Arial" panose="020B0604020202020204" pitchFamily="34" charset="0"/>
              <a:cs typeface="Arial" panose="020B0604020202020204" pitchFamily="34" charset="0"/>
            </a:endParaRPr>
          </a:p>
          <a:p>
            <a:pPr>
              <a:spcBef>
                <a:spcPts val="20"/>
              </a:spcBef>
            </a:pPr>
            <a:endParaRPr sz="2000" dirty="0">
              <a:latin typeface="Arial" panose="020B0604020202020204" pitchFamily="34" charset="0"/>
              <a:cs typeface="Arial" panose="020B0604020202020204" pitchFamily="34" charset="0"/>
            </a:endParaRPr>
          </a:p>
          <a:p>
            <a:pPr marL="12700"/>
            <a:r>
              <a:rPr sz="2000" b="1" spc="-60" dirty="0">
                <a:solidFill>
                  <a:srgbClr val="FFFFFF"/>
                </a:solidFill>
                <a:latin typeface="Arial" panose="020B0604020202020204" pitchFamily="34" charset="0"/>
                <a:cs typeface="Arial" panose="020B0604020202020204" pitchFamily="34" charset="0"/>
              </a:rPr>
              <a:t>ReplicaSet</a:t>
            </a:r>
            <a:r>
              <a:rPr sz="2000" b="1" spc="-200"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30" dirty="0">
                <a:solidFill>
                  <a:srgbClr val="FFFFFF"/>
                </a:solidFill>
                <a:latin typeface="Arial" panose="020B0604020202020204" pitchFamily="34" charset="0"/>
                <a:cs typeface="Arial" panose="020B0604020202020204" pitchFamily="34" charset="0"/>
              </a:rPr>
              <a:t> </a:t>
            </a:r>
            <a:r>
              <a:rPr sz="2000" spc="-60" dirty="0">
                <a:solidFill>
                  <a:srgbClr val="FFFFFF"/>
                </a:solidFill>
                <a:latin typeface="Arial" panose="020B0604020202020204" pitchFamily="34" charset="0"/>
                <a:cs typeface="Arial" panose="020B0604020202020204" pitchFamily="34" charset="0"/>
              </a:rPr>
              <a:t>Next</a:t>
            </a:r>
            <a:r>
              <a:rPr sz="2000" spc="-204"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Generation</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ReplicationController.</a:t>
            </a:r>
            <a:r>
              <a:rPr sz="2000" spc="45"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Supports</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set-based</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selectors.</a:t>
            </a:r>
            <a:endParaRPr sz="2000" dirty="0">
              <a:latin typeface="Arial" panose="020B0604020202020204" pitchFamily="34" charset="0"/>
              <a:cs typeface="Arial" panose="020B0604020202020204" pitchFamily="34" charset="0"/>
            </a:endParaRPr>
          </a:p>
          <a:p>
            <a:pPr marL="12700" marR="5080">
              <a:lnSpc>
                <a:spcPct val="113900"/>
              </a:lnSpc>
              <a:spcBef>
                <a:spcPts val="1635"/>
              </a:spcBef>
            </a:pPr>
            <a:r>
              <a:rPr sz="2000" b="1" spc="-35" dirty="0">
                <a:solidFill>
                  <a:srgbClr val="FFFFFF"/>
                </a:solidFill>
                <a:latin typeface="Arial" panose="020B0604020202020204" pitchFamily="34" charset="0"/>
                <a:cs typeface="Arial" panose="020B0604020202020204" pitchFamily="34" charset="0"/>
              </a:rPr>
              <a:t>Deployment</a:t>
            </a:r>
            <a:r>
              <a:rPr sz="2000" b="1" spc="-135" dirty="0">
                <a:solidFill>
                  <a:srgbClr val="FFFFFF"/>
                </a:solidFill>
                <a:latin typeface="Arial" panose="020B0604020202020204" pitchFamily="34" charset="0"/>
                <a:cs typeface="Arial" panose="020B0604020202020204" pitchFamily="34" charset="0"/>
              </a:rPr>
              <a:t> </a:t>
            </a:r>
            <a:r>
              <a:rPr sz="2000" b="1" spc="40" dirty="0">
                <a:solidFill>
                  <a:srgbClr val="FFFFFF"/>
                </a:solidFill>
                <a:latin typeface="Arial" panose="020B0604020202020204" pitchFamily="34" charset="0"/>
                <a:cs typeface="Arial" panose="020B0604020202020204" pitchFamily="34" charset="0"/>
              </a:rPr>
              <a:t>-</a:t>
            </a:r>
            <a:r>
              <a:rPr sz="2000" b="1" spc="-120" dirty="0">
                <a:solidFill>
                  <a:srgbClr val="FFFFFF"/>
                </a:solidFill>
                <a:latin typeface="Arial" panose="020B0604020202020204" pitchFamily="34" charset="0"/>
                <a:cs typeface="Arial" panose="020B0604020202020204" pitchFamily="34" charset="0"/>
              </a:rPr>
              <a:t> </a:t>
            </a:r>
            <a:r>
              <a:rPr sz="2000" spc="-5" dirty="0">
                <a:solidFill>
                  <a:srgbClr val="FFFFFF"/>
                </a:solidFill>
                <a:latin typeface="Arial" panose="020B0604020202020204" pitchFamily="34" charset="0"/>
                <a:cs typeface="Arial" panose="020B0604020202020204" pitchFamily="34" charset="0"/>
              </a:rPr>
              <a:t>A</a:t>
            </a:r>
            <a:r>
              <a:rPr sz="2000" spc="-200" dirty="0">
                <a:solidFill>
                  <a:srgbClr val="FFFFFF"/>
                </a:solidFill>
                <a:latin typeface="Arial" panose="020B0604020202020204" pitchFamily="34" charset="0"/>
                <a:cs typeface="Arial" panose="020B0604020202020204" pitchFamily="34" charset="0"/>
              </a:rPr>
              <a:t> </a:t>
            </a:r>
            <a:r>
              <a:rPr sz="2000" spc="-75" dirty="0">
                <a:solidFill>
                  <a:srgbClr val="FFFFFF"/>
                </a:solidFill>
                <a:latin typeface="Arial" panose="020B0604020202020204" pitchFamily="34" charset="0"/>
                <a:cs typeface="Arial" panose="020B0604020202020204" pitchFamily="34" charset="0"/>
              </a:rPr>
              <a:t>declarative</a:t>
            </a:r>
            <a:r>
              <a:rPr sz="2000" spc="-204"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method</a:t>
            </a:r>
            <a:r>
              <a:rPr sz="2000" spc="-204" dirty="0">
                <a:solidFill>
                  <a:srgbClr val="FFFFFF"/>
                </a:solidFill>
                <a:latin typeface="Arial" panose="020B0604020202020204" pitchFamily="34" charset="0"/>
                <a:cs typeface="Arial" panose="020B0604020202020204" pitchFamily="34" charset="0"/>
              </a:rPr>
              <a:t> </a:t>
            </a:r>
            <a:r>
              <a:rPr sz="2000" spc="-45" dirty="0">
                <a:solidFill>
                  <a:srgbClr val="FFFFFF"/>
                </a:solidFill>
                <a:latin typeface="Arial" panose="020B0604020202020204" pitchFamily="34" charset="0"/>
                <a:cs typeface="Arial" panose="020B0604020202020204" pitchFamily="34" charset="0"/>
              </a:rPr>
              <a:t>of</a:t>
            </a:r>
            <a:r>
              <a:rPr sz="2000" spc="-204" dirty="0">
                <a:solidFill>
                  <a:srgbClr val="FFFFFF"/>
                </a:solidFill>
                <a:latin typeface="Arial" panose="020B0604020202020204" pitchFamily="34" charset="0"/>
                <a:cs typeface="Arial" panose="020B0604020202020204" pitchFamily="34" charset="0"/>
              </a:rPr>
              <a:t> </a:t>
            </a:r>
            <a:r>
              <a:rPr sz="2000" spc="-120" dirty="0">
                <a:solidFill>
                  <a:srgbClr val="FFFFFF"/>
                </a:solidFill>
                <a:latin typeface="Arial" panose="020B0604020202020204" pitchFamily="34" charset="0"/>
                <a:cs typeface="Arial" panose="020B0604020202020204" pitchFamily="34" charset="0"/>
              </a:rPr>
              <a:t>managing</a:t>
            </a:r>
            <a:r>
              <a:rPr sz="2000" spc="-204"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stateless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Pods</a:t>
            </a:r>
            <a:r>
              <a:rPr sz="2000" spc="-204" dirty="0">
                <a:solidFill>
                  <a:srgbClr val="FFFFFF"/>
                </a:solidFill>
                <a:latin typeface="Arial" panose="020B0604020202020204" pitchFamily="34" charset="0"/>
                <a:cs typeface="Arial" panose="020B0604020202020204" pitchFamily="34" charset="0"/>
              </a:rPr>
              <a:t> </a:t>
            </a:r>
            <a:r>
              <a:rPr sz="2000" spc="-105" dirty="0">
                <a:solidFill>
                  <a:srgbClr val="FFFFFF"/>
                </a:solidFill>
                <a:latin typeface="Arial" panose="020B0604020202020204" pitchFamily="34" charset="0"/>
                <a:cs typeface="Arial" panose="020B0604020202020204" pitchFamily="34" charset="0"/>
              </a:rPr>
              <a:t>and</a:t>
            </a:r>
            <a:r>
              <a:rPr sz="2000" spc="-200" dirty="0">
                <a:solidFill>
                  <a:srgbClr val="FFFFFF"/>
                </a:solidFill>
                <a:latin typeface="Arial" panose="020B0604020202020204" pitchFamily="34" charset="0"/>
                <a:cs typeface="Arial" panose="020B0604020202020204" pitchFamily="34" charset="0"/>
              </a:rPr>
              <a:t> </a:t>
            </a:r>
            <a:r>
              <a:rPr sz="2000" spc="-95" dirty="0">
                <a:solidFill>
                  <a:srgbClr val="FFFFFF"/>
                </a:solidFill>
                <a:latin typeface="Arial" panose="020B0604020202020204" pitchFamily="34" charset="0"/>
                <a:cs typeface="Arial" panose="020B0604020202020204" pitchFamily="34" charset="0"/>
              </a:rPr>
              <a:t>ReplicaSets.</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Provides  rollback</a:t>
            </a:r>
            <a:r>
              <a:rPr sz="2000" spc="40"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functionality</a:t>
            </a:r>
            <a:r>
              <a:rPr sz="2000" spc="-204" dirty="0">
                <a:solidFill>
                  <a:srgbClr val="FFFFFF"/>
                </a:solidFill>
                <a:latin typeface="Arial" panose="020B0604020202020204" pitchFamily="34" charset="0"/>
                <a:cs typeface="Arial" panose="020B0604020202020204" pitchFamily="34" charset="0"/>
              </a:rPr>
              <a:t> </a:t>
            </a:r>
            <a:r>
              <a:rPr sz="2000" spc="-65" dirty="0">
                <a:solidFill>
                  <a:srgbClr val="FFFFFF"/>
                </a:solidFill>
                <a:latin typeface="Arial" panose="020B0604020202020204" pitchFamily="34" charset="0"/>
                <a:cs typeface="Arial" panose="020B0604020202020204" pitchFamily="34" charset="0"/>
              </a:rPr>
              <a:t>in</a:t>
            </a:r>
            <a:r>
              <a:rPr sz="2000" spc="-210" dirty="0">
                <a:solidFill>
                  <a:srgbClr val="FFFFFF"/>
                </a:solidFill>
                <a:latin typeface="Arial" panose="020B0604020202020204" pitchFamily="34" charset="0"/>
                <a:cs typeface="Arial" panose="020B0604020202020204" pitchFamily="34" charset="0"/>
              </a:rPr>
              <a:t> </a:t>
            </a:r>
            <a:r>
              <a:rPr sz="2000" spc="-70" dirty="0">
                <a:solidFill>
                  <a:srgbClr val="FFFFFF"/>
                </a:solidFill>
                <a:latin typeface="Arial" panose="020B0604020202020204" pitchFamily="34" charset="0"/>
                <a:cs typeface="Arial" panose="020B0604020202020204" pitchFamily="34" charset="0"/>
              </a:rPr>
              <a:t>addition</a:t>
            </a:r>
            <a:r>
              <a:rPr sz="2000" spc="-210" dirty="0">
                <a:solidFill>
                  <a:srgbClr val="FFFFFF"/>
                </a:solidFill>
                <a:latin typeface="Arial" panose="020B0604020202020204" pitchFamily="34" charset="0"/>
                <a:cs typeface="Arial" panose="020B0604020202020204" pitchFamily="34" charset="0"/>
              </a:rPr>
              <a:t> </a:t>
            </a:r>
            <a:r>
              <a:rPr sz="2000" spc="-50" dirty="0">
                <a:solidFill>
                  <a:srgbClr val="FFFFFF"/>
                </a:solidFill>
                <a:latin typeface="Arial" panose="020B0604020202020204" pitchFamily="34" charset="0"/>
                <a:cs typeface="Arial" panose="020B0604020202020204" pitchFamily="34" charset="0"/>
              </a:rPr>
              <a:t>to</a:t>
            </a:r>
            <a:r>
              <a:rPr sz="2000" spc="-204" dirty="0">
                <a:solidFill>
                  <a:srgbClr val="FFFFFF"/>
                </a:solidFill>
                <a:latin typeface="Arial" panose="020B0604020202020204" pitchFamily="34" charset="0"/>
                <a:cs typeface="Arial" panose="020B0604020202020204" pitchFamily="34" charset="0"/>
              </a:rPr>
              <a:t> </a:t>
            </a:r>
            <a:r>
              <a:rPr sz="2000" spc="-100" dirty="0">
                <a:solidFill>
                  <a:srgbClr val="FFFFFF"/>
                </a:solidFill>
                <a:latin typeface="Arial" panose="020B0604020202020204" pitchFamily="34" charset="0"/>
                <a:cs typeface="Arial" panose="020B0604020202020204" pitchFamily="34" charset="0"/>
              </a:rPr>
              <a:t>more</a:t>
            </a:r>
            <a:r>
              <a:rPr sz="2000" spc="-210" dirty="0">
                <a:solidFill>
                  <a:srgbClr val="FFFFFF"/>
                </a:solidFill>
                <a:latin typeface="Arial" panose="020B0604020202020204" pitchFamily="34" charset="0"/>
                <a:cs typeface="Arial" panose="020B0604020202020204" pitchFamily="34" charset="0"/>
              </a:rPr>
              <a:t> </a:t>
            </a:r>
            <a:r>
              <a:rPr sz="2000" spc="-85" dirty="0">
                <a:solidFill>
                  <a:srgbClr val="FFFFFF"/>
                </a:solidFill>
                <a:latin typeface="Arial" panose="020B0604020202020204" pitchFamily="34" charset="0"/>
                <a:cs typeface="Arial" panose="020B0604020202020204" pitchFamily="34" charset="0"/>
              </a:rPr>
              <a:t>granular</a:t>
            </a:r>
            <a:r>
              <a:rPr sz="2000" spc="-204" dirty="0">
                <a:solidFill>
                  <a:srgbClr val="FFFFFF"/>
                </a:solidFill>
                <a:latin typeface="Arial" panose="020B0604020202020204" pitchFamily="34" charset="0"/>
                <a:cs typeface="Arial" panose="020B0604020202020204" pitchFamily="34" charset="0"/>
              </a:rPr>
              <a:t> </a:t>
            </a:r>
            <a:r>
              <a:rPr sz="2000" spc="-90" dirty="0">
                <a:solidFill>
                  <a:srgbClr val="FFFFFF"/>
                </a:solidFill>
                <a:latin typeface="Arial" panose="020B0604020202020204" pitchFamily="34" charset="0"/>
                <a:cs typeface="Arial" panose="020B0604020202020204" pitchFamily="34" charset="0"/>
              </a:rPr>
              <a:t>update</a:t>
            </a:r>
            <a:r>
              <a:rPr sz="2000" spc="-210" dirty="0">
                <a:solidFill>
                  <a:srgbClr val="FFFFFF"/>
                </a:solidFill>
                <a:latin typeface="Arial" panose="020B0604020202020204" pitchFamily="34" charset="0"/>
                <a:cs typeface="Arial" panose="020B0604020202020204" pitchFamily="34" charset="0"/>
              </a:rPr>
              <a:t> </a:t>
            </a:r>
            <a:r>
              <a:rPr sz="2000" spc="-55" dirty="0">
                <a:solidFill>
                  <a:srgbClr val="FFFFFF"/>
                </a:solidFill>
                <a:latin typeface="Arial" panose="020B0604020202020204" pitchFamily="34" charset="0"/>
                <a:cs typeface="Arial" panose="020B0604020202020204" pitchFamily="34" charset="0"/>
              </a:rPr>
              <a:t>control</a:t>
            </a:r>
            <a:r>
              <a:rPr sz="2000" spc="-210" dirty="0">
                <a:solidFill>
                  <a:srgbClr val="FFFFFF"/>
                </a:solidFill>
                <a:latin typeface="Arial" panose="020B0604020202020204" pitchFamily="34" charset="0"/>
                <a:cs typeface="Arial" panose="020B0604020202020204" pitchFamily="34" charset="0"/>
              </a:rPr>
              <a:t> </a:t>
            </a:r>
            <a:r>
              <a:rPr sz="2000" spc="-125" dirty="0">
                <a:solidFill>
                  <a:srgbClr val="FFFFFF"/>
                </a:solidFill>
                <a:latin typeface="Arial" panose="020B0604020202020204" pitchFamily="34" charset="0"/>
                <a:cs typeface="Arial" panose="020B0604020202020204" pitchFamily="34" charset="0"/>
              </a:rPr>
              <a:t>mechanisms.</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663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2148" y="1329224"/>
            <a:ext cx="1957996" cy="41995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578537" y="1578598"/>
            <a:ext cx="2122120" cy="370084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nchor="t">
            <a:normAutofit/>
          </a:bodyPr>
          <a:lstStyle/>
          <a:p>
            <a:r>
              <a:rPr dirty="0"/>
              <a:t>Deployment</a:t>
            </a:r>
          </a:p>
        </p:txBody>
      </p:sp>
      <p:sp>
        <p:nvSpPr>
          <p:cNvPr id="5" name="object 5"/>
          <p:cNvSpPr txBox="1"/>
          <p:nvPr/>
        </p:nvSpPr>
        <p:spPr>
          <a:xfrm>
            <a:off x="2798865" y="1887360"/>
            <a:ext cx="1812925" cy="4260141"/>
          </a:xfrm>
          <a:prstGeom prst="rect">
            <a:avLst/>
          </a:prstGeom>
        </p:spPr>
        <p:txBody>
          <a:bodyPr vert="horz" wrap="square" lIns="0" tIns="12700" rIns="0" bIns="0" rtlCol="0">
            <a:spAutoFit/>
          </a:bodyPr>
          <a:lstStyle/>
          <a:p>
            <a:pPr marL="12700" marR="5080">
              <a:lnSpc>
                <a:spcPct val="115399"/>
              </a:lnSpc>
              <a:spcBef>
                <a:spcPts val="100"/>
              </a:spcBef>
            </a:pPr>
            <a:r>
              <a:rPr sz="2000" spc="-75" dirty="0">
                <a:solidFill>
                  <a:srgbClr val="FFFFFF"/>
                </a:solidFill>
                <a:latin typeface="Verdana"/>
                <a:cs typeface="Verdana"/>
              </a:rPr>
              <a:t>Contains </a:t>
            </a:r>
            <a:r>
              <a:rPr sz="2000" spc="-70" dirty="0">
                <a:solidFill>
                  <a:srgbClr val="FFFFFF"/>
                </a:solidFill>
                <a:latin typeface="Verdana"/>
                <a:cs typeface="Verdana"/>
              </a:rPr>
              <a:t>configuration  </a:t>
            </a:r>
            <a:r>
              <a:rPr sz="2000" spc="-45" dirty="0">
                <a:solidFill>
                  <a:srgbClr val="FFFFFF"/>
                </a:solidFill>
                <a:latin typeface="Verdana"/>
                <a:cs typeface="Verdana"/>
              </a:rPr>
              <a:t>of </a:t>
            </a:r>
            <a:r>
              <a:rPr sz="2000" spc="-80" dirty="0">
                <a:solidFill>
                  <a:srgbClr val="FFFFFF"/>
                </a:solidFill>
                <a:latin typeface="Verdana"/>
                <a:cs typeface="Verdana"/>
              </a:rPr>
              <a:t>how </a:t>
            </a:r>
            <a:r>
              <a:rPr sz="2000" spc="-95" dirty="0">
                <a:solidFill>
                  <a:srgbClr val="FFFFFF"/>
                </a:solidFill>
                <a:latin typeface="Verdana"/>
                <a:cs typeface="Verdana"/>
              </a:rPr>
              <a:t>updates </a:t>
            </a:r>
            <a:r>
              <a:rPr sz="2000" spc="-50" dirty="0">
                <a:solidFill>
                  <a:srgbClr val="FFFFFF"/>
                </a:solidFill>
                <a:latin typeface="Verdana"/>
                <a:cs typeface="Verdana"/>
              </a:rPr>
              <a:t>or  </a:t>
            </a:r>
            <a:r>
              <a:rPr sz="2000" spc="-90" dirty="0">
                <a:solidFill>
                  <a:srgbClr val="FFFFFF"/>
                </a:solidFill>
                <a:latin typeface="Verdana"/>
                <a:cs typeface="Verdana"/>
              </a:rPr>
              <a:t>‘deployments’ </a:t>
            </a:r>
            <a:r>
              <a:rPr sz="2000" spc="-85" dirty="0">
                <a:solidFill>
                  <a:srgbClr val="FFFFFF"/>
                </a:solidFill>
                <a:latin typeface="Verdana"/>
                <a:cs typeface="Verdana"/>
              </a:rPr>
              <a:t>should </a:t>
            </a:r>
            <a:r>
              <a:rPr sz="2000" spc="-90" dirty="0">
                <a:solidFill>
                  <a:srgbClr val="FFFFFF"/>
                </a:solidFill>
                <a:latin typeface="Verdana"/>
                <a:cs typeface="Verdana"/>
              </a:rPr>
              <a:t>be  </a:t>
            </a:r>
            <a:r>
              <a:rPr sz="2000" spc="-125" dirty="0">
                <a:solidFill>
                  <a:srgbClr val="FFFFFF"/>
                </a:solidFill>
                <a:latin typeface="Verdana"/>
                <a:cs typeface="Verdana"/>
              </a:rPr>
              <a:t>managed </a:t>
            </a:r>
            <a:r>
              <a:rPr sz="2000" spc="-65" dirty="0">
                <a:solidFill>
                  <a:srgbClr val="FFFFFF"/>
                </a:solidFill>
                <a:latin typeface="Verdana"/>
                <a:cs typeface="Verdana"/>
              </a:rPr>
              <a:t>in </a:t>
            </a:r>
            <a:r>
              <a:rPr sz="2000" spc="-70" dirty="0">
                <a:solidFill>
                  <a:srgbClr val="FFFFFF"/>
                </a:solidFill>
                <a:latin typeface="Verdana"/>
                <a:cs typeface="Verdana"/>
              </a:rPr>
              <a:t>addition </a:t>
            </a:r>
            <a:r>
              <a:rPr sz="2000" spc="-50" dirty="0">
                <a:solidFill>
                  <a:srgbClr val="FFFFFF"/>
                </a:solidFill>
                <a:latin typeface="Verdana"/>
                <a:cs typeface="Verdana"/>
              </a:rPr>
              <a:t>to  </a:t>
            </a:r>
            <a:r>
              <a:rPr sz="2000" spc="-75" dirty="0">
                <a:solidFill>
                  <a:srgbClr val="FFFFFF"/>
                </a:solidFill>
                <a:latin typeface="Verdana"/>
                <a:cs typeface="Verdana"/>
              </a:rPr>
              <a:t>the</a:t>
            </a:r>
            <a:r>
              <a:rPr sz="2000" spc="-225" dirty="0">
                <a:solidFill>
                  <a:srgbClr val="FFFFFF"/>
                </a:solidFill>
                <a:latin typeface="Verdana"/>
                <a:cs typeface="Verdana"/>
              </a:rPr>
              <a:t> </a:t>
            </a:r>
            <a:r>
              <a:rPr sz="2000" spc="-85" dirty="0">
                <a:solidFill>
                  <a:srgbClr val="FFFFFF"/>
                </a:solidFill>
                <a:latin typeface="Verdana"/>
                <a:cs typeface="Verdana"/>
              </a:rPr>
              <a:t>pod</a:t>
            </a:r>
            <a:r>
              <a:rPr sz="2000" spc="-225" dirty="0">
                <a:solidFill>
                  <a:srgbClr val="FFFFFF"/>
                </a:solidFill>
                <a:latin typeface="Verdana"/>
                <a:cs typeface="Verdana"/>
              </a:rPr>
              <a:t> </a:t>
            </a:r>
            <a:r>
              <a:rPr sz="2000" spc="-85" dirty="0">
                <a:solidFill>
                  <a:srgbClr val="FFFFFF"/>
                </a:solidFill>
                <a:latin typeface="Verdana"/>
                <a:cs typeface="Verdana"/>
              </a:rPr>
              <a:t>template</a:t>
            </a:r>
            <a:r>
              <a:rPr sz="2000" spc="-225" dirty="0">
                <a:solidFill>
                  <a:srgbClr val="FFFFFF"/>
                </a:solidFill>
                <a:latin typeface="Verdana"/>
                <a:cs typeface="Verdana"/>
              </a:rPr>
              <a:t> </a:t>
            </a:r>
            <a:r>
              <a:rPr sz="2000" spc="-100" dirty="0">
                <a:solidFill>
                  <a:srgbClr val="FFFFFF"/>
                </a:solidFill>
                <a:latin typeface="Verdana"/>
                <a:cs typeface="Verdana"/>
              </a:rPr>
              <a:t>used</a:t>
            </a:r>
            <a:r>
              <a:rPr sz="2000" spc="-225" dirty="0">
                <a:solidFill>
                  <a:srgbClr val="FFFFFF"/>
                </a:solidFill>
                <a:latin typeface="Verdana"/>
                <a:cs typeface="Verdana"/>
              </a:rPr>
              <a:t> </a:t>
            </a:r>
            <a:r>
              <a:rPr sz="2000" spc="-50" dirty="0">
                <a:solidFill>
                  <a:srgbClr val="FFFFFF"/>
                </a:solidFill>
                <a:latin typeface="Verdana"/>
                <a:cs typeface="Verdana"/>
              </a:rPr>
              <a:t>to  </a:t>
            </a:r>
            <a:r>
              <a:rPr sz="2000" spc="-90" dirty="0">
                <a:solidFill>
                  <a:srgbClr val="FFFFFF"/>
                </a:solidFill>
                <a:latin typeface="Verdana"/>
                <a:cs typeface="Verdana"/>
              </a:rPr>
              <a:t>generate </a:t>
            </a:r>
            <a:r>
              <a:rPr sz="2000" spc="-75" dirty="0">
                <a:solidFill>
                  <a:srgbClr val="FFFFFF"/>
                </a:solidFill>
                <a:latin typeface="Verdana"/>
                <a:cs typeface="Verdana"/>
              </a:rPr>
              <a:t>the</a:t>
            </a:r>
            <a:r>
              <a:rPr sz="2000" spc="-360" dirty="0">
                <a:solidFill>
                  <a:srgbClr val="FFFFFF"/>
                </a:solidFill>
                <a:latin typeface="Verdana"/>
                <a:cs typeface="Verdana"/>
              </a:rPr>
              <a:t> </a:t>
            </a:r>
            <a:r>
              <a:rPr sz="2000" spc="-95" dirty="0">
                <a:solidFill>
                  <a:srgbClr val="FFFFFF"/>
                </a:solidFill>
                <a:latin typeface="Verdana"/>
                <a:cs typeface="Verdana"/>
              </a:rPr>
              <a:t>ReplicaSet.</a:t>
            </a:r>
            <a:endParaRPr sz="2000" dirty="0">
              <a:latin typeface="Verdana"/>
              <a:cs typeface="Verdana"/>
            </a:endParaRPr>
          </a:p>
        </p:txBody>
      </p:sp>
      <p:sp>
        <p:nvSpPr>
          <p:cNvPr id="6" name="object 6"/>
          <p:cNvSpPr txBox="1"/>
          <p:nvPr/>
        </p:nvSpPr>
        <p:spPr>
          <a:xfrm>
            <a:off x="4775070" y="1543132"/>
            <a:ext cx="1696085" cy="949325"/>
          </a:xfrm>
          <a:prstGeom prst="rect">
            <a:avLst/>
          </a:prstGeom>
        </p:spPr>
        <p:txBody>
          <a:bodyPr vert="horz" wrap="square" lIns="0" tIns="12700" rIns="0" bIns="0" rtlCol="0">
            <a:spAutoFit/>
          </a:bodyPr>
          <a:lstStyle/>
          <a:p>
            <a:pPr marL="42545">
              <a:spcBef>
                <a:spcPts val="100"/>
              </a:spcBef>
            </a:pPr>
            <a:r>
              <a:rPr sz="2400" spc="15" dirty="0">
                <a:solidFill>
                  <a:srgbClr val="FFFFFF"/>
                </a:solidFill>
                <a:latin typeface="Verdana"/>
                <a:cs typeface="Verdana"/>
              </a:rPr>
              <a:t>ReplicaSet</a:t>
            </a:r>
            <a:endParaRPr sz="2400">
              <a:latin typeface="Verdana"/>
              <a:cs typeface="Verdana"/>
            </a:endParaRPr>
          </a:p>
          <a:p>
            <a:pPr marL="12700" marR="5080">
              <a:lnSpc>
                <a:spcPct val="115399"/>
              </a:lnSpc>
              <a:spcBef>
                <a:spcPts val="790"/>
              </a:spcBef>
            </a:pPr>
            <a:r>
              <a:rPr sz="1300" spc="-80" dirty="0">
                <a:solidFill>
                  <a:srgbClr val="FFFFFF"/>
                </a:solidFill>
                <a:latin typeface="Verdana"/>
                <a:cs typeface="Verdana"/>
              </a:rPr>
              <a:t>Generated </a:t>
            </a:r>
            <a:r>
              <a:rPr sz="1300" spc="-85" dirty="0">
                <a:solidFill>
                  <a:srgbClr val="FFFFFF"/>
                </a:solidFill>
                <a:latin typeface="Verdana"/>
                <a:cs typeface="Verdana"/>
              </a:rPr>
              <a:t>ReplicaSet  </a:t>
            </a:r>
            <a:r>
              <a:rPr sz="1300" spc="-80" dirty="0">
                <a:solidFill>
                  <a:srgbClr val="FFFFFF"/>
                </a:solidFill>
                <a:latin typeface="Verdana"/>
                <a:cs typeface="Verdana"/>
              </a:rPr>
              <a:t>from</a:t>
            </a:r>
            <a:r>
              <a:rPr sz="1300" spc="-390" dirty="0">
                <a:solidFill>
                  <a:srgbClr val="FFFFFF"/>
                </a:solidFill>
                <a:latin typeface="Verdana"/>
                <a:cs typeface="Verdana"/>
              </a:rPr>
              <a:t> </a:t>
            </a:r>
            <a:r>
              <a:rPr sz="1300" spc="-85" dirty="0">
                <a:solidFill>
                  <a:srgbClr val="FFFFFF"/>
                </a:solidFill>
                <a:latin typeface="Verdana"/>
                <a:cs typeface="Verdana"/>
              </a:rPr>
              <a:t>Deployment </a:t>
            </a:r>
            <a:r>
              <a:rPr sz="1300" spc="-114" dirty="0">
                <a:solidFill>
                  <a:srgbClr val="FFFFFF"/>
                </a:solidFill>
                <a:latin typeface="Verdana"/>
                <a:cs typeface="Verdana"/>
              </a:rPr>
              <a:t>spec.</a:t>
            </a:r>
            <a:endParaRPr sz="1300">
              <a:latin typeface="Verdana"/>
              <a:cs typeface="Verdana"/>
            </a:endParaRPr>
          </a:p>
        </p:txBody>
      </p:sp>
    </p:spTree>
    <p:extLst>
      <p:ext uri="{BB962C8B-B14F-4D97-AF65-F5344CB8AC3E}">
        <p14:creationId xmlns:p14="http://schemas.microsoft.com/office/powerpoint/2010/main" val="36956960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050" y="228600"/>
            <a:ext cx="8640349" cy="1342419"/>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1370517" y="2447957"/>
            <a:ext cx="6809740" cy="1248410"/>
          </a:xfrm>
          <a:prstGeom prst="rect">
            <a:avLst/>
          </a:prstGeom>
        </p:spPr>
        <p:txBody>
          <a:bodyPr vert="horz" wrap="square" lIns="0" tIns="20320" rIns="0" bIns="0" rtlCol="0">
            <a:spAutoFit/>
          </a:bodyPr>
          <a:lstStyle/>
          <a:p>
            <a:pPr marL="12700" marR="5080">
              <a:lnSpc>
                <a:spcPct val="113900"/>
              </a:lnSpc>
              <a:spcBef>
                <a:spcPts val="160"/>
              </a:spcBef>
            </a:pPr>
            <a:r>
              <a:rPr sz="1600" b="1" spc="-35" dirty="0">
                <a:solidFill>
                  <a:srgbClr val="FFFFFF"/>
                </a:solidFill>
                <a:latin typeface="Arial"/>
                <a:cs typeface="Arial"/>
              </a:rPr>
              <a:t>StatefulSet</a:t>
            </a:r>
            <a:r>
              <a:rPr sz="1600" b="1" spc="-140" dirty="0">
                <a:solidFill>
                  <a:srgbClr val="FFFFFF"/>
                </a:solidFill>
                <a:latin typeface="Arial"/>
                <a:cs typeface="Arial"/>
              </a:rPr>
              <a:t> </a:t>
            </a:r>
            <a:r>
              <a:rPr sz="1600" b="1" spc="40" dirty="0">
                <a:solidFill>
                  <a:srgbClr val="FFFFFF"/>
                </a:solidFill>
                <a:latin typeface="Arial"/>
                <a:cs typeface="Arial"/>
              </a:rPr>
              <a:t>-</a:t>
            </a:r>
            <a:r>
              <a:rPr sz="1600" b="1" spc="-125"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55" dirty="0">
                <a:solidFill>
                  <a:srgbClr val="FFFFFF"/>
                </a:solidFill>
                <a:latin typeface="Verdana"/>
                <a:cs typeface="Verdana"/>
              </a:rPr>
              <a:t>controller</a:t>
            </a:r>
            <a:r>
              <a:rPr sz="1300" spc="-210" dirty="0">
                <a:solidFill>
                  <a:srgbClr val="FFFFFF"/>
                </a:solidFill>
                <a:latin typeface="Verdana"/>
                <a:cs typeface="Verdana"/>
              </a:rPr>
              <a:t> </a:t>
            </a:r>
            <a:r>
              <a:rPr sz="1300" spc="-60" dirty="0">
                <a:solidFill>
                  <a:srgbClr val="FFFFFF"/>
                </a:solidFill>
                <a:latin typeface="Verdana"/>
                <a:cs typeface="Verdana"/>
              </a:rPr>
              <a:t>tailored</a:t>
            </a:r>
            <a:r>
              <a:rPr sz="1300" spc="-204"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20" dirty="0">
                <a:solidFill>
                  <a:srgbClr val="FFFFFF"/>
                </a:solidFill>
                <a:latin typeface="Verdana"/>
                <a:cs typeface="Verdana"/>
              </a:rPr>
              <a:t>managing</a:t>
            </a:r>
            <a:r>
              <a:rPr sz="1300" spc="-210" dirty="0">
                <a:solidFill>
                  <a:srgbClr val="FFFFFF"/>
                </a:solidFill>
                <a:latin typeface="Verdana"/>
                <a:cs typeface="Verdana"/>
              </a:rPr>
              <a:t> </a:t>
            </a:r>
            <a:r>
              <a:rPr sz="1300" spc="-65" dirty="0">
                <a:solidFill>
                  <a:srgbClr val="FFFFFF"/>
                </a:solidFill>
                <a:latin typeface="Verdana"/>
                <a:cs typeface="Verdana"/>
              </a:rPr>
              <a:t>Pods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10" dirty="0">
                <a:solidFill>
                  <a:srgbClr val="FFFFFF"/>
                </a:solidFill>
                <a:latin typeface="Verdana"/>
                <a:cs typeface="Verdana"/>
              </a:rPr>
              <a:t> </a:t>
            </a:r>
            <a:r>
              <a:rPr sz="1300" spc="-110" dirty="0">
                <a:solidFill>
                  <a:srgbClr val="FFFFFF"/>
                </a:solidFill>
                <a:latin typeface="Verdana"/>
                <a:cs typeface="Verdana"/>
              </a:rPr>
              <a:t>must</a:t>
            </a:r>
            <a:r>
              <a:rPr sz="1300" spc="-210" dirty="0">
                <a:solidFill>
                  <a:srgbClr val="FFFFFF"/>
                </a:solidFill>
                <a:latin typeface="Verdana"/>
                <a:cs typeface="Verdana"/>
              </a:rPr>
              <a:t> </a:t>
            </a:r>
            <a:r>
              <a:rPr sz="1300" spc="-75" dirty="0">
                <a:solidFill>
                  <a:srgbClr val="FFFFFF"/>
                </a:solidFill>
                <a:latin typeface="Verdana"/>
                <a:cs typeface="Verdana"/>
              </a:rPr>
              <a:t>persist</a:t>
            </a:r>
            <a:r>
              <a:rPr sz="1300" spc="-204" dirty="0">
                <a:solidFill>
                  <a:srgbClr val="FFFFFF"/>
                </a:solidFill>
                <a:latin typeface="Verdana"/>
                <a:cs typeface="Verdana"/>
              </a:rPr>
              <a:t> </a:t>
            </a:r>
            <a:r>
              <a:rPr sz="1300" spc="-50" dirty="0">
                <a:solidFill>
                  <a:srgbClr val="FFFFFF"/>
                </a:solidFill>
                <a:latin typeface="Verdana"/>
                <a:cs typeface="Verdana"/>
              </a:rPr>
              <a:t>or</a:t>
            </a:r>
            <a:r>
              <a:rPr sz="1300" spc="-210" dirty="0">
                <a:solidFill>
                  <a:srgbClr val="FFFFFF"/>
                </a:solidFill>
                <a:latin typeface="Verdana"/>
                <a:cs typeface="Verdana"/>
              </a:rPr>
              <a:t> </a:t>
            </a:r>
            <a:r>
              <a:rPr sz="1300" spc="-90" dirty="0">
                <a:solidFill>
                  <a:srgbClr val="FFFFFF"/>
                </a:solidFill>
                <a:latin typeface="Verdana"/>
                <a:cs typeface="Verdana"/>
              </a:rPr>
              <a:t>maintain</a:t>
            </a:r>
            <a:r>
              <a:rPr sz="1300" spc="-204" dirty="0">
                <a:solidFill>
                  <a:srgbClr val="FFFFFF"/>
                </a:solidFill>
                <a:latin typeface="Verdana"/>
                <a:cs typeface="Verdana"/>
              </a:rPr>
              <a:t> </a:t>
            </a:r>
            <a:r>
              <a:rPr sz="1300" spc="-100" dirty="0">
                <a:solidFill>
                  <a:srgbClr val="FFFFFF"/>
                </a:solidFill>
                <a:latin typeface="Verdana"/>
                <a:cs typeface="Verdana"/>
              </a:rPr>
              <a:t>state.</a:t>
            </a:r>
            <a:r>
              <a:rPr sz="1300" spc="-210" dirty="0">
                <a:solidFill>
                  <a:srgbClr val="FFFFFF"/>
                </a:solidFill>
                <a:latin typeface="Verdana"/>
                <a:cs typeface="Verdana"/>
              </a:rPr>
              <a:t> </a:t>
            </a:r>
            <a:r>
              <a:rPr sz="1300" spc="-50" dirty="0">
                <a:solidFill>
                  <a:srgbClr val="FFFFFF"/>
                </a:solidFill>
                <a:latin typeface="Verdana"/>
                <a:cs typeface="Verdana"/>
              </a:rPr>
              <a:t>Pod  </a:t>
            </a:r>
            <a:r>
              <a:rPr sz="1300" spc="-65" dirty="0">
                <a:solidFill>
                  <a:srgbClr val="FFFFFF"/>
                </a:solidFill>
                <a:latin typeface="Verdana"/>
                <a:cs typeface="Verdana"/>
              </a:rPr>
              <a:t>identity</a:t>
            </a:r>
            <a:r>
              <a:rPr sz="1300" spc="-210" dirty="0">
                <a:solidFill>
                  <a:srgbClr val="FFFFFF"/>
                </a:solidFill>
                <a:latin typeface="Verdana"/>
                <a:cs typeface="Verdana"/>
              </a:rPr>
              <a:t> </a:t>
            </a:r>
            <a:r>
              <a:rPr sz="1300" spc="-75" dirty="0">
                <a:solidFill>
                  <a:srgbClr val="FFFFFF"/>
                </a:solidFill>
                <a:latin typeface="Verdana"/>
                <a:cs typeface="Verdana"/>
              </a:rPr>
              <a:t>including</a:t>
            </a:r>
            <a:r>
              <a:rPr sz="1300" spc="-210" dirty="0">
                <a:solidFill>
                  <a:srgbClr val="FFFFFF"/>
                </a:solidFill>
                <a:latin typeface="Verdana"/>
                <a:cs typeface="Verdana"/>
              </a:rPr>
              <a:t> </a:t>
            </a:r>
            <a:r>
              <a:rPr sz="1300" spc="-114" dirty="0">
                <a:solidFill>
                  <a:srgbClr val="FFFFFF"/>
                </a:solidFill>
                <a:latin typeface="Verdana"/>
                <a:cs typeface="Verdana"/>
              </a:rPr>
              <a:t>hostname,</a:t>
            </a:r>
            <a:r>
              <a:rPr sz="1300" spc="-210" dirty="0">
                <a:solidFill>
                  <a:srgbClr val="FFFFFF"/>
                </a:solidFill>
                <a:latin typeface="Verdana"/>
                <a:cs typeface="Verdana"/>
              </a:rPr>
              <a:t> </a:t>
            </a:r>
            <a:r>
              <a:rPr sz="1300" spc="-85" dirty="0">
                <a:solidFill>
                  <a:srgbClr val="FFFFFF"/>
                </a:solidFill>
                <a:latin typeface="Verdana"/>
                <a:cs typeface="Verdana"/>
              </a:rPr>
              <a:t>network,</a:t>
            </a:r>
            <a:r>
              <a:rPr sz="1300" spc="-210" dirty="0">
                <a:solidFill>
                  <a:srgbClr val="FFFFFF"/>
                </a:solidFill>
                <a:latin typeface="Verdana"/>
                <a:cs typeface="Verdana"/>
              </a:rPr>
              <a:t> </a:t>
            </a:r>
            <a:r>
              <a:rPr sz="1300" spc="-105" dirty="0">
                <a:solidFill>
                  <a:srgbClr val="FFFFFF"/>
                </a:solidFill>
                <a:latin typeface="Verdana"/>
                <a:cs typeface="Verdana"/>
              </a:rPr>
              <a:t>and</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90" dirty="0">
                <a:solidFill>
                  <a:srgbClr val="FFFFFF"/>
                </a:solidFill>
                <a:latin typeface="Verdana"/>
                <a:cs typeface="Verdana"/>
              </a:rPr>
              <a:t>be</a:t>
            </a:r>
            <a:r>
              <a:rPr sz="1300" spc="-204" dirty="0">
                <a:solidFill>
                  <a:srgbClr val="FFFFFF"/>
                </a:solidFill>
                <a:latin typeface="Verdana"/>
                <a:cs typeface="Verdana"/>
              </a:rPr>
              <a:t> </a:t>
            </a:r>
            <a:r>
              <a:rPr sz="1300" spc="-90" dirty="0">
                <a:solidFill>
                  <a:srgbClr val="FFFFFF"/>
                </a:solidFill>
                <a:latin typeface="Verdana"/>
                <a:cs typeface="Verdana"/>
              </a:rPr>
              <a:t>persisted.</a:t>
            </a:r>
            <a:endParaRPr sz="1300">
              <a:latin typeface="Verdana"/>
              <a:cs typeface="Verdana"/>
            </a:endParaRPr>
          </a:p>
          <a:p>
            <a:pPr>
              <a:spcBef>
                <a:spcPts val="40"/>
              </a:spcBef>
            </a:pPr>
            <a:endParaRPr sz="1300">
              <a:latin typeface="Times New Roman"/>
              <a:cs typeface="Times New Roman"/>
            </a:endParaRPr>
          </a:p>
          <a:p>
            <a:pPr marL="12700" marR="451484">
              <a:lnSpc>
                <a:spcPct val="113900"/>
              </a:lnSpc>
            </a:pPr>
            <a:r>
              <a:rPr sz="1600" b="1" spc="-55" dirty="0">
                <a:solidFill>
                  <a:srgbClr val="FFFFFF"/>
                </a:solidFill>
                <a:latin typeface="Arial"/>
                <a:cs typeface="Arial"/>
              </a:rPr>
              <a:t>DaemonSet</a:t>
            </a:r>
            <a:r>
              <a:rPr sz="1600" b="1" spc="-135" dirty="0">
                <a:solidFill>
                  <a:srgbClr val="FFFFFF"/>
                </a:solidFill>
                <a:latin typeface="Arial"/>
                <a:cs typeface="Arial"/>
              </a:rPr>
              <a:t> </a:t>
            </a:r>
            <a:r>
              <a:rPr sz="1600" b="1" spc="40" dirty="0">
                <a:solidFill>
                  <a:srgbClr val="FFFFFF"/>
                </a:solidFill>
                <a:latin typeface="Arial"/>
                <a:cs typeface="Arial"/>
              </a:rPr>
              <a:t>-</a:t>
            </a:r>
            <a:r>
              <a:rPr sz="1600" b="1" spc="-114" dirty="0">
                <a:solidFill>
                  <a:srgbClr val="FFFFFF"/>
                </a:solidFill>
                <a:latin typeface="Arial"/>
                <a:cs typeface="Arial"/>
              </a:rPr>
              <a:t> </a:t>
            </a:r>
            <a:r>
              <a:rPr sz="1300" spc="-90" dirty="0">
                <a:solidFill>
                  <a:srgbClr val="FFFFFF"/>
                </a:solidFill>
                <a:latin typeface="Verdana"/>
                <a:cs typeface="Verdana"/>
              </a:rPr>
              <a:t>Ensures</a:t>
            </a:r>
            <a:r>
              <a:rPr sz="1300" spc="-204"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60" dirty="0">
                <a:solidFill>
                  <a:srgbClr val="FFFFFF"/>
                </a:solidFill>
                <a:latin typeface="Verdana"/>
                <a:cs typeface="Verdana"/>
              </a:rPr>
              <a:t>all</a:t>
            </a:r>
            <a:r>
              <a:rPr sz="1300" spc="-204" dirty="0">
                <a:solidFill>
                  <a:srgbClr val="FFFFFF"/>
                </a:solidFill>
                <a:latin typeface="Verdana"/>
                <a:cs typeface="Verdana"/>
              </a:rPr>
              <a:t> </a:t>
            </a:r>
            <a:r>
              <a:rPr sz="1300" spc="-95" dirty="0">
                <a:solidFill>
                  <a:srgbClr val="FFFFFF"/>
                </a:solidFill>
                <a:latin typeface="Verdana"/>
                <a:cs typeface="Verdana"/>
              </a:rPr>
              <a:t>nodes</a:t>
            </a:r>
            <a:r>
              <a:rPr sz="1300" spc="-200" dirty="0">
                <a:solidFill>
                  <a:srgbClr val="FFFFFF"/>
                </a:solidFill>
                <a:latin typeface="Verdana"/>
                <a:cs typeface="Verdana"/>
              </a:rPr>
              <a:t> </a:t>
            </a:r>
            <a:r>
              <a:rPr sz="1300" spc="-100" dirty="0">
                <a:solidFill>
                  <a:srgbClr val="FFFFFF"/>
                </a:solidFill>
                <a:latin typeface="Verdana"/>
                <a:cs typeface="Verdana"/>
              </a:rPr>
              <a:t>matching</a:t>
            </a:r>
            <a:r>
              <a:rPr sz="1300" spc="-204" dirty="0">
                <a:solidFill>
                  <a:srgbClr val="FFFFFF"/>
                </a:solidFill>
                <a:latin typeface="Verdana"/>
                <a:cs typeface="Verdana"/>
              </a:rPr>
              <a:t> </a:t>
            </a:r>
            <a:r>
              <a:rPr sz="1300" spc="-70" dirty="0">
                <a:solidFill>
                  <a:srgbClr val="FFFFFF"/>
                </a:solidFill>
                <a:latin typeface="Verdana"/>
                <a:cs typeface="Verdana"/>
              </a:rPr>
              <a:t>certain</a:t>
            </a:r>
            <a:r>
              <a:rPr sz="1300" spc="-204" dirty="0">
                <a:solidFill>
                  <a:srgbClr val="FFFFFF"/>
                </a:solidFill>
                <a:latin typeface="Verdana"/>
                <a:cs typeface="Verdana"/>
              </a:rPr>
              <a:t> </a:t>
            </a:r>
            <a:r>
              <a:rPr sz="1300" spc="-55" dirty="0">
                <a:solidFill>
                  <a:srgbClr val="FFFFFF"/>
                </a:solidFill>
                <a:latin typeface="Verdana"/>
                <a:cs typeface="Verdana"/>
              </a:rPr>
              <a:t>criteria</a:t>
            </a:r>
            <a:r>
              <a:rPr sz="1300" spc="-204" dirty="0">
                <a:solidFill>
                  <a:srgbClr val="FFFFFF"/>
                </a:solidFill>
                <a:latin typeface="Verdana"/>
                <a:cs typeface="Verdana"/>
              </a:rPr>
              <a:t> </a:t>
            </a:r>
            <a:r>
              <a:rPr sz="1300" spc="-35" dirty="0">
                <a:solidFill>
                  <a:srgbClr val="FFFFFF"/>
                </a:solidFill>
                <a:latin typeface="Verdana"/>
                <a:cs typeface="Verdana"/>
              </a:rPr>
              <a:t>will</a:t>
            </a:r>
            <a:r>
              <a:rPr sz="1300" spc="55" dirty="0">
                <a:solidFill>
                  <a:srgbClr val="FFFFFF"/>
                </a:solidFill>
                <a:latin typeface="Verdana"/>
                <a:cs typeface="Verdana"/>
              </a:rPr>
              <a:t> </a:t>
            </a:r>
            <a:r>
              <a:rPr sz="1300" spc="-80" dirty="0">
                <a:solidFill>
                  <a:srgbClr val="FFFFFF"/>
                </a:solidFill>
                <a:latin typeface="Verdana"/>
                <a:cs typeface="Verdana"/>
              </a:rPr>
              <a:t>run</a:t>
            </a:r>
            <a:r>
              <a:rPr sz="1300" spc="-204" dirty="0">
                <a:solidFill>
                  <a:srgbClr val="FFFFFF"/>
                </a:solidFill>
                <a:latin typeface="Verdana"/>
                <a:cs typeface="Verdana"/>
              </a:rPr>
              <a:t> </a:t>
            </a:r>
            <a:r>
              <a:rPr sz="1300" spc="-114" dirty="0">
                <a:solidFill>
                  <a:srgbClr val="FFFFFF"/>
                </a:solidFill>
                <a:latin typeface="Verdana"/>
                <a:cs typeface="Verdana"/>
              </a:rPr>
              <a:t>an</a:t>
            </a:r>
            <a:r>
              <a:rPr sz="1300" spc="-204" dirty="0">
                <a:solidFill>
                  <a:srgbClr val="FFFFFF"/>
                </a:solidFill>
                <a:latin typeface="Verdana"/>
                <a:cs typeface="Verdana"/>
              </a:rPr>
              <a:t> </a:t>
            </a:r>
            <a:r>
              <a:rPr sz="1300" spc="-85" dirty="0">
                <a:solidFill>
                  <a:srgbClr val="FFFFFF"/>
                </a:solidFill>
                <a:latin typeface="Verdana"/>
                <a:cs typeface="Verdana"/>
              </a:rPr>
              <a:t>instance</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4" dirty="0">
                <a:solidFill>
                  <a:srgbClr val="FFFFFF"/>
                </a:solidFill>
                <a:latin typeface="Verdana"/>
                <a:cs typeface="Verdana"/>
              </a:rPr>
              <a:t> </a:t>
            </a:r>
            <a:r>
              <a:rPr sz="1300" spc="-125" dirty="0">
                <a:solidFill>
                  <a:srgbClr val="FFFFFF"/>
                </a:solidFill>
                <a:latin typeface="Verdana"/>
                <a:cs typeface="Verdana"/>
              </a:rPr>
              <a:t>a  </a:t>
            </a:r>
            <a:r>
              <a:rPr sz="1300" spc="-80" dirty="0">
                <a:solidFill>
                  <a:srgbClr val="FFFFFF"/>
                </a:solidFill>
                <a:latin typeface="Verdana"/>
                <a:cs typeface="Verdana"/>
              </a:rPr>
              <a:t>supplied</a:t>
            </a:r>
            <a:r>
              <a:rPr sz="1300" spc="-204" dirty="0">
                <a:solidFill>
                  <a:srgbClr val="FFFFFF"/>
                </a:solidFill>
                <a:latin typeface="Verdana"/>
                <a:cs typeface="Verdana"/>
              </a:rPr>
              <a:t> </a:t>
            </a:r>
            <a:r>
              <a:rPr sz="1300" spc="-85" dirty="0">
                <a:solidFill>
                  <a:srgbClr val="FFFFFF"/>
                </a:solidFill>
                <a:latin typeface="Verdana"/>
                <a:cs typeface="Verdana"/>
              </a:rPr>
              <a:t>Pod.</a:t>
            </a:r>
            <a:r>
              <a:rPr sz="1300" spc="-200" dirty="0">
                <a:solidFill>
                  <a:srgbClr val="FFFFFF"/>
                </a:solidFill>
                <a:latin typeface="Verdana"/>
                <a:cs typeface="Verdana"/>
              </a:rPr>
              <a:t> </a:t>
            </a:r>
            <a:r>
              <a:rPr sz="1300" spc="-95" dirty="0">
                <a:solidFill>
                  <a:srgbClr val="FFFFFF"/>
                </a:solidFill>
                <a:latin typeface="Verdana"/>
                <a:cs typeface="Verdana"/>
              </a:rPr>
              <a:t>Ideal</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0" dirty="0">
                <a:solidFill>
                  <a:srgbClr val="FFFFFF"/>
                </a:solidFill>
                <a:latin typeface="Verdana"/>
                <a:cs typeface="Verdana"/>
              </a:rPr>
              <a:t> </a:t>
            </a:r>
            <a:r>
              <a:rPr sz="1300" spc="-70" dirty="0">
                <a:solidFill>
                  <a:srgbClr val="FFFFFF"/>
                </a:solidFill>
                <a:latin typeface="Verdana"/>
                <a:cs typeface="Verdana"/>
              </a:rPr>
              <a:t>wide</a:t>
            </a:r>
            <a:r>
              <a:rPr sz="1300" spc="-200" dirty="0">
                <a:solidFill>
                  <a:srgbClr val="FFFFFF"/>
                </a:solidFill>
                <a:latin typeface="Verdana"/>
                <a:cs typeface="Verdana"/>
              </a:rPr>
              <a:t> </a:t>
            </a:r>
            <a:r>
              <a:rPr sz="1300" spc="-85" dirty="0">
                <a:solidFill>
                  <a:srgbClr val="FFFFFF"/>
                </a:solidFill>
                <a:latin typeface="Verdana"/>
                <a:cs typeface="Verdana"/>
              </a:rPr>
              <a:t>services</a:t>
            </a:r>
            <a:r>
              <a:rPr sz="1300" spc="-200" dirty="0">
                <a:solidFill>
                  <a:srgbClr val="FFFFFF"/>
                </a:solidFill>
                <a:latin typeface="Verdana"/>
                <a:cs typeface="Verdana"/>
              </a:rPr>
              <a:t> </a:t>
            </a:r>
            <a:r>
              <a:rPr sz="1300" spc="-100" dirty="0">
                <a:solidFill>
                  <a:srgbClr val="FFFFFF"/>
                </a:solidFill>
                <a:latin typeface="Verdana"/>
                <a:cs typeface="Verdana"/>
              </a:rPr>
              <a:t>such</a:t>
            </a:r>
            <a:r>
              <a:rPr sz="1300" spc="-204" dirty="0">
                <a:solidFill>
                  <a:srgbClr val="FFFFFF"/>
                </a:solidFill>
                <a:latin typeface="Verdana"/>
                <a:cs typeface="Verdana"/>
              </a:rPr>
              <a:t> </a:t>
            </a:r>
            <a:r>
              <a:rPr sz="1300" spc="-120" dirty="0">
                <a:solidFill>
                  <a:srgbClr val="FFFFFF"/>
                </a:solidFill>
                <a:latin typeface="Verdana"/>
                <a:cs typeface="Verdana"/>
              </a:rPr>
              <a:t>as</a:t>
            </a:r>
            <a:r>
              <a:rPr sz="1300" spc="-200" dirty="0">
                <a:solidFill>
                  <a:srgbClr val="FFFFFF"/>
                </a:solidFill>
                <a:latin typeface="Verdana"/>
                <a:cs typeface="Verdana"/>
              </a:rPr>
              <a:t> </a:t>
            </a:r>
            <a:r>
              <a:rPr sz="1300" spc="-80" dirty="0">
                <a:solidFill>
                  <a:srgbClr val="FFFFFF"/>
                </a:solidFill>
                <a:latin typeface="Verdana"/>
                <a:cs typeface="Verdana"/>
              </a:rPr>
              <a:t>log</a:t>
            </a:r>
            <a:r>
              <a:rPr sz="1300" spc="-200" dirty="0">
                <a:solidFill>
                  <a:srgbClr val="FFFFFF"/>
                </a:solidFill>
                <a:latin typeface="Verdana"/>
                <a:cs typeface="Verdana"/>
              </a:rPr>
              <a:t> </a:t>
            </a:r>
            <a:r>
              <a:rPr sz="1300" spc="-85" dirty="0">
                <a:solidFill>
                  <a:srgbClr val="FFFFFF"/>
                </a:solidFill>
                <a:latin typeface="Verdana"/>
                <a:cs typeface="Verdana"/>
              </a:rPr>
              <a:t>forwarding,</a:t>
            </a:r>
            <a:r>
              <a:rPr sz="1300" spc="-200"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80" dirty="0">
                <a:solidFill>
                  <a:srgbClr val="FFFFFF"/>
                </a:solidFill>
                <a:latin typeface="Verdana"/>
                <a:cs typeface="Verdana"/>
              </a:rPr>
              <a:t>health</a:t>
            </a:r>
            <a:r>
              <a:rPr sz="1300" spc="-200" dirty="0">
                <a:solidFill>
                  <a:srgbClr val="FFFFFF"/>
                </a:solidFill>
                <a:latin typeface="Verdana"/>
                <a:cs typeface="Verdana"/>
              </a:rPr>
              <a:t> </a:t>
            </a:r>
            <a:r>
              <a:rPr sz="1300" spc="-90" dirty="0">
                <a:solidFill>
                  <a:srgbClr val="FFFFFF"/>
                </a:solidFill>
                <a:latin typeface="Verdana"/>
                <a:cs typeface="Verdana"/>
              </a:rPr>
              <a:t>monitoring.</a:t>
            </a:r>
            <a:endParaRPr sz="1300">
              <a:latin typeface="Verdana"/>
              <a:cs typeface="Verdana"/>
            </a:endParaRPr>
          </a:p>
        </p:txBody>
      </p:sp>
    </p:spTree>
    <p:extLst>
      <p:ext uri="{BB962C8B-B14F-4D97-AF65-F5344CB8AC3E}">
        <p14:creationId xmlns:p14="http://schemas.microsoft.com/office/powerpoint/2010/main" val="27070457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1"/>
            <a:ext cx="8534400" cy="838200"/>
          </a:xfrm>
          <a:prstGeom prst="rect">
            <a:avLst/>
          </a:prstGeom>
        </p:spPr>
        <p:txBody>
          <a:bodyPr vert="horz" wrap="square" lIns="0" tIns="0" rIns="0" bIns="0" rtlCol="0" anchor="t">
            <a:normAutofit fontScale="90000"/>
          </a:bodyPr>
          <a:lstStyle/>
          <a:p>
            <a:r>
              <a:rPr dirty="0"/>
              <a:t>Intro - What Does Kubernetes do?</a:t>
            </a:r>
          </a:p>
        </p:txBody>
      </p:sp>
      <p:sp>
        <p:nvSpPr>
          <p:cNvPr id="3" name="object 3"/>
          <p:cNvSpPr txBox="1"/>
          <p:nvPr/>
        </p:nvSpPr>
        <p:spPr>
          <a:xfrm>
            <a:off x="228600" y="1981201"/>
            <a:ext cx="8534400" cy="1717458"/>
          </a:xfrm>
          <a:prstGeom prst="rect">
            <a:avLst/>
          </a:prstGeom>
        </p:spPr>
        <p:txBody>
          <a:bodyPr vert="horz" wrap="square" lIns="0" tIns="12700" rIns="0" bIns="0" rtlCol="0">
            <a:spAutoFit/>
          </a:bodyPr>
          <a:lstStyle/>
          <a:p>
            <a:pPr marL="51435">
              <a:spcBef>
                <a:spcPts val="100"/>
              </a:spcBef>
            </a:pPr>
            <a:r>
              <a:rPr sz="2400" b="1" spc="-45" dirty="0">
                <a:solidFill>
                  <a:srgbClr val="FFFFFF"/>
                </a:solidFill>
                <a:latin typeface="Arial" panose="020B0604020202020204" pitchFamily="34" charset="0"/>
                <a:cs typeface="Arial" panose="020B0604020202020204" pitchFamily="34" charset="0"/>
              </a:rPr>
              <a:t>Kubernetes</a:t>
            </a:r>
            <a:r>
              <a:rPr sz="2400" b="1" spc="-140" dirty="0">
                <a:solidFill>
                  <a:srgbClr val="FFFFFF"/>
                </a:solidFill>
                <a:latin typeface="Arial" panose="020B0604020202020204" pitchFamily="34" charset="0"/>
                <a:cs typeface="Arial" panose="020B0604020202020204" pitchFamily="34" charset="0"/>
              </a:rPr>
              <a:t> </a:t>
            </a:r>
            <a:r>
              <a:rPr sz="2400" spc="-85" dirty="0">
                <a:solidFill>
                  <a:srgbClr val="FFFFFF"/>
                </a:solidFill>
                <a:latin typeface="Arial" panose="020B0604020202020204" pitchFamily="34" charset="0"/>
                <a:cs typeface="Arial" panose="020B0604020202020204" pitchFamily="34" charset="0"/>
              </a:rPr>
              <a:t>is</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linux</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kernel</a:t>
            </a:r>
            <a:r>
              <a:rPr sz="2400" spc="-254"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distributed</a:t>
            </a:r>
            <a:r>
              <a:rPr sz="2400" spc="-254" dirty="0">
                <a:solidFill>
                  <a:srgbClr val="FFFFFF"/>
                </a:solidFill>
                <a:latin typeface="Arial" panose="020B0604020202020204" pitchFamily="34" charset="0"/>
                <a:cs typeface="Arial" panose="020B0604020202020204" pitchFamily="34" charset="0"/>
              </a:rPr>
              <a:t> </a:t>
            </a:r>
            <a:r>
              <a:rPr sz="2400" spc="-150" dirty="0">
                <a:solidFill>
                  <a:srgbClr val="FFFFFF"/>
                </a:solidFill>
                <a:latin typeface="Arial" panose="020B0604020202020204" pitchFamily="34" charset="0"/>
                <a:cs typeface="Arial" panose="020B0604020202020204" pitchFamily="34" charset="0"/>
              </a:rPr>
              <a:t>systems.</a:t>
            </a:r>
            <a:endParaRPr sz="2400" dirty="0">
              <a:latin typeface="Arial" panose="020B0604020202020204" pitchFamily="34" charset="0"/>
              <a:cs typeface="Arial" panose="020B0604020202020204" pitchFamily="34" charset="0"/>
            </a:endParaRPr>
          </a:p>
          <a:p>
            <a:pPr marL="12700" marR="5080">
              <a:lnSpc>
                <a:spcPct val="101600"/>
              </a:lnSpc>
              <a:spcBef>
                <a:spcPts val="1575"/>
              </a:spcBef>
            </a:pPr>
            <a:r>
              <a:rPr sz="2400" spc="-110" dirty="0">
                <a:solidFill>
                  <a:srgbClr val="FFFFFF"/>
                </a:solidFill>
                <a:latin typeface="Arial" panose="020B0604020202020204" pitchFamily="34" charset="0"/>
                <a:cs typeface="Arial" panose="020B0604020202020204" pitchFamily="34" charset="0"/>
              </a:rPr>
              <a:t>It</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abstracts</a:t>
            </a:r>
            <a:r>
              <a:rPr sz="2400" spc="-254"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away</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underlying</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hardware</a:t>
            </a:r>
            <a:r>
              <a:rPr sz="2400" spc="-250"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nodes</a:t>
            </a:r>
            <a:r>
              <a:rPr sz="2400" spc="-254"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and</a:t>
            </a:r>
            <a:r>
              <a:rPr sz="2400" spc="-254"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provides</a:t>
            </a:r>
            <a:r>
              <a:rPr sz="2400" spc="-254" dirty="0">
                <a:solidFill>
                  <a:srgbClr val="FFFFFF"/>
                </a:solidFill>
                <a:latin typeface="Arial" panose="020B0604020202020204" pitchFamily="34" charset="0"/>
                <a:cs typeface="Arial" panose="020B0604020202020204" pitchFamily="34" charset="0"/>
              </a:rPr>
              <a:t> </a:t>
            </a:r>
            <a:r>
              <a:rPr sz="2400" spc="-150" dirty="0">
                <a:solidFill>
                  <a:srgbClr val="FFFFFF"/>
                </a:solidFill>
                <a:latin typeface="Arial" panose="020B0604020202020204" pitchFamily="34" charset="0"/>
                <a:cs typeface="Arial" panose="020B0604020202020204" pitchFamily="34" charset="0"/>
              </a:rPr>
              <a:t>a  </a:t>
            </a:r>
            <a:r>
              <a:rPr sz="2400" spc="-95" dirty="0">
                <a:solidFill>
                  <a:srgbClr val="FFFFFF"/>
                </a:solidFill>
                <a:latin typeface="Arial" panose="020B0604020202020204" pitchFamily="34" charset="0"/>
                <a:cs typeface="Arial" panose="020B0604020202020204" pitchFamily="34" charset="0"/>
              </a:rPr>
              <a:t>uniform</a:t>
            </a:r>
            <a:r>
              <a:rPr sz="2400" spc="-26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interface</a:t>
            </a:r>
            <a:r>
              <a:rPr sz="2400" spc="-260" dirty="0">
                <a:solidFill>
                  <a:srgbClr val="FFFFFF"/>
                </a:solidFill>
                <a:latin typeface="Arial" panose="020B0604020202020204" pitchFamily="34" charset="0"/>
                <a:cs typeface="Arial" panose="020B0604020202020204" pitchFamily="34" charset="0"/>
              </a:rPr>
              <a:t> </a:t>
            </a:r>
            <a:r>
              <a:rPr sz="2400" spc="-50" dirty="0">
                <a:solidFill>
                  <a:srgbClr val="FFFFFF"/>
                </a:solidFill>
                <a:latin typeface="Arial" panose="020B0604020202020204" pitchFamily="34" charset="0"/>
                <a:cs typeface="Arial" panose="020B0604020202020204" pitchFamily="34" charset="0"/>
              </a:rPr>
              <a:t>for</a:t>
            </a:r>
            <a:r>
              <a:rPr sz="2400" spc="-254"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applications</a:t>
            </a:r>
            <a:r>
              <a:rPr sz="2400" spc="-260" dirty="0">
                <a:solidFill>
                  <a:srgbClr val="FFFFFF"/>
                </a:solidFill>
                <a:latin typeface="Arial" panose="020B0604020202020204" pitchFamily="34" charset="0"/>
                <a:cs typeface="Arial" panose="020B0604020202020204" pitchFamily="34" charset="0"/>
              </a:rPr>
              <a:t> </a:t>
            </a:r>
            <a:r>
              <a:rPr sz="2400" spc="-60" dirty="0">
                <a:solidFill>
                  <a:srgbClr val="FFFFFF"/>
                </a:solidFill>
                <a:latin typeface="Arial" panose="020B0604020202020204" pitchFamily="34" charset="0"/>
                <a:cs typeface="Arial" panose="020B0604020202020204" pitchFamily="34" charset="0"/>
              </a:rPr>
              <a:t>to</a:t>
            </a:r>
            <a:r>
              <a:rPr sz="2400" spc="-254" dirty="0">
                <a:solidFill>
                  <a:srgbClr val="FFFFFF"/>
                </a:solidFill>
                <a:latin typeface="Arial" panose="020B0604020202020204" pitchFamily="34" charset="0"/>
                <a:cs typeface="Arial" panose="020B0604020202020204" pitchFamily="34" charset="0"/>
              </a:rPr>
              <a:t> </a:t>
            </a:r>
            <a:r>
              <a:rPr sz="2400" spc="-110" dirty="0">
                <a:solidFill>
                  <a:srgbClr val="FFFFFF"/>
                </a:solidFill>
                <a:latin typeface="Arial" panose="020B0604020202020204" pitchFamily="34" charset="0"/>
                <a:cs typeface="Arial" panose="020B0604020202020204" pitchFamily="34" charset="0"/>
              </a:rPr>
              <a:t>be</a:t>
            </a:r>
            <a:r>
              <a:rPr sz="2400" spc="-260" dirty="0">
                <a:solidFill>
                  <a:srgbClr val="FFFFFF"/>
                </a:solidFill>
                <a:latin typeface="Arial" panose="020B0604020202020204" pitchFamily="34" charset="0"/>
                <a:cs typeface="Arial" panose="020B0604020202020204" pitchFamily="34" charset="0"/>
              </a:rPr>
              <a:t> </a:t>
            </a:r>
            <a:r>
              <a:rPr sz="2400" spc="-90" dirty="0">
                <a:solidFill>
                  <a:srgbClr val="FFFFFF"/>
                </a:solidFill>
                <a:latin typeface="Arial" panose="020B0604020202020204" pitchFamily="34" charset="0"/>
                <a:cs typeface="Arial" panose="020B0604020202020204" pitchFamily="34" charset="0"/>
              </a:rPr>
              <a:t>both</a:t>
            </a:r>
            <a:r>
              <a:rPr sz="2400" spc="-254" dirty="0">
                <a:solidFill>
                  <a:srgbClr val="FFFFFF"/>
                </a:solidFill>
                <a:latin typeface="Arial" panose="020B0604020202020204" pitchFamily="34" charset="0"/>
                <a:cs typeface="Arial" panose="020B0604020202020204" pitchFamily="34" charset="0"/>
              </a:rPr>
              <a:t> </a:t>
            </a:r>
            <a:r>
              <a:rPr sz="2400" spc="-100" dirty="0">
                <a:solidFill>
                  <a:srgbClr val="FFFFFF"/>
                </a:solidFill>
                <a:latin typeface="Arial" panose="020B0604020202020204" pitchFamily="34" charset="0"/>
                <a:cs typeface="Arial" panose="020B0604020202020204" pitchFamily="34" charset="0"/>
              </a:rPr>
              <a:t>deployed</a:t>
            </a:r>
            <a:r>
              <a:rPr sz="2400" spc="-260" dirty="0">
                <a:solidFill>
                  <a:srgbClr val="FFFFFF"/>
                </a:solidFill>
                <a:latin typeface="Arial" panose="020B0604020202020204" pitchFamily="34" charset="0"/>
                <a:cs typeface="Arial" panose="020B0604020202020204" pitchFamily="34" charset="0"/>
              </a:rPr>
              <a:t> </a:t>
            </a:r>
            <a:r>
              <a:rPr sz="2400" spc="-125" dirty="0">
                <a:solidFill>
                  <a:srgbClr val="FFFFFF"/>
                </a:solidFill>
                <a:latin typeface="Arial" panose="020B0604020202020204" pitchFamily="34" charset="0"/>
                <a:cs typeface="Arial" panose="020B0604020202020204" pitchFamily="34" charset="0"/>
              </a:rPr>
              <a:t>and</a:t>
            </a:r>
            <a:r>
              <a:rPr sz="2400" spc="-254" dirty="0">
                <a:solidFill>
                  <a:srgbClr val="FFFFFF"/>
                </a:solidFill>
                <a:latin typeface="Arial" panose="020B0604020202020204" pitchFamily="34" charset="0"/>
                <a:cs typeface="Arial" panose="020B0604020202020204" pitchFamily="34" charset="0"/>
              </a:rPr>
              <a:t> </a:t>
            </a:r>
            <a:r>
              <a:rPr sz="2400" spc="-130" dirty="0">
                <a:solidFill>
                  <a:srgbClr val="FFFFFF"/>
                </a:solidFill>
                <a:latin typeface="Arial" panose="020B0604020202020204" pitchFamily="34" charset="0"/>
                <a:cs typeface="Arial" panose="020B0604020202020204" pitchFamily="34" charset="0"/>
              </a:rPr>
              <a:t>consume</a:t>
            </a:r>
            <a:r>
              <a:rPr sz="2400" spc="-260" dirty="0">
                <a:solidFill>
                  <a:srgbClr val="FFFFFF"/>
                </a:solidFill>
                <a:latin typeface="Arial" panose="020B0604020202020204" pitchFamily="34" charset="0"/>
                <a:cs typeface="Arial" panose="020B0604020202020204" pitchFamily="34" charset="0"/>
              </a:rPr>
              <a:t> </a:t>
            </a:r>
            <a:r>
              <a:rPr sz="2400" spc="-95" dirty="0">
                <a:solidFill>
                  <a:srgbClr val="FFFFFF"/>
                </a:solidFill>
                <a:latin typeface="Arial" panose="020B0604020202020204" pitchFamily="34" charset="0"/>
                <a:cs typeface="Arial" panose="020B0604020202020204" pitchFamily="34" charset="0"/>
              </a:rPr>
              <a:t>the  </a:t>
            </a:r>
            <a:r>
              <a:rPr sz="2400" spc="-114" dirty="0">
                <a:solidFill>
                  <a:srgbClr val="FFFFFF"/>
                </a:solidFill>
                <a:latin typeface="Arial" panose="020B0604020202020204" pitchFamily="34" charset="0"/>
                <a:cs typeface="Arial" panose="020B0604020202020204" pitchFamily="34" charset="0"/>
              </a:rPr>
              <a:t>shared</a:t>
            </a:r>
            <a:r>
              <a:rPr sz="2400" spc="-260" dirty="0">
                <a:solidFill>
                  <a:srgbClr val="FFFFFF"/>
                </a:solidFill>
                <a:latin typeface="Arial" panose="020B0604020202020204" pitchFamily="34" charset="0"/>
                <a:cs typeface="Arial" panose="020B0604020202020204" pitchFamily="34" charset="0"/>
              </a:rPr>
              <a:t> </a:t>
            </a:r>
            <a:r>
              <a:rPr sz="2400" spc="-80" dirty="0">
                <a:solidFill>
                  <a:srgbClr val="FFFFFF"/>
                </a:solidFill>
                <a:latin typeface="Arial" panose="020B0604020202020204" pitchFamily="34" charset="0"/>
                <a:cs typeface="Arial" panose="020B0604020202020204" pitchFamily="34" charset="0"/>
              </a:rPr>
              <a:t>pool</a:t>
            </a:r>
            <a:r>
              <a:rPr sz="2400" spc="-254" dirty="0">
                <a:solidFill>
                  <a:srgbClr val="FFFFFF"/>
                </a:solidFill>
                <a:latin typeface="Arial" panose="020B0604020202020204" pitchFamily="34" charset="0"/>
                <a:cs typeface="Arial" panose="020B0604020202020204" pitchFamily="34" charset="0"/>
              </a:rPr>
              <a:t> </a:t>
            </a:r>
            <a:r>
              <a:rPr sz="2400" spc="-55" dirty="0">
                <a:solidFill>
                  <a:srgbClr val="FFFFFF"/>
                </a:solidFill>
                <a:latin typeface="Arial" panose="020B0604020202020204" pitchFamily="34" charset="0"/>
                <a:cs typeface="Arial" panose="020B0604020202020204" pitchFamily="34" charset="0"/>
              </a:rPr>
              <a:t>of</a:t>
            </a:r>
            <a:r>
              <a:rPr sz="2400" spc="-254" dirty="0">
                <a:solidFill>
                  <a:srgbClr val="FFFFFF"/>
                </a:solidFill>
                <a:latin typeface="Arial" panose="020B0604020202020204" pitchFamily="34" charset="0"/>
                <a:cs typeface="Arial" panose="020B0604020202020204" pitchFamily="34" charset="0"/>
              </a:rPr>
              <a:t> </a:t>
            </a:r>
            <a:r>
              <a:rPr sz="2400" spc="-114" dirty="0">
                <a:solidFill>
                  <a:srgbClr val="FFFFFF"/>
                </a:solidFill>
                <a:latin typeface="Arial" panose="020B0604020202020204" pitchFamily="34" charset="0"/>
                <a:cs typeface="Arial" panose="020B0604020202020204" pitchFamily="34" charset="0"/>
              </a:rPr>
              <a:t>resources.</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4844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1"/>
            <a:ext cx="6096000" cy="762000"/>
          </a:xfrm>
          <a:prstGeom prst="rect">
            <a:avLst/>
          </a:prstGeom>
        </p:spPr>
        <p:txBody>
          <a:bodyPr vert="horz" wrap="square" lIns="0" tIns="0" rIns="0" bIns="0" rtlCol="0" anchor="t">
            <a:normAutofit/>
          </a:bodyPr>
          <a:lstStyle/>
          <a:p>
            <a:r>
              <a:rPr dirty="0"/>
              <a:t>StatefulSet</a:t>
            </a:r>
          </a:p>
        </p:txBody>
      </p:sp>
      <p:sp>
        <p:nvSpPr>
          <p:cNvPr id="3" name="object 3"/>
          <p:cNvSpPr txBox="1"/>
          <p:nvPr/>
        </p:nvSpPr>
        <p:spPr>
          <a:xfrm>
            <a:off x="502920" y="1676400"/>
            <a:ext cx="4526280" cy="3585084"/>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70" dirty="0">
                <a:solidFill>
                  <a:srgbClr val="FFFFFF"/>
                </a:solidFill>
                <a:latin typeface="Verdana"/>
                <a:cs typeface="Verdana"/>
              </a:rPr>
              <a:t>Attaches</a:t>
            </a:r>
            <a:r>
              <a:rPr sz="2400" spc="-210" dirty="0">
                <a:solidFill>
                  <a:srgbClr val="FFFFFF"/>
                </a:solidFill>
                <a:latin typeface="Verdana"/>
                <a:cs typeface="Verdana"/>
              </a:rPr>
              <a:t> </a:t>
            </a:r>
            <a:r>
              <a:rPr sz="2400" spc="-50" dirty="0">
                <a:solidFill>
                  <a:srgbClr val="FFFFFF"/>
                </a:solidFill>
                <a:latin typeface="Verdana"/>
                <a:cs typeface="Verdana"/>
              </a:rPr>
              <a:t>to</a:t>
            </a:r>
            <a:r>
              <a:rPr sz="2400" spc="40" dirty="0">
                <a:solidFill>
                  <a:srgbClr val="FFFFFF"/>
                </a:solidFill>
                <a:latin typeface="Verdana"/>
                <a:cs typeface="Verdana"/>
              </a:rPr>
              <a:t> </a:t>
            </a:r>
            <a:r>
              <a:rPr sz="2400" spc="-95" dirty="0">
                <a:solidFill>
                  <a:srgbClr val="FFFFFF"/>
                </a:solidFill>
                <a:latin typeface="Verdana"/>
                <a:cs typeface="Verdana"/>
              </a:rPr>
              <a:t>‘headeless</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10" dirty="0">
                <a:solidFill>
                  <a:srgbClr val="FFFFFF"/>
                </a:solidFill>
                <a:latin typeface="Verdana"/>
                <a:cs typeface="Verdana"/>
              </a:rPr>
              <a:t> </a:t>
            </a:r>
            <a:r>
              <a:rPr sz="2400" spc="-100" dirty="0">
                <a:solidFill>
                  <a:srgbClr val="FFFFFF"/>
                </a:solidFill>
                <a:latin typeface="Verdana"/>
                <a:cs typeface="Verdana"/>
              </a:rPr>
              <a:t>(not</a:t>
            </a:r>
            <a:r>
              <a:rPr sz="2400" spc="-210" dirty="0">
                <a:solidFill>
                  <a:srgbClr val="FFFFFF"/>
                </a:solidFill>
                <a:latin typeface="Verdana"/>
                <a:cs typeface="Verdana"/>
              </a:rPr>
              <a:t> </a:t>
            </a:r>
            <a:r>
              <a:rPr sz="2400" spc="-110" dirty="0">
                <a:solidFill>
                  <a:srgbClr val="FFFFFF"/>
                </a:solidFill>
                <a:latin typeface="Verdana"/>
                <a:cs typeface="Verdana"/>
              </a:rPr>
              <a:t>shown)</a:t>
            </a:r>
            <a:r>
              <a:rPr sz="2400" spc="-210" dirty="0">
                <a:solidFill>
                  <a:srgbClr val="FFFFFF"/>
                </a:solidFill>
                <a:latin typeface="Verdana"/>
                <a:cs typeface="Verdana"/>
              </a:rPr>
              <a:t> </a:t>
            </a:r>
            <a:r>
              <a:rPr sz="2400" i="1" spc="-70" dirty="0">
                <a:solidFill>
                  <a:srgbClr val="FFFFFF"/>
                </a:solidFill>
                <a:latin typeface="Arial"/>
                <a:cs typeface="Arial"/>
              </a:rPr>
              <a:t>nginx</a:t>
            </a:r>
            <a:r>
              <a:rPr sz="2400" spc="-70" dirty="0">
                <a:solidFill>
                  <a:srgbClr val="FFFFFF"/>
                </a:solidFill>
                <a:latin typeface="Verdana"/>
                <a:cs typeface="Verdana"/>
              </a:rPr>
              <a:t>.</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Pods</a:t>
            </a:r>
            <a:r>
              <a:rPr sz="2400" spc="-215" dirty="0">
                <a:solidFill>
                  <a:srgbClr val="FFFFFF"/>
                </a:solidFill>
                <a:latin typeface="Verdana"/>
                <a:cs typeface="Verdana"/>
              </a:rPr>
              <a:t> </a:t>
            </a:r>
            <a:r>
              <a:rPr sz="2400" spc="-95" dirty="0">
                <a:solidFill>
                  <a:srgbClr val="FFFFFF"/>
                </a:solidFill>
                <a:latin typeface="Verdana"/>
                <a:cs typeface="Verdana"/>
              </a:rPr>
              <a:t>given</a:t>
            </a:r>
            <a:r>
              <a:rPr sz="2400" spc="-210" dirty="0">
                <a:solidFill>
                  <a:srgbClr val="FFFFFF"/>
                </a:solidFill>
                <a:latin typeface="Verdana"/>
                <a:cs typeface="Verdana"/>
              </a:rPr>
              <a:t> </a:t>
            </a:r>
            <a:r>
              <a:rPr sz="2400" spc="-85" dirty="0">
                <a:solidFill>
                  <a:srgbClr val="FFFFFF"/>
                </a:solidFill>
                <a:latin typeface="Verdana"/>
                <a:cs typeface="Verdana"/>
              </a:rPr>
              <a:t>unique</a:t>
            </a:r>
            <a:r>
              <a:rPr sz="2400" spc="-215" dirty="0">
                <a:solidFill>
                  <a:srgbClr val="FFFFFF"/>
                </a:solidFill>
                <a:latin typeface="Verdana"/>
                <a:cs typeface="Verdana"/>
              </a:rPr>
              <a:t> </a:t>
            </a:r>
            <a:r>
              <a:rPr sz="2400" spc="-65" dirty="0">
                <a:solidFill>
                  <a:srgbClr val="FFFFFF"/>
                </a:solidFill>
                <a:latin typeface="Verdana"/>
                <a:cs typeface="Verdana"/>
              </a:rPr>
              <a:t>ordinal</a:t>
            </a:r>
            <a:r>
              <a:rPr sz="2400" spc="-210" dirty="0">
                <a:solidFill>
                  <a:srgbClr val="FFFFFF"/>
                </a:solidFill>
                <a:latin typeface="Verdana"/>
                <a:cs typeface="Verdana"/>
              </a:rPr>
              <a:t> </a:t>
            </a:r>
            <a:r>
              <a:rPr sz="2400" spc="-125" dirty="0">
                <a:solidFill>
                  <a:srgbClr val="FFFFFF"/>
                </a:solidFill>
                <a:latin typeface="Verdana"/>
                <a:cs typeface="Verdana"/>
              </a:rPr>
              <a:t>names</a:t>
            </a:r>
            <a:r>
              <a:rPr sz="2400" spc="-210" dirty="0">
                <a:solidFill>
                  <a:srgbClr val="FFFFFF"/>
                </a:solidFill>
                <a:latin typeface="Verdana"/>
                <a:cs typeface="Verdana"/>
              </a:rPr>
              <a:t> </a:t>
            </a:r>
            <a:r>
              <a:rPr sz="2400" spc="-100" dirty="0">
                <a:solidFill>
                  <a:srgbClr val="FFFFFF"/>
                </a:solidFill>
                <a:latin typeface="Verdana"/>
                <a:cs typeface="Verdana"/>
              </a:rPr>
              <a:t>using</a:t>
            </a:r>
            <a:r>
              <a:rPr sz="2400" spc="-215"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75" dirty="0">
                <a:solidFill>
                  <a:srgbClr val="FFFFFF"/>
                </a:solidFill>
                <a:latin typeface="Verdana"/>
                <a:cs typeface="Verdana"/>
              </a:rPr>
              <a:t>pattern</a:t>
            </a:r>
            <a:endParaRPr sz="2400" dirty="0">
              <a:latin typeface="Verdana"/>
              <a:cs typeface="Verdana"/>
            </a:endParaRPr>
          </a:p>
          <a:p>
            <a:pPr marL="340360">
              <a:spcBef>
                <a:spcPts val="240"/>
              </a:spcBef>
            </a:pPr>
            <a:r>
              <a:rPr sz="2400" i="1" spc="-40" dirty="0">
                <a:solidFill>
                  <a:srgbClr val="FFFFFF"/>
                </a:solidFill>
                <a:latin typeface="Arial"/>
                <a:cs typeface="Arial"/>
              </a:rPr>
              <a:t>&lt;statefulset </a:t>
            </a:r>
            <a:r>
              <a:rPr sz="2400" i="1" spc="-45" dirty="0">
                <a:solidFill>
                  <a:srgbClr val="FFFFFF"/>
                </a:solidFill>
                <a:latin typeface="Arial"/>
                <a:cs typeface="Arial"/>
              </a:rPr>
              <a:t>name&gt;-&lt;ordinal</a:t>
            </a:r>
            <a:r>
              <a:rPr sz="2400" i="1" spc="-195" dirty="0">
                <a:solidFill>
                  <a:srgbClr val="FFFFFF"/>
                </a:solidFill>
                <a:latin typeface="Arial"/>
                <a:cs typeface="Arial"/>
              </a:rPr>
              <a:t> </a:t>
            </a:r>
            <a:r>
              <a:rPr sz="2400" i="1" spc="-60" dirty="0">
                <a:solidFill>
                  <a:srgbClr val="FFFFFF"/>
                </a:solidFill>
                <a:latin typeface="Arial"/>
                <a:cs typeface="Arial"/>
              </a:rPr>
              <a:t>index&gt;.</a:t>
            </a:r>
            <a:endParaRPr sz="2400" dirty="0">
              <a:latin typeface="Arial"/>
              <a:cs typeface="Arial"/>
            </a:endParaRPr>
          </a:p>
          <a:p>
            <a:pPr marL="340995" marR="26034" indent="-328295">
              <a:lnSpc>
                <a:spcPct val="115399"/>
              </a:lnSpc>
              <a:buFont typeface="Arial"/>
              <a:buChar char="●"/>
              <a:tabLst>
                <a:tab pos="340360" algn="l"/>
                <a:tab pos="340995" algn="l"/>
              </a:tabLst>
            </a:pPr>
            <a:r>
              <a:rPr sz="2400" spc="-75" dirty="0">
                <a:solidFill>
                  <a:srgbClr val="FFFFFF"/>
                </a:solidFill>
                <a:latin typeface="Verdana"/>
                <a:cs typeface="Verdana"/>
              </a:rPr>
              <a:t>Creates</a:t>
            </a:r>
            <a:r>
              <a:rPr sz="2400" spc="-210" dirty="0">
                <a:solidFill>
                  <a:srgbClr val="FFFFFF"/>
                </a:solidFill>
                <a:latin typeface="Verdana"/>
                <a:cs typeface="Verdana"/>
              </a:rPr>
              <a:t> </a:t>
            </a:r>
            <a:r>
              <a:rPr sz="2400" spc="-85" dirty="0">
                <a:solidFill>
                  <a:srgbClr val="FFFFFF"/>
                </a:solidFill>
                <a:latin typeface="Verdana"/>
                <a:cs typeface="Verdana"/>
              </a:rPr>
              <a:t>independent</a:t>
            </a:r>
            <a:r>
              <a:rPr sz="2400" spc="-204" dirty="0">
                <a:solidFill>
                  <a:srgbClr val="FFFFFF"/>
                </a:solidFill>
                <a:latin typeface="Verdana"/>
                <a:cs typeface="Verdana"/>
              </a:rPr>
              <a:t> </a:t>
            </a:r>
            <a:r>
              <a:rPr sz="2400" spc="-75" dirty="0">
                <a:solidFill>
                  <a:srgbClr val="FFFFFF"/>
                </a:solidFill>
                <a:latin typeface="Verdana"/>
                <a:cs typeface="Verdana"/>
              </a:rPr>
              <a:t>persistent</a:t>
            </a:r>
            <a:r>
              <a:rPr sz="2400" spc="-204" dirty="0">
                <a:solidFill>
                  <a:srgbClr val="FFFFFF"/>
                </a:solidFill>
                <a:latin typeface="Verdana"/>
                <a:cs typeface="Verdana"/>
              </a:rPr>
              <a:t> </a:t>
            </a:r>
            <a:r>
              <a:rPr sz="2400" spc="-100" dirty="0">
                <a:solidFill>
                  <a:srgbClr val="FFFFFF"/>
                </a:solidFill>
                <a:latin typeface="Verdana"/>
                <a:cs typeface="Verdana"/>
              </a:rPr>
              <a:t>volumes</a:t>
            </a:r>
            <a:r>
              <a:rPr sz="2400" spc="-204" dirty="0">
                <a:solidFill>
                  <a:srgbClr val="FFFFFF"/>
                </a:solidFill>
                <a:latin typeface="Verdana"/>
                <a:cs typeface="Verdana"/>
              </a:rPr>
              <a:t> </a:t>
            </a:r>
            <a:r>
              <a:rPr sz="2400" spc="-100" dirty="0">
                <a:solidFill>
                  <a:srgbClr val="FFFFFF"/>
                </a:solidFill>
                <a:latin typeface="Verdana"/>
                <a:cs typeface="Verdana"/>
              </a:rPr>
              <a:t>based</a:t>
            </a:r>
            <a:r>
              <a:rPr sz="2400" spc="-204" dirty="0">
                <a:solidFill>
                  <a:srgbClr val="FFFFFF"/>
                </a:solidFill>
                <a:latin typeface="Verdana"/>
                <a:cs typeface="Verdana"/>
              </a:rPr>
              <a:t> </a:t>
            </a:r>
            <a:r>
              <a:rPr sz="2400" spc="-85" dirty="0">
                <a:solidFill>
                  <a:srgbClr val="FFFFFF"/>
                </a:solidFill>
                <a:latin typeface="Verdana"/>
                <a:cs typeface="Verdana"/>
              </a:rPr>
              <a:t>on  </a:t>
            </a:r>
            <a:r>
              <a:rPr sz="2400" spc="-75" dirty="0">
                <a:solidFill>
                  <a:srgbClr val="FFFFFF"/>
                </a:solidFill>
                <a:latin typeface="Verdana"/>
                <a:cs typeface="Verdana"/>
              </a:rPr>
              <a:t>the</a:t>
            </a:r>
            <a:r>
              <a:rPr sz="2400" spc="-215" dirty="0">
                <a:solidFill>
                  <a:srgbClr val="FFFFFF"/>
                </a:solidFill>
                <a:latin typeface="Verdana"/>
                <a:cs typeface="Verdana"/>
              </a:rPr>
              <a:t> </a:t>
            </a:r>
            <a:r>
              <a:rPr sz="2400" spc="-95" dirty="0">
                <a:solidFill>
                  <a:srgbClr val="FFFFFF"/>
                </a:solidFill>
                <a:latin typeface="Verdana"/>
                <a:cs typeface="Verdana"/>
              </a:rPr>
              <a:t>‘volumeClaimTemplates’.</a:t>
            </a:r>
            <a:endParaRPr sz="2400" dirty="0">
              <a:latin typeface="Verdana"/>
              <a:cs typeface="Verdana"/>
            </a:endParaRPr>
          </a:p>
        </p:txBody>
      </p:sp>
      <p:sp>
        <p:nvSpPr>
          <p:cNvPr id="4" name="object 4"/>
          <p:cNvSpPr/>
          <p:nvPr/>
        </p:nvSpPr>
        <p:spPr>
          <a:xfrm>
            <a:off x="5834164" y="1246762"/>
            <a:ext cx="2599069" cy="436445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84833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1607"/>
            <a:ext cx="4114800" cy="776594"/>
          </a:xfrm>
          <a:prstGeom prst="rect">
            <a:avLst/>
          </a:prstGeom>
        </p:spPr>
        <p:txBody>
          <a:bodyPr vert="horz" wrap="square" lIns="0" tIns="0" rIns="0" bIns="0" rtlCol="0" anchor="t">
            <a:normAutofit/>
          </a:bodyPr>
          <a:lstStyle/>
          <a:p>
            <a:r>
              <a:rPr dirty="0"/>
              <a:t>DaemonSet</a:t>
            </a:r>
          </a:p>
        </p:txBody>
      </p:sp>
      <p:sp>
        <p:nvSpPr>
          <p:cNvPr id="3" name="object 3"/>
          <p:cNvSpPr txBox="1"/>
          <p:nvPr/>
        </p:nvSpPr>
        <p:spPr>
          <a:xfrm>
            <a:off x="784225" y="2286000"/>
            <a:ext cx="3711575" cy="2481192"/>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100" dirty="0">
                <a:solidFill>
                  <a:srgbClr val="FFFFFF"/>
                </a:solidFill>
                <a:latin typeface="Verdana"/>
                <a:cs typeface="Verdana"/>
              </a:rPr>
              <a:t>Bypasses </a:t>
            </a:r>
            <a:r>
              <a:rPr sz="2400" spc="-70" dirty="0">
                <a:solidFill>
                  <a:srgbClr val="FFFFFF"/>
                </a:solidFill>
                <a:latin typeface="Verdana"/>
                <a:cs typeface="Verdana"/>
              </a:rPr>
              <a:t>default</a:t>
            </a:r>
            <a:r>
              <a:rPr sz="2400" spc="-325" dirty="0">
                <a:solidFill>
                  <a:srgbClr val="FFFFFF"/>
                </a:solidFill>
                <a:latin typeface="Verdana"/>
                <a:cs typeface="Verdana"/>
              </a:rPr>
              <a:t> </a:t>
            </a:r>
            <a:r>
              <a:rPr sz="2400" spc="-80" dirty="0">
                <a:solidFill>
                  <a:srgbClr val="FFFFFF"/>
                </a:solidFill>
                <a:latin typeface="Verdana"/>
                <a:cs typeface="Verdana"/>
              </a:rPr>
              <a:t>scheduler</a:t>
            </a:r>
            <a:endParaRPr sz="2400" dirty="0">
              <a:latin typeface="Verdana"/>
              <a:cs typeface="Verdana"/>
            </a:endParaRPr>
          </a:p>
          <a:p>
            <a:pPr marL="340995" marR="5080" indent="-328295">
              <a:lnSpc>
                <a:spcPct val="115399"/>
              </a:lnSpc>
              <a:buFont typeface="Arial"/>
              <a:buChar char="●"/>
              <a:tabLst>
                <a:tab pos="340360" algn="l"/>
                <a:tab pos="340995" algn="l"/>
              </a:tabLst>
            </a:pPr>
            <a:r>
              <a:rPr sz="2400" spc="-100" dirty="0">
                <a:solidFill>
                  <a:srgbClr val="FFFFFF"/>
                </a:solidFill>
                <a:latin typeface="Verdana"/>
                <a:cs typeface="Verdana"/>
              </a:rPr>
              <a:t>Schedules</a:t>
            </a:r>
            <a:r>
              <a:rPr sz="2400" spc="-210" dirty="0">
                <a:solidFill>
                  <a:srgbClr val="FFFFFF"/>
                </a:solidFill>
                <a:latin typeface="Verdana"/>
                <a:cs typeface="Verdana"/>
              </a:rPr>
              <a:t> </a:t>
            </a:r>
            <a:r>
              <a:rPr sz="2400" spc="-125" dirty="0">
                <a:solidFill>
                  <a:srgbClr val="FFFFFF"/>
                </a:solidFill>
                <a:latin typeface="Verdana"/>
                <a:cs typeface="Verdana"/>
              </a:rPr>
              <a:t>a</a:t>
            </a:r>
            <a:r>
              <a:rPr sz="2400" spc="-210" dirty="0">
                <a:solidFill>
                  <a:srgbClr val="FFFFFF"/>
                </a:solidFill>
                <a:latin typeface="Verdana"/>
                <a:cs typeface="Verdana"/>
              </a:rPr>
              <a:t> </a:t>
            </a:r>
            <a:r>
              <a:rPr sz="2400" spc="-85" dirty="0">
                <a:solidFill>
                  <a:srgbClr val="FFFFFF"/>
                </a:solidFill>
                <a:latin typeface="Verdana"/>
                <a:cs typeface="Verdana"/>
              </a:rPr>
              <a:t>single</a:t>
            </a:r>
            <a:r>
              <a:rPr sz="2400" spc="-210" dirty="0">
                <a:solidFill>
                  <a:srgbClr val="FFFFFF"/>
                </a:solidFill>
                <a:latin typeface="Verdana"/>
                <a:cs typeface="Verdana"/>
              </a:rPr>
              <a:t> </a:t>
            </a:r>
            <a:r>
              <a:rPr sz="2400" spc="-85" dirty="0">
                <a:solidFill>
                  <a:srgbClr val="FFFFFF"/>
                </a:solidFill>
                <a:latin typeface="Verdana"/>
                <a:cs typeface="Verdana"/>
              </a:rPr>
              <a:t>instance</a:t>
            </a:r>
            <a:r>
              <a:rPr sz="2400" spc="-210" dirty="0">
                <a:solidFill>
                  <a:srgbClr val="FFFFFF"/>
                </a:solidFill>
                <a:latin typeface="Verdana"/>
                <a:cs typeface="Verdana"/>
              </a:rPr>
              <a:t> </a:t>
            </a:r>
            <a:r>
              <a:rPr sz="2400" spc="-85" dirty="0">
                <a:solidFill>
                  <a:srgbClr val="FFFFFF"/>
                </a:solidFill>
                <a:latin typeface="Verdana"/>
                <a:cs typeface="Verdana"/>
              </a:rPr>
              <a:t>on</a:t>
            </a:r>
            <a:r>
              <a:rPr sz="2400" spc="-210" dirty="0">
                <a:solidFill>
                  <a:srgbClr val="FFFFFF"/>
                </a:solidFill>
                <a:latin typeface="Verdana"/>
                <a:cs typeface="Verdana"/>
              </a:rPr>
              <a:t> </a:t>
            </a:r>
            <a:r>
              <a:rPr sz="2400" spc="-85" dirty="0">
                <a:solidFill>
                  <a:srgbClr val="FFFFFF"/>
                </a:solidFill>
                <a:latin typeface="Verdana"/>
                <a:cs typeface="Verdana"/>
              </a:rPr>
              <a:t>every</a:t>
            </a:r>
            <a:r>
              <a:rPr sz="2400" spc="-210" dirty="0">
                <a:solidFill>
                  <a:srgbClr val="FFFFFF"/>
                </a:solidFill>
                <a:latin typeface="Verdana"/>
                <a:cs typeface="Verdana"/>
              </a:rPr>
              <a:t> </a:t>
            </a:r>
            <a:r>
              <a:rPr sz="2400" spc="-80" dirty="0">
                <a:solidFill>
                  <a:srgbClr val="FFFFFF"/>
                </a:solidFill>
                <a:latin typeface="Verdana"/>
                <a:cs typeface="Verdana"/>
              </a:rPr>
              <a:t>host</a:t>
            </a:r>
            <a:r>
              <a:rPr sz="2400" spc="-210" dirty="0">
                <a:solidFill>
                  <a:srgbClr val="FFFFFF"/>
                </a:solidFill>
                <a:latin typeface="Verdana"/>
                <a:cs typeface="Verdana"/>
              </a:rPr>
              <a:t> </a:t>
            </a:r>
            <a:r>
              <a:rPr sz="2400" spc="-65" dirty="0">
                <a:solidFill>
                  <a:srgbClr val="FFFFFF"/>
                </a:solidFill>
                <a:latin typeface="Verdana"/>
                <a:cs typeface="Verdana"/>
              </a:rPr>
              <a:t>while  </a:t>
            </a:r>
            <a:r>
              <a:rPr sz="2400" spc="-90" dirty="0">
                <a:solidFill>
                  <a:srgbClr val="FFFFFF"/>
                </a:solidFill>
                <a:latin typeface="Verdana"/>
                <a:cs typeface="Verdana"/>
              </a:rPr>
              <a:t>adhering</a:t>
            </a:r>
            <a:r>
              <a:rPr sz="2400" spc="-215" dirty="0">
                <a:solidFill>
                  <a:srgbClr val="FFFFFF"/>
                </a:solidFill>
                <a:latin typeface="Verdana"/>
                <a:cs typeface="Verdana"/>
              </a:rPr>
              <a:t> </a:t>
            </a:r>
            <a:r>
              <a:rPr sz="2400" spc="-50" dirty="0">
                <a:solidFill>
                  <a:srgbClr val="FFFFFF"/>
                </a:solidFill>
                <a:latin typeface="Verdana"/>
                <a:cs typeface="Verdana"/>
              </a:rPr>
              <a:t>to</a:t>
            </a:r>
            <a:r>
              <a:rPr sz="2400" spc="-210" dirty="0">
                <a:solidFill>
                  <a:srgbClr val="FFFFFF"/>
                </a:solidFill>
                <a:latin typeface="Verdana"/>
                <a:cs typeface="Verdana"/>
              </a:rPr>
              <a:t> </a:t>
            </a:r>
            <a:r>
              <a:rPr sz="2400" spc="-75" dirty="0">
                <a:solidFill>
                  <a:srgbClr val="FFFFFF"/>
                </a:solidFill>
                <a:latin typeface="Verdana"/>
                <a:cs typeface="Verdana"/>
              </a:rPr>
              <a:t>tolerances</a:t>
            </a:r>
            <a:r>
              <a:rPr sz="2400" spc="-210" dirty="0">
                <a:solidFill>
                  <a:srgbClr val="FFFFFF"/>
                </a:solidFill>
                <a:latin typeface="Verdana"/>
                <a:cs typeface="Verdana"/>
              </a:rPr>
              <a:t> </a:t>
            </a:r>
            <a:r>
              <a:rPr sz="2400" spc="-105" dirty="0">
                <a:solidFill>
                  <a:srgbClr val="FFFFFF"/>
                </a:solidFill>
                <a:latin typeface="Verdana"/>
                <a:cs typeface="Verdana"/>
              </a:rPr>
              <a:t>and</a:t>
            </a:r>
            <a:r>
              <a:rPr sz="2400" spc="-210" dirty="0">
                <a:solidFill>
                  <a:srgbClr val="FFFFFF"/>
                </a:solidFill>
                <a:latin typeface="Verdana"/>
                <a:cs typeface="Verdana"/>
              </a:rPr>
              <a:t> </a:t>
            </a:r>
            <a:r>
              <a:rPr sz="2400" spc="-90" dirty="0">
                <a:solidFill>
                  <a:srgbClr val="FFFFFF"/>
                </a:solidFill>
                <a:latin typeface="Verdana"/>
                <a:cs typeface="Verdana"/>
              </a:rPr>
              <a:t>taints.</a:t>
            </a:r>
            <a:endParaRPr sz="2400" dirty="0">
              <a:latin typeface="Verdana"/>
              <a:cs typeface="Verdana"/>
            </a:endParaRPr>
          </a:p>
        </p:txBody>
      </p:sp>
      <p:sp>
        <p:nvSpPr>
          <p:cNvPr id="4" name="object 4"/>
          <p:cNvSpPr/>
          <p:nvPr/>
        </p:nvSpPr>
        <p:spPr>
          <a:xfrm>
            <a:off x="5601263" y="1398698"/>
            <a:ext cx="3072468" cy="4060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23785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1"/>
            <a:ext cx="8153400" cy="762000"/>
          </a:xfrm>
          <a:prstGeom prst="rect">
            <a:avLst/>
          </a:prstGeom>
        </p:spPr>
        <p:txBody>
          <a:bodyPr vert="horz" wrap="square" lIns="0" tIns="0" rIns="0" bIns="0" rtlCol="0" anchor="t">
            <a:normAutofit/>
          </a:bodyPr>
          <a:lstStyle/>
          <a:p>
            <a:r>
              <a:rPr dirty="0"/>
              <a:t>Concepts - Workloads (cont.)</a:t>
            </a:r>
          </a:p>
        </p:txBody>
      </p:sp>
      <p:sp>
        <p:nvSpPr>
          <p:cNvPr id="3" name="object 3"/>
          <p:cNvSpPr txBox="1"/>
          <p:nvPr/>
        </p:nvSpPr>
        <p:spPr>
          <a:xfrm>
            <a:off x="838200" y="1905000"/>
            <a:ext cx="6822440" cy="3336939"/>
          </a:xfrm>
          <a:prstGeom prst="rect">
            <a:avLst/>
          </a:prstGeom>
        </p:spPr>
        <p:txBody>
          <a:bodyPr vert="horz" wrap="square" lIns="0" tIns="20320" rIns="0" bIns="0" rtlCol="0">
            <a:spAutoFit/>
          </a:bodyPr>
          <a:lstStyle/>
          <a:p>
            <a:pPr marL="12700" marR="5080">
              <a:lnSpc>
                <a:spcPct val="113900"/>
              </a:lnSpc>
              <a:spcBef>
                <a:spcPts val="160"/>
              </a:spcBef>
            </a:pPr>
            <a:r>
              <a:rPr sz="2400" b="1" spc="-110" dirty="0">
                <a:solidFill>
                  <a:srgbClr val="FFFFFF"/>
                </a:solidFill>
                <a:latin typeface="Arial"/>
                <a:cs typeface="Arial"/>
              </a:rPr>
              <a:t>Job</a:t>
            </a:r>
            <a:r>
              <a:rPr sz="2400" b="1" spc="-140"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80"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job</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95" dirty="0">
                <a:solidFill>
                  <a:srgbClr val="FFFFFF"/>
                </a:solidFill>
                <a:latin typeface="Verdana"/>
                <a:cs typeface="Verdana"/>
              </a:rPr>
              <a:t>ensures</a:t>
            </a:r>
            <a:r>
              <a:rPr sz="2400" spc="-210" dirty="0">
                <a:solidFill>
                  <a:srgbClr val="FFFFFF"/>
                </a:solidFill>
                <a:latin typeface="Verdana"/>
                <a:cs typeface="Verdana"/>
              </a:rPr>
              <a:t> </a:t>
            </a:r>
            <a:r>
              <a:rPr sz="2400" spc="-90" dirty="0">
                <a:solidFill>
                  <a:srgbClr val="FFFFFF"/>
                </a:solidFill>
                <a:latin typeface="Verdana"/>
                <a:cs typeface="Verdana"/>
              </a:rPr>
              <a:t>one</a:t>
            </a:r>
            <a:r>
              <a:rPr sz="2400" spc="-204" dirty="0">
                <a:solidFill>
                  <a:srgbClr val="FFFFFF"/>
                </a:solidFill>
                <a:latin typeface="Verdana"/>
                <a:cs typeface="Verdana"/>
              </a:rPr>
              <a:t> </a:t>
            </a:r>
            <a:r>
              <a:rPr sz="2400" spc="-50" dirty="0">
                <a:solidFill>
                  <a:srgbClr val="FFFFFF"/>
                </a:solidFill>
                <a:latin typeface="Verdana"/>
                <a:cs typeface="Verdana"/>
              </a:rPr>
              <a:t>or</a:t>
            </a:r>
            <a:r>
              <a:rPr sz="2400" spc="-204" dirty="0">
                <a:solidFill>
                  <a:srgbClr val="FFFFFF"/>
                </a:solidFill>
                <a:latin typeface="Verdana"/>
                <a:cs typeface="Verdana"/>
              </a:rPr>
              <a:t> </a:t>
            </a:r>
            <a:r>
              <a:rPr sz="2400" spc="-100" dirty="0">
                <a:solidFill>
                  <a:srgbClr val="FFFFFF"/>
                </a:solidFill>
                <a:latin typeface="Verdana"/>
                <a:cs typeface="Verdana"/>
              </a:rPr>
              <a:t>more</a:t>
            </a:r>
            <a:r>
              <a:rPr sz="2400" spc="-204" dirty="0">
                <a:solidFill>
                  <a:srgbClr val="FFFFFF"/>
                </a:solidFill>
                <a:latin typeface="Verdana"/>
                <a:cs typeface="Verdana"/>
              </a:rPr>
              <a:t> </a:t>
            </a:r>
            <a:r>
              <a:rPr sz="2400" spc="-90" dirty="0">
                <a:solidFill>
                  <a:srgbClr val="FFFFFF"/>
                </a:solidFill>
                <a:latin typeface="Verdana"/>
                <a:cs typeface="Verdana"/>
              </a:rPr>
              <a:t>pods</a:t>
            </a:r>
            <a:r>
              <a:rPr sz="2400" spc="-204" dirty="0">
                <a:solidFill>
                  <a:srgbClr val="FFFFFF"/>
                </a:solidFill>
                <a:latin typeface="Verdana"/>
                <a:cs typeface="Verdana"/>
              </a:rPr>
              <a:t> </a:t>
            </a:r>
            <a:r>
              <a:rPr sz="2400" spc="-85" dirty="0">
                <a:solidFill>
                  <a:srgbClr val="FFFFFF"/>
                </a:solidFill>
                <a:latin typeface="Verdana"/>
                <a:cs typeface="Verdana"/>
              </a:rPr>
              <a:t>are</a:t>
            </a:r>
            <a:r>
              <a:rPr sz="2400" spc="-210" dirty="0">
                <a:solidFill>
                  <a:srgbClr val="FFFFFF"/>
                </a:solidFill>
                <a:latin typeface="Verdana"/>
                <a:cs typeface="Verdana"/>
              </a:rPr>
              <a:t> </a:t>
            </a:r>
            <a:r>
              <a:rPr sz="2400" spc="-85" dirty="0">
                <a:solidFill>
                  <a:srgbClr val="FFFFFF"/>
                </a:solidFill>
                <a:latin typeface="Verdana"/>
                <a:cs typeface="Verdana"/>
              </a:rPr>
              <a:t>executed</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80" dirty="0">
                <a:solidFill>
                  <a:srgbClr val="FFFFFF"/>
                </a:solidFill>
                <a:latin typeface="Verdana"/>
                <a:cs typeface="Verdana"/>
              </a:rPr>
              <a:t>successfully</a:t>
            </a:r>
            <a:r>
              <a:rPr sz="2400" spc="-204" dirty="0">
                <a:solidFill>
                  <a:srgbClr val="FFFFFF"/>
                </a:solidFill>
                <a:latin typeface="Verdana"/>
                <a:cs typeface="Verdana"/>
              </a:rPr>
              <a:t> </a:t>
            </a:r>
            <a:r>
              <a:rPr sz="2400" spc="-95" dirty="0">
                <a:solidFill>
                  <a:srgbClr val="FFFFFF"/>
                </a:solidFill>
                <a:latin typeface="Verdana"/>
                <a:cs typeface="Verdana"/>
              </a:rPr>
              <a:t>terminates.</a:t>
            </a:r>
            <a:r>
              <a:rPr sz="2400" spc="-210" dirty="0">
                <a:solidFill>
                  <a:srgbClr val="FFFFFF"/>
                </a:solidFill>
                <a:latin typeface="Verdana"/>
                <a:cs typeface="Verdana"/>
              </a:rPr>
              <a:t> </a:t>
            </a:r>
            <a:r>
              <a:rPr sz="2400" spc="-90" dirty="0">
                <a:solidFill>
                  <a:srgbClr val="FFFFFF"/>
                </a:solidFill>
                <a:latin typeface="Verdana"/>
                <a:cs typeface="Verdana"/>
              </a:rPr>
              <a:t>It  </a:t>
            </a:r>
            <a:r>
              <a:rPr sz="2400" spc="-35" dirty="0">
                <a:solidFill>
                  <a:srgbClr val="FFFFFF"/>
                </a:solidFill>
                <a:latin typeface="Verdana"/>
                <a:cs typeface="Verdana"/>
              </a:rPr>
              <a:t>will</a:t>
            </a:r>
            <a:r>
              <a:rPr sz="2400" spc="-210" dirty="0">
                <a:solidFill>
                  <a:srgbClr val="FFFFFF"/>
                </a:solidFill>
                <a:latin typeface="Verdana"/>
                <a:cs typeface="Verdana"/>
              </a:rPr>
              <a:t> </a:t>
            </a:r>
            <a:r>
              <a:rPr sz="2400" spc="-75" dirty="0">
                <a:solidFill>
                  <a:srgbClr val="FFFFFF"/>
                </a:solidFill>
                <a:latin typeface="Verdana"/>
                <a:cs typeface="Verdana"/>
              </a:rPr>
              <a:t>do</a:t>
            </a:r>
            <a:r>
              <a:rPr sz="2400" spc="-210" dirty="0">
                <a:solidFill>
                  <a:srgbClr val="FFFFFF"/>
                </a:solidFill>
                <a:latin typeface="Verdana"/>
                <a:cs typeface="Verdana"/>
              </a:rPr>
              <a:t> </a:t>
            </a:r>
            <a:r>
              <a:rPr sz="2400" spc="-70" dirty="0">
                <a:solidFill>
                  <a:srgbClr val="FFFFFF"/>
                </a:solidFill>
                <a:latin typeface="Verdana"/>
                <a:cs typeface="Verdana"/>
              </a:rPr>
              <a:t>this</a:t>
            </a:r>
            <a:r>
              <a:rPr sz="2400" spc="-210" dirty="0">
                <a:solidFill>
                  <a:srgbClr val="FFFFFF"/>
                </a:solidFill>
                <a:latin typeface="Verdana"/>
                <a:cs typeface="Verdana"/>
              </a:rPr>
              <a:t> </a:t>
            </a:r>
            <a:r>
              <a:rPr sz="2400" spc="-55" dirty="0">
                <a:solidFill>
                  <a:srgbClr val="FFFFFF"/>
                </a:solidFill>
                <a:latin typeface="Verdana"/>
                <a:cs typeface="Verdana"/>
              </a:rPr>
              <a:t>until</a:t>
            </a:r>
            <a:r>
              <a:rPr sz="2400" spc="-210" dirty="0">
                <a:solidFill>
                  <a:srgbClr val="FFFFFF"/>
                </a:solidFill>
                <a:latin typeface="Verdana"/>
                <a:cs typeface="Verdana"/>
              </a:rPr>
              <a:t> </a:t>
            </a:r>
            <a:r>
              <a:rPr sz="2400" spc="-30" dirty="0">
                <a:solidFill>
                  <a:srgbClr val="FFFFFF"/>
                </a:solidFill>
                <a:latin typeface="Verdana"/>
                <a:cs typeface="Verdana"/>
              </a:rPr>
              <a:t>it</a:t>
            </a:r>
            <a:r>
              <a:rPr sz="2400" spc="-210" dirty="0">
                <a:solidFill>
                  <a:srgbClr val="FFFFFF"/>
                </a:solidFill>
                <a:latin typeface="Verdana"/>
                <a:cs typeface="Verdana"/>
              </a:rPr>
              <a:t> </a:t>
            </a:r>
            <a:r>
              <a:rPr sz="2400" spc="-75" dirty="0">
                <a:solidFill>
                  <a:srgbClr val="FFFFFF"/>
                </a:solidFill>
                <a:latin typeface="Verdana"/>
                <a:cs typeface="Verdana"/>
              </a:rPr>
              <a:t>satisfies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10" dirty="0">
                <a:solidFill>
                  <a:srgbClr val="FFFFFF"/>
                </a:solidFill>
                <a:latin typeface="Verdana"/>
                <a:cs typeface="Verdana"/>
              </a:rPr>
              <a:t> </a:t>
            </a:r>
            <a:r>
              <a:rPr sz="2400" spc="-80" dirty="0">
                <a:solidFill>
                  <a:srgbClr val="FFFFFF"/>
                </a:solidFill>
                <a:latin typeface="Verdana"/>
                <a:cs typeface="Verdana"/>
              </a:rPr>
              <a:t>completion</a:t>
            </a:r>
            <a:r>
              <a:rPr sz="2400" spc="-210" dirty="0">
                <a:solidFill>
                  <a:srgbClr val="FFFFFF"/>
                </a:solidFill>
                <a:latin typeface="Verdana"/>
                <a:cs typeface="Verdana"/>
              </a:rPr>
              <a:t> </a:t>
            </a:r>
            <a:r>
              <a:rPr sz="2400" spc="-85" dirty="0">
                <a:solidFill>
                  <a:srgbClr val="FFFFFF"/>
                </a:solidFill>
                <a:latin typeface="Verdana"/>
                <a:cs typeface="Verdana"/>
              </a:rPr>
              <a:t>and/or</a:t>
            </a:r>
            <a:r>
              <a:rPr sz="2400" spc="-210" dirty="0">
                <a:solidFill>
                  <a:srgbClr val="FFFFFF"/>
                </a:solidFill>
                <a:latin typeface="Verdana"/>
                <a:cs typeface="Verdana"/>
              </a:rPr>
              <a:t> </a:t>
            </a:r>
            <a:r>
              <a:rPr sz="2400" spc="-80" dirty="0">
                <a:solidFill>
                  <a:srgbClr val="FFFFFF"/>
                </a:solidFill>
                <a:latin typeface="Verdana"/>
                <a:cs typeface="Verdana"/>
              </a:rPr>
              <a:t>parallelism</a:t>
            </a:r>
            <a:r>
              <a:rPr sz="2400" spc="-210" dirty="0">
                <a:solidFill>
                  <a:srgbClr val="FFFFFF"/>
                </a:solidFill>
                <a:latin typeface="Verdana"/>
                <a:cs typeface="Verdana"/>
              </a:rPr>
              <a:t> </a:t>
            </a:r>
            <a:r>
              <a:rPr sz="2400" spc="-80" dirty="0">
                <a:solidFill>
                  <a:srgbClr val="FFFFFF"/>
                </a:solidFill>
                <a:latin typeface="Verdana"/>
                <a:cs typeface="Verdana"/>
              </a:rPr>
              <a:t>condition.</a:t>
            </a:r>
            <a:endParaRPr sz="2400" dirty="0">
              <a:latin typeface="Verdana"/>
              <a:cs typeface="Verdana"/>
            </a:endParaRPr>
          </a:p>
          <a:p>
            <a:pPr>
              <a:spcBef>
                <a:spcPts val="40"/>
              </a:spcBef>
            </a:pPr>
            <a:endParaRPr sz="2400" dirty="0">
              <a:latin typeface="Times New Roman"/>
              <a:cs typeface="Times New Roman"/>
            </a:endParaRPr>
          </a:p>
          <a:p>
            <a:pPr marL="12700" marR="297180">
              <a:lnSpc>
                <a:spcPct val="113900"/>
              </a:lnSpc>
            </a:pPr>
            <a:r>
              <a:rPr sz="2400" b="1" spc="-80" dirty="0">
                <a:solidFill>
                  <a:srgbClr val="FFFFFF"/>
                </a:solidFill>
                <a:latin typeface="Arial"/>
                <a:cs typeface="Arial"/>
              </a:rPr>
              <a:t>CronJob</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55" dirty="0">
                <a:solidFill>
                  <a:srgbClr val="FFFFFF"/>
                </a:solidFill>
                <a:latin typeface="Verdana"/>
                <a:cs typeface="Verdana"/>
              </a:rPr>
              <a:t>An</a:t>
            </a:r>
            <a:r>
              <a:rPr sz="2400" spc="-204" dirty="0">
                <a:solidFill>
                  <a:srgbClr val="FFFFFF"/>
                </a:solidFill>
                <a:latin typeface="Verdana"/>
                <a:cs typeface="Verdana"/>
              </a:rPr>
              <a:t> </a:t>
            </a:r>
            <a:r>
              <a:rPr sz="2400" spc="-85" dirty="0">
                <a:solidFill>
                  <a:srgbClr val="FFFFFF"/>
                </a:solidFill>
                <a:latin typeface="Verdana"/>
                <a:cs typeface="Verdana"/>
              </a:rPr>
              <a:t>extension</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55" dirty="0">
                <a:solidFill>
                  <a:srgbClr val="FFFFFF"/>
                </a:solidFill>
                <a:latin typeface="Verdana"/>
                <a:cs typeface="Verdana"/>
              </a:rPr>
              <a:t>Job</a:t>
            </a:r>
            <a:r>
              <a:rPr sz="2400" spc="-200" dirty="0">
                <a:solidFill>
                  <a:srgbClr val="FFFFFF"/>
                </a:solidFill>
                <a:latin typeface="Verdana"/>
                <a:cs typeface="Verdana"/>
              </a:rPr>
              <a:t> </a:t>
            </a:r>
            <a:r>
              <a:rPr sz="2400" spc="-65" dirty="0">
                <a:solidFill>
                  <a:srgbClr val="FFFFFF"/>
                </a:solidFill>
                <a:latin typeface="Verdana"/>
                <a:cs typeface="Verdana"/>
              </a:rPr>
              <a:t>Controller,</a:t>
            </a:r>
            <a:r>
              <a:rPr sz="2400" spc="-204" dirty="0">
                <a:solidFill>
                  <a:srgbClr val="FFFFFF"/>
                </a:solidFill>
                <a:latin typeface="Verdana"/>
                <a:cs typeface="Verdana"/>
              </a:rPr>
              <a:t> </a:t>
            </a:r>
            <a:r>
              <a:rPr sz="2400" spc="-30" dirty="0">
                <a:solidFill>
                  <a:srgbClr val="FFFFFF"/>
                </a:solidFill>
                <a:latin typeface="Verdana"/>
                <a:cs typeface="Verdana"/>
              </a:rPr>
              <a:t>it</a:t>
            </a:r>
            <a:r>
              <a:rPr sz="2400" spc="-204" dirty="0">
                <a:solidFill>
                  <a:srgbClr val="FFFFFF"/>
                </a:solidFill>
                <a:latin typeface="Verdana"/>
                <a:cs typeface="Verdana"/>
              </a:rPr>
              <a:t> </a:t>
            </a:r>
            <a:r>
              <a:rPr sz="2400" spc="-80" dirty="0">
                <a:solidFill>
                  <a:srgbClr val="FFFFFF"/>
                </a:solidFill>
                <a:latin typeface="Verdana"/>
                <a:cs typeface="Verdana"/>
              </a:rPr>
              <a:t>provides</a:t>
            </a:r>
            <a:r>
              <a:rPr sz="2400" spc="-200"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4"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0" dirty="0">
                <a:solidFill>
                  <a:srgbClr val="FFFFFF"/>
                </a:solidFill>
                <a:latin typeface="Verdana"/>
                <a:cs typeface="Verdana"/>
              </a:rPr>
              <a:t>executing</a:t>
            </a:r>
            <a:r>
              <a:rPr sz="2400" spc="-200" dirty="0">
                <a:solidFill>
                  <a:srgbClr val="FFFFFF"/>
                </a:solidFill>
                <a:latin typeface="Verdana"/>
                <a:cs typeface="Verdana"/>
              </a:rPr>
              <a:t> </a:t>
            </a:r>
            <a:r>
              <a:rPr sz="2400" spc="-95" dirty="0">
                <a:solidFill>
                  <a:srgbClr val="FFFFFF"/>
                </a:solidFill>
                <a:latin typeface="Verdana"/>
                <a:cs typeface="Verdana"/>
              </a:rPr>
              <a:t>jobs</a:t>
            </a:r>
            <a:r>
              <a:rPr sz="2400" spc="-204" dirty="0">
                <a:solidFill>
                  <a:srgbClr val="FFFFFF"/>
                </a:solidFill>
                <a:latin typeface="Verdana"/>
                <a:cs typeface="Verdana"/>
              </a:rPr>
              <a:t> </a:t>
            </a:r>
            <a:r>
              <a:rPr sz="2400" spc="-85" dirty="0">
                <a:solidFill>
                  <a:srgbClr val="FFFFFF"/>
                </a:solidFill>
                <a:latin typeface="Verdana"/>
                <a:cs typeface="Verdana"/>
              </a:rPr>
              <a:t>on</a:t>
            </a:r>
            <a:r>
              <a:rPr sz="2400" spc="-204" dirty="0">
                <a:solidFill>
                  <a:srgbClr val="FFFFFF"/>
                </a:solidFill>
                <a:latin typeface="Verdana"/>
                <a:cs typeface="Verdana"/>
              </a:rPr>
              <a:t> </a:t>
            </a:r>
            <a:r>
              <a:rPr sz="2400" spc="-125" dirty="0">
                <a:solidFill>
                  <a:srgbClr val="FFFFFF"/>
                </a:solidFill>
                <a:latin typeface="Verdana"/>
                <a:cs typeface="Verdana"/>
              </a:rPr>
              <a:t>a  </a:t>
            </a:r>
            <a:r>
              <a:rPr sz="2400" spc="-75" dirty="0">
                <a:solidFill>
                  <a:srgbClr val="FFFFFF"/>
                </a:solidFill>
                <a:latin typeface="Verdana"/>
                <a:cs typeface="Verdana"/>
              </a:rPr>
              <a:t>cron-like</a:t>
            </a:r>
            <a:r>
              <a:rPr sz="2400" spc="-215" dirty="0">
                <a:solidFill>
                  <a:srgbClr val="FFFFFF"/>
                </a:solidFill>
                <a:latin typeface="Verdana"/>
                <a:cs typeface="Verdana"/>
              </a:rPr>
              <a:t> </a:t>
            </a:r>
            <a:r>
              <a:rPr sz="2400" spc="-100" dirty="0">
                <a:solidFill>
                  <a:srgbClr val="FFFFFF"/>
                </a:solidFill>
                <a:latin typeface="Verdana"/>
                <a:cs typeface="Verdana"/>
              </a:rPr>
              <a:t>schedule.</a:t>
            </a:r>
            <a:endParaRPr sz="2400" dirty="0">
              <a:latin typeface="Verdana"/>
              <a:cs typeface="Verdana"/>
            </a:endParaRPr>
          </a:p>
        </p:txBody>
      </p:sp>
    </p:spTree>
    <p:extLst>
      <p:ext uri="{BB962C8B-B14F-4D97-AF65-F5344CB8AC3E}">
        <p14:creationId xmlns:p14="http://schemas.microsoft.com/office/powerpoint/2010/main" val="23145648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1"/>
            <a:ext cx="6096000" cy="685800"/>
          </a:xfrm>
          <a:prstGeom prst="rect">
            <a:avLst/>
          </a:prstGeom>
        </p:spPr>
        <p:txBody>
          <a:bodyPr vert="horz" wrap="square" lIns="0" tIns="0" rIns="0" bIns="0" rtlCol="0" anchor="t">
            <a:normAutofit/>
          </a:bodyPr>
          <a:lstStyle/>
          <a:p>
            <a:r>
              <a:rPr dirty="0"/>
              <a:t>Jobs</a:t>
            </a:r>
          </a:p>
        </p:txBody>
      </p:sp>
      <p:sp>
        <p:nvSpPr>
          <p:cNvPr id="3" name="object 3"/>
          <p:cNvSpPr txBox="1"/>
          <p:nvPr/>
        </p:nvSpPr>
        <p:spPr>
          <a:xfrm>
            <a:off x="4680999" y="2460736"/>
            <a:ext cx="3561079" cy="3131627"/>
          </a:xfrm>
          <a:prstGeom prst="rect">
            <a:avLst/>
          </a:prstGeom>
        </p:spPr>
        <p:txBody>
          <a:bodyPr vert="horz" wrap="square" lIns="0" tIns="12700" rIns="0" bIns="0" rtlCol="0">
            <a:spAutoFit/>
          </a:bodyPr>
          <a:lstStyle/>
          <a:p>
            <a:pPr marL="340995" marR="40640" indent="-328295">
              <a:lnSpc>
                <a:spcPct val="115399"/>
              </a:lnSpc>
              <a:spcBef>
                <a:spcPts val="100"/>
              </a:spcBef>
              <a:buFont typeface="Arial"/>
              <a:buChar char="●"/>
              <a:tabLst>
                <a:tab pos="340360" algn="l"/>
                <a:tab pos="340995" algn="l"/>
              </a:tabLst>
            </a:pPr>
            <a:r>
              <a:rPr sz="2000" spc="-85" dirty="0">
                <a:solidFill>
                  <a:srgbClr val="FFFFFF"/>
                </a:solidFill>
                <a:latin typeface="Verdana"/>
                <a:cs typeface="Verdana"/>
              </a:rPr>
              <a:t>Number</a:t>
            </a:r>
            <a:r>
              <a:rPr sz="2000" spc="-210" dirty="0">
                <a:solidFill>
                  <a:srgbClr val="FFFFFF"/>
                </a:solidFill>
                <a:latin typeface="Verdana"/>
                <a:cs typeface="Verdana"/>
              </a:rPr>
              <a:t> </a:t>
            </a:r>
            <a:r>
              <a:rPr sz="2000" spc="-45" dirty="0">
                <a:solidFill>
                  <a:srgbClr val="FFFFFF"/>
                </a:solidFill>
                <a:latin typeface="Verdana"/>
                <a:cs typeface="Verdana"/>
              </a:rPr>
              <a:t>of</a:t>
            </a:r>
            <a:r>
              <a:rPr sz="2000" spc="-210" dirty="0">
                <a:solidFill>
                  <a:srgbClr val="FFFFFF"/>
                </a:solidFill>
                <a:latin typeface="Verdana"/>
                <a:cs typeface="Verdana"/>
              </a:rPr>
              <a:t> </a:t>
            </a:r>
            <a:r>
              <a:rPr sz="2000" spc="-85" dirty="0">
                <a:solidFill>
                  <a:srgbClr val="FFFFFF"/>
                </a:solidFill>
                <a:latin typeface="Verdana"/>
                <a:cs typeface="Verdana"/>
              </a:rPr>
              <a:t>pod</a:t>
            </a:r>
            <a:r>
              <a:rPr sz="2000" spc="-210" dirty="0">
                <a:solidFill>
                  <a:srgbClr val="FFFFFF"/>
                </a:solidFill>
                <a:latin typeface="Verdana"/>
                <a:cs typeface="Verdana"/>
              </a:rPr>
              <a:t> </a:t>
            </a:r>
            <a:r>
              <a:rPr sz="2000" spc="-85" dirty="0">
                <a:solidFill>
                  <a:srgbClr val="FFFFFF"/>
                </a:solidFill>
                <a:latin typeface="Verdana"/>
                <a:cs typeface="Verdana"/>
              </a:rPr>
              <a:t>executions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10" dirty="0">
                <a:solidFill>
                  <a:srgbClr val="FFFFFF"/>
                </a:solidFill>
                <a:latin typeface="Verdana"/>
                <a:cs typeface="Verdana"/>
              </a:rPr>
              <a:t> </a:t>
            </a:r>
            <a:r>
              <a:rPr sz="2000" spc="-90" dirty="0">
                <a:solidFill>
                  <a:srgbClr val="FFFFFF"/>
                </a:solidFill>
                <a:latin typeface="Verdana"/>
                <a:cs typeface="Verdana"/>
              </a:rPr>
              <a:t>be</a:t>
            </a:r>
            <a:r>
              <a:rPr sz="2000" spc="-210" dirty="0">
                <a:solidFill>
                  <a:srgbClr val="FFFFFF"/>
                </a:solidFill>
                <a:latin typeface="Verdana"/>
                <a:cs typeface="Verdana"/>
              </a:rPr>
              <a:t> </a:t>
            </a:r>
            <a:r>
              <a:rPr sz="2000" spc="-60" dirty="0">
                <a:solidFill>
                  <a:srgbClr val="FFFFFF"/>
                </a:solidFill>
                <a:latin typeface="Verdana"/>
                <a:cs typeface="Verdana"/>
              </a:rPr>
              <a:t>controlled  </a:t>
            </a:r>
            <a:r>
              <a:rPr sz="2000" spc="-85" dirty="0">
                <a:solidFill>
                  <a:srgbClr val="FFFFFF"/>
                </a:solidFill>
                <a:latin typeface="Verdana"/>
                <a:cs typeface="Verdana"/>
              </a:rPr>
              <a:t>via</a:t>
            </a:r>
            <a:r>
              <a:rPr sz="2000" spc="-215" dirty="0">
                <a:solidFill>
                  <a:srgbClr val="FFFFFF"/>
                </a:solidFill>
                <a:latin typeface="Verdana"/>
                <a:cs typeface="Verdana"/>
              </a:rPr>
              <a:t> </a:t>
            </a:r>
            <a:r>
              <a:rPr sz="2000" i="1" spc="-65" dirty="0">
                <a:solidFill>
                  <a:srgbClr val="FFFFFF"/>
                </a:solidFill>
                <a:latin typeface="Arial"/>
                <a:cs typeface="Arial"/>
              </a:rPr>
              <a:t>spec.completions</a:t>
            </a:r>
            <a:endParaRPr sz="2000" dirty="0">
              <a:latin typeface="Arial"/>
              <a:cs typeface="Arial"/>
            </a:endParaRPr>
          </a:p>
          <a:p>
            <a:pPr marL="340995" indent="-328295">
              <a:spcBef>
                <a:spcPts val="240"/>
              </a:spcBef>
              <a:buFont typeface="Arial"/>
              <a:buChar char="●"/>
              <a:tabLst>
                <a:tab pos="340360" algn="l"/>
                <a:tab pos="340995" algn="l"/>
              </a:tabLst>
            </a:pPr>
            <a:r>
              <a:rPr sz="2000" spc="-70" dirty="0">
                <a:solidFill>
                  <a:srgbClr val="FFFFFF"/>
                </a:solidFill>
                <a:latin typeface="Verdana"/>
                <a:cs typeface="Verdana"/>
              </a:rPr>
              <a:t>Jobs</a:t>
            </a:r>
            <a:r>
              <a:rPr sz="2000" spc="-204" dirty="0">
                <a:solidFill>
                  <a:srgbClr val="FFFFFF"/>
                </a:solidFill>
                <a:latin typeface="Verdana"/>
                <a:cs typeface="Verdana"/>
              </a:rPr>
              <a:t> </a:t>
            </a:r>
            <a:r>
              <a:rPr sz="2000" spc="-100" dirty="0">
                <a:solidFill>
                  <a:srgbClr val="FFFFFF"/>
                </a:solidFill>
                <a:latin typeface="Verdana"/>
                <a:cs typeface="Verdana"/>
              </a:rPr>
              <a:t>can</a:t>
            </a:r>
            <a:r>
              <a:rPr sz="2000" spc="-204" dirty="0">
                <a:solidFill>
                  <a:srgbClr val="FFFFFF"/>
                </a:solidFill>
                <a:latin typeface="Verdana"/>
                <a:cs typeface="Verdana"/>
              </a:rPr>
              <a:t> </a:t>
            </a:r>
            <a:r>
              <a:rPr sz="2000" spc="-90" dirty="0">
                <a:solidFill>
                  <a:srgbClr val="FFFFFF"/>
                </a:solidFill>
                <a:latin typeface="Verdana"/>
                <a:cs typeface="Verdana"/>
              </a:rPr>
              <a:t>be</a:t>
            </a:r>
            <a:r>
              <a:rPr sz="2000" spc="-204" dirty="0">
                <a:solidFill>
                  <a:srgbClr val="FFFFFF"/>
                </a:solidFill>
                <a:latin typeface="Verdana"/>
                <a:cs typeface="Verdana"/>
              </a:rPr>
              <a:t> </a:t>
            </a:r>
            <a:r>
              <a:rPr sz="2000" spc="-70" dirty="0">
                <a:solidFill>
                  <a:srgbClr val="FFFFFF"/>
                </a:solidFill>
                <a:latin typeface="Verdana"/>
                <a:cs typeface="Verdana"/>
              </a:rPr>
              <a:t>parallelized</a:t>
            </a:r>
            <a:r>
              <a:rPr sz="2000" spc="-204" dirty="0">
                <a:solidFill>
                  <a:srgbClr val="FFFFFF"/>
                </a:solidFill>
                <a:latin typeface="Verdana"/>
                <a:cs typeface="Verdana"/>
              </a:rPr>
              <a:t> </a:t>
            </a:r>
            <a:r>
              <a:rPr sz="2000" spc="-100" dirty="0">
                <a:solidFill>
                  <a:srgbClr val="FFFFFF"/>
                </a:solidFill>
                <a:latin typeface="Verdana"/>
                <a:cs typeface="Verdana"/>
              </a:rPr>
              <a:t>using</a:t>
            </a:r>
            <a:r>
              <a:rPr sz="2000" spc="-210" dirty="0">
                <a:solidFill>
                  <a:srgbClr val="FFFFFF"/>
                </a:solidFill>
                <a:latin typeface="Verdana"/>
                <a:cs typeface="Verdana"/>
              </a:rPr>
              <a:t> </a:t>
            </a:r>
            <a:r>
              <a:rPr sz="2000" i="1" spc="-60" dirty="0">
                <a:solidFill>
                  <a:srgbClr val="FFFFFF"/>
                </a:solidFill>
                <a:latin typeface="Arial"/>
                <a:cs typeface="Arial"/>
              </a:rPr>
              <a:t>spec.parallelism</a:t>
            </a:r>
            <a:endParaRPr sz="2000" dirty="0">
              <a:latin typeface="Arial"/>
              <a:cs typeface="Arial"/>
            </a:endParaRPr>
          </a:p>
          <a:p>
            <a:pPr marL="340995" marR="525780" indent="-328295">
              <a:lnSpc>
                <a:spcPct val="115399"/>
              </a:lnSpc>
              <a:buFont typeface="Arial"/>
              <a:buChar char="●"/>
              <a:tabLst>
                <a:tab pos="340360" algn="l"/>
                <a:tab pos="340995" algn="l"/>
              </a:tabLst>
            </a:pPr>
            <a:r>
              <a:rPr sz="2000" spc="-70" dirty="0">
                <a:solidFill>
                  <a:srgbClr val="FFFFFF"/>
                </a:solidFill>
                <a:latin typeface="Verdana"/>
                <a:cs typeface="Verdana"/>
              </a:rPr>
              <a:t>Jobs</a:t>
            </a:r>
            <a:r>
              <a:rPr sz="2000" spc="-220" dirty="0">
                <a:solidFill>
                  <a:srgbClr val="FFFFFF"/>
                </a:solidFill>
                <a:latin typeface="Verdana"/>
                <a:cs typeface="Verdana"/>
              </a:rPr>
              <a:t> </a:t>
            </a:r>
            <a:r>
              <a:rPr sz="2000" spc="-105" dirty="0">
                <a:solidFill>
                  <a:srgbClr val="FFFFFF"/>
                </a:solidFill>
                <a:latin typeface="Verdana"/>
                <a:cs typeface="Verdana"/>
              </a:rPr>
              <a:t>and</a:t>
            </a:r>
            <a:r>
              <a:rPr sz="2000" spc="-220" dirty="0">
                <a:solidFill>
                  <a:srgbClr val="FFFFFF"/>
                </a:solidFill>
                <a:latin typeface="Verdana"/>
                <a:cs typeface="Verdana"/>
              </a:rPr>
              <a:t> </a:t>
            </a:r>
            <a:r>
              <a:rPr sz="2000" spc="-65" dirty="0">
                <a:solidFill>
                  <a:srgbClr val="FFFFFF"/>
                </a:solidFill>
                <a:latin typeface="Verdana"/>
                <a:cs typeface="Verdana"/>
              </a:rPr>
              <a:t>Pods</a:t>
            </a:r>
            <a:r>
              <a:rPr sz="2000" spc="-220" dirty="0">
                <a:solidFill>
                  <a:srgbClr val="FFFFFF"/>
                </a:solidFill>
                <a:latin typeface="Verdana"/>
                <a:cs typeface="Verdana"/>
              </a:rPr>
              <a:t> </a:t>
            </a:r>
            <a:r>
              <a:rPr sz="2000" spc="-85" dirty="0">
                <a:solidFill>
                  <a:srgbClr val="FFFFFF"/>
                </a:solidFill>
                <a:latin typeface="Verdana"/>
                <a:cs typeface="Verdana"/>
              </a:rPr>
              <a:t>are</a:t>
            </a:r>
            <a:r>
              <a:rPr sz="2000" spc="-220" dirty="0">
                <a:solidFill>
                  <a:srgbClr val="FFFFFF"/>
                </a:solidFill>
                <a:latin typeface="Verdana"/>
                <a:cs typeface="Verdana"/>
              </a:rPr>
              <a:t> </a:t>
            </a:r>
            <a:r>
              <a:rPr sz="2000" b="1" spc="15" dirty="0">
                <a:solidFill>
                  <a:srgbClr val="FFFFFF"/>
                </a:solidFill>
                <a:latin typeface="Arial"/>
                <a:cs typeface="Arial"/>
              </a:rPr>
              <a:t>NOT</a:t>
            </a:r>
            <a:r>
              <a:rPr sz="2000" b="1" spc="-125" dirty="0">
                <a:solidFill>
                  <a:srgbClr val="FFFFFF"/>
                </a:solidFill>
                <a:latin typeface="Arial"/>
                <a:cs typeface="Arial"/>
              </a:rPr>
              <a:t> </a:t>
            </a:r>
            <a:r>
              <a:rPr sz="2000" spc="-80" dirty="0">
                <a:solidFill>
                  <a:srgbClr val="FFFFFF"/>
                </a:solidFill>
                <a:latin typeface="Verdana"/>
                <a:cs typeface="Verdana"/>
              </a:rPr>
              <a:t>automatically  </a:t>
            </a:r>
            <a:r>
              <a:rPr sz="2000" spc="-85" dirty="0">
                <a:solidFill>
                  <a:srgbClr val="FFFFFF"/>
                </a:solidFill>
                <a:latin typeface="Verdana"/>
                <a:cs typeface="Verdana"/>
              </a:rPr>
              <a:t>cleaned</a:t>
            </a:r>
            <a:r>
              <a:rPr sz="2000" spc="-220" dirty="0">
                <a:solidFill>
                  <a:srgbClr val="FFFFFF"/>
                </a:solidFill>
                <a:latin typeface="Verdana"/>
                <a:cs typeface="Verdana"/>
              </a:rPr>
              <a:t> </a:t>
            </a:r>
            <a:r>
              <a:rPr sz="2000" spc="-100" dirty="0">
                <a:solidFill>
                  <a:srgbClr val="FFFFFF"/>
                </a:solidFill>
                <a:latin typeface="Verdana"/>
                <a:cs typeface="Verdana"/>
              </a:rPr>
              <a:t>up</a:t>
            </a:r>
            <a:r>
              <a:rPr sz="2000" spc="-215" dirty="0">
                <a:solidFill>
                  <a:srgbClr val="FFFFFF"/>
                </a:solidFill>
                <a:latin typeface="Verdana"/>
                <a:cs typeface="Verdana"/>
              </a:rPr>
              <a:t> </a:t>
            </a:r>
            <a:r>
              <a:rPr sz="2000" spc="-60" dirty="0">
                <a:solidFill>
                  <a:srgbClr val="FFFFFF"/>
                </a:solidFill>
                <a:latin typeface="Verdana"/>
                <a:cs typeface="Verdana"/>
              </a:rPr>
              <a:t>after</a:t>
            </a:r>
            <a:r>
              <a:rPr sz="2000" spc="-220" dirty="0">
                <a:solidFill>
                  <a:srgbClr val="FFFFFF"/>
                </a:solidFill>
                <a:latin typeface="Verdana"/>
                <a:cs typeface="Verdana"/>
              </a:rPr>
              <a:t> </a:t>
            </a:r>
            <a:r>
              <a:rPr sz="2000" spc="-125" dirty="0">
                <a:solidFill>
                  <a:srgbClr val="FFFFFF"/>
                </a:solidFill>
                <a:latin typeface="Verdana"/>
                <a:cs typeface="Verdana"/>
              </a:rPr>
              <a:t>a</a:t>
            </a:r>
            <a:r>
              <a:rPr sz="2000" spc="-215" dirty="0">
                <a:solidFill>
                  <a:srgbClr val="FFFFFF"/>
                </a:solidFill>
                <a:latin typeface="Verdana"/>
                <a:cs typeface="Verdana"/>
              </a:rPr>
              <a:t> </a:t>
            </a:r>
            <a:r>
              <a:rPr sz="2000" spc="-90" dirty="0">
                <a:solidFill>
                  <a:srgbClr val="FFFFFF"/>
                </a:solidFill>
                <a:latin typeface="Verdana"/>
                <a:cs typeface="Verdana"/>
              </a:rPr>
              <a:t>job</a:t>
            </a:r>
            <a:r>
              <a:rPr sz="2000" spc="-215" dirty="0">
                <a:solidFill>
                  <a:srgbClr val="FFFFFF"/>
                </a:solidFill>
                <a:latin typeface="Verdana"/>
                <a:cs typeface="Verdana"/>
              </a:rPr>
              <a:t> </a:t>
            </a:r>
            <a:r>
              <a:rPr sz="2000" spc="-114" dirty="0">
                <a:solidFill>
                  <a:srgbClr val="FFFFFF"/>
                </a:solidFill>
                <a:latin typeface="Verdana"/>
                <a:cs typeface="Verdana"/>
              </a:rPr>
              <a:t>has</a:t>
            </a:r>
            <a:r>
              <a:rPr sz="2000" spc="-220" dirty="0">
                <a:solidFill>
                  <a:srgbClr val="FFFFFF"/>
                </a:solidFill>
                <a:latin typeface="Verdana"/>
                <a:cs typeface="Verdana"/>
              </a:rPr>
              <a:t> </a:t>
            </a:r>
            <a:r>
              <a:rPr sz="2000" spc="-95" dirty="0">
                <a:solidFill>
                  <a:srgbClr val="FFFFFF"/>
                </a:solidFill>
                <a:latin typeface="Verdana"/>
                <a:cs typeface="Verdana"/>
              </a:rPr>
              <a:t>completed.</a:t>
            </a:r>
            <a:endParaRPr sz="2000" dirty="0">
              <a:latin typeface="Verdana"/>
              <a:cs typeface="Verdana"/>
            </a:endParaRPr>
          </a:p>
        </p:txBody>
      </p:sp>
      <p:sp>
        <p:nvSpPr>
          <p:cNvPr id="4" name="object 4"/>
          <p:cNvSpPr/>
          <p:nvPr/>
        </p:nvSpPr>
        <p:spPr>
          <a:xfrm>
            <a:off x="609600" y="1828800"/>
            <a:ext cx="3467093" cy="31432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6940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1"/>
            <a:ext cx="5029200" cy="914400"/>
          </a:xfrm>
          <a:prstGeom prst="rect">
            <a:avLst/>
          </a:prstGeom>
        </p:spPr>
        <p:txBody>
          <a:bodyPr vert="horz" wrap="square" lIns="0" tIns="0" rIns="0" bIns="0" rtlCol="0" anchor="t">
            <a:normAutofit/>
          </a:bodyPr>
          <a:lstStyle/>
          <a:p>
            <a:r>
              <a:rPr dirty="0"/>
              <a:t>CronJob</a:t>
            </a:r>
          </a:p>
        </p:txBody>
      </p:sp>
      <p:sp>
        <p:nvSpPr>
          <p:cNvPr id="3" name="object 3"/>
          <p:cNvSpPr txBox="1"/>
          <p:nvPr/>
        </p:nvSpPr>
        <p:spPr>
          <a:xfrm>
            <a:off x="4700077" y="2491217"/>
            <a:ext cx="2877185" cy="212879"/>
          </a:xfrm>
          <a:prstGeom prst="rect">
            <a:avLst/>
          </a:prstGeom>
        </p:spPr>
        <p:txBody>
          <a:bodyPr vert="horz" wrap="square" lIns="0" tIns="12700" rIns="0" bIns="0" rtlCol="0">
            <a:spAutoFit/>
          </a:bodyPr>
          <a:lstStyle/>
          <a:p>
            <a:pPr marL="340995" indent="-328295">
              <a:spcBef>
                <a:spcPts val="100"/>
              </a:spcBef>
              <a:buFont typeface="Arial"/>
              <a:buChar char="●"/>
              <a:tabLst>
                <a:tab pos="340360" algn="l"/>
                <a:tab pos="340995" algn="l"/>
              </a:tabLst>
            </a:pPr>
            <a:r>
              <a:rPr sz="1300" spc="-75" dirty="0">
                <a:solidFill>
                  <a:srgbClr val="FFFFFF"/>
                </a:solidFill>
                <a:latin typeface="Verdana"/>
                <a:cs typeface="Verdana"/>
              </a:rPr>
              <a:t>Adds</a:t>
            </a:r>
            <a:r>
              <a:rPr sz="1300" spc="-220" dirty="0">
                <a:solidFill>
                  <a:srgbClr val="FFFFFF"/>
                </a:solidFill>
                <a:latin typeface="Verdana"/>
                <a:cs typeface="Verdana"/>
              </a:rPr>
              <a:t> </a:t>
            </a:r>
            <a:r>
              <a:rPr sz="1300" spc="-70" dirty="0">
                <a:solidFill>
                  <a:srgbClr val="FFFFFF"/>
                </a:solidFill>
                <a:latin typeface="Verdana"/>
                <a:cs typeface="Verdana"/>
              </a:rPr>
              <a:t>cron</a:t>
            </a:r>
            <a:r>
              <a:rPr sz="1300" spc="-220" dirty="0">
                <a:solidFill>
                  <a:srgbClr val="FFFFFF"/>
                </a:solidFill>
                <a:latin typeface="Verdana"/>
                <a:cs typeface="Verdana"/>
              </a:rPr>
              <a:t> </a:t>
            </a:r>
            <a:r>
              <a:rPr sz="1300" spc="-85" dirty="0">
                <a:solidFill>
                  <a:srgbClr val="FFFFFF"/>
                </a:solidFill>
                <a:latin typeface="Verdana"/>
                <a:cs typeface="Verdana"/>
              </a:rPr>
              <a:t>schedule</a:t>
            </a:r>
            <a:r>
              <a:rPr sz="1300" spc="-220" dirty="0">
                <a:solidFill>
                  <a:srgbClr val="FFFFFF"/>
                </a:solidFill>
                <a:latin typeface="Verdana"/>
                <a:cs typeface="Verdana"/>
              </a:rPr>
              <a:t> </a:t>
            </a:r>
            <a:r>
              <a:rPr sz="1300" spc="-50" dirty="0">
                <a:solidFill>
                  <a:srgbClr val="FFFFFF"/>
                </a:solidFill>
                <a:latin typeface="Verdana"/>
                <a:cs typeface="Verdana"/>
              </a:rPr>
              <a:t>to</a:t>
            </a:r>
            <a:r>
              <a:rPr sz="1300" spc="-220" dirty="0">
                <a:solidFill>
                  <a:srgbClr val="FFFFFF"/>
                </a:solidFill>
                <a:latin typeface="Verdana"/>
                <a:cs typeface="Verdana"/>
              </a:rPr>
              <a:t> </a:t>
            </a:r>
            <a:r>
              <a:rPr sz="1300" spc="-90" dirty="0">
                <a:solidFill>
                  <a:srgbClr val="FFFFFF"/>
                </a:solidFill>
                <a:latin typeface="Verdana"/>
                <a:cs typeface="Verdana"/>
              </a:rPr>
              <a:t>job</a:t>
            </a:r>
            <a:r>
              <a:rPr sz="1300" spc="-220" dirty="0">
                <a:solidFill>
                  <a:srgbClr val="FFFFFF"/>
                </a:solidFill>
                <a:latin typeface="Verdana"/>
                <a:cs typeface="Verdana"/>
              </a:rPr>
              <a:t> </a:t>
            </a:r>
            <a:r>
              <a:rPr sz="1300" spc="-85" dirty="0">
                <a:solidFill>
                  <a:srgbClr val="FFFFFF"/>
                </a:solidFill>
                <a:latin typeface="Verdana"/>
                <a:cs typeface="Verdana"/>
              </a:rPr>
              <a:t>template</a:t>
            </a:r>
            <a:endParaRPr sz="1300">
              <a:latin typeface="Verdana"/>
              <a:cs typeface="Verdana"/>
            </a:endParaRPr>
          </a:p>
        </p:txBody>
      </p:sp>
      <p:sp>
        <p:nvSpPr>
          <p:cNvPr id="4" name="object 4"/>
          <p:cNvSpPr/>
          <p:nvPr/>
        </p:nvSpPr>
        <p:spPr>
          <a:xfrm>
            <a:off x="565473" y="2347747"/>
            <a:ext cx="3582242" cy="30653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145558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1"/>
            <a:ext cx="5257800" cy="1219199"/>
          </a:xfrm>
          <a:prstGeom prst="rect">
            <a:avLst/>
          </a:prstGeom>
        </p:spPr>
        <p:txBody>
          <a:bodyPr vert="horz" wrap="square" lIns="0" tIns="0" rIns="0" bIns="0" rtlCol="0" anchor="t">
            <a:normAutofit/>
          </a:bodyPr>
          <a:lstStyle/>
          <a:p>
            <a:r>
              <a:rPr dirty="0"/>
              <a:t>Concepts - Network</a:t>
            </a:r>
          </a:p>
        </p:txBody>
      </p:sp>
      <p:sp>
        <p:nvSpPr>
          <p:cNvPr id="3" name="object 3"/>
          <p:cNvSpPr txBox="1"/>
          <p:nvPr/>
        </p:nvSpPr>
        <p:spPr>
          <a:xfrm>
            <a:off x="685800" y="1371600"/>
            <a:ext cx="8153400" cy="3785780"/>
          </a:xfrm>
          <a:prstGeom prst="rect">
            <a:avLst/>
          </a:prstGeom>
        </p:spPr>
        <p:txBody>
          <a:bodyPr vert="horz" wrap="square" lIns="0" tIns="18415" rIns="0" bIns="0" rtlCol="0">
            <a:spAutoFit/>
          </a:bodyPr>
          <a:lstStyle/>
          <a:p>
            <a:pPr marL="12700" marR="5080">
              <a:lnSpc>
                <a:spcPct val="114599"/>
              </a:lnSpc>
              <a:spcBef>
                <a:spcPts val="145"/>
              </a:spcBef>
            </a:pPr>
            <a:r>
              <a:rPr sz="2400" b="1" spc="-65" dirty="0">
                <a:solidFill>
                  <a:srgbClr val="FFFFFF"/>
                </a:solidFill>
                <a:latin typeface="Arial"/>
                <a:cs typeface="Arial"/>
              </a:rPr>
              <a:t>Service</a:t>
            </a:r>
            <a:r>
              <a:rPr sz="2400" b="1" spc="-135" dirty="0">
                <a:solidFill>
                  <a:srgbClr val="FFFFFF"/>
                </a:solidFill>
                <a:latin typeface="Arial"/>
                <a:cs typeface="Arial"/>
              </a:rPr>
              <a:t> </a:t>
            </a:r>
            <a:r>
              <a:rPr sz="2400" b="1" spc="40" dirty="0">
                <a:solidFill>
                  <a:srgbClr val="FFFFFF"/>
                </a:solidFill>
                <a:latin typeface="Arial"/>
                <a:cs typeface="Arial"/>
              </a:rPr>
              <a:t>-</a:t>
            </a:r>
            <a:r>
              <a:rPr sz="2400" b="1" spc="-120" dirty="0">
                <a:solidFill>
                  <a:srgbClr val="FFFFFF"/>
                </a:solidFill>
                <a:latin typeface="Arial"/>
                <a:cs typeface="Arial"/>
              </a:rPr>
              <a:t> </a:t>
            </a:r>
            <a:r>
              <a:rPr sz="2400" spc="-95" dirty="0">
                <a:solidFill>
                  <a:srgbClr val="FFFFFF"/>
                </a:solidFill>
                <a:latin typeface="Verdana"/>
                <a:cs typeface="Verdana"/>
              </a:rPr>
              <a:t>Services</a:t>
            </a:r>
            <a:r>
              <a:rPr sz="2400" spc="-204" dirty="0">
                <a:solidFill>
                  <a:srgbClr val="FFFFFF"/>
                </a:solidFill>
                <a:latin typeface="Verdana"/>
                <a:cs typeface="Verdana"/>
              </a:rPr>
              <a:t> </a:t>
            </a:r>
            <a:r>
              <a:rPr sz="2400" spc="-75" dirty="0">
                <a:solidFill>
                  <a:srgbClr val="FFFFFF"/>
                </a:solidFill>
                <a:latin typeface="Verdana"/>
                <a:cs typeface="Verdana"/>
              </a:rPr>
              <a:t>provide</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05" dirty="0">
                <a:solidFill>
                  <a:srgbClr val="FFFFFF"/>
                </a:solidFill>
                <a:latin typeface="Verdana"/>
                <a:cs typeface="Verdana"/>
              </a:rPr>
              <a:t>and</a:t>
            </a:r>
            <a:r>
              <a:rPr sz="2400" spc="-204" dirty="0">
                <a:solidFill>
                  <a:srgbClr val="FFFFFF"/>
                </a:solidFill>
                <a:latin typeface="Verdana"/>
                <a:cs typeface="Verdana"/>
              </a:rPr>
              <a:t> </a:t>
            </a:r>
            <a:r>
              <a:rPr sz="2400" spc="-105" dirty="0">
                <a:solidFill>
                  <a:srgbClr val="FFFFFF"/>
                </a:solidFill>
                <a:latin typeface="Verdana"/>
                <a:cs typeface="Verdana"/>
              </a:rPr>
              <a:t>consuming</a:t>
            </a:r>
            <a:r>
              <a:rPr sz="2400" spc="-200" dirty="0">
                <a:solidFill>
                  <a:srgbClr val="FFFFFF"/>
                </a:solidFill>
                <a:latin typeface="Verdana"/>
                <a:cs typeface="Verdana"/>
              </a:rPr>
              <a:t> </a:t>
            </a:r>
            <a:r>
              <a:rPr sz="2400" spc="-65" dirty="0">
                <a:solidFill>
                  <a:srgbClr val="FFFFFF"/>
                </a:solidFill>
                <a:latin typeface="Verdana"/>
                <a:cs typeface="Verdana"/>
              </a:rPr>
              <a:t>L4</a:t>
            </a:r>
            <a:r>
              <a:rPr sz="2400" spc="-204" dirty="0">
                <a:solidFill>
                  <a:srgbClr val="FFFFFF"/>
                </a:solidFill>
                <a:latin typeface="Verdana"/>
                <a:cs typeface="Verdana"/>
              </a:rPr>
              <a:t> </a:t>
            </a:r>
            <a:r>
              <a:rPr sz="2400" spc="-50" dirty="0">
                <a:solidFill>
                  <a:srgbClr val="FFFFFF"/>
                </a:solidFill>
                <a:latin typeface="Verdana"/>
                <a:cs typeface="Verdana"/>
              </a:rPr>
              <a:t>Pod</a:t>
            </a:r>
            <a:r>
              <a:rPr sz="2400" spc="-204" dirty="0">
                <a:solidFill>
                  <a:srgbClr val="FFFFFF"/>
                </a:solidFill>
                <a:latin typeface="Verdana"/>
                <a:cs typeface="Verdana"/>
              </a:rPr>
              <a:t> </a:t>
            </a:r>
            <a:r>
              <a:rPr sz="2400" spc="-70" dirty="0">
                <a:solidFill>
                  <a:srgbClr val="FFFFFF"/>
                </a:solidFill>
                <a:latin typeface="Verdana"/>
                <a:cs typeface="Verdana"/>
              </a:rPr>
              <a:t>network</a:t>
            </a:r>
            <a:r>
              <a:rPr sz="2400" spc="-200" dirty="0">
                <a:solidFill>
                  <a:srgbClr val="FFFFFF"/>
                </a:solidFill>
                <a:latin typeface="Verdana"/>
                <a:cs typeface="Verdana"/>
              </a:rPr>
              <a:t> </a:t>
            </a:r>
            <a:r>
              <a:rPr sz="2400" spc="-85" dirty="0">
                <a:solidFill>
                  <a:srgbClr val="FFFFFF"/>
                </a:solidFill>
                <a:latin typeface="Verdana"/>
                <a:cs typeface="Verdana"/>
              </a:rPr>
              <a:t>accessible  </a:t>
            </a:r>
            <a:r>
              <a:rPr sz="2400" spc="-95" dirty="0">
                <a:solidFill>
                  <a:srgbClr val="FFFFFF"/>
                </a:solidFill>
                <a:latin typeface="Verdana"/>
                <a:cs typeface="Verdana"/>
              </a:rPr>
              <a:t>resources.</a:t>
            </a:r>
            <a:r>
              <a:rPr sz="2400" spc="-204" dirty="0">
                <a:solidFill>
                  <a:srgbClr val="FFFFFF"/>
                </a:solidFill>
                <a:latin typeface="Verdana"/>
                <a:cs typeface="Verdana"/>
              </a:rPr>
              <a:t> </a:t>
            </a:r>
            <a:r>
              <a:rPr sz="2400" spc="-85" dirty="0">
                <a:solidFill>
                  <a:srgbClr val="FFFFFF"/>
                </a:solidFill>
                <a:latin typeface="Verdana"/>
                <a:cs typeface="Verdana"/>
              </a:rPr>
              <a:t>They</a:t>
            </a:r>
            <a:r>
              <a:rPr sz="2400" spc="-200" dirty="0">
                <a:solidFill>
                  <a:srgbClr val="FFFFFF"/>
                </a:solidFill>
                <a:latin typeface="Verdana"/>
                <a:cs typeface="Verdana"/>
              </a:rPr>
              <a:t> </a:t>
            </a:r>
            <a:r>
              <a:rPr sz="2400" spc="-105" dirty="0">
                <a:solidFill>
                  <a:srgbClr val="FFFFFF"/>
                </a:solidFill>
                <a:latin typeface="Verdana"/>
                <a:cs typeface="Verdana"/>
              </a:rPr>
              <a:t>use</a:t>
            </a:r>
            <a:r>
              <a:rPr sz="2400" spc="-200" dirty="0">
                <a:solidFill>
                  <a:srgbClr val="FFFFFF"/>
                </a:solidFill>
                <a:latin typeface="Verdana"/>
                <a:cs typeface="Verdana"/>
              </a:rPr>
              <a:t> </a:t>
            </a:r>
            <a:r>
              <a:rPr sz="2400" spc="-70" dirty="0">
                <a:solidFill>
                  <a:srgbClr val="FFFFFF"/>
                </a:solidFill>
                <a:latin typeface="Verdana"/>
                <a:cs typeface="Verdana"/>
              </a:rPr>
              <a:t>label</a:t>
            </a:r>
            <a:r>
              <a:rPr sz="2400" spc="-200" dirty="0">
                <a:solidFill>
                  <a:srgbClr val="FFFFFF"/>
                </a:solidFill>
                <a:latin typeface="Verdana"/>
                <a:cs typeface="Verdana"/>
              </a:rPr>
              <a:t> </a:t>
            </a:r>
            <a:r>
              <a:rPr sz="2400" spc="-75" dirty="0">
                <a:solidFill>
                  <a:srgbClr val="FFFFFF"/>
                </a:solidFill>
                <a:latin typeface="Verdana"/>
                <a:cs typeface="Verdana"/>
              </a:rPr>
              <a:t>selectors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0" dirty="0">
                <a:solidFill>
                  <a:srgbClr val="FFFFFF"/>
                </a:solidFill>
                <a:latin typeface="Verdana"/>
                <a:cs typeface="Verdana"/>
              </a:rPr>
              <a:t> </a:t>
            </a:r>
            <a:r>
              <a:rPr sz="2400" spc="-140" dirty="0">
                <a:solidFill>
                  <a:srgbClr val="FFFFFF"/>
                </a:solidFill>
                <a:latin typeface="Verdana"/>
                <a:cs typeface="Verdana"/>
              </a:rPr>
              <a:t>map</a:t>
            </a:r>
            <a:r>
              <a:rPr sz="2400" spc="-204" dirty="0">
                <a:solidFill>
                  <a:srgbClr val="FFFFFF"/>
                </a:solidFill>
                <a:latin typeface="Verdana"/>
                <a:cs typeface="Verdana"/>
              </a:rPr>
              <a:t> </a:t>
            </a:r>
            <a:r>
              <a:rPr sz="2400" spc="-95" dirty="0">
                <a:solidFill>
                  <a:srgbClr val="FFFFFF"/>
                </a:solidFill>
                <a:latin typeface="Verdana"/>
                <a:cs typeface="Verdana"/>
              </a:rPr>
              <a:t>groups</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0" dirty="0">
                <a:solidFill>
                  <a:srgbClr val="FFFFFF"/>
                </a:solidFill>
                <a:latin typeface="Verdana"/>
                <a:cs typeface="Verdana"/>
              </a:rPr>
              <a:t> </a:t>
            </a:r>
            <a:r>
              <a:rPr sz="2400" spc="-90" dirty="0">
                <a:solidFill>
                  <a:srgbClr val="FFFFFF"/>
                </a:solidFill>
                <a:latin typeface="Verdana"/>
                <a:cs typeface="Verdana"/>
              </a:rPr>
              <a:t>pods</a:t>
            </a:r>
            <a:r>
              <a:rPr sz="2400" spc="-200" dirty="0">
                <a:solidFill>
                  <a:srgbClr val="FFFFFF"/>
                </a:solidFill>
                <a:latin typeface="Verdana"/>
                <a:cs typeface="Verdana"/>
              </a:rPr>
              <a:t> </a:t>
            </a:r>
            <a:r>
              <a:rPr sz="2400" spc="-105" dirty="0">
                <a:solidFill>
                  <a:srgbClr val="FFFFFF"/>
                </a:solidFill>
                <a:latin typeface="Verdana"/>
                <a:cs typeface="Verdana"/>
              </a:rPr>
              <a:t>and</a:t>
            </a:r>
            <a:r>
              <a:rPr sz="2400" spc="-200" dirty="0">
                <a:solidFill>
                  <a:srgbClr val="FFFFFF"/>
                </a:solidFill>
                <a:latin typeface="Verdana"/>
                <a:cs typeface="Verdana"/>
              </a:rPr>
              <a:t> </a:t>
            </a:r>
            <a:r>
              <a:rPr sz="2400" spc="-70" dirty="0">
                <a:solidFill>
                  <a:srgbClr val="FFFFFF"/>
                </a:solidFill>
                <a:latin typeface="Verdana"/>
                <a:cs typeface="Verdana"/>
              </a:rPr>
              <a:t>ports</a:t>
            </a:r>
            <a:r>
              <a:rPr sz="2400" spc="-200" dirty="0">
                <a:solidFill>
                  <a:srgbClr val="FFFFFF"/>
                </a:solidFill>
                <a:latin typeface="Verdana"/>
                <a:cs typeface="Verdana"/>
              </a:rPr>
              <a:t> </a:t>
            </a:r>
            <a:r>
              <a:rPr sz="2400" spc="-50" dirty="0">
                <a:solidFill>
                  <a:srgbClr val="FFFFFF"/>
                </a:solidFill>
                <a:latin typeface="Verdana"/>
                <a:cs typeface="Verdana"/>
              </a:rPr>
              <a:t>to</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0" dirty="0">
                <a:solidFill>
                  <a:srgbClr val="FFFFFF"/>
                </a:solidFill>
                <a:latin typeface="Verdana"/>
                <a:cs typeface="Verdana"/>
              </a:rPr>
              <a:t> </a:t>
            </a:r>
            <a:r>
              <a:rPr sz="2400" spc="-80" dirty="0">
                <a:solidFill>
                  <a:srgbClr val="FFFFFF"/>
                </a:solidFill>
                <a:latin typeface="Verdana"/>
                <a:cs typeface="Verdana"/>
              </a:rPr>
              <a:t>cluster-unique</a:t>
            </a:r>
            <a:r>
              <a:rPr sz="2400" spc="-200" dirty="0">
                <a:solidFill>
                  <a:srgbClr val="FFFFFF"/>
                </a:solidFill>
                <a:latin typeface="Verdana"/>
                <a:cs typeface="Verdana"/>
              </a:rPr>
              <a:t> </a:t>
            </a:r>
            <a:r>
              <a:rPr sz="2400" spc="-65" dirty="0">
                <a:solidFill>
                  <a:srgbClr val="FFFFFF"/>
                </a:solidFill>
                <a:latin typeface="Verdana"/>
                <a:cs typeface="Verdana"/>
              </a:rPr>
              <a:t>virtual  </a:t>
            </a:r>
            <a:r>
              <a:rPr sz="2400" spc="-114" dirty="0">
                <a:solidFill>
                  <a:srgbClr val="FFFFFF"/>
                </a:solidFill>
                <a:latin typeface="Verdana"/>
                <a:cs typeface="Verdana"/>
              </a:rPr>
              <a:t>IP.</a:t>
            </a:r>
            <a:endParaRPr sz="2400">
              <a:latin typeface="Verdana"/>
              <a:cs typeface="Verdana"/>
            </a:endParaRPr>
          </a:p>
          <a:p>
            <a:pPr>
              <a:spcBef>
                <a:spcPts val="30"/>
              </a:spcBef>
            </a:pPr>
            <a:endParaRPr sz="2400">
              <a:latin typeface="Times New Roman"/>
              <a:cs typeface="Times New Roman"/>
            </a:endParaRPr>
          </a:p>
          <a:p>
            <a:pPr marL="12700" marR="155575">
              <a:lnSpc>
                <a:spcPct val="114599"/>
              </a:lnSpc>
            </a:pPr>
            <a:r>
              <a:rPr sz="2400" b="1" spc="-80" dirty="0">
                <a:solidFill>
                  <a:srgbClr val="FFFFFF"/>
                </a:solidFill>
                <a:latin typeface="Arial"/>
                <a:cs typeface="Arial"/>
              </a:rPr>
              <a:t>Ingress</a:t>
            </a:r>
            <a:r>
              <a:rPr sz="2400" b="1" spc="-135" dirty="0">
                <a:solidFill>
                  <a:srgbClr val="FFFFFF"/>
                </a:solidFill>
                <a:latin typeface="Arial"/>
                <a:cs typeface="Arial"/>
              </a:rPr>
              <a:t> </a:t>
            </a:r>
            <a:r>
              <a:rPr sz="2400" b="1" spc="40" dirty="0">
                <a:solidFill>
                  <a:srgbClr val="FFFFFF"/>
                </a:solidFill>
                <a:latin typeface="Arial"/>
                <a:cs typeface="Arial"/>
              </a:rPr>
              <a:t>-</a:t>
            </a:r>
            <a:r>
              <a:rPr sz="2400" b="1" spc="-135" dirty="0">
                <a:solidFill>
                  <a:srgbClr val="FFFFFF"/>
                </a:solidFill>
                <a:latin typeface="Arial"/>
                <a:cs typeface="Arial"/>
              </a:rPr>
              <a:t> </a:t>
            </a:r>
            <a:r>
              <a:rPr sz="2400" spc="-55" dirty="0">
                <a:solidFill>
                  <a:srgbClr val="FFFFFF"/>
                </a:solidFill>
                <a:latin typeface="Verdana"/>
                <a:cs typeface="Verdana"/>
              </a:rPr>
              <a:t>An</a:t>
            </a:r>
            <a:r>
              <a:rPr sz="2400" spc="-200" dirty="0">
                <a:solidFill>
                  <a:srgbClr val="FFFFFF"/>
                </a:solidFill>
                <a:latin typeface="Verdana"/>
                <a:cs typeface="Verdana"/>
              </a:rPr>
              <a:t> </a:t>
            </a:r>
            <a:r>
              <a:rPr sz="2400" spc="-90" dirty="0">
                <a:solidFill>
                  <a:srgbClr val="FFFFFF"/>
                </a:solidFill>
                <a:latin typeface="Verdana"/>
                <a:cs typeface="Verdana"/>
              </a:rPr>
              <a:t>ingress</a:t>
            </a:r>
            <a:r>
              <a:rPr sz="2400" spc="-204" dirty="0">
                <a:solidFill>
                  <a:srgbClr val="FFFFFF"/>
                </a:solidFill>
                <a:latin typeface="Verdana"/>
                <a:cs typeface="Verdana"/>
              </a:rPr>
              <a:t> </a:t>
            </a:r>
            <a:r>
              <a:rPr sz="2400" spc="-55" dirty="0">
                <a:solidFill>
                  <a:srgbClr val="FFFFFF"/>
                </a:solidFill>
                <a:latin typeface="Verdana"/>
                <a:cs typeface="Verdana"/>
              </a:rPr>
              <a:t>controller</a:t>
            </a:r>
            <a:r>
              <a:rPr sz="2400" spc="-204" dirty="0">
                <a:solidFill>
                  <a:srgbClr val="FFFFFF"/>
                </a:solidFill>
                <a:latin typeface="Verdana"/>
                <a:cs typeface="Verdana"/>
              </a:rPr>
              <a:t> </a:t>
            </a:r>
            <a:r>
              <a:rPr sz="2400" spc="-70" dirty="0">
                <a:solidFill>
                  <a:srgbClr val="FFFFFF"/>
                </a:solidFill>
                <a:latin typeface="Verdana"/>
                <a:cs typeface="Verdana"/>
              </a:rPr>
              <a:t>is</a:t>
            </a:r>
            <a:r>
              <a:rPr sz="2400" spc="-204" dirty="0">
                <a:solidFill>
                  <a:srgbClr val="FFFFFF"/>
                </a:solidFill>
                <a:latin typeface="Verdana"/>
                <a:cs typeface="Verdana"/>
              </a:rPr>
              <a:t> </a:t>
            </a:r>
            <a:r>
              <a:rPr sz="2400" spc="-75" dirty="0">
                <a:solidFill>
                  <a:srgbClr val="FFFFFF"/>
                </a:solidFill>
                <a:latin typeface="Verdana"/>
                <a:cs typeface="Verdana"/>
              </a:rPr>
              <a:t>the</a:t>
            </a:r>
            <a:r>
              <a:rPr sz="2400" spc="-204" dirty="0">
                <a:solidFill>
                  <a:srgbClr val="FFFFFF"/>
                </a:solidFill>
                <a:latin typeface="Verdana"/>
                <a:cs typeface="Verdana"/>
              </a:rPr>
              <a:t> </a:t>
            </a:r>
            <a:r>
              <a:rPr sz="2400" spc="-90" dirty="0">
                <a:solidFill>
                  <a:srgbClr val="FFFFFF"/>
                </a:solidFill>
                <a:latin typeface="Verdana"/>
                <a:cs typeface="Verdana"/>
              </a:rPr>
              <a:t>primary</a:t>
            </a:r>
            <a:r>
              <a:rPr sz="2400" spc="-204" dirty="0">
                <a:solidFill>
                  <a:srgbClr val="FFFFFF"/>
                </a:solidFill>
                <a:latin typeface="Verdana"/>
                <a:cs typeface="Verdana"/>
              </a:rPr>
              <a:t> </a:t>
            </a:r>
            <a:r>
              <a:rPr sz="2400" spc="-95" dirty="0">
                <a:solidFill>
                  <a:srgbClr val="FFFFFF"/>
                </a:solidFill>
                <a:latin typeface="Verdana"/>
                <a:cs typeface="Verdana"/>
              </a:rPr>
              <a:t>method</a:t>
            </a:r>
            <a:r>
              <a:rPr sz="2400" spc="-200" dirty="0">
                <a:solidFill>
                  <a:srgbClr val="FFFFFF"/>
                </a:solidFill>
                <a:latin typeface="Verdana"/>
                <a:cs typeface="Verdana"/>
              </a:rPr>
              <a:t> </a:t>
            </a:r>
            <a:r>
              <a:rPr sz="2400" spc="-45" dirty="0">
                <a:solidFill>
                  <a:srgbClr val="FFFFFF"/>
                </a:solidFill>
                <a:latin typeface="Verdana"/>
                <a:cs typeface="Verdana"/>
              </a:rPr>
              <a:t>of</a:t>
            </a:r>
            <a:r>
              <a:rPr sz="2400" spc="-204" dirty="0">
                <a:solidFill>
                  <a:srgbClr val="FFFFFF"/>
                </a:solidFill>
                <a:latin typeface="Verdana"/>
                <a:cs typeface="Verdana"/>
              </a:rPr>
              <a:t> </a:t>
            </a:r>
            <a:r>
              <a:rPr sz="2400" spc="-95" dirty="0">
                <a:solidFill>
                  <a:srgbClr val="FFFFFF"/>
                </a:solidFill>
                <a:latin typeface="Verdana"/>
                <a:cs typeface="Verdana"/>
              </a:rPr>
              <a:t>exposing</a:t>
            </a:r>
            <a:r>
              <a:rPr sz="2400" spc="-204" dirty="0">
                <a:solidFill>
                  <a:srgbClr val="FFFFFF"/>
                </a:solidFill>
                <a:latin typeface="Verdana"/>
                <a:cs typeface="Verdana"/>
              </a:rPr>
              <a:t> </a:t>
            </a:r>
            <a:r>
              <a:rPr sz="2400" spc="-125" dirty="0">
                <a:solidFill>
                  <a:srgbClr val="FFFFFF"/>
                </a:solidFill>
                <a:latin typeface="Verdana"/>
                <a:cs typeface="Verdana"/>
              </a:rPr>
              <a:t>a</a:t>
            </a:r>
            <a:r>
              <a:rPr sz="2400" spc="-204" dirty="0">
                <a:solidFill>
                  <a:srgbClr val="FFFFFF"/>
                </a:solidFill>
                <a:latin typeface="Verdana"/>
                <a:cs typeface="Verdana"/>
              </a:rPr>
              <a:t> </a:t>
            </a:r>
            <a:r>
              <a:rPr sz="2400" spc="-70" dirty="0">
                <a:solidFill>
                  <a:srgbClr val="FFFFFF"/>
                </a:solidFill>
                <a:latin typeface="Verdana"/>
                <a:cs typeface="Verdana"/>
              </a:rPr>
              <a:t>cluster</a:t>
            </a:r>
            <a:r>
              <a:rPr sz="2400" spc="-204" dirty="0">
                <a:solidFill>
                  <a:srgbClr val="FFFFFF"/>
                </a:solidFill>
                <a:latin typeface="Verdana"/>
                <a:cs typeface="Verdana"/>
              </a:rPr>
              <a:t> </a:t>
            </a:r>
            <a:r>
              <a:rPr sz="2400" spc="-80" dirty="0">
                <a:solidFill>
                  <a:srgbClr val="FFFFFF"/>
                </a:solidFill>
                <a:latin typeface="Verdana"/>
                <a:cs typeface="Verdana"/>
              </a:rPr>
              <a:t>service</a:t>
            </a:r>
            <a:r>
              <a:rPr sz="2400" spc="-200" dirty="0">
                <a:solidFill>
                  <a:srgbClr val="FFFFFF"/>
                </a:solidFill>
                <a:latin typeface="Verdana"/>
                <a:cs typeface="Verdana"/>
              </a:rPr>
              <a:t> </a:t>
            </a:r>
            <a:r>
              <a:rPr sz="2400" spc="-100" dirty="0">
                <a:solidFill>
                  <a:srgbClr val="FFFFFF"/>
                </a:solidFill>
                <a:latin typeface="Verdana"/>
                <a:cs typeface="Verdana"/>
              </a:rPr>
              <a:t>(usually  </a:t>
            </a:r>
            <a:r>
              <a:rPr sz="2400" spc="-90" dirty="0">
                <a:solidFill>
                  <a:srgbClr val="FFFFFF"/>
                </a:solidFill>
                <a:latin typeface="Verdana"/>
                <a:cs typeface="Verdana"/>
              </a:rPr>
              <a:t>http) </a:t>
            </a:r>
            <a:r>
              <a:rPr sz="2400" spc="-50" dirty="0">
                <a:solidFill>
                  <a:srgbClr val="FFFFFF"/>
                </a:solidFill>
                <a:latin typeface="Verdana"/>
                <a:cs typeface="Verdana"/>
              </a:rPr>
              <a:t>to </a:t>
            </a:r>
            <a:r>
              <a:rPr sz="2400" spc="-75" dirty="0">
                <a:solidFill>
                  <a:srgbClr val="FFFFFF"/>
                </a:solidFill>
                <a:latin typeface="Verdana"/>
                <a:cs typeface="Verdana"/>
              </a:rPr>
              <a:t>the outside </a:t>
            </a:r>
            <a:r>
              <a:rPr sz="2400" spc="-80" dirty="0">
                <a:solidFill>
                  <a:srgbClr val="FFFFFF"/>
                </a:solidFill>
                <a:latin typeface="Verdana"/>
                <a:cs typeface="Verdana"/>
              </a:rPr>
              <a:t>world. </a:t>
            </a:r>
            <a:r>
              <a:rPr sz="2400" spc="-90" dirty="0">
                <a:solidFill>
                  <a:srgbClr val="FFFFFF"/>
                </a:solidFill>
                <a:latin typeface="Verdana"/>
                <a:cs typeface="Verdana"/>
              </a:rPr>
              <a:t>These </a:t>
            </a:r>
            <a:r>
              <a:rPr sz="2400" spc="-85" dirty="0">
                <a:solidFill>
                  <a:srgbClr val="FFFFFF"/>
                </a:solidFill>
                <a:latin typeface="Verdana"/>
                <a:cs typeface="Verdana"/>
              </a:rPr>
              <a:t>are </a:t>
            </a:r>
            <a:r>
              <a:rPr sz="2400" spc="-75" dirty="0">
                <a:solidFill>
                  <a:srgbClr val="FFFFFF"/>
                </a:solidFill>
                <a:latin typeface="Verdana"/>
                <a:cs typeface="Verdana"/>
              </a:rPr>
              <a:t>load </a:t>
            </a:r>
            <a:r>
              <a:rPr sz="2400" spc="-85" dirty="0">
                <a:solidFill>
                  <a:srgbClr val="FFFFFF"/>
                </a:solidFill>
                <a:latin typeface="Verdana"/>
                <a:cs typeface="Verdana"/>
              </a:rPr>
              <a:t>balancers </a:t>
            </a:r>
            <a:r>
              <a:rPr sz="2400" spc="-50" dirty="0">
                <a:solidFill>
                  <a:srgbClr val="FFFFFF"/>
                </a:solidFill>
                <a:latin typeface="Verdana"/>
                <a:cs typeface="Verdana"/>
              </a:rPr>
              <a:t>or </a:t>
            </a:r>
            <a:r>
              <a:rPr sz="2400" spc="-70" dirty="0">
                <a:solidFill>
                  <a:srgbClr val="FFFFFF"/>
                </a:solidFill>
                <a:latin typeface="Verdana"/>
                <a:cs typeface="Verdana"/>
              </a:rPr>
              <a:t>routers that </a:t>
            </a:r>
            <a:r>
              <a:rPr sz="2400" spc="-85" dirty="0">
                <a:solidFill>
                  <a:srgbClr val="FFFFFF"/>
                </a:solidFill>
                <a:latin typeface="Verdana"/>
                <a:cs typeface="Verdana"/>
              </a:rPr>
              <a:t>usually </a:t>
            </a:r>
            <a:r>
              <a:rPr sz="2400" spc="-50" dirty="0">
                <a:solidFill>
                  <a:srgbClr val="FFFFFF"/>
                </a:solidFill>
                <a:latin typeface="Verdana"/>
                <a:cs typeface="Verdana"/>
              </a:rPr>
              <a:t>offer </a:t>
            </a:r>
            <a:r>
              <a:rPr sz="2400" spc="-155" dirty="0">
                <a:solidFill>
                  <a:srgbClr val="FFFFFF"/>
                </a:solidFill>
                <a:latin typeface="Verdana"/>
                <a:cs typeface="Verdana"/>
              </a:rPr>
              <a:t>SSL  </a:t>
            </a:r>
            <a:r>
              <a:rPr sz="2400" spc="-85" dirty="0">
                <a:solidFill>
                  <a:srgbClr val="FFFFFF"/>
                </a:solidFill>
                <a:latin typeface="Verdana"/>
                <a:cs typeface="Verdana"/>
              </a:rPr>
              <a:t>termination,</a:t>
            </a:r>
            <a:r>
              <a:rPr sz="2400" spc="-215" dirty="0">
                <a:solidFill>
                  <a:srgbClr val="FFFFFF"/>
                </a:solidFill>
                <a:latin typeface="Verdana"/>
                <a:cs typeface="Verdana"/>
              </a:rPr>
              <a:t> </a:t>
            </a:r>
            <a:r>
              <a:rPr sz="2400" spc="-114" dirty="0">
                <a:solidFill>
                  <a:srgbClr val="FFFFFF"/>
                </a:solidFill>
                <a:latin typeface="Verdana"/>
                <a:cs typeface="Verdana"/>
              </a:rPr>
              <a:t>name-based</a:t>
            </a:r>
            <a:r>
              <a:rPr sz="2400" spc="-210" dirty="0">
                <a:solidFill>
                  <a:srgbClr val="FFFFFF"/>
                </a:solidFill>
                <a:latin typeface="Verdana"/>
                <a:cs typeface="Verdana"/>
              </a:rPr>
              <a:t> </a:t>
            </a:r>
            <a:r>
              <a:rPr sz="2400" spc="-65" dirty="0">
                <a:solidFill>
                  <a:srgbClr val="FFFFFF"/>
                </a:solidFill>
                <a:latin typeface="Verdana"/>
                <a:cs typeface="Verdana"/>
              </a:rPr>
              <a:t>virtual</a:t>
            </a:r>
            <a:r>
              <a:rPr sz="2400" spc="-210" dirty="0">
                <a:solidFill>
                  <a:srgbClr val="FFFFFF"/>
                </a:solidFill>
                <a:latin typeface="Verdana"/>
                <a:cs typeface="Verdana"/>
              </a:rPr>
              <a:t> </a:t>
            </a:r>
            <a:r>
              <a:rPr sz="2400" spc="-85" dirty="0">
                <a:solidFill>
                  <a:srgbClr val="FFFFFF"/>
                </a:solidFill>
                <a:latin typeface="Verdana"/>
                <a:cs typeface="Verdana"/>
              </a:rPr>
              <a:t>hosting</a:t>
            </a:r>
            <a:r>
              <a:rPr sz="2400" spc="-210" dirty="0">
                <a:solidFill>
                  <a:srgbClr val="FFFFFF"/>
                </a:solidFill>
                <a:latin typeface="Verdana"/>
                <a:cs typeface="Verdana"/>
              </a:rPr>
              <a:t> </a:t>
            </a:r>
            <a:r>
              <a:rPr sz="2400" spc="-100" dirty="0">
                <a:solidFill>
                  <a:srgbClr val="FFFFFF"/>
                </a:solidFill>
                <a:latin typeface="Verdana"/>
                <a:cs typeface="Verdana"/>
              </a:rPr>
              <a:t>etc.</a:t>
            </a:r>
            <a:endParaRPr sz="2400">
              <a:latin typeface="Verdana"/>
              <a:cs typeface="Verdana"/>
            </a:endParaRPr>
          </a:p>
        </p:txBody>
      </p:sp>
    </p:spTree>
    <p:extLst>
      <p:ext uri="{BB962C8B-B14F-4D97-AF65-F5344CB8AC3E}">
        <p14:creationId xmlns:p14="http://schemas.microsoft.com/office/powerpoint/2010/main" val="367642890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28600"/>
            <a:ext cx="5615113" cy="990600"/>
          </a:xfrm>
          <a:prstGeom prst="rect">
            <a:avLst/>
          </a:prstGeom>
        </p:spPr>
        <p:txBody>
          <a:bodyPr vert="horz" wrap="square" lIns="0" tIns="0" rIns="0" bIns="0" rtlCol="0" anchor="t">
            <a:normAutofit/>
          </a:bodyPr>
          <a:lstStyle/>
          <a:p>
            <a:r>
              <a:rPr dirty="0"/>
              <a:t>Service</a:t>
            </a:r>
          </a:p>
        </p:txBody>
      </p:sp>
      <p:sp>
        <p:nvSpPr>
          <p:cNvPr id="3" name="object 3"/>
          <p:cNvSpPr txBox="1"/>
          <p:nvPr/>
        </p:nvSpPr>
        <p:spPr>
          <a:xfrm>
            <a:off x="1499427" y="2460737"/>
            <a:ext cx="4863465" cy="1824989"/>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55" dirty="0">
                <a:solidFill>
                  <a:srgbClr val="FFFFFF"/>
                </a:solidFill>
                <a:latin typeface="Verdana"/>
                <a:cs typeface="Verdana"/>
              </a:rPr>
              <a:t>Acts</a:t>
            </a:r>
            <a:r>
              <a:rPr sz="1300" spc="-210"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65" dirty="0">
                <a:solidFill>
                  <a:srgbClr val="FFFFFF"/>
                </a:solidFill>
                <a:latin typeface="Verdana"/>
                <a:cs typeface="Verdana"/>
              </a:rPr>
              <a:t>unified</a:t>
            </a:r>
            <a:r>
              <a:rPr sz="1300" spc="-210" dirty="0">
                <a:solidFill>
                  <a:srgbClr val="FFFFFF"/>
                </a:solidFill>
                <a:latin typeface="Verdana"/>
                <a:cs typeface="Verdana"/>
              </a:rPr>
              <a:t> </a:t>
            </a:r>
            <a:r>
              <a:rPr sz="1300" spc="-95" dirty="0">
                <a:solidFill>
                  <a:srgbClr val="FFFFFF"/>
                </a:solidFill>
                <a:latin typeface="Verdana"/>
                <a:cs typeface="Verdana"/>
              </a:rPr>
              <a:t>method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95" dirty="0">
                <a:solidFill>
                  <a:srgbClr val="FFFFFF"/>
                </a:solidFill>
                <a:latin typeface="Verdana"/>
                <a:cs typeface="Verdana"/>
              </a:rPr>
              <a:t>accessing</a:t>
            </a:r>
            <a:r>
              <a:rPr sz="1300" spc="-210" dirty="0">
                <a:solidFill>
                  <a:srgbClr val="FFFFFF"/>
                </a:solidFill>
                <a:latin typeface="Verdana"/>
                <a:cs typeface="Verdana"/>
              </a:rPr>
              <a:t> </a:t>
            </a:r>
            <a:r>
              <a:rPr sz="1300" spc="-70" dirty="0">
                <a:solidFill>
                  <a:srgbClr val="FFFFFF"/>
                </a:solidFill>
                <a:latin typeface="Verdana"/>
                <a:cs typeface="Verdana"/>
              </a:rPr>
              <a:t>replicated</a:t>
            </a:r>
            <a:r>
              <a:rPr sz="1300" spc="-210" dirty="0">
                <a:solidFill>
                  <a:srgbClr val="FFFFFF"/>
                </a:solidFill>
                <a:latin typeface="Verdana"/>
                <a:cs typeface="Verdana"/>
              </a:rPr>
              <a:t> </a:t>
            </a:r>
            <a:r>
              <a:rPr sz="1300" spc="-114" dirty="0">
                <a:solidFill>
                  <a:srgbClr val="FFFFFF"/>
                </a:solidFill>
                <a:latin typeface="Verdana"/>
                <a:cs typeface="Verdana"/>
              </a:rPr>
              <a:t>pods.</a:t>
            </a:r>
            <a:endParaRPr sz="1300" dirty="0">
              <a:latin typeface="Verdana"/>
              <a:cs typeface="Verdana"/>
            </a:endParaRPr>
          </a:p>
          <a:p>
            <a:pPr marL="340995" indent="-328295">
              <a:spcBef>
                <a:spcPts val="240"/>
              </a:spcBef>
              <a:buFont typeface="Arial"/>
              <a:buChar char="●"/>
              <a:tabLst>
                <a:tab pos="340360" algn="l"/>
                <a:tab pos="340995" algn="l"/>
              </a:tabLst>
            </a:pPr>
            <a:r>
              <a:rPr sz="1300" spc="-55" dirty="0">
                <a:solidFill>
                  <a:srgbClr val="FFFFFF"/>
                </a:solidFill>
                <a:latin typeface="Verdana"/>
                <a:cs typeface="Verdana"/>
              </a:rPr>
              <a:t>Four</a:t>
            </a:r>
            <a:r>
              <a:rPr sz="1300" spc="-215" dirty="0">
                <a:solidFill>
                  <a:srgbClr val="FFFFFF"/>
                </a:solidFill>
                <a:latin typeface="Verdana"/>
                <a:cs typeface="Verdana"/>
              </a:rPr>
              <a:t> </a:t>
            </a:r>
            <a:r>
              <a:rPr sz="1300" spc="-110" dirty="0">
                <a:solidFill>
                  <a:srgbClr val="FFFFFF"/>
                </a:solidFill>
                <a:latin typeface="Verdana"/>
                <a:cs typeface="Verdana"/>
              </a:rPr>
              <a:t>major</a:t>
            </a:r>
            <a:r>
              <a:rPr sz="1300" spc="-210" dirty="0">
                <a:solidFill>
                  <a:srgbClr val="FFFFFF"/>
                </a:solidFill>
                <a:latin typeface="Verdana"/>
                <a:cs typeface="Verdana"/>
              </a:rPr>
              <a:t> </a:t>
            </a:r>
            <a:r>
              <a:rPr sz="1300" spc="-90" dirty="0">
                <a:solidFill>
                  <a:srgbClr val="FFFFFF"/>
                </a:solidFill>
                <a:latin typeface="Verdana"/>
                <a:cs typeface="Verdana"/>
              </a:rPr>
              <a:t>Service</a:t>
            </a:r>
            <a:r>
              <a:rPr sz="1300" spc="-210" dirty="0">
                <a:solidFill>
                  <a:srgbClr val="FFFFFF"/>
                </a:solidFill>
                <a:latin typeface="Verdana"/>
                <a:cs typeface="Verdana"/>
              </a:rPr>
              <a:t> </a:t>
            </a:r>
            <a:r>
              <a:rPr sz="1300" spc="-120" dirty="0">
                <a:solidFill>
                  <a:srgbClr val="FFFFFF"/>
                </a:solidFill>
                <a:latin typeface="Verdana"/>
                <a:cs typeface="Verdana"/>
              </a:rPr>
              <a:t>Types:</a:t>
            </a:r>
            <a:endParaRPr sz="1300" dirty="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CluterIP</a:t>
            </a:r>
            <a:r>
              <a:rPr sz="1100" spc="-175" dirty="0">
                <a:solidFill>
                  <a:srgbClr val="FFFFFF"/>
                </a:solidFill>
                <a:latin typeface="Verdana"/>
                <a:cs typeface="Verdana"/>
              </a:rPr>
              <a:t> </a:t>
            </a:r>
            <a:r>
              <a:rPr sz="1100" spc="-120" dirty="0">
                <a:solidFill>
                  <a:srgbClr val="FFFFFF"/>
                </a:solidFill>
                <a:latin typeface="Verdana"/>
                <a:cs typeface="Verdana"/>
              </a:rPr>
              <a:t>-</a:t>
            </a:r>
            <a:r>
              <a:rPr sz="1100" spc="-175" dirty="0">
                <a:solidFill>
                  <a:srgbClr val="FFFFFF"/>
                </a:solidFill>
                <a:latin typeface="Verdana"/>
                <a:cs typeface="Verdana"/>
              </a:rPr>
              <a:t> </a:t>
            </a:r>
            <a:r>
              <a:rPr sz="1100" spc="-80" dirty="0">
                <a:solidFill>
                  <a:srgbClr val="FFFFFF"/>
                </a:solidFill>
                <a:latin typeface="Verdana"/>
                <a:cs typeface="Verdana"/>
              </a:rPr>
              <a:t>Exposes</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0" dirty="0">
                <a:solidFill>
                  <a:srgbClr val="FFFFFF"/>
                </a:solidFill>
                <a:latin typeface="Verdana"/>
                <a:cs typeface="Verdana"/>
              </a:rPr>
              <a:t> </a:t>
            </a:r>
            <a:r>
              <a:rPr sz="1100" spc="-75" dirty="0">
                <a:solidFill>
                  <a:srgbClr val="FFFFFF"/>
                </a:solidFill>
                <a:latin typeface="Verdana"/>
                <a:cs typeface="Verdana"/>
              </a:rPr>
              <a:t>on</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45" dirty="0">
                <a:solidFill>
                  <a:srgbClr val="FFFFFF"/>
                </a:solidFill>
                <a:latin typeface="Verdana"/>
                <a:cs typeface="Verdana"/>
              </a:rPr>
              <a:t>strictly</a:t>
            </a:r>
            <a:r>
              <a:rPr sz="1100" spc="-175" dirty="0">
                <a:solidFill>
                  <a:srgbClr val="FFFFFF"/>
                </a:solidFill>
                <a:latin typeface="Verdana"/>
                <a:cs typeface="Verdana"/>
              </a:rPr>
              <a:t> </a:t>
            </a:r>
            <a:r>
              <a:rPr sz="1100" spc="-60" dirty="0">
                <a:solidFill>
                  <a:srgbClr val="FFFFFF"/>
                </a:solidFill>
                <a:latin typeface="Verdana"/>
                <a:cs typeface="Verdana"/>
              </a:rPr>
              <a:t>cluster-internal</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85" dirty="0">
                <a:solidFill>
                  <a:srgbClr val="FFFFFF"/>
                </a:solidFill>
                <a:latin typeface="Verdana"/>
                <a:cs typeface="Verdana"/>
              </a:rPr>
              <a:t>(default)</a:t>
            </a:r>
            <a:endParaRPr sz="1100" dirty="0">
              <a:latin typeface="Verdana"/>
              <a:cs typeface="Verdana"/>
            </a:endParaRPr>
          </a:p>
          <a:p>
            <a:pPr marL="798195" marR="306070" lvl="1" indent="-313055">
              <a:lnSpc>
                <a:spcPct val="113599"/>
              </a:lnSpc>
              <a:buFont typeface="Arial"/>
              <a:buChar char="○"/>
              <a:tabLst>
                <a:tab pos="797560" algn="l"/>
                <a:tab pos="798195" algn="l"/>
              </a:tabLst>
            </a:pPr>
            <a:r>
              <a:rPr sz="1100" spc="-40" dirty="0">
                <a:solidFill>
                  <a:srgbClr val="FFFFFF"/>
                </a:solidFill>
                <a:latin typeface="Verdana"/>
                <a:cs typeface="Verdana"/>
              </a:rPr>
              <a:t>NodePort</a:t>
            </a:r>
            <a:r>
              <a:rPr sz="1100" spc="-175"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75" dirty="0">
                <a:solidFill>
                  <a:srgbClr val="FFFFFF"/>
                </a:solidFill>
                <a:latin typeface="Verdana"/>
                <a:cs typeface="Verdana"/>
              </a:rPr>
              <a:t>Service</a:t>
            </a:r>
            <a:r>
              <a:rPr sz="1100" spc="-175" dirty="0">
                <a:solidFill>
                  <a:srgbClr val="FFFFFF"/>
                </a:solidFill>
                <a:latin typeface="Verdana"/>
                <a:cs typeface="Verdana"/>
              </a:rPr>
              <a:t> </a:t>
            </a:r>
            <a:r>
              <a:rPr sz="1100" spc="-60" dirty="0">
                <a:solidFill>
                  <a:srgbClr val="FFFFFF"/>
                </a:solidFill>
                <a:latin typeface="Verdana"/>
                <a:cs typeface="Verdana"/>
              </a:rPr>
              <a:t>is</a:t>
            </a:r>
            <a:r>
              <a:rPr sz="1100" spc="-170" dirty="0">
                <a:solidFill>
                  <a:srgbClr val="FFFFFF"/>
                </a:solidFill>
                <a:latin typeface="Verdana"/>
                <a:cs typeface="Verdana"/>
              </a:rPr>
              <a:t> </a:t>
            </a:r>
            <a:r>
              <a:rPr sz="1100" spc="-80" dirty="0">
                <a:solidFill>
                  <a:srgbClr val="FFFFFF"/>
                </a:solidFill>
                <a:latin typeface="Verdana"/>
                <a:cs typeface="Verdana"/>
              </a:rPr>
              <a:t>exposed</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85" dirty="0">
                <a:solidFill>
                  <a:srgbClr val="FFFFFF"/>
                </a:solidFill>
                <a:latin typeface="Verdana"/>
                <a:cs typeface="Verdana"/>
              </a:rPr>
              <a:t>each</a:t>
            </a:r>
            <a:r>
              <a:rPr sz="1100" spc="-175" dirty="0">
                <a:solidFill>
                  <a:srgbClr val="FFFFFF"/>
                </a:solidFill>
                <a:latin typeface="Verdana"/>
                <a:cs typeface="Verdana"/>
              </a:rPr>
              <a:t> </a:t>
            </a:r>
            <a:r>
              <a:rPr sz="1100" spc="-75" dirty="0">
                <a:solidFill>
                  <a:srgbClr val="FFFFFF"/>
                </a:solidFill>
                <a:latin typeface="Verdana"/>
                <a:cs typeface="Verdana"/>
              </a:rPr>
              <a:t>node’s</a:t>
            </a:r>
            <a:r>
              <a:rPr sz="1100" spc="-170" dirty="0">
                <a:solidFill>
                  <a:srgbClr val="FFFFFF"/>
                </a:solidFill>
                <a:latin typeface="Verdana"/>
                <a:cs typeface="Verdana"/>
              </a:rPr>
              <a:t> </a:t>
            </a:r>
            <a:r>
              <a:rPr sz="1100" spc="-60" dirty="0">
                <a:solidFill>
                  <a:srgbClr val="FFFFFF"/>
                </a:solidFill>
                <a:latin typeface="Verdana"/>
                <a:cs typeface="Verdana"/>
              </a:rPr>
              <a:t>IP</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0" dirty="0">
                <a:solidFill>
                  <a:srgbClr val="FFFFFF"/>
                </a:solidFill>
                <a:latin typeface="Verdana"/>
                <a:cs typeface="Verdana"/>
              </a:rPr>
              <a:t>statically  defined</a:t>
            </a:r>
            <a:r>
              <a:rPr sz="1100" spc="-180" dirty="0">
                <a:solidFill>
                  <a:srgbClr val="FFFFFF"/>
                </a:solidFill>
                <a:latin typeface="Verdana"/>
                <a:cs typeface="Verdana"/>
              </a:rPr>
              <a:t> </a:t>
            </a:r>
            <a:r>
              <a:rPr sz="1100" spc="-75" dirty="0">
                <a:solidFill>
                  <a:srgbClr val="FFFFFF"/>
                </a:solidFill>
                <a:latin typeface="Verdana"/>
                <a:cs typeface="Verdana"/>
              </a:rPr>
              <a:t>port.</a:t>
            </a:r>
            <a:endParaRPr sz="1100" dirty="0">
              <a:latin typeface="Verdana"/>
              <a:cs typeface="Verdana"/>
            </a:endParaRPr>
          </a:p>
          <a:p>
            <a:pPr marL="798195" marR="307340" lvl="1" indent="-313055">
              <a:lnSpc>
                <a:spcPct val="113599"/>
              </a:lnSpc>
              <a:buFont typeface="Arial"/>
              <a:buChar char="○"/>
              <a:tabLst>
                <a:tab pos="797560" algn="l"/>
                <a:tab pos="798195" algn="l"/>
              </a:tabLst>
            </a:pPr>
            <a:r>
              <a:rPr sz="1100" spc="-70" dirty="0">
                <a:solidFill>
                  <a:srgbClr val="FFFFFF"/>
                </a:solidFill>
                <a:latin typeface="Verdana"/>
                <a:cs typeface="Verdana"/>
              </a:rPr>
              <a:t>LoadBalancer</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45" dirty="0">
                <a:solidFill>
                  <a:srgbClr val="FFFFFF"/>
                </a:solidFill>
                <a:latin typeface="Verdana"/>
                <a:cs typeface="Verdana"/>
              </a:rPr>
              <a:t>Works</a:t>
            </a:r>
            <a:r>
              <a:rPr sz="1100" spc="-170" dirty="0">
                <a:solidFill>
                  <a:srgbClr val="FFFFFF"/>
                </a:solidFill>
                <a:latin typeface="Verdana"/>
                <a:cs typeface="Verdana"/>
              </a:rPr>
              <a:t> </a:t>
            </a:r>
            <a:r>
              <a:rPr sz="1100" spc="-55" dirty="0">
                <a:solidFill>
                  <a:srgbClr val="FFFFFF"/>
                </a:solidFill>
                <a:latin typeface="Verdana"/>
                <a:cs typeface="Verdana"/>
              </a:rPr>
              <a:t>in</a:t>
            </a:r>
            <a:r>
              <a:rPr sz="1100" spc="-170" dirty="0">
                <a:solidFill>
                  <a:srgbClr val="FFFFFF"/>
                </a:solidFill>
                <a:latin typeface="Verdana"/>
                <a:cs typeface="Verdana"/>
              </a:rPr>
              <a:t> </a:t>
            </a:r>
            <a:r>
              <a:rPr sz="1100" spc="-70" dirty="0">
                <a:solidFill>
                  <a:srgbClr val="FFFFFF"/>
                </a:solidFill>
                <a:latin typeface="Verdana"/>
                <a:cs typeface="Verdana"/>
              </a:rPr>
              <a:t>combination</a:t>
            </a:r>
            <a:r>
              <a:rPr sz="1100" spc="-170" dirty="0">
                <a:solidFill>
                  <a:srgbClr val="FFFFFF"/>
                </a:solidFill>
                <a:latin typeface="Verdana"/>
                <a:cs typeface="Verdana"/>
              </a:rPr>
              <a:t> </a:t>
            </a:r>
            <a:r>
              <a:rPr sz="1100" spc="-50" dirty="0">
                <a:solidFill>
                  <a:srgbClr val="FFFFFF"/>
                </a:solidFill>
                <a:latin typeface="Verdana"/>
                <a:cs typeface="Verdana"/>
              </a:rPr>
              <a:t>with</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0" dirty="0">
                <a:solidFill>
                  <a:srgbClr val="FFFFFF"/>
                </a:solidFill>
                <a:latin typeface="Verdana"/>
                <a:cs typeface="Verdana"/>
              </a:rPr>
              <a:t> </a:t>
            </a:r>
            <a:r>
              <a:rPr sz="1100" spc="-60" dirty="0">
                <a:solidFill>
                  <a:srgbClr val="FFFFFF"/>
                </a:solidFill>
                <a:latin typeface="Verdana"/>
                <a:cs typeface="Verdana"/>
              </a:rPr>
              <a:t>cloud</a:t>
            </a:r>
            <a:r>
              <a:rPr sz="1100" spc="-170" dirty="0">
                <a:solidFill>
                  <a:srgbClr val="FFFFFF"/>
                </a:solidFill>
                <a:latin typeface="Verdana"/>
                <a:cs typeface="Verdana"/>
              </a:rPr>
              <a:t> </a:t>
            </a:r>
            <a:r>
              <a:rPr sz="1100" spc="-60" dirty="0">
                <a:solidFill>
                  <a:srgbClr val="FFFFFF"/>
                </a:solidFill>
                <a:latin typeface="Verdana"/>
                <a:cs typeface="Verdana"/>
              </a:rPr>
              <a:t>provider</a:t>
            </a:r>
            <a:r>
              <a:rPr sz="1100" spc="-170" dirty="0">
                <a:solidFill>
                  <a:srgbClr val="FFFFFF"/>
                </a:solidFill>
                <a:latin typeface="Verdana"/>
                <a:cs typeface="Verdana"/>
              </a:rPr>
              <a:t> </a:t>
            </a:r>
            <a:r>
              <a:rPr sz="1100" spc="-40" dirty="0">
                <a:solidFill>
                  <a:srgbClr val="FFFFFF"/>
                </a:solidFill>
                <a:latin typeface="Verdana"/>
                <a:cs typeface="Verdana"/>
              </a:rPr>
              <a:t>to  </a:t>
            </a:r>
            <a:r>
              <a:rPr sz="1100" spc="-85" dirty="0">
                <a:solidFill>
                  <a:srgbClr val="FFFFFF"/>
                </a:solidFill>
                <a:latin typeface="Verdana"/>
                <a:cs typeface="Verdana"/>
              </a:rPr>
              <a:t>expose</a:t>
            </a:r>
            <a:r>
              <a:rPr sz="1100" spc="-175"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65" dirty="0">
                <a:solidFill>
                  <a:srgbClr val="FFFFFF"/>
                </a:solidFill>
                <a:latin typeface="Verdana"/>
                <a:cs typeface="Verdana"/>
              </a:rPr>
              <a:t>service</a:t>
            </a:r>
            <a:r>
              <a:rPr sz="1100" spc="-175" dirty="0">
                <a:solidFill>
                  <a:srgbClr val="FFFFFF"/>
                </a:solidFill>
                <a:latin typeface="Verdana"/>
                <a:cs typeface="Verdana"/>
              </a:rPr>
              <a:t> </a:t>
            </a:r>
            <a:r>
              <a:rPr sz="1100" spc="-65" dirty="0">
                <a:solidFill>
                  <a:srgbClr val="FFFFFF"/>
                </a:solidFill>
                <a:latin typeface="Verdana"/>
                <a:cs typeface="Verdana"/>
              </a:rPr>
              <a:t>outside</a:t>
            </a:r>
            <a:r>
              <a:rPr sz="1100" spc="-170" dirty="0">
                <a:solidFill>
                  <a:srgbClr val="FFFFFF"/>
                </a:solidFill>
                <a:latin typeface="Verdana"/>
                <a:cs typeface="Verdana"/>
              </a:rPr>
              <a:t> </a:t>
            </a:r>
            <a:r>
              <a:rPr sz="1100" spc="-65" dirty="0">
                <a:solidFill>
                  <a:srgbClr val="FFFFFF"/>
                </a:solidFill>
                <a:latin typeface="Verdana"/>
                <a:cs typeface="Verdana"/>
              </a:rPr>
              <a:t>the</a:t>
            </a:r>
            <a:r>
              <a:rPr sz="1100" spc="-175" dirty="0">
                <a:solidFill>
                  <a:srgbClr val="FFFFFF"/>
                </a:solidFill>
                <a:latin typeface="Verdana"/>
                <a:cs typeface="Verdana"/>
              </a:rPr>
              <a:t> </a:t>
            </a:r>
            <a:r>
              <a:rPr sz="1100" spc="-60" dirty="0">
                <a:solidFill>
                  <a:srgbClr val="FFFFFF"/>
                </a:solidFill>
                <a:latin typeface="Verdana"/>
                <a:cs typeface="Verdana"/>
              </a:rPr>
              <a:t>cluster</a:t>
            </a:r>
            <a:r>
              <a:rPr sz="1100" spc="-175" dirty="0">
                <a:solidFill>
                  <a:srgbClr val="FFFFFF"/>
                </a:solidFill>
                <a:latin typeface="Verdana"/>
                <a:cs typeface="Verdana"/>
              </a:rPr>
              <a:t> </a:t>
            </a:r>
            <a:r>
              <a:rPr sz="1100" spc="-75" dirty="0">
                <a:solidFill>
                  <a:srgbClr val="FFFFFF"/>
                </a:solidFill>
                <a:latin typeface="Verdana"/>
                <a:cs typeface="Verdana"/>
              </a:rPr>
              <a:t>on</a:t>
            </a:r>
            <a:r>
              <a:rPr sz="1100" spc="-170" dirty="0">
                <a:solidFill>
                  <a:srgbClr val="FFFFFF"/>
                </a:solidFill>
                <a:latin typeface="Verdana"/>
                <a:cs typeface="Verdana"/>
              </a:rPr>
              <a:t> </a:t>
            </a:r>
            <a:r>
              <a:rPr sz="1100" spc="-105" dirty="0">
                <a:solidFill>
                  <a:srgbClr val="FFFFFF"/>
                </a:solidFill>
                <a:latin typeface="Verdana"/>
                <a:cs typeface="Verdana"/>
              </a:rPr>
              <a:t>a</a:t>
            </a:r>
            <a:r>
              <a:rPr sz="1100" spc="-175"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65" dirty="0">
                <a:solidFill>
                  <a:srgbClr val="FFFFFF"/>
                </a:solidFill>
                <a:latin typeface="Verdana"/>
                <a:cs typeface="Verdana"/>
              </a:rPr>
              <a:t>external</a:t>
            </a:r>
            <a:r>
              <a:rPr sz="1100" spc="-170" dirty="0">
                <a:solidFill>
                  <a:srgbClr val="FFFFFF"/>
                </a:solidFill>
                <a:latin typeface="Verdana"/>
                <a:cs typeface="Verdana"/>
              </a:rPr>
              <a:t> </a:t>
            </a:r>
            <a:r>
              <a:rPr sz="1100" spc="-95" dirty="0">
                <a:solidFill>
                  <a:srgbClr val="FFFFFF"/>
                </a:solidFill>
                <a:latin typeface="Verdana"/>
                <a:cs typeface="Verdana"/>
              </a:rPr>
              <a:t>IP.</a:t>
            </a:r>
            <a:endParaRPr sz="1100" dirty="0">
              <a:latin typeface="Verdana"/>
              <a:cs typeface="Verdana"/>
            </a:endParaRPr>
          </a:p>
          <a:p>
            <a:pPr marL="798195" marR="5080" lvl="1" indent="-313055">
              <a:lnSpc>
                <a:spcPct val="113599"/>
              </a:lnSpc>
              <a:spcBef>
                <a:spcPts val="5"/>
              </a:spcBef>
              <a:buFont typeface="Arial"/>
              <a:buChar char="○"/>
              <a:tabLst>
                <a:tab pos="797560" algn="l"/>
                <a:tab pos="798195" algn="l"/>
              </a:tabLst>
            </a:pPr>
            <a:r>
              <a:rPr sz="1100" spc="-70" dirty="0">
                <a:solidFill>
                  <a:srgbClr val="FFFFFF"/>
                </a:solidFill>
                <a:latin typeface="Verdana"/>
                <a:cs typeface="Verdana"/>
              </a:rPr>
              <a:t>ExternalName</a:t>
            </a:r>
            <a:r>
              <a:rPr sz="1100" spc="-170" dirty="0">
                <a:solidFill>
                  <a:srgbClr val="FFFFFF"/>
                </a:solidFill>
                <a:latin typeface="Verdana"/>
                <a:cs typeface="Verdana"/>
              </a:rPr>
              <a:t> </a:t>
            </a:r>
            <a:r>
              <a:rPr sz="1100" spc="-120" dirty="0">
                <a:solidFill>
                  <a:srgbClr val="FFFFFF"/>
                </a:solidFill>
                <a:latin typeface="Verdana"/>
                <a:cs typeface="Verdana"/>
              </a:rPr>
              <a:t>-</a:t>
            </a:r>
            <a:r>
              <a:rPr sz="1100" spc="-170" dirty="0">
                <a:solidFill>
                  <a:srgbClr val="FFFFFF"/>
                </a:solidFill>
                <a:latin typeface="Verdana"/>
                <a:cs typeface="Verdana"/>
              </a:rPr>
              <a:t> </a:t>
            </a:r>
            <a:r>
              <a:rPr sz="1100" spc="-85" dirty="0">
                <a:solidFill>
                  <a:srgbClr val="FFFFFF"/>
                </a:solidFill>
                <a:latin typeface="Verdana"/>
                <a:cs typeface="Verdana"/>
              </a:rPr>
              <a:t>used</a:t>
            </a:r>
            <a:r>
              <a:rPr sz="1100" spc="-170" dirty="0">
                <a:solidFill>
                  <a:srgbClr val="FFFFFF"/>
                </a:solidFill>
                <a:latin typeface="Verdana"/>
                <a:cs typeface="Verdana"/>
              </a:rPr>
              <a:t> </a:t>
            </a:r>
            <a:r>
              <a:rPr sz="1100" spc="-40" dirty="0">
                <a:solidFill>
                  <a:srgbClr val="FFFFFF"/>
                </a:solidFill>
                <a:latin typeface="Verdana"/>
                <a:cs typeface="Verdana"/>
              </a:rPr>
              <a:t>to</a:t>
            </a:r>
            <a:r>
              <a:rPr sz="1100" spc="-170" dirty="0">
                <a:solidFill>
                  <a:srgbClr val="FFFFFF"/>
                </a:solidFill>
                <a:latin typeface="Verdana"/>
                <a:cs typeface="Verdana"/>
              </a:rPr>
              <a:t> </a:t>
            </a:r>
            <a:r>
              <a:rPr sz="1100" spc="-65" dirty="0">
                <a:solidFill>
                  <a:srgbClr val="FFFFFF"/>
                </a:solidFill>
                <a:latin typeface="Verdana"/>
                <a:cs typeface="Verdana"/>
              </a:rPr>
              <a:t>references</a:t>
            </a:r>
            <a:r>
              <a:rPr sz="1100" spc="-170" dirty="0">
                <a:solidFill>
                  <a:srgbClr val="FFFFFF"/>
                </a:solidFill>
                <a:latin typeface="Verdana"/>
                <a:cs typeface="Verdana"/>
              </a:rPr>
              <a:t> </a:t>
            </a:r>
            <a:r>
              <a:rPr sz="1100" spc="-70" dirty="0">
                <a:solidFill>
                  <a:srgbClr val="FFFFFF"/>
                </a:solidFill>
                <a:latin typeface="Verdana"/>
                <a:cs typeface="Verdana"/>
              </a:rPr>
              <a:t>endpoints</a:t>
            </a:r>
            <a:r>
              <a:rPr sz="1100" spc="-190" dirty="0">
                <a:solidFill>
                  <a:srgbClr val="FFFFFF"/>
                </a:solidFill>
                <a:latin typeface="Verdana"/>
                <a:cs typeface="Verdana"/>
              </a:rPr>
              <a:t> </a:t>
            </a:r>
            <a:r>
              <a:rPr sz="1100" b="1" spc="-30" dirty="0">
                <a:solidFill>
                  <a:srgbClr val="FFFFFF"/>
                </a:solidFill>
                <a:latin typeface="Arial"/>
                <a:cs typeface="Arial"/>
              </a:rPr>
              <a:t>OUTSIDE</a:t>
            </a:r>
            <a:r>
              <a:rPr sz="1100" b="1" spc="-90" dirty="0">
                <a:solidFill>
                  <a:srgbClr val="FFFFFF"/>
                </a:solidFill>
                <a:latin typeface="Arial"/>
                <a:cs typeface="Arial"/>
              </a:rPr>
              <a:t> </a:t>
            </a:r>
            <a:r>
              <a:rPr sz="1100" spc="-65" dirty="0">
                <a:solidFill>
                  <a:srgbClr val="FFFFFF"/>
                </a:solidFill>
                <a:latin typeface="Verdana"/>
                <a:cs typeface="Verdana"/>
              </a:rPr>
              <a:t>the</a:t>
            </a:r>
            <a:r>
              <a:rPr sz="1100" spc="-170" dirty="0">
                <a:solidFill>
                  <a:srgbClr val="FFFFFF"/>
                </a:solidFill>
                <a:latin typeface="Verdana"/>
                <a:cs typeface="Verdana"/>
              </a:rPr>
              <a:t> </a:t>
            </a:r>
            <a:r>
              <a:rPr sz="1100" spc="-60" dirty="0">
                <a:solidFill>
                  <a:srgbClr val="FFFFFF"/>
                </a:solidFill>
                <a:latin typeface="Verdana"/>
                <a:cs typeface="Verdana"/>
              </a:rPr>
              <a:t>cluster  </a:t>
            </a:r>
            <a:r>
              <a:rPr sz="1100" spc="-80" dirty="0">
                <a:solidFill>
                  <a:srgbClr val="FFFFFF"/>
                </a:solidFill>
                <a:latin typeface="Verdana"/>
                <a:cs typeface="Verdana"/>
              </a:rPr>
              <a:t>by</a:t>
            </a:r>
            <a:r>
              <a:rPr sz="1100" spc="-180" dirty="0">
                <a:solidFill>
                  <a:srgbClr val="FFFFFF"/>
                </a:solidFill>
                <a:latin typeface="Verdana"/>
                <a:cs typeface="Verdana"/>
              </a:rPr>
              <a:t> </a:t>
            </a:r>
            <a:r>
              <a:rPr sz="1100" spc="-65" dirty="0">
                <a:solidFill>
                  <a:srgbClr val="FFFFFF"/>
                </a:solidFill>
                <a:latin typeface="Verdana"/>
                <a:cs typeface="Verdana"/>
              </a:rPr>
              <a:t>providing</a:t>
            </a:r>
            <a:r>
              <a:rPr sz="1100" spc="-175" dirty="0">
                <a:solidFill>
                  <a:srgbClr val="FFFFFF"/>
                </a:solidFill>
                <a:latin typeface="Verdana"/>
                <a:cs typeface="Verdana"/>
              </a:rPr>
              <a:t> </a:t>
            </a:r>
            <a:r>
              <a:rPr sz="1100" spc="-105" dirty="0">
                <a:solidFill>
                  <a:srgbClr val="FFFFFF"/>
                </a:solidFill>
                <a:latin typeface="Verdana"/>
                <a:cs typeface="Verdana"/>
              </a:rPr>
              <a:t>a</a:t>
            </a:r>
            <a:r>
              <a:rPr sz="1100" spc="-180" dirty="0">
                <a:solidFill>
                  <a:srgbClr val="FFFFFF"/>
                </a:solidFill>
                <a:latin typeface="Verdana"/>
                <a:cs typeface="Verdana"/>
              </a:rPr>
              <a:t> </a:t>
            </a:r>
            <a:r>
              <a:rPr sz="1100" spc="-55" dirty="0">
                <a:solidFill>
                  <a:srgbClr val="FFFFFF"/>
                </a:solidFill>
                <a:latin typeface="Verdana"/>
                <a:cs typeface="Verdana"/>
              </a:rPr>
              <a:t>static</a:t>
            </a:r>
            <a:r>
              <a:rPr sz="1100" spc="-175" dirty="0">
                <a:solidFill>
                  <a:srgbClr val="FFFFFF"/>
                </a:solidFill>
                <a:latin typeface="Verdana"/>
                <a:cs typeface="Verdana"/>
              </a:rPr>
              <a:t> </a:t>
            </a:r>
            <a:r>
              <a:rPr sz="1100" spc="-55" dirty="0">
                <a:solidFill>
                  <a:srgbClr val="FFFFFF"/>
                </a:solidFill>
                <a:latin typeface="Verdana"/>
                <a:cs typeface="Verdana"/>
              </a:rPr>
              <a:t>internally</a:t>
            </a:r>
            <a:r>
              <a:rPr sz="1100" spc="-175" dirty="0">
                <a:solidFill>
                  <a:srgbClr val="FFFFFF"/>
                </a:solidFill>
                <a:latin typeface="Verdana"/>
                <a:cs typeface="Verdana"/>
              </a:rPr>
              <a:t> </a:t>
            </a:r>
            <a:r>
              <a:rPr sz="1100" spc="-60" dirty="0">
                <a:solidFill>
                  <a:srgbClr val="FFFFFF"/>
                </a:solidFill>
                <a:latin typeface="Verdana"/>
                <a:cs typeface="Verdana"/>
              </a:rPr>
              <a:t>referenced</a:t>
            </a:r>
            <a:r>
              <a:rPr sz="1100" spc="-180" dirty="0">
                <a:solidFill>
                  <a:srgbClr val="FFFFFF"/>
                </a:solidFill>
                <a:latin typeface="Verdana"/>
                <a:cs typeface="Verdana"/>
              </a:rPr>
              <a:t> </a:t>
            </a:r>
            <a:r>
              <a:rPr sz="1100" spc="-60" dirty="0">
                <a:solidFill>
                  <a:srgbClr val="FFFFFF"/>
                </a:solidFill>
                <a:latin typeface="Verdana"/>
                <a:cs typeface="Verdana"/>
              </a:rPr>
              <a:t>DNS</a:t>
            </a:r>
            <a:r>
              <a:rPr sz="1100" spc="-175" dirty="0">
                <a:solidFill>
                  <a:srgbClr val="FFFFFF"/>
                </a:solidFill>
                <a:latin typeface="Verdana"/>
                <a:cs typeface="Verdana"/>
              </a:rPr>
              <a:t> </a:t>
            </a:r>
            <a:r>
              <a:rPr sz="1100" spc="-120" dirty="0">
                <a:solidFill>
                  <a:srgbClr val="FFFFFF"/>
                </a:solidFill>
                <a:latin typeface="Verdana"/>
                <a:cs typeface="Verdana"/>
              </a:rPr>
              <a:t>name.</a:t>
            </a:r>
            <a:endParaRPr sz="1100" dirty="0">
              <a:latin typeface="Verdana"/>
              <a:cs typeface="Verdana"/>
            </a:endParaRPr>
          </a:p>
        </p:txBody>
      </p:sp>
      <p:sp>
        <p:nvSpPr>
          <p:cNvPr id="4" name="object 4"/>
          <p:cNvSpPr/>
          <p:nvPr/>
        </p:nvSpPr>
        <p:spPr>
          <a:xfrm>
            <a:off x="6753037" y="2424797"/>
            <a:ext cx="1609721" cy="22859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255396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3708" y="1486582"/>
            <a:ext cx="2741295" cy="1342419"/>
          </a:xfrm>
          <a:prstGeom prst="rect">
            <a:avLst/>
          </a:prstGeom>
        </p:spPr>
        <p:txBody>
          <a:bodyPr vert="horz" wrap="square" lIns="0" tIns="0" rIns="0" bIns="0" rtlCol="0" anchor="t">
            <a:normAutofit/>
          </a:bodyPr>
          <a:lstStyle/>
          <a:p>
            <a:r>
              <a:rPr dirty="0"/>
              <a:t>Ingress Controller</a:t>
            </a:r>
            <a:endParaRPr/>
          </a:p>
        </p:txBody>
      </p:sp>
      <p:sp>
        <p:nvSpPr>
          <p:cNvPr id="3" name="object 3"/>
          <p:cNvSpPr txBox="1"/>
          <p:nvPr/>
        </p:nvSpPr>
        <p:spPr>
          <a:xfrm>
            <a:off x="1570578" y="2452934"/>
            <a:ext cx="3174365" cy="2159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75" dirty="0">
                <a:solidFill>
                  <a:srgbClr val="FFFFFF"/>
                </a:solidFill>
                <a:latin typeface="Verdana"/>
                <a:cs typeface="Verdana"/>
              </a:rPr>
              <a:t>Deployed</a:t>
            </a:r>
            <a:r>
              <a:rPr sz="1300" spc="-215" dirty="0">
                <a:solidFill>
                  <a:srgbClr val="FFFFFF"/>
                </a:solidFill>
                <a:latin typeface="Verdana"/>
                <a:cs typeface="Verdana"/>
              </a:rPr>
              <a:t> </a:t>
            </a:r>
            <a:r>
              <a:rPr sz="1300" spc="-120" dirty="0">
                <a:solidFill>
                  <a:srgbClr val="FFFFFF"/>
                </a:solidFill>
                <a:latin typeface="Verdana"/>
                <a:cs typeface="Verdana"/>
              </a:rPr>
              <a:t>as</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85" dirty="0">
                <a:solidFill>
                  <a:srgbClr val="FFFFFF"/>
                </a:solidFill>
                <a:latin typeface="Verdana"/>
                <a:cs typeface="Verdana"/>
              </a:rPr>
              <a:t>pod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5" dirty="0">
                <a:solidFill>
                  <a:srgbClr val="FFFFFF"/>
                </a:solidFill>
                <a:latin typeface="Verdana"/>
                <a:cs typeface="Verdana"/>
              </a:rPr>
              <a:t> </a:t>
            </a:r>
            <a:r>
              <a:rPr sz="1300" spc="-90" dirty="0">
                <a:solidFill>
                  <a:srgbClr val="FFFFFF"/>
                </a:solidFill>
                <a:latin typeface="Verdana"/>
                <a:cs typeface="Verdana"/>
              </a:rPr>
              <a:t>one</a:t>
            </a:r>
            <a:r>
              <a:rPr sz="1300" spc="-210" dirty="0">
                <a:solidFill>
                  <a:srgbClr val="FFFFFF"/>
                </a:solidFill>
                <a:latin typeface="Verdana"/>
                <a:cs typeface="Verdana"/>
              </a:rPr>
              <a:t> </a:t>
            </a:r>
            <a:r>
              <a:rPr sz="1300" spc="-50" dirty="0">
                <a:solidFill>
                  <a:srgbClr val="FFFFFF"/>
                </a:solidFill>
                <a:latin typeface="Verdana"/>
                <a:cs typeface="Verdana"/>
              </a:rPr>
              <a:t>or</a:t>
            </a:r>
            <a:r>
              <a:rPr sz="1300" spc="-215" dirty="0">
                <a:solidFill>
                  <a:srgbClr val="FFFFFF"/>
                </a:solidFill>
                <a:latin typeface="Verdana"/>
                <a:cs typeface="Verdana"/>
              </a:rPr>
              <a:t> </a:t>
            </a:r>
            <a:r>
              <a:rPr sz="1300" spc="-100" dirty="0">
                <a:solidFill>
                  <a:srgbClr val="FFFFFF"/>
                </a:solidFill>
                <a:latin typeface="Verdana"/>
                <a:cs typeface="Verdana"/>
              </a:rPr>
              <a:t>more</a:t>
            </a:r>
            <a:r>
              <a:rPr sz="1300" spc="-210" dirty="0">
                <a:solidFill>
                  <a:srgbClr val="FFFFFF"/>
                </a:solidFill>
                <a:latin typeface="Verdana"/>
                <a:cs typeface="Verdana"/>
              </a:rPr>
              <a:t> </a:t>
            </a:r>
            <a:r>
              <a:rPr sz="1300" spc="-85" dirty="0">
                <a:solidFill>
                  <a:srgbClr val="FFFFFF"/>
                </a:solidFill>
                <a:latin typeface="Verdana"/>
                <a:cs typeface="Verdana"/>
              </a:rPr>
              <a:t>hosts</a:t>
            </a:r>
            <a:endParaRPr sz="1300" dirty="0">
              <a:latin typeface="Verdana"/>
              <a:cs typeface="Verdana"/>
            </a:endParaRPr>
          </a:p>
          <a:p>
            <a:pPr marL="340995" marR="370205" indent="-328295">
              <a:lnSpc>
                <a:spcPct val="115399"/>
              </a:lnSpc>
              <a:buFont typeface="Arial"/>
              <a:buChar char="●"/>
              <a:tabLst>
                <a:tab pos="340360" algn="l"/>
                <a:tab pos="340995" algn="l"/>
              </a:tabLst>
            </a:pPr>
            <a:r>
              <a:rPr sz="1300" spc="-110" dirty="0">
                <a:solidFill>
                  <a:srgbClr val="FFFFFF"/>
                </a:solidFill>
                <a:latin typeface="Verdana"/>
                <a:cs typeface="Verdana"/>
              </a:rPr>
              <a:t>Ingress</a:t>
            </a:r>
            <a:r>
              <a:rPr sz="1300" spc="-215" dirty="0">
                <a:solidFill>
                  <a:srgbClr val="FFFFFF"/>
                </a:solidFill>
                <a:latin typeface="Verdana"/>
                <a:cs typeface="Verdana"/>
              </a:rPr>
              <a:t> </a:t>
            </a:r>
            <a:r>
              <a:rPr sz="1300" spc="-60" dirty="0">
                <a:solidFill>
                  <a:srgbClr val="FFFFFF"/>
                </a:solidFill>
                <a:latin typeface="Verdana"/>
                <a:cs typeface="Verdana"/>
              </a:rPr>
              <a:t>controllers</a:t>
            </a:r>
            <a:r>
              <a:rPr sz="1300" spc="-210"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114" dirty="0">
                <a:solidFill>
                  <a:srgbClr val="FFFFFF"/>
                </a:solidFill>
                <a:latin typeface="Verdana"/>
                <a:cs typeface="Verdana"/>
              </a:rPr>
              <a:t>an</a:t>
            </a:r>
            <a:r>
              <a:rPr sz="1300" spc="-215" dirty="0">
                <a:solidFill>
                  <a:srgbClr val="FFFFFF"/>
                </a:solidFill>
                <a:latin typeface="Verdana"/>
                <a:cs typeface="Verdana"/>
              </a:rPr>
              <a:t> </a:t>
            </a:r>
            <a:r>
              <a:rPr sz="1300" spc="-80" dirty="0">
                <a:solidFill>
                  <a:srgbClr val="FFFFFF"/>
                </a:solidFill>
                <a:latin typeface="Verdana"/>
                <a:cs typeface="Verdana"/>
              </a:rPr>
              <a:t>external  </a:t>
            </a:r>
            <a:r>
              <a:rPr sz="1300" spc="-55" dirty="0">
                <a:solidFill>
                  <a:srgbClr val="FFFFFF"/>
                </a:solidFill>
                <a:latin typeface="Verdana"/>
                <a:cs typeface="Verdana"/>
              </a:rPr>
              <a:t>controller</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5" dirty="0">
                <a:solidFill>
                  <a:srgbClr val="FFFFFF"/>
                </a:solidFill>
                <a:latin typeface="Verdana"/>
                <a:cs typeface="Verdana"/>
              </a:rPr>
              <a:t> </a:t>
            </a:r>
            <a:r>
              <a:rPr sz="1300" spc="-75" dirty="0">
                <a:solidFill>
                  <a:srgbClr val="FFFFFF"/>
                </a:solidFill>
                <a:latin typeface="Verdana"/>
                <a:cs typeface="Verdana"/>
              </a:rPr>
              <a:t>multiple</a:t>
            </a:r>
            <a:r>
              <a:rPr sz="1300" spc="-215" dirty="0">
                <a:solidFill>
                  <a:srgbClr val="FFFFFF"/>
                </a:solidFill>
                <a:latin typeface="Verdana"/>
                <a:cs typeface="Verdana"/>
              </a:rPr>
              <a:t> </a:t>
            </a:r>
            <a:r>
              <a:rPr sz="1300" spc="-90" dirty="0">
                <a:solidFill>
                  <a:srgbClr val="FFFFFF"/>
                </a:solidFill>
                <a:latin typeface="Verdana"/>
                <a:cs typeface="Verdana"/>
              </a:rPr>
              <a:t>options.</a:t>
            </a:r>
            <a:endParaRPr sz="1300" dirty="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Nginx</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HAproxy</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Contour</a:t>
            </a:r>
            <a:endParaRPr sz="1100" dirty="0">
              <a:latin typeface="Verdana"/>
              <a:cs typeface="Verdana"/>
            </a:endParaRPr>
          </a:p>
          <a:p>
            <a:pPr marL="798195" lvl="1" indent="-313055">
              <a:spcBef>
                <a:spcPts val="180"/>
              </a:spcBef>
              <a:buFont typeface="Arial"/>
              <a:buChar char="○"/>
              <a:tabLst>
                <a:tab pos="797560" algn="l"/>
                <a:tab pos="798195" algn="l"/>
              </a:tabLst>
            </a:pPr>
            <a:r>
              <a:rPr sz="1100" spc="-50" dirty="0">
                <a:solidFill>
                  <a:srgbClr val="FFFFFF"/>
                </a:solidFill>
                <a:latin typeface="Verdana"/>
                <a:cs typeface="Verdana"/>
              </a:rPr>
              <a:t>Traefik</a:t>
            </a:r>
            <a:endParaRPr sz="1100" dirty="0">
              <a:latin typeface="Verdana"/>
              <a:cs typeface="Verdana"/>
            </a:endParaRPr>
          </a:p>
          <a:p>
            <a:pPr marL="340995" marR="5080" indent="-328295">
              <a:lnSpc>
                <a:spcPts val="1800"/>
              </a:lnSpc>
              <a:spcBef>
                <a:spcPts val="35"/>
              </a:spcBef>
              <a:buFont typeface="Arial"/>
              <a:buChar char="●"/>
              <a:tabLst>
                <a:tab pos="340360" algn="l"/>
                <a:tab pos="340995" algn="l"/>
              </a:tabLst>
            </a:pPr>
            <a:r>
              <a:rPr sz="1300" spc="-75" dirty="0">
                <a:solidFill>
                  <a:srgbClr val="FFFFFF"/>
                </a:solidFill>
                <a:latin typeface="Verdana"/>
                <a:cs typeface="Verdana"/>
              </a:rPr>
              <a:t>Specific</a:t>
            </a:r>
            <a:r>
              <a:rPr sz="1300" spc="-225" dirty="0">
                <a:solidFill>
                  <a:srgbClr val="FFFFFF"/>
                </a:solidFill>
                <a:latin typeface="Verdana"/>
                <a:cs typeface="Verdana"/>
              </a:rPr>
              <a:t> </a:t>
            </a:r>
            <a:r>
              <a:rPr sz="1300" spc="-75" dirty="0">
                <a:solidFill>
                  <a:srgbClr val="FFFFFF"/>
                </a:solidFill>
                <a:latin typeface="Verdana"/>
                <a:cs typeface="Verdana"/>
              </a:rPr>
              <a:t>features</a:t>
            </a:r>
            <a:r>
              <a:rPr sz="1300" spc="-220" dirty="0">
                <a:solidFill>
                  <a:srgbClr val="FFFFFF"/>
                </a:solidFill>
                <a:latin typeface="Verdana"/>
                <a:cs typeface="Verdana"/>
              </a:rPr>
              <a:t> </a:t>
            </a:r>
            <a:r>
              <a:rPr sz="1300" spc="-105" dirty="0">
                <a:solidFill>
                  <a:srgbClr val="FFFFFF"/>
                </a:solidFill>
                <a:latin typeface="Verdana"/>
                <a:cs typeface="Verdana"/>
              </a:rPr>
              <a:t>and</a:t>
            </a:r>
            <a:r>
              <a:rPr sz="1300" spc="-225" dirty="0">
                <a:solidFill>
                  <a:srgbClr val="FFFFFF"/>
                </a:solidFill>
                <a:latin typeface="Verdana"/>
                <a:cs typeface="Verdana"/>
              </a:rPr>
              <a:t> </a:t>
            </a:r>
            <a:r>
              <a:rPr sz="1300" spc="-55" dirty="0">
                <a:solidFill>
                  <a:srgbClr val="FFFFFF"/>
                </a:solidFill>
                <a:latin typeface="Verdana"/>
                <a:cs typeface="Verdana"/>
              </a:rPr>
              <a:t>controller</a:t>
            </a:r>
            <a:r>
              <a:rPr sz="1300" spc="-220" dirty="0">
                <a:solidFill>
                  <a:srgbClr val="FFFFFF"/>
                </a:solidFill>
                <a:latin typeface="Verdana"/>
                <a:cs typeface="Verdana"/>
              </a:rPr>
              <a:t> </a:t>
            </a:r>
            <a:r>
              <a:rPr sz="1300" spc="-65" dirty="0">
                <a:solidFill>
                  <a:srgbClr val="FFFFFF"/>
                </a:solidFill>
                <a:latin typeface="Verdana"/>
                <a:cs typeface="Verdana"/>
              </a:rPr>
              <a:t>specific  </a:t>
            </a:r>
            <a:r>
              <a:rPr sz="1300" spc="-70" dirty="0">
                <a:solidFill>
                  <a:srgbClr val="FFFFFF"/>
                </a:solidFill>
                <a:latin typeface="Verdana"/>
                <a:cs typeface="Verdana"/>
              </a:rPr>
              <a:t>configuration is </a:t>
            </a:r>
            <a:r>
              <a:rPr sz="1300" spc="-105" dirty="0">
                <a:solidFill>
                  <a:srgbClr val="FFFFFF"/>
                </a:solidFill>
                <a:latin typeface="Verdana"/>
                <a:cs typeface="Verdana"/>
              </a:rPr>
              <a:t>passed </a:t>
            </a:r>
            <a:r>
              <a:rPr sz="1300" spc="-85" dirty="0">
                <a:solidFill>
                  <a:srgbClr val="FFFFFF"/>
                </a:solidFill>
                <a:latin typeface="Verdana"/>
                <a:cs typeface="Verdana"/>
              </a:rPr>
              <a:t>through  </a:t>
            </a:r>
            <a:r>
              <a:rPr sz="1300" spc="-90" dirty="0">
                <a:solidFill>
                  <a:srgbClr val="FFFFFF"/>
                </a:solidFill>
                <a:latin typeface="Verdana"/>
                <a:cs typeface="Verdana"/>
              </a:rPr>
              <a:t>annotations.</a:t>
            </a:r>
            <a:endParaRPr sz="1300" dirty="0">
              <a:latin typeface="Verdana"/>
              <a:cs typeface="Verdana"/>
            </a:endParaRPr>
          </a:p>
        </p:txBody>
      </p:sp>
      <p:sp>
        <p:nvSpPr>
          <p:cNvPr id="4" name="object 4"/>
          <p:cNvSpPr/>
          <p:nvPr/>
        </p:nvSpPr>
        <p:spPr>
          <a:xfrm>
            <a:off x="5102114" y="2424796"/>
            <a:ext cx="3305168" cy="28955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70706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1"/>
            <a:ext cx="6858000" cy="1066800"/>
          </a:xfrm>
          <a:prstGeom prst="rect">
            <a:avLst/>
          </a:prstGeom>
        </p:spPr>
        <p:txBody>
          <a:bodyPr vert="horz" wrap="square" lIns="0" tIns="0" rIns="0" bIns="0" rtlCol="0" anchor="t">
            <a:normAutofit/>
          </a:bodyPr>
          <a:lstStyle/>
          <a:p>
            <a:r>
              <a:rPr dirty="0"/>
              <a:t>Concepts - Storage</a:t>
            </a:r>
          </a:p>
        </p:txBody>
      </p:sp>
      <p:sp>
        <p:nvSpPr>
          <p:cNvPr id="3" name="object 3"/>
          <p:cNvSpPr txBox="1"/>
          <p:nvPr/>
        </p:nvSpPr>
        <p:spPr>
          <a:xfrm>
            <a:off x="1370518" y="2489693"/>
            <a:ext cx="6666865" cy="3078535"/>
          </a:xfrm>
          <a:prstGeom prst="rect">
            <a:avLst/>
          </a:prstGeom>
        </p:spPr>
        <p:txBody>
          <a:bodyPr vert="horz" wrap="square" lIns="0" tIns="6985" rIns="0" bIns="0" rtlCol="0">
            <a:spAutoFit/>
          </a:bodyPr>
          <a:lstStyle/>
          <a:p>
            <a:pPr marL="12700" marR="523240">
              <a:lnSpc>
                <a:spcPct val="102200"/>
              </a:lnSpc>
              <a:spcBef>
                <a:spcPts val="55"/>
              </a:spcBef>
            </a:pPr>
            <a:r>
              <a:rPr sz="1600" b="1" spc="-35" dirty="0">
                <a:solidFill>
                  <a:srgbClr val="FFFFFF"/>
                </a:solidFill>
                <a:latin typeface="Arial"/>
                <a:cs typeface="Arial"/>
              </a:rPr>
              <a:t>Volume</a:t>
            </a:r>
            <a:r>
              <a:rPr sz="1600" b="1" spc="-190"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70" dirty="0">
                <a:solidFill>
                  <a:srgbClr val="FFFFFF"/>
                </a:solidFill>
                <a:latin typeface="Verdana"/>
                <a:cs typeface="Verdana"/>
              </a:rPr>
              <a:t>that</a:t>
            </a:r>
            <a:r>
              <a:rPr sz="1300" spc="-204" dirty="0">
                <a:solidFill>
                  <a:srgbClr val="FFFFFF"/>
                </a:solidFill>
                <a:latin typeface="Verdana"/>
                <a:cs typeface="Verdana"/>
              </a:rPr>
              <a:t> </a:t>
            </a:r>
            <a:r>
              <a:rPr sz="1300" spc="-70" dirty="0">
                <a:solidFill>
                  <a:srgbClr val="FFFFFF"/>
                </a:solidFill>
                <a:latin typeface="Verdana"/>
                <a:cs typeface="Verdana"/>
              </a:rPr>
              <a:t>is</a:t>
            </a:r>
            <a:r>
              <a:rPr sz="1300" spc="-204" dirty="0">
                <a:solidFill>
                  <a:srgbClr val="FFFFFF"/>
                </a:solidFill>
                <a:latin typeface="Verdana"/>
                <a:cs typeface="Verdana"/>
              </a:rPr>
              <a:t> </a:t>
            </a:r>
            <a:r>
              <a:rPr sz="1600" b="1" u="heavy" spc="-10" dirty="0">
                <a:solidFill>
                  <a:srgbClr val="FFFFFF"/>
                </a:solidFill>
                <a:uFill>
                  <a:solidFill>
                    <a:srgbClr val="FFFFFF"/>
                  </a:solidFill>
                </a:uFill>
                <a:latin typeface="Arial"/>
                <a:cs typeface="Arial"/>
              </a:rPr>
              <a:t>tied</a:t>
            </a:r>
            <a:r>
              <a:rPr sz="1600" b="1" u="heavy" spc="-130" dirty="0">
                <a:solidFill>
                  <a:srgbClr val="FFFFFF"/>
                </a:solidFill>
                <a:uFill>
                  <a:solidFill>
                    <a:srgbClr val="FFFFFF"/>
                  </a:solidFill>
                </a:uFill>
                <a:latin typeface="Arial"/>
                <a:cs typeface="Arial"/>
              </a:rPr>
              <a:t> </a:t>
            </a:r>
            <a:r>
              <a:rPr sz="1600" b="1" u="heavy" spc="5" dirty="0">
                <a:solidFill>
                  <a:srgbClr val="FFFFFF"/>
                </a:solidFill>
                <a:uFill>
                  <a:solidFill>
                    <a:srgbClr val="FFFFFF"/>
                  </a:solidFill>
                </a:uFill>
                <a:latin typeface="Arial"/>
                <a:cs typeface="Arial"/>
              </a:rPr>
              <a:t>to</a:t>
            </a:r>
            <a:r>
              <a:rPr sz="1600" b="1" u="heavy" spc="-130" dirty="0">
                <a:solidFill>
                  <a:srgbClr val="FFFFFF"/>
                </a:solidFill>
                <a:uFill>
                  <a:solidFill>
                    <a:srgbClr val="FFFFFF"/>
                  </a:solidFill>
                </a:uFill>
                <a:latin typeface="Arial"/>
                <a:cs typeface="Arial"/>
              </a:rPr>
              <a:t> </a:t>
            </a:r>
            <a:r>
              <a:rPr sz="1600" b="1" u="heavy" spc="-10" dirty="0">
                <a:solidFill>
                  <a:srgbClr val="FFFFFF"/>
                </a:solidFill>
                <a:uFill>
                  <a:solidFill>
                    <a:srgbClr val="FFFFFF"/>
                  </a:solidFill>
                </a:uFill>
                <a:latin typeface="Arial"/>
                <a:cs typeface="Arial"/>
              </a:rPr>
              <a:t>the</a:t>
            </a:r>
            <a:r>
              <a:rPr sz="1600" b="1" u="heavy" spc="-135" dirty="0">
                <a:solidFill>
                  <a:srgbClr val="FFFFFF"/>
                </a:solidFill>
                <a:uFill>
                  <a:solidFill>
                    <a:srgbClr val="FFFFFF"/>
                  </a:solidFill>
                </a:uFill>
                <a:latin typeface="Arial"/>
                <a:cs typeface="Arial"/>
              </a:rPr>
              <a:t> </a:t>
            </a:r>
            <a:r>
              <a:rPr sz="1600" b="1" u="heavy" spc="-70" dirty="0">
                <a:solidFill>
                  <a:srgbClr val="FFFFFF"/>
                </a:solidFill>
                <a:uFill>
                  <a:solidFill>
                    <a:srgbClr val="FFFFFF"/>
                  </a:solidFill>
                </a:uFill>
                <a:latin typeface="Arial"/>
                <a:cs typeface="Arial"/>
              </a:rPr>
              <a:t>Pod</a:t>
            </a:r>
            <a:r>
              <a:rPr sz="1600" b="1" u="heavy" spc="-130" dirty="0">
                <a:solidFill>
                  <a:srgbClr val="FFFFFF"/>
                </a:solidFill>
                <a:uFill>
                  <a:solidFill>
                    <a:srgbClr val="FFFFFF"/>
                  </a:solidFill>
                </a:uFill>
                <a:latin typeface="Arial"/>
                <a:cs typeface="Arial"/>
              </a:rPr>
              <a:t> </a:t>
            </a:r>
            <a:r>
              <a:rPr sz="1600" b="1" u="heavy" spc="-75" dirty="0">
                <a:solidFill>
                  <a:srgbClr val="FFFFFF"/>
                </a:solidFill>
                <a:uFill>
                  <a:solidFill>
                    <a:srgbClr val="FFFFFF"/>
                  </a:solidFill>
                </a:uFill>
                <a:latin typeface="Arial"/>
                <a:cs typeface="Arial"/>
              </a:rPr>
              <a:t>Lifecycle</a:t>
            </a:r>
            <a:r>
              <a:rPr sz="1300" spc="-75" dirty="0">
                <a:solidFill>
                  <a:srgbClr val="FFFFFF"/>
                </a:solidFill>
                <a:latin typeface="Verdana"/>
                <a:cs typeface="Verdana"/>
              </a:rPr>
              <a:t>,</a:t>
            </a:r>
            <a:r>
              <a:rPr sz="1300" spc="-204" dirty="0">
                <a:solidFill>
                  <a:srgbClr val="FFFFFF"/>
                </a:solidFill>
                <a:latin typeface="Verdana"/>
                <a:cs typeface="Verdana"/>
              </a:rPr>
              <a:t> </a:t>
            </a:r>
            <a:r>
              <a:rPr sz="1300" spc="-100" dirty="0">
                <a:solidFill>
                  <a:srgbClr val="FFFFFF"/>
                </a:solidFill>
                <a:latin typeface="Verdana"/>
                <a:cs typeface="Verdana"/>
              </a:rPr>
              <a:t>consumable</a:t>
            </a:r>
            <a:r>
              <a:rPr sz="1300" spc="-204" dirty="0">
                <a:solidFill>
                  <a:srgbClr val="FFFFFF"/>
                </a:solidFill>
                <a:latin typeface="Verdana"/>
                <a:cs typeface="Verdana"/>
              </a:rPr>
              <a:t> </a:t>
            </a:r>
            <a:r>
              <a:rPr sz="1300" spc="-95" dirty="0">
                <a:solidFill>
                  <a:srgbClr val="FFFFFF"/>
                </a:solidFill>
                <a:latin typeface="Verdana"/>
                <a:cs typeface="Verdana"/>
              </a:rPr>
              <a:t>by</a:t>
            </a:r>
            <a:r>
              <a:rPr sz="1300" spc="-200" dirty="0">
                <a:solidFill>
                  <a:srgbClr val="FFFFFF"/>
                </a:solidFill>
                <a:latin typeface="Verdana"/>
                <a:cs typeface="Verdana"/>
              </a:rPr>
              <a:t> </a:t>
            </a:r>
            <a:r>
              <a:rPr sz="1300" spc="-90" dirty="0">
                <a:solidFill>
                  <a:srgbClr val="FFFFFF"/>
                </a:solidFill>
                <a:latin typeface="Verdana"/>
                <a:cs typeface="Verdana"/>
              </a:rPr>
              <a:t>one</a:t>
            </a:r>
            <a:r>
              <a:rPr sz="1300" spc="-204" dirty="0">
                <a:solidFill>
                  <a:srgbClr val="FFFFFF"/>
                </a:solidFill>
                <a:latin typeface="Verdana"/>
                <a:cs typeface="Verdana"/>
              </a:rPr>
              <a:t> </a:t>
            </a:r>
            <a:r>
              <a:rPr sz="1300" spc="-50" dirty="0">
                <a:solidFill>
                  <a:srgbClr val="FFFFFF"/>
                </a:solidFill>
                <a:latin typeface="Verdana"/>
                <a:cs typeface="Verdana"/>
              </a:rPr>
              <a:t>or</a:t>
            </a:r>
            <a:r>
              <a:rPr sz="1300" spc="-204" dirty="0">
                <a:solidFill>
                  <a:srgbClr val="FFFFFF"/>
                </a:solidFill>
                <a:latin typeface="Verdana"/>
                <a:cs typeface="Verdana"/>
              </a:rPr>
              <a:t> </a:t>
            </a:r>
            <a:r>
              <a:rPr sz="1300" spc="-100" dirty="0">
                <a:solidFill>
                  <a:srgbClr val="FFFFFF"/>
                </a:solidFill>
                <a:latin typeface="Verdana"/>
                <a:cs typeface="Verdana"/>
              </a:rPr>
              <a:t>more  </a:t>
            </a:r>
            <a:r>
              <a:rPr sz="1300" spc="-75" dirty="0">
                <a:solidFill>
                  <a:srgbClr val="FFFFFF"/>
                </a:solidFill>
                <a:latin typeface="Verdana"/>
                <a:cs typeface="Verdana"/>
              </a:rPr>
              <a:t>containers</a:t>
            </a:r>
            <a:r>
              <a:rPr sz="1300" spc="-215" dirty="0">
                <a:solidFill>
                  <a:srgbClr val="FFFFFF"/>
                </a:solidFill>
                <a:latin typeface="Verdana"/>
                <a:cs typeface="Verdana"/>
              </a:rPr>
              <a:t> </a:t>
            </a:r>
            <a:r>
              <a:rPr sz="1300" spc="-60" dirty="0">
                <a:solidFill>
                  <a:srgbClr val="FFFFFF"/>
                </a:solidFill>
                <a:latin typeface="Verdana"/>
                <a:cs typeface="Verdana"/>
              </a:rPr>
              <a:t>within</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5"/>
              </a:spcBef>
            </a:pPr>
            <a:endParaRPr sz="1300">
              <a:latin typeface="Times New Roman"/>
              <a:cs typeface="Times New Roman"/>
            </a:endParaRPr>
          </a:p>
          <a:p>
            <a:pPr marL="12700" marR="182880">
              <a:lnSpc>
                <a:spcPct val="101600"/>
              </a:lnSpc>
            </a:pPr>
            <a:r>
              <a:rPr sz="1600" b="1" spc="-40" dirty="0">
                <a:solidFill>
                  <a:srgbClr val="FFFFFF"/>
                </a:solidFill>
                <a:latin typeface="Arial"/>
                <a:cs typeface="Arial"/>
              </a:rPr>
              <a:t>PersistentVolume</a:t>
            </a:r>
            <a:r>
              <a:rPr sz="1600" b="1" spc="-195" dirty="0">
                <a:solidFill>
                  <a:srgbClr val="FFFFFF"/>
                </a:solidFill>
                <a:latin typeface="Arial"/>
                <a:cs typeface="Arial"/>
              </a:rPr>
              <a:t> </a:t>
            </a:r>
            <a:r>
              <a:rPr sz="1300" b="1" spc="30" dirty="0">
                <a:solidFill>
                  <a:srgbClr val="FFFFFF"/>
                </a:solidFill>
                <a:latin typeface="Arial"/>
                <a:cs typeface="Arial"/>
              </a:rPr>
              <a:t>-</a:t>
            </a:r>
            <a:r>
              <a:rPr sz="1300" b="1" spc="-110" dirty="0">
                <a:solidFill>
                  <a:srgbClr val="FFFFFF"/>
                </a:solidFill>
                <a:latin typeface="Arial"/>
                <a:cs typeface="Arial"/>
              </a:rPr>
              <a:t> </a:t>
            </a:r>
            <a:r>
              <a:rPr sz="1300" spc="-5" dirty="0">
                <a:solidFill>
                  <a:srgbClr val="FFFFFF"/>
                </a:solidFill>
                <a:latin typeface="Verdana"/>
                <a:cs typeface="Verdana"/>
              </a:rPr>
              <a:t>A</a:t>
            </a:r>
            <a:r>
              <a:rPr sz="1300" spc="-204" dirty="0">
                <a:solidFill>
                  <a:srgbClr val="FFFFFF"/>
                </a:solidFill>
                <a:latin typeface="Verdana"/>
                <a:cs typeface="Verdana"/>
              </a:rPr>
              <a:t> </a:t>
            </a:r>
            <a:r>
              <a:rPr sz="1300" spc="-70" dirty="0">
                <a:solidFill>
                  <a:srgbClr val="FFFFFF"/>
                </a:solidFill>
                <a:latin typeface="Verdana"/>
                <a:cs typeface="Verdana"/>
              </a:rPr>
              <a:t>PersistentVolume</a:t>
            </a:r>
            <a:r>
              <a:rPr sz="1300" spc="-204" dirty="0">
                <a:solidFill>
                  <a:srgbClr val="FFFFFF"/>
                </a:solidFill>
                <a:latin typeface="Verdana"/>
                <a:cs typeface="Verdana"/>
              </a:rPr>
              <a:t> </a:t>
            </a:r>
            <a:r>
              <a:rPr sz="1300" spc="-100" dirty="0">
                <a:solidFill>
                  <a:srgbClr val="FFFFFF"/>
                </a:solidFill>
                <a:latin typeface="Verdana"/>
                <a:cs typeface="Verdana"/>
              </a:rPr>
              <a:t>(PV)</a:t>
            </a:r>
            <a:r>
              <a:rPr sz="1300" spc="-204" dirty="0">
                <a:solidFill>
                  <a:srgbClr val="FFFFFF"/>
                </a:solidFill>
                <a:latin typeface="Verdana"/>
                <a:cs typeface="Verdana"/>
              </a:rPr>
              <a:t> </a:t>
            </a:r>
            <a:r>
              <a:rPr sz="1300" spc="-80" dirty="0">
                <a:solidFill>
                  <a:srgbClr val="FFFFFF"/>
                </a:solidFill>
                <a:latin typeface="Verdana"/>
                <a:cs typeface="Verdana"/>
              </a:rPr>
              <a:t>represents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4"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90" dirty="0">
                <a:solidFill>
                  <a:srgbClr val="FFFFFF"/>
                </a:solidFill>
                <a:latin typeface="Verdana"/>
                <a:cs typeface="Verdana"/>
              </a:rPr>
              <a:t>resource.</a:t>
            </a:r>
            <a:r>
              <a:rPr sz="1300" spc="55" dirty="0">
                <a:solidFill>
                  <a:srgbClr val="FFFFFF"/>
                </a:solidFill>
                <a:latin typeface="Verdana"/>
                <a:cs typeface="Verdana"/>
              </a:rPr>
              <a:t> </a:t>
            </a:r>
            <a:r>
              <a:rPr sz="1300" spc="-40" dirty="0">
                <a:solidFill>
                  <a:srgbClr val="FFFFFF"/>
                </a:solidFill>
                <a:latin typeface="Verdana"/>
                <a:cs typeface="Verdana"/>
              </a:rPr>
              <a:t>PVs</a:t>
            </a:r>
            <a:r>
              <a:rPr sz="1300" spc="-204" dirty="0">
                <a:solidFill>
                  <a:srgbClr val="FFFFFF"/>
                </a:solidFill>
                <a:latin typeface="Verdana"/>
                <a:cs typeface="Verdana"/>
              </a:rPr>
              <a:t> </a:t>
            </a:r>
            <a:r>
              <a:rPr sz="1300" spc="-85" dirty="0">
                <a:solidFill>
                  <a:srgbClr val="FFFFFF"/>
                </a:solidFill>
                <a:latin typeface="Verdana"/>
                <a:cs typeface="Verdana"/>
              </a:rPr>
              <a:t>are  </a:t>
            </a:r>
            <a:r>
              <a:rPr sz="1300" spc="-105" dirty="0">
                <a:solidFill>
                  <a:srgbClr val="FFFFFF"/>
                </a:solidFill>
                <a:latin typeface="Verdana"/>
                <a:cs typeface="Verdana"/>
              </a:rPr>
              <a:t>commonly</a:t>
            </a:r>
            <a:r>
              <a:rPr sz="1300" spc="-204" dirty="0">
                <a:solidFill>
                  <a:srgbClr val="FFFFFF"/>
                </a:solidFill>
                <a:latin typeface="Verdana"/>
                <a:cs typeface="Verdana"/>
              </a:rPr>
              <a:t> </a:t>
            </a:r>
            <a:r>
              <a:rPr sz="1300" spc="-70" dirty="0">
                <a:solidFill>
                  <a:srgbClr val="FFFFFF"/>
                </a:solidFill>
                <a:latin typeface="Verdana"/>
                <a:cs typeface="Verdana"/>
              </a:rPr>
              <a:t>linked</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5" dirty="0">
                <a:solidFill>
                  <a:srgbClr val="FFFFFF"/>
                </a:solidFill>
                <a:latin typeface="Verdana"/>
                <a:cs typeface="Verdana"/>
              </a:rPr>
              <a:t>backing</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a:t>
            </a:r>
            <a:r>
              <a:rPr sz="1300" spc="-200" dirty="0">
                <a:solidFill>
                  <a:srgbClr val="FFFFFF"/>
                </a:solidFill>
                <a:latin typeface="Verdana"/>
                <a:cs typeface="Verdana"/>
              </a:rPr>
              <a:t> </a:t>
            </a:r>
            <a:r>
              <a:rPr sz="1300" spc="-100" dirty="0">
                <a:solidFill>
                  <a:srgbClr val="FFFFFF"/>
                </a:solidFill>
                <a:latin typeface="Verdana"/>
                <a:cs typeface="Verdana"/>
              </a:rPr>
              <a:t>NFS,</a:t>
            </a:r>
            <a:r>
              <a:rPr sz="1300" spc="-200" dirty="0">
                <a:solidFill>
                  <a:srgbClr val="FFFFFF"/>
                </a:solidFill>
                <a:latin typeface="Verdana"/>
                <a:cs typeface="Verdana"/>
              </a:rPr>
              <a:t> </a:t>
            </a:r>
            <a:r>
              <a:rPr sz="1300" spc="-70" dirty="0">
                <a:solidFill>
                  <a:srgbClr val="FFFFFF"/>
                </a:solidFill>
                <a:latin typeface="Verdana"/>
                <a:cs typeface="Verdana"/>
              </a:rPr>
              <a:t>GCEPersistentDisk,</a:t>
            </a:r>
            <a:r>
              <a:rPr sz="1300" spc="-200" dirty="0">
                <a:solidFill>
                  <a:srgbClr val="FFFFFF"/>
                </a:solidFill>
                <a:latin typeface="Verdana"/>
                <a:cs typeface="Verdana"/>
              </a:rPr>
              <a:t> </a:t>
            </a:r>
            <a:r>
              <a:rPr sz="1300" spc="-50" dirty="0">
                <a:solidFill>
                  <a:srgbClr val="FFFFFF"/>
                </a:solidFill>
                <a:latin typeface="Verdana"/>
                <a:cs typeface="Verdana"/>
              </a:rPr>
              <a:t>RBD</a:t>
            </a:r>
            <a:r>
              <a:rPr sz="1300" spc="-200" dirty="0">
                <a:solidFill>
                  <a:srgbClr val="FFFFFF"/>
                </a:solidFill>
                <a:latin typeface="Verdana"/>
                <a:cs typeface="Verdana"/>
              </a:rPr>
              <a:t> </a:t>
            </a:r>
            <a:r>
              <a:rPr sz="1300" spc="-100" dirty="0">
                <a:solidFill>
                  <a:srgbClr val="FFFFFF"/>
                </a:solidFill>
                <a:latin typeface="Verdana"/>
                <a:cs typeface="Verdana"/>
              </a:rPr>
              <a:t>etc.</a:t>
            </a:r>
            <a:r>
              <a:rPr sz="1300" spc="-200" dirty="0">
                <a:solidFill>
                  <a:srgbClr val="FFFFFF"/>
                </a:solidFill>
                <a:latin typeface="Verdana"/>
                <a:cs typeface="Verdana"/>
              </a:rPr>
              <a:t> </a:t>
            </a:r>
            <a:r>
              <a:rPr sz="1300" spc="-105" dirty="0">
                <a:solidFill>
                  <a:srgbClr val="FFFFFF"/>
                </a:solidFill>
                <a:latin typeface="Verdana"/>
                <a:cs typeface="Verdana"/>
              </a:rPr>
              <a:t>and</a:t>
            </a:r>
            <a:r>
              <a:rPr sz="1300" spc="-200" dirty="0">
                <a:solidFill>
                  <a:srgbClr val="FFFFFF"/>
                </a:solidFill>
                <a:latin typeface="Verdana"/>
                <a:cs typeface="Verdana"/>
              </a:rPr>
              <a:t> </a:t>
            </a:r>
            <a:r>
              <a:rPr sz="1300" spc="-85" dirty="0">
                <a:solidFill>
                  <a:srgbClr val="FFFFFF"/>
                </a:solidFill>
                <a:latin typeface="Verdana"/>
                <a:cs typeface="Verdana"/>
              </a:rPr>
              <a:t>are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5" dirty="0">
                <a:solidFill>
                  <a:srgbClr val="FFFFFF"/>
                </a:solidFill>
                <a:latin typeface="Verdana"/>
                <a:cs typeface="Verdana"/>
              </a:rPr>
              <a:t>ahead</a:t>
            </a:r>
            <a:r>
              <a:rPr sz="1300" spc="-210" dirty="0">
                <a:solidFill>
                  <a:srgbClr val="FFFFFF"/>
                </a:solidFill>
                <a:latin typeface="Verdana"/>
                <a:cs typeface="Verdana"/>
              </a:rPr>
              <a:t> </a:t>
            </a:r>
            <a:r>
              <a:rPr sz="1300" spc="-45" dirty="0">
                <a:solidFill>
                  <a:srgbClr val="FFFFFF"/>
                </a:solidFill>
                <a:latin typeface="Verdana"/>
                <a:cs typeface="Verdana"/>
              </a:rPr>
              <a:t>of</a:t>
            </a:r>
            <a:r>
              <a:rPr sz="1300" spc="-210" dirty="0">
                <a:solidFill>
                  <a:srgbClr val="FFFFFF"/>
                </a:solidFill>
                <a:latin typeface="Verdana"/>
                <a:cs typeface="Verdana"/>
              </a:rPr>
              <a:t> </a:t>
            </a:r>
            <a:r>
              <a:rPr sz="1300" spc="-110" dirty="0">
                <a:solidFill>
                  <a:srgbClr val="FFFFFF"/>
                </a:solidFill>
                <a:latin typeface="Verdana"/>
                <a:cs typeface="Verdana"/>
              </a:rPr>
              <a:t>time.</a:t>
            </a:r>
            <a:r>
              <a:rPr sz="1300" spc="-204" dirty="0">
                <a:solidFill>
                  <a:srgbClr val="FFFFFF"/>
                </a:solidFill>
                <a:latin typeface="Verdana"/>
                <a:cs typeface="Verdana"/>
              </a:rPr>
              <a:t> </a:t>
            </a:r>
            <a:r>
              <a:rPr sz="1300" spc="-60" dirty="0">
                <a:solidFill>
                  <a:srgbClr val="FFFFFF"/>
                </a:solidFill>
                <a:latin typeface="Verdana"/>
                <a:cs typeface="Verdana"/>
              </a:rPr>
              <a:t>Their</a:t>
            </a:r>
            <a:r>
              <a:rPr sz="1300" spc="-210" dirty="0">
                <a:solidFill>
                  <a:srgbClr val="FFFFFF"/>
                </a:solidFill>
                <a:latin typeface="Verdana"/>
                <a:cs typeface="Verdana"/>
              </a:rPr>
              <a:t> </a:t>
            </a:r>
            <a:r>
              <a:rPr sz="1300" spc="-60" dirty="0">
                <a:solidFill>
                  <a:srgbClr val="FFFFFF"/>
                </a:solidFill>
                <a:latin typeface="Verdana"/>
                <a:cs typeface="Verdana"/>
              </a:rPr>
              <a:t>lifecycle</a:t>
            </a:r>
            <a:r>
              <a:rPr sz="1300" spc="-210" dirty="0">
                <a:solidFill>
                  <a:srgbClr val="FFFFFF"/>
                </a:solidFill>
                <a:latin typeface="Verdana"/>
                <a:cs typeface="Verdana"/>
              </a:rPr>
              <a:t> </a:t>
            </a:r>
            <a:r>
              <a:rPr sz="1300" spc="-70" dirty="0">
                <a:solidFill>
                  <a:srgbClr val="FFFFFF"/>
                </a:solidFill>
                <a:latin typeface="Verdana"/>
                <a:cs typeface="Verdana"/>
              </a:rPr>
              <a:t>is</a:t>
            </a:r>
            <a:r>
              <a:rPr sz="1300" spc="-210" dirty="0">
                <a:solidFill>
                  <a:srgbClr val="FFFFFF"/>
                </a:solidFill>
                <a:latin typeface="Verdana"/>
                <a:cs typeface="Verdana"/>
              </a:rPr>
              <a:t> </a:t>
            </a:r>
            <a:r>
              <a:rPr sz="1300" spc="-90" dirty="0">
                <a:solidFill>
                  <a:srgbClr val="FFFFFF"/>
                </a:solidFill>
                <a:latin typeface="Verdana"/>
                <a:cs typeface="Verdana"/>
              </a:rPr>
              <a:t>handled</a:t>
            </a:r>
            <a:r>
              <a:rPr sz="1300" spc="-204" dirty="0">
                <a:solidFill>
                  <a:srgbClr val="FFFFFF"/>
                </a:solidFill>
                <a:latin typeface="Verdana"/>
                <a:cs typeface="Verdana"/>
              </a:rPr>
              <a:t> </a:t>
            </a:r>
            <a:r>
              <a:rPr sz="1300" spc="-80" dirty="0">
                <a:solidFill>
                  <a:srgbClr val="FFFFFF"/>
                </a:solidFill>
                <a:latin typeface="Verdana"/>
                <a:cs typeface="Verdana"/>
              </a:rPr>
              <a:t>independently</a:t>
            </a:r>
            <a:r>
              <a:rPr sz="1300" spc="-210"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0" dirty="0">
                <a:solidFill>
                  <a:srgbClr val="FFFFFF"/>
                </a:solidFill>
                <a:latin typeface="Verdana"/>
                <a:cs typeface="Verdana"/>
              </a:rPr>
              <a:t> </a:t>
            </a:r>
            <a:r>
              <a:rPr sz="1300" spc="-110" dirty="0">
                <a:solidFill>
                  <a:srgbClr val="FFFFFF"/>
                </a:solidFill>
                <a:latin typeface="Verdana"/>
                <a:cs typeface="Verdana"/>
              </a:rPr>
              <a:t>pod.</a:t>
            </a:r>
            <a:endParaRPr sz="1300">
              <a:latin typeface="Verdana"/>
              <a:cs typeface="Verdana"/>
            </a:endParaRPr>
          </a:p>
          <a:p>
            <a:pPr>
              <a:spcBef>
                <a:spcPts val="50"/>
              </a:spcBef>
            </a:pPr>
            <a:endParaRPr sz="1300">
              <a:latin typeface="Times New Roman"/>
              <a:cs typeface="Times New Roman"/>
            </a:endParaRPr>
          </a:p>
          <a:p>
            <a:pPr marL="12700" marR="5080">
              <a:lnSpc>
                <a:spcPct val="101600"/>
              </a:lnSpc>
            </a:pPr>
            <a:r>
              <a:rPr sz="1600" b="1" spc="-40" dirty="0">
                <a:solidFill>
                  <a:srgbClr val="FFFFFF"/>
                </a:solidFill>
                <a:latin typeface="Arial"/>
                <a:cs typeface="Arial"/>
              </a:rPr>
              <a:t>PersistentVolumeClaim</a:t>
            </a:r>
            <a:r>
              <a:rPr sz="1600" b="1" spc="-130" dirty="0">
                <a:solidFill>
                  <a:srgbClr val="FFFFFF"/>
                </a:solidFill>
                <a:latin typeface="Arial"/>
                <a:cs typeface="Arial"/>
              </a:rPr>
              <a:t> </a:t>
            </a:r>
            <a:r>
              <a:rPr sz="1600" b="1" spc="40" dirty="0">
                <a:solidFill>
                  <a:srgbClr val="FFFFFF"/>
                </a:solidFill>
                <a:latin typeface="Arial"/>
                <a:cs typeface="Arial"/>
              </a:rPr>
              <a:t>-</a:t>
            </a:r>
            <a:r>
              <a:rPr sz="1600" b="1" spc="-135" dirty="0">
                <a:solidFill>
                  <a:srgbClr val="FFFFFF"/>
                </a:solidFill>
                <a:latin typeface="Arial"/>
                <a:cs typeface="Arial"/>
              </a:rPr>
              <a:t> </a:t>
            </a:r>
            <a:r>
              <a:rPr sz="1300" spc="-5" dirty="0">
                <a:solidFill>
                  <a:srgbClr val="FFFFFF"/>
                </a:solidFill>
                <a:latin typeface="Verdana"/>
                <a:cs typeface="Verdana"/>
              </a:rPr>
              <a:t>A</a:t>
            </a:r>
            <a:r>
              <a:rPr sz="1300" spc="-200" dirty="0">
                <a:solidFill>
                  <a:srgbClr val="FFFFFF"/>
                </a:solidFill>
                <a:latin typeface="Verdana"/>
                <a:cs typeface="Verdana"/>
              </a:rPr>
              <a:t> </a:t>
            </a:r>
            <a:r>
              <a:rPr sz="1300" spc="-75" dirty="0">
                <a:solidFill>
                  <a:srgbClr val="FFFFFF"/>
                </a:solidFill>
                <a:latin typeface="Verdana"/>
                <a:cs typeface="Verdana"/>
              </a:rPr>
              <a:t>PersistentVolumeClaim</a:t>
            </a:r>
            <a:r>
              <a:rPr sz="1300" spc="-200" dirty="0">
                <a:solidFill>
                  <a:srgbClr val="FFFFFF"/>
                </a:solidFill>
                <a:latin typeface="Verdana"/>
                <a:cs typeface="Verdana"/>
              </a:rPr>
              <a:t> </a:t>
            </a:r>
            <a:r>
              <a:rPr sz="1300" spc="-85" dirty="0">
                <a:solidFill>
                  <a:srgbClr val="FFFFFF"/>
                </a:solidFill>
                <a:latin typeface="Verdana"/>
                <a:cs typeface="Verdana"/>
              </a:rPr>
              <a:t>(PVC)</a:t>
            </a:r>
            <a:r>
              <a:rPr sz="1300" spc="-200" dirty="0">
                <a:solidFill>
                  <a:srgbClr val="FFFFFF"/>
                </a:solidFill>
                <a:latin typeface="Verdana"/>
                <a:cs typeface="Verdana"/>
              </a:rPr>
              <a:t> </a:t>
            </a:r>
            <a:r>
              <a:rPr sz="1300" spc="-70" dirty="0">
                <a:solidFill>
                  <a:srgbClr val="FFFFFF"/>
                </a:solidFill>
                <a:latin typeface="Verdana"/>
                <a:cs typeface="Verdana"/>
              </a:rPr>
              <a:t>is</a:t>
            </a:r>
            <a:r>
              <a:rPr sz="1300" spc="-200"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request</a:t>
            </a:r>
            <a:r>
              <a:rPr sz="1300" spc="-200" dirty="0">
                <a:solidFill>
                  <a:srgbClr val="FFFFFF"/>
                </a:solidFill>
                <a:latin typeface="Verdana"/>
                <a:cs typeface="Verdana"/>
              </a:rPr>
              <a:t> </a:t>
            </a:r>
            <a:r>
              <a:rPr sz="1300" spc="-40" dirty="0">
                <a:solidFill>
                  <a:srgbClr val="FFFFFF"/>
                </a:solidFill>
                <a:latin typeface="Verdana"/>
                <a:cs typeface="Verdana"/>
              </a:rPr>
              <a:t>for</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0" dirty="0">
                <a:solidFill>
                  <a:srgbClr val="FFFFFF"/>
                </a:solidFill>
                <a:latin typeface="Verdana"/>
                <a:cs typeface="Verdana"/>
              </a:rPr>
              <a:t>that  </a:t>
            </a:r>
            <a:r>
              <a:rPr sz="1300" spc="-75" dirty="0">
                <a:solidFill>
                  <a:srgbClr val="FFFFFF"/>
                </a:solidFill>
                <a:latin typeface="Verdana"/>
                <a:cs typeface="Verdana"/>
              </a:rPr>
              <a:t>satisfies</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80" dirty="0">
                <a:solidFill>
                  <a:srgbClr val="FFFFFF"/>
                </a:solidFill>
                <a:latin typeface="Verdana"/>
                <a:cs typeface="Verdana"/>
              </a:rPr>
              <a:t>set</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85" dirty="0">
                <a:solidFill>
                  <a:srgbClr val="FFFFFF"/>
                </a:solidFill>
                <a:latin typeface="Verdana"/>
                <a:cs typeface="Verdana"/>
              </a:rPr>
              <a:t>requirements</a:t>
            </a:r>
            <a:r>
              <a:rPr sz="1300" spc="-200" dirty="0">
                <a:solidFill>
                  <a:srgbClr val="FFFFFF"/>
                </a:solidFill>
                <a:latin typeface="Verdana"/>
                <a:cs typeface="Verdana"/>
              </a:rPr>
              <a:t> </a:t>
            </a:r>
            <a:r>
              <a:rPr sz="1300" spc="-85" dirty="0">
                <a:solidFill>
                  <a:srgbClr val="FFFFFF"/>
                </a:solidFill>
                <a:latin typeface="Verdana"/>
                <a:cs typeface="Verdana"/>
              </a:rPr>
              <a:t>instead</a:t>
            </a:r>
            <a:r>
              <a:rPr sz="1300" spc="-204"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mapping</a:t>
            </a:r>
            <a:r>
              <a:rPr sz="1300" spc="-200" dirty="0">
                <a:solidFill>
                  <a:srgbClr val="FFFFFF"/>
                </a:solidFill>
                <a:latin typeface="Verdana"/>
                <a:cs typeface="Verdana"/>
              </a:rPr>
              <a:t> </a:t>
            </a:r>
            <a:r>
              <a:rPr sz="1300" spc="-50" dirty="0">
                <a:solidFill>
                  <a:srgbClr val="FFFFFF"/>
                </a:solidFill>
                <a:latin typeface="Verdana"/>
                <a:cs typeface="Verdana"/>
              </a:rPr>
              <a:t>to</a:t>
            </a:r>
            <a:r>
              <a:rPr sz="1300" spc="-204" dirty="0">
                <a:solidFill>
                  <a:srgbClr val="FFFFFF"/>
                </a:solidFill>
                <a:latin typeface="Verdana"/>
                <a:cs typeface="Verdana"/>
              </a:rPr>
              <a:t> </a:t>
            </a:r>
            <a:r>
              <a:rPr sz="1300" spc="-125" dirty="0">
                <a:solidFill>
                  <a:srgbClr val="FFFFFF"/>
                </a:solidFill>
                <a:latin typeface="Verdana"/>
                <a:cs typeface="Verdana"/>
              </a:rPr>
              <a:t>a</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75" dirty="0">
                <a:solidFill>
                  <a:srgbClr val="FFFFFF"/>
                </a:solidFill>
                <a:latin typeface="Verdana"/>
                <a:cs typeface="Verdana"/>
              </a:rPr>
              <a:t>resource</a:t>
            </a:r>
            <a:r>
              <a:rPr sz="1300" spc="-200" dirty="0">
                <a:solidFill>
                  <a:srgbClr val="FFFFFF"/>
                </a:solidFill>
                <a:latin typeface="Verdana"/>
                <a:cs typeface="Verdana"/>
              </a:rPr>
              <a:t> </a:t>
            </a:r>
            <a:r>
              <a:rPr sz="1300" spc="-75" dirty="0">
                <a:solidFill>
                  <a:srgbClr val="FFFFFF"/>
                </a:solidFill>
                <a:latin typeface="Verdana"/>
                <a:cs typeface="Verdana"/>
              </a:rPr>
              <a:t>directly.</a:t>
            </a:r>
            <a:r>
              <a:rPr sz="1300" spc="-200" dirty="0">
                <a:solidFill>
                  <a:srgbClr val="FFFFFF"/>
                </a:solidFill>
                <a:latin typeface="Verdana"/>
                <a:cs typeface="Verdana"/>
              </a:rPr>
              <a:t> </a:t>
            </a:r>
            <a:r>
              <a:rPr sz="1300" spc="-100" dirty="0">
                <a:solidFill>
                  <a:srgbClr val="FFFFFF"/>
                </a:solidFill>
                <a:latin typeface="Verdana"/>
                <a:cs typeface="Verdana"/>
              </a:rPr>
              <a:t>Commonly  used</a:t>
            </a:r>
            <a:r>
              <a:rPr sz="1300" spc="-215" dirty="0">
                <a:solidFill>
                  <a:srgbClr val="FFFFFF"/>
                </a:solidFill>
                <a:latin typeface="Verdana"/>
                <a:cs typeface="Verdana"/>
              </a:rPr>
              <a:t> </a:t>
            </a:r>
            <a:r>
              <a:rPr sz="1300" spc="-55" dirty="0">
                <a:solidFill>
                  <a:srgbClr val="FFFFFF"/>
                </a:solidFill>
                <a:latin typeface="Verdana"/>
                <a:cs typeface="Verdana"/>
              </a:rPr>
              <a:t>with</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0" dirty="0">
                <a:solidFill>
                  <a:srgbClr val="FFFFFF"/>
                </a:solidFill>
                <a:latin typeface="Verdana"/>
                <a:cs typeface="Verdana"/>
              </a:rPr>
              <a:t> </a:t>
            </a:r>
            <a:r>
              <a:rPr sz="1300" spc="-75" dirty="0">
                <a:solidFill>
                  <a:srgbClr val="FFFFFF"/>
                </a:solidFill>
                <a:latin typeface="Verdana"/>
                <a:cs typeface="Verdana"/>
              </a:rPr>
              <a:t>provisioned</a:t>
            </a:r>
            <a:r>
              <a:rPr sz="1300" spc="-210"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a:spcBef>
                <a:spcPts val="55"/>
              </a:spcBef>
            </a:pPr>
            <a:endParaRPr sz="1300">
              <a:latin typeface="Times New Roman"/>
              <a:cs typeface="Times New Roman"/>
            </a:endParaRPr>
          </a:p>
          <a:p>
            <a:pPr marL="12700" marR="86995">
              <a:lnSpc>
                <a:spcPct val="101600"/>
              </a:lnSpc>
            </a:pPr>
            <a:r>
              <a:rPr sz="1600" b="1" spc="-85" dirty="0">
                <a:solidFill>
                  <a:srgbClr val="FFFFFF"/>
                </a:solidFill>
                <a:latin typeface="Arial"/>
                <a:cs typeface="Arial"/>
              </a:rPr>
              <a:t>StorageClass</a:t>
            </a:r>
            <a:r>
              <a:rPr sz="1600" b="1" spc="-130" dirty="0">
                <a:solidFill>
                  <a:srgbClr val="FFFFFF"/>
                </a:solidFill>
                <a:latin typeface="Arial"/>
                <a:cs typeface="Arial"/>
              </a:rPr>
              <a:t> </a:t>
            </a:r>
            <a:r>
              <a:rPr sz="1600" b="1" spc="40" dirty="0">
                <a:solidFill>
                  <a:srgbClr val="FFFFFF"/>
                </a:solidFill>
                <a:latin typeface="Arial"/>
                <a:cs typeface="Arial"/>
              </a:rPr>
              <a:t>-</a:t>
            </a:r>
            <a:r>
              <a:rPr sz="1600" b="1" spc="-105" dirty="0">
                <a:solidFill>
                  <a:srgbClr val="FFFFFF"/>
                </a:solidFill>
                <a:latin typeface="Arial"/>
                <a:cs typeface="Arial"/>
              </a:rPr>
              <a:t> </a:t>
            </a:r>
            <a:r>
              <a:rPr sz="1300" spc="-100" dirty="0">
                <a:solidFill>
                  <a:srgbClr val="FFFFFF"/>
                </a:solidFill>
                <a:latin typeface="Verdana"/>
                <a:cs typeface="Verdana"/>
              </a:rPr>
              <a:t>Storage</a:t>
            </a:r>
            <a:r>
              <a:rPr sz="1300" spc="-200" dirty="0">
                <a:solidFill>
                  <a:srgbClr val="FFFFFF"/>
                </a:solidFill>
                <a:latin typeface="Verdana"/>
                <a:cs typeface="Verdana"/>
              </a:rPr>
              <a:t> </a:t>
            </a:r>
            <a:r>
              <a:rPr sz="1300" spc="-95" dirty="0">
                <a:solidFill>
                  <a:srgbClr val="FFFFFF"/>
                </a:solidFill>
                <a:latin typeface="Verdana"/>
                <a:cs typeface="Verdana"/>
              </a:rPr>
              <a:t>classes</a:t>
            </a:r>
            <a:r>
              <a:rPr sz="1300" spc="-200" dirty="0">
                <a:solidFill>
                  <a:srgbClr val="FFFFFF"/>
                </a:solidFill>
                <a:latin typeface="Verdana"/>
                <a:cs typeface="Verdana"/>
              </a:rPr>
              <a:t> </a:t>
            </a:r>
            <a:r>
              <a:rPr sz="1300" spc="-85" dirty="0">
                <a:solidFill>
                  <a:srgbClr val="FFFFFF"/>
                </a:solidFill>
                <a:latin typeface="Verdana"/>
                <a:cs typeface="Verdana"/>
              </a:rPr>
              <a:t>are</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75" dirty="0">
                <a:solidFill>
                  <a:srgbClr val="FFFFFF"/>
                </a:solidFill>
                <a:latin typeface="Verdana"/>
                <a:cs typeface="Verdana"/>
              </a:rPr>
              <a:t>abstraction</a:t>
            </a:r>
            <a:r>
              <a:rPr sz="1300" spc="-200" dirty="0">
                <a:solidFill>
                  <a:srgbClr val="FFFFFF"/>
                </a:solidFill>
                <a:latin typeface="Verdana"/>
                <a:cs typeface="Verdana"/>
              </a:rPr>
              <a:t> </a:t>
            </a:r>
            <a:r>
              <a:rPr sz="1300" spc="-85" dirty="0">
                <a:solidFill>
                  <a:srgbClr val="FFFFFF"/>
                </a:solidFill>
                <a:latin typeface="Verdana"/>
                <a:cs typeface="Verdana"/>
              </a:rPr>
              <a:t>on</a:t>
            </a:r>
            <a:r>
              <a:rPr sz="1300" spc="-200" dirty="0">
                <a:solidFill>
                  <a:srgbClr val="FFFFFF"/>
                </a:solidFill>
                <a:latin typeface="Verdana"/>
                <a:cs typeface="Verdana"/>
              </a:rPr>
              <a:t> </a:t>
            </a:r>
            <a:r>
              <a:rPr sz="1300" spc="-65" dirty="0">
                <a:solidFill>
                  <a:srgbClr val="FFFFFF"/>
                </a:solidFill>
                <a:latin typeface="Verdana"/>
                <a:cs typeface="Verdana"/>
              </a:rPr>
              <a:t>top</a:t>
            </a:r>
            <a:r>
              <a:rPr sz="1300" spc="-200" dirty="0">
                <a:solidFill>
                  <a:srgbClr val="FFFFFF"/>
                </a:solidFill>
                <a:latin typeface="Verdana"/>
                <a:cs typeface="Verdana"/>
              </a:rPr>
              <a:t> </a:t>
            </a:r>
            <a:r>
              <a:rPr sz="1300" spc="-45" dirty="0">
                <a:solidFill>
                  <a:srgbClr val="FFFFFF"/>
                </a:solidFill>
                <a:latin typeface="Verdana"/>
                <a:cs typeface="Verdana"/>
              </a:rPr>
              <a:t>of</a:t>
            </a:r>
            <a:r>
              <a:rPr sz="1300" spc="-200" dirty="0">
                <a:solidFill>
                  <a:srgbClr val="FFFFFF"/>
                </a:solidFill>
                <a:latin typeface="Verdana"/>
                <a:cs typeface="Verdana"/>
              </a:rPr>
              <a:t> </a:t>
            </a:r>
            <a:r>
              <a:rPr sz="1300" spc="-114" dirty="0">
                <a:solidFill>
                  <a:srgbClr val="FFFFFF"/>
                </a:solidFill>
                <a:latin typeface="Verdana"/>
                <a:cs typeface="Verdana"/>
              </a:rPr>
              <a:t>an</a:t>
            </a:r>
            <a:r>
              <a:rPr sz="1300" spc="-200" dirty="0">
                <a:solidFill>
                  <a:srgbClr val="FFFFFF"/>
                </a:solidFill>
                <a:latin typeface="Verdana"/>
                <a:cs typeface="Verdana"/>
              </a:rPr>
              <a:t> </a:t>
            </a:r>
            <a:r>
              <a:rPr sz="1300" spc="-80" dirty="0">
                <a:solidFill>
                  <a:srgbClr val="FFFFFF"/>
                </a:solidFill>
                <a:latin typeface="Verdana"/>
                <a:cs typeface="Verdana"/>
              </a:rPr>
              <a:t>external</a:t>
            </a:r>
            <a:r>
              <a:rPr sz="1300" spc="-200" dirty="0">
                <a:solidFill>
                  <a:srgbClr val="FFFFFF"/>
                </a:solidFill>
                <a:latin typeface="Verdana"/>
                <a:cs typeface="Verdana"/>
              </a:rPr>
              <a:t> </a:t>
            </a:r>
            <a:r>
              <a:rPr sz="1300" spc="-90" dirty="0">
                <a:solidFill>
                  <a:srgbClr val="FFFFFF"/>
                </a:solidFill>
                <a:latin typeface="Verdana"/>
                <a:cs typeface="Verdana"/>
              </a:rPr>
              <a:t>storage</a:t>
            </a:r>
            <a:r>
              <a:rPr sz="1300" spc="-200" dirty="0">
                <a:solidFill>
                  <a:srgbClr val="FFFFFF"/>
                </a:solidFill>
                <a:latin typeface="Verdana"/>
                <a:cs typeface="Verdana"/>
              </a:rPr>
              <a:t> </a:t>
            </a:r>
            <a:r>
              <a:rPr sz="1300" spc="-90" dirty="0">
                <a:solidFill>
                  <a:srgbClr val="FFFFFF"/>
                </a:solidFill>
                <a:latin typeface="Verdana"/>
                <a:cs typeface="Verdana"/>
              </a:rPr>
              <a:t>resource.  These </a:t>
            </a:r>
            <a:r>
              <a:rPr sz="1300" spc="-35" dirty="0">
                <a:solidFill>
                  <a:srgbClr val="FFFFFF"/>
                </a:solidFill>
                <a:latin typeface="Verdana"/>
                <a:cs typeface="Verdana"/>
              </a:rPr>
              <a:t>will </a:t>
            </a:r>
            <a:r>
              <a:rPr sz="1300" spc="-75" dirty="0">
                <a:solidFill>
                  <a:srgbClr val="FFFFFF"/>
                </a:solidFill>
                <a:latin typeface="Verdana"/>
                <a:cs typeface="Verdana"/>
              </a:rPr>
              <a:t>include </a:t>
            </a:r>
            <a:r>
              <a:rPr sz="1300" spc="-125" dirty="0">
                <a:solidFill>
                  <a:srgbClr val="FFFFFF"/>
                </a:solidFill>
                <a:latin typeface="Verdana"/>
                <a:cs typeface="Verdana"/>
              </a:rPr>
              <a:t>a </a:t>
            </a:r>
            <a:r>
              <a:rPr sz="1300" spc="-80" dirty="0">
                <a:solidFill>
                  <a:srgbClr val="FFFFFF"/>
                </a:solidFill>
                <a:latin typeface="Verdana"/>
                <a:cs typeface="Verdana"/>
              </a:rPr>
              <a:t>provisioner, </a:t>
            </a:r>
            <a:r>
              <a:rPr sz="1300" spc="-70" dirty="0">
                <a:solidFill>
                  <a:srgbClr val="FFFFFF"/>
                </a:solidFill>
                <a:latin typeface="Verdana"/>
                <a:cs typeface="Verdana"/>
              </a:rPr>
              <a:t>provisioner configuration </a:t>
            </a:r>
            <a:r>
              <a:rPr sz="1300" spc="-95" dirty="0">
                <a:solidFill>
                  <a:srgbClr val="FFFFFF"/>
                </a:solidFill>
                <a:latin typeface="Verdana"/>
                <a:cs typeface="Verdana"/>
              </a:rPr>
              <a:t>parameters </a:t>
            </a:r>
            <a:r>
              <a:rPr sz="1300" spc="-120" dirty="0">
                <a:solidFill>
                  <a:srgbClr val="FFFFFF"/>
                </a:solidFill>
                <a:latin typeface="Verdana"/>
                <a:cs typeface="Verdana"/>
              </a:rPr>
              <a:t>as </a:t>
            </a:r>
            <a:r>
              <a:rPr sz="1300" spc="-55" dirty="0">
                <a:solidFill>
                  <a:srgbClr val="FFFFFF"/>
                </a:solidFill>
                <a:latin typeface="Verdana"/>
                <a:cs typeface="Verdana"/>
              </a:rPr>
              <a:t>well </a:t>
            </a:r>
            <a:r>
              <a:rPr sz="1300" spc="-120" dirty="0">
                <a:solidFill>
                  <a:srgbClr val="FFFFFF"/>
                </a:solidFill>
                <a:latin typeface="Verdana"/>
                <a:cs typeface="Verdana"/>
              </a:rPr>
              <a:t>as </a:t>
            </a:r>
            <a:r>
              <a:rPr sz="1300" spc="-125" dirty="0">
                <a:solidFill>
                  <a:srgbClr val="FFFFFF"/>
                </a:solidFill>
                <a:latin typeface="Verdana"/>
                <a:cs typeface="Verdana"/>
              </a:rPr>
              <a:t>a </a:t>
            </a:r>
            <a:r>
              <a:rPr sz="1300" dirty="0">
                <a:solidFill>
                  <a:srgbClr val="FFFFFF"/>
                </a:solidFill>
                <a:latin typeface="Verdana"/>
                <a:cs typeface="Verdana"/>
              </a:rPr>
              <a:t>PV  </a:t>
            </a:r>
            <a:r>
              <a:rPr sz="1300" spc="-75" dirty="0">
                <a:solidFill>
                  <a:srgbClr val="FFFFFF"/>
                </a:solidFill>
                <a:latin typeface="Verdana"/>
                <a:cs typeface="Verdana"/>
              </a:rPr>
              <a:t>reclaimPolicy.</a:t>
            </a:r>
            <a:endParaRPr sz="1300">
              <a:latin typeface="Verdana"/>
              <a:cs typeface="Verdana"/>
            </a:endParaRPr>
          </a:p>
        </p:txBody>
      </p:sp>
    </p:spTree>
    <p:extLst>
      <p:ext uri="{BB962C8B-B14F-4D97-AF65-F5344CB8AC3E}">
        <p14:creationId xmlns:p14="http://schemas.microsoft.com/office/powerpoint/2010/main" val="12509001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1150500" y="2060417"/>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63747" y="137356"/>
            <a:ext cx="5403653" cy="1100896"/>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Volumes</a:t>
            </a:r>
          </a:p>
        </p:txBody>
      </p:sp>
      <p:sp>
        <p:nvSpPr>
          <p:cNvPr id="6" name="object 6"/>
          <p:cNvSpPr/>
          <p:nvPr/>
        </p:nvSpPr>
        <p:spPr>
          <a:xfrm>
            <a:off x="1150500" y="2503734"/>
            <a:ext cx="3272040" cy="275330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129440" y="2344348"/>
            <a:ext cx="3206943" cy="307209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5786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04801"/>
            <a:ext cx="8915400" cy="1219200"/>
          </a:xfrm>
          <a:prstGeom prst="rect">
            <a:avLst/>
          </a:prstGeom>
        </p:spPr>
        <p:txBody>
          <a:bodyPr vert="horz" wrap="square" lIns="0" tIns="0" rIns="0" bIns="0" rtlCol="0" anchor="t">
            <a:normAutofit/>
          </a:bodyPr>
          <a:lstStyle/>
          <a:p>
            <a:r>
              <a:rPr dirty="0" err="1"/>
              <a:t>Kubernetes</a:t>
            </a:r>
            <a:r>
              <a:rPr dirty="0"/>
              <a:t> Architecture Overview</a:t>
            </a:r>
          </a:p>
        </p:txBody>
      </p:sp>
      <p:sp>
        <p:nvSpPr>
          <p:cNvPr id="3" name="object 3"/>
          <p:cNvSpPr txBox="1">
            <a:spLocks noGrp="1"/>
          </p:cNvSpPr>
          <p:nvPr>
            <p:ph type="body" idx="1"/>
          </p:nvPr>
        </p:nvSpPr>
        <p:spPr>
          <a:xfrm>
            <a:off x="381000" y="2270126"/>
            <a:ext cx="8382000" cy="3535391"/>
          </a:xfrm>
          <a:prstGeom prst="rect">
            <a:avLst/>
          </a:prstGeom>
        </p:spPr>
        <p:txBody>
          <a:bodyPr vert="horz" wrap="square" lIns="0" tIns="12700" rIns="0" bIns="0" rtlCol="0">
            <a:spAutoFit/>
          </a:bodyPr>
          <a:lstStyle/>
          <a:p>
            <a:pPr marL="474345" marR="5080">
              <a:lnSpc>
                <a:spcPct val="113300"/>
              </a:lnSpc>
              <a:spcBef>
                <a:spcPts val="100"/>
              </a:spcBef>
            </a:pPr>
            <a:r>
              <a:rPr sz="2400" b="1" spc="-30" dirty="0">
                <a:latin typeface="Arial" panose="020B0604020202020204" pitchFamily="34" charset="0"/>
                <a:cs typeface="Arial" panose="020B0604020202020204" pitchFamily="34" charset="0"/>
              </a:rPr>
              <a:t>Masters </a:t>
            </a:r>
            <a:r>
              <a:rPr sz="2400" spc="-175" dirty="0">
                <a:latin typeface="Arial" panose="020B0604020202020204" pitchFamily="34" charset="0"/>
                <a:cs typeface="Arial" panose="020B0604020202020204" pitchFamily="34" charset="0"/>
              </a:rPr>
              <a:t>- </a:t>
            </a:r>
            <a:r>
              <a:rPr sz="2400" spc="-70" dirty="0">
                <a:latin typeface="Arial" panose="020B0604020202020204" pitchFamily="34" charset="0"/>
                <a:cs typeface="Arial" panose="020B0604020202020204" pitchFamily="34" charset="0"/>
              </a:rPr>
              <a:t>Acts </a:t>
            </a:r>
            <a:r>
              <a:rPr sz="2400" spc="-145" dirty="0">
                <a:latin typeface="Arial" panose="020B0604020202020204" pitchFamily="34" charset="0"/>
                <a:cs typeface="Arial" panose="020B0604020202020204" pitchFamily="34" charset="0"/>
              </a:rPr>
              <a:t>as </a:t>
            </a:r>
            <a:r>
              <a:rPr sz="2400" spc="-95" dirty="0">
                <a:latin typeface="Arial" panose="020B0604020202020204" pitchFamily="34" charset="0"/>
                <a:cs typeface="Arial" panose="020B0604020202020204" pitchFamily="34" charset="0"/>
              </a:rPr>
              <a:t>the </a:t>
            </a:r>
            <a:r>
              <a:rPr sz="2400" spc="-110" dirty="0">
                <a:latin typeface="Arial" panose="020B0604020202020204" pitchFamily="34" charset="0"/>
                <a:cs typeface="Arial" panose="020B0604020202020204" pitchFamily="34" charset="0"/>
              </a:rPr>
              <a:t>primary </a:t>
            </a:r>
            <a:r>
              <a:rPr sz="2400" spc="-70" dirty="0">
                <a:latin typeface="Arial" panose="020B0604020202020204" pitchFamily="34" charset="0"/>
                <a:cs typeface="Arial" panose="020B0604020202020204" pitchFamily="34" charset="0"/>
              </a:rPr>
              <a:t>control </a:t>
            </a:r>
            <a:r>
              <a:rPr sz="2400" spc="-110" dirty="0">
                <a:latin typeface="Arial" panose="020B0604020202020204" pitchFamily="34" charset="0"/>
                <a:cs typeface="Arial" panose="020B0604020202020204" pitchFamily="34" charset="0"/>
              </a:rPr>
              <a:t>plane </a:t>
            </a:r>
            <a:r>
              <a:rPr sz="2400" spc="-50" dirty="0">
                <a:latin typeface="Arial" panose="020B0604020202020204" pitchFamily="34" charset="0"/>
                <a:cs typeface="Arial" panose="020B0604020202020204" pitchFamily="34" charset="0"/>
              </a:rPr>
              <a:t>for </a:t>
            </a:r>
            <a:r>
              <a:rPr sz="2400" spc="-110" dirty="0">
                <a:latin typeface="Arial" panose="020B0604020202020204" pitchFamily="34" charset="0"/>
                <a:cs typeface="Arial" panose="020B0604020202020204" pitchFamily="34" charset="0"/>
              </a:rPr>
              <a:t>Kubernetes. </a:t>
            </a:r>
            <a:r>
              <a:rPr sz="2400" spc="-75" dirty="0">
                <a:latin typeface="Arial" panose="020B0604020202020204" pitchFamily="34" charset="0"/>
                <a:cs typeface="Arial" panose="020B0604020202020204" pitchFamily="34" charset="0"/>
              </a:rPr>
              <a:t>Masters </a:t>
            </a:r>
            <a:r>
              <a:rPr sz="2400" spc="-105" dirty="0">
                <a:latin typeface="Arial" panose="020B0604020202020204" pitchFamily="34" charset="0"/>
                <a:cs typeface="Arial" panose="020B0604020202020204" pitchFamily="34" charset="0"/>
              </a:rPr>
              <a:t>are  </a:t>
            </a:r>
            <a:r>
              <a:rPr sz="2400" spc="-95" dirty="0">
                <a:latin typeface="Arial" panose="020B0604020202020204" pitchFamily="34" charset="0"/>
                <a:cs typeface="Arial" panose="020B0604020202020204" pitchFamily="34" charset="0"/>
              </a:rPr>
              <a:t>responsible</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at</a:t>
            </a:r>
            <a:r>
              <a:rPr sz="2400" spc="-250"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minimum</a:t>
            </a:r>
            <a:r>
              <a:rPr sz="2400" spc="-250" dirty="0">
                <a:latin typeface="Arial" panose="020B0604020202020204" pitchFamily="34" charset="0"/>
                <a:cs typeface="Arial" panose="020B0604020202020204" pitchFamily="34" charset="0"/>
              </a:rPr>
              <a:t> </a:t>
            </a:r>
            <a:r>
              <a:rPr sz="2400" spc="-50" dirty="0">
                <a:latin typeface="Arial" panose="020B0604020202020204" pitchFamily="34" charset="0"/>
                <a:cs typeface="Arial" panose="020B0604020202020204" pitchFamily="34" charset="0"/>
              </a:rPr>
              <a:t>for</a:t>
            </a:r>
            <a:r>
              <a:rPr sz="2400" spc="-250" dirty="0">
                <a:latin typeface="Arial" panose="020B0604020202020204" pitchFamily="34" charset="0"/>
                <a:cs typeface="Arial" panose="020B0604020202020204" pitchFamily="34" charset="0"/>
              </a:rPr>
              <a:t> </a:t>
            </a:r>
            <a:r>
              <a:rPr sz="2400" spc="-110" dirty="0">
                <a:latin typeface="Arial" panose="020B0604020202020204" pitchFamily="34" charset="0"/>
                <a:cs typeface="Arial" panose="020B0604020202020204" pitchFamily="34" charset="0"/>
              </a:rPr>
              <a:t>running</a:t>
            </a:r>
            <a:r>
              <a:rPr sz="2400" spc="-24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50" dirty="0">
                <a:latin typeface="Arial" panose="020B0604020202020204" pitchFamily="34" charset="0"/>
                <a:cs typeface="Arial" panose="020B0604020202020204" pitchFamily="34" charset="0"/>
              </a:rPr>
              <a:t> </a:t>
            </a:r>
            <a:r>
              <a:rPr sz="2400" spc="-60" dirty="0">
                <a:latin typeface="Arial" panose="020B0604020202020204" pitchFamily="34" charset="0"/>
                <a:cs typeface="Arial" panose="020B0604020202020204" pitchFamily="34" charset="0"/>
              </a:rPr>
              <a:t>API</a:t>
            </a:r>
            <a:r>
              <a:rPr sz="2400" spc="-245" dirty="0">
                <a:latin typeface="Arial" panose="020B0604020202020204" pitchFamily="34" charset="0"/>
                <a:cs typeface="Arial" panose="020B0604020202020204" pitchFamily="34" charset="0"/>
              </a:rPr>
              <a:t> </a:t>
            </a:r>
            <a:r>
              <a:rPr sz="2400" spc="-135" dirty="0">
                <a:latin typeface="Arial" panose="020B0604020202020204" pitchFamily="34" charset="0"/>
                <a:cs typeface="Arial" panose="020B0604020202020204" pitchFamily="34" charset="0"/>
              </a:rPr>
              <a:t>Server,</a:t>
            </a:r>
            <a:r>
              <a:rPr sz="2400" spc="65"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scheduler,</a:t>
            </a:r>
            <a:r>
              <a:rPr sz="2400" spc="-245"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and</a:t>
            </a:r>
            <a:r>
              <a:rPr sz="2400" spc="-25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  controller.</a:t>
            </a:r>
            <a:r>
              <a:rPr sz="2400" spc="-254"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They</a:t>
            </a:r>
            <a:r>
              <a:rPr sz="2400" spc="-250" dirty="0">
                <a:latin typeface="Arial" panose="020B0604020202020204" pitchFamily="34" charset="0"/>
                <a:cs typeface="Arial" panose="020B0604020202020204" pitchFamily="34" charset="0"/>
              </a:rPr>
              <a:t> </a:t>
            </a:r>
            <a:r>
              <a:rPr sz="2400" spc="-130" dirty="0">
                <a:latin typeface="Arial" panose="020B0604020202020204" pitchFamily="34" charset="0"/>
                <a:cs typeface="Arial" panose="020B0604020202020204" pitchFamily="34" charset="0"/>
              </a:rPr>
              <a:t>commonly</a:t>
            </a:r>
            <a:r>
              <a:rPr sz="2400" spc="-250"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also</a:t>
            </a:r>
            <a:r>
              <a:rPr sz="2400" spc="-250" dirty="0">
                <a:latin typeface="Arial" panose="020B0604020202020204" pitchFamily="34" charset="0"/>
                <a:cs typeface="Arial" panose="020B0604020202020204" pitchFamily="34" charset="0"/>
              </a:rPr>
              <a:t> </a:t>
            </a:r>
            <a:r>
              <a:rPr sz="2400" spc="-160" dirty="0">
                <a:latin typeface="Arial" panose="020B0604020202020204" pitchFamily="34" charset="0"/>
                <a:cs typeface="Arial" panose="020B0604020202020204" pitchFamily="34" charset="0"/>
              </a:rPr>
              <a:t>manage</a:t>
            </a:r>
            <a:r>
              <a:rPr sz="2400" spc="-25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storing</a:t>
            </a:r>
            <a:r>
              <a:rPr sz="2400" spc="-250"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a:t>
            </a:r>
            <a:r>
              <a:rPr sz="2400" spc="-250"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state,</a:t>
            </a:r>
            <a:r>
              <a:rPr sz="2400" spc="-250"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cloud-provider  </a:t>
            </a:r>
            <a:r>
              <a:rPr sz="2400" spc="-80" dirty="0">
                <a:latin typeface="Arial" panose="020B0604020202020204" pitchFamily="34" charset="0"/>
                <a:cs typeface="Arial" panose="020B0604020202020204" pitchFamily="34" charset="0"/>
              </a:rPr>
              <a:t>specific</a:t>
            </a:r>
            <a:r>
              <a:rPr sz="2400" spc="-254"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components</a:t>
            </a:r>
            <a:r>
              <a:rPr sz="2400" spc="-260"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and</a:t>
            </a:r>
            <a:r>
              <a:rPr sz="2400" spc="-254" dirty="0">
                <a:latin typeface="Arial" panose="020B0604020202020204" pitchFamily="34" charset="0"/>
                <a:cs typeface="Arial" panose="020B0604020202020204" pitchFamily="34" charset="0"/>
              </a:rPr>
              <a:t> </a:t>
            </a:r>
            <a:r>
              <a:rPr sz="2400" spc="-80" dirty="0">
                <a:latin typeface="Arial" panose="020B0604020202020204" pitchFamily="34" charset="0"/>
                <a:cs typeface="Arial" panose="020B0604020202020204" pitchFamily="34" charset="0"/>
              </a:rPr>
              <a:t>other</a:t>
            </a:r>
            <a:r>
              <a:rPr sz="2400" spc="-254" dirty="0">
                <a:latin typeface="Arial" panose="020B0604020202020204" pitchFamily="34" charset="0"/>
                <a:cs typeface="Arial" panose="020B0604020202020204" pitchFamily="34" charset="0"/>
              </a:rPr>
              <a:t> </a:t>
            </a:r>
            <a:r>
              <a:rPr sz="2400" spc="-85" dirty="0">
                <a:latin typeface="Arial" panose="020B0604020202020204" pitchFamily="34" charset="0"/>
                <a:cs typeface="Arial" panose="020B0604020202020204" pitchFamily="34" charset="0"/>
              </a:rPr>
              <a:t>cluster</a:t>
            </a:r>
            <a:r>
              <a:rPr sz="2400" spc="-254" dirty="0">
                <a:latin typeface="Arial" panose="020B0604020202020204" pitchFamily="34" charset="0"/>
                <a:cs typeface="Arial" panose="020B0604020202020204" pitchFamily="34" charset="0"/>
              </a:rPr>
              <a:t> </a:t>
            </a:r>
            <a:r>
              <a:rPr sz="2400" spc="-100" dirty="0">
                <a:latin typeface="Arial" panose="020B0604020202020204" pitchFamily="34" charset="0"/>
                <a:cs typeface="Arial" panose="020B0604020202020204" pitchFamily="34" charset="0"/>
              </a:rPr>
              <a:t>essential</a:t>
            </a:r>
            <a:r>
              <a:rPr sz="2400" spc="-254" dirty="0">
                <a:latin typeface="Arial" panose="020B0604020202020204" pitchFamily="34" charset="0"/>
                <a:cs typeface="Arial" panose="020B0604020202020204" pitchFamily="34" charset="0"/>
              </a:rPr>
              <a:t> </a:t>
            </a:r>
            <a:r>
              <a:rPr sz="2400" spc="-114" dirty="0">
                <a:latin typeface="Arial" panose="020B0604020202020204" pitchFamily="34" charset="0"/>
                <a:cs typeface="Arial" panose="020B0604020202020204" pitchFamily="34" charset="0"/>
              </a:rPr>
              <a:t>services.</a:t>
            </a:r>
            <a:endParaRPr sz="2400">
              <a:latin typeface="Arial" panose="020B0604020202020204" pitchFamily="34" charset="0"/>
              <a:cs typeface="Arial" panose="020B0604020202020204" pitchFamily="34" charset="0"/>
            </a:endParaRPr>
          </a:p>
          <a:p>
            <a:pPr marL="474345" marR="69850">
              <a:lnSpc>
                <a:spcPct val="113300"/>
              </a:lnSpc>
              <a:spcBef>
                <a:spcPts val="1650"/>
              </a:spcBef>
            </a:pPr>
            <a:r>
              <a:rPr sz="2400" b="1" spc="-65" dirty="0">
                <a:latin typeface="Arial" panose="020B0604020202020204" pitchFamily="34" charset="0"/>
                <a:cs typeface="Arial" panose="020B0604020202020204" pitchFamily="34" charset="0"/>
              </a:rPr>
              <a:t>Nodes</a:t>
            </a:r>
            <a:r>
              <a:rPr sz="2400" b="1" spc="-135" dirty="0">
                <a:latin typeface="Arial" panose="020B0604020202020204" pitchFamily="34" charset="0"/>
                <a:cs typeface="Arial" panose="020B0604020202020204" pitchFamily="34" charset="0"/>
              </a:rPr>
              <a:t> </a:t>
            </a:r>
            <a:r>
              <a:rPr sz="2400" spc="-175" dirty="0">
                <a:latin typeface="Arial" panose="020B0604020202020204" pitchFamily="34" charset="0"/>
                <a:cs typeface="Arial" panose="020B0604020202020204" pitchFamily="34" charset="0"/>
              </a:rPr>
              <a:t>-</a:t>
            </a:r>
            <a:r>
              <a:rPr sz="2400" spc="-245"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Are</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45" dirty="0">
                <a:latin typeface="Arial" panose="020B0604020202020204" pitchFamily="34" charset="0"/>
                <a:cs typeface="Arial" panose="020B0604020202020204" pitchFamily="34" charset="0"/>
              </a:rPr>
              <a:t> </a:t>
            </a:r>
            <a:r>
              <a:rPr sz="2400" spc="-90" dirty="0">
                <a:latin typeface="Arial" panose="020B0604020202020204" pitchFamily="34" charset="0"/>
                <a:cs typeface="Arial" panose="020B0604020202020204" pitchFamily="34" charset="0"/>
              </a:rPr>
              <a:t>‘workers’</a:t>
            </a:r>
            <a:r>
              <a:rPr sz="2400" spc="-250" dirty="0">
                <a:latin typeface="Arial" panose="020B0604020202020204" pitchFamily="34" charset="0"/>
                <a:cs typeface="Arial" panose="020B0604020202020204" pitchFamily="34" charset="0"/>
              </a:rPr>
              <a:t> </a:t>
            </a:r>
            <a:r>
              <a:rPr sz="2400" spc="-55" dirty="0">
                <a:latin typeface="Arial" panose="020B0604020202020204" pitchFamily="34" charset="0"/>
                <a:cs typeface="Arial" panose="020B0604020202020204" pitchFamily="34" charset="0"/>
              </a:rPr>
              <a:t>of</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45"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Kubernetes</a:t>
            </a:r>
            <a:r>
              <a:rPr sz="2400" spc="-250"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cluster.</a:t>
            </a:r>
            <a:r>
              <a:rPr sz="2400" spc="-245" dirty="0">
                <a:latin typeface="Arial" panose="020B0604020202020204" pitchFamily="34" charset="0"/>
                <a:cs typeface="Arial" panose="020B0604020202020204" pitchFamily="34" charset="0"/>
              </a:rPr>
              <a:t> </a:t>
            </a:r>
            <a:r>
              <a:rPr sz="2400" spc="-105" dirty="0">
                <a:latin typeface="Arial" panose="020B0604020202020204" pitchFamily="34" charset="0"/>
                <a:cs typeface="Arial" panose="020B0604020202020204" pitchFamily="34" charset="0"/>
              </a:rPr>
              <a:t>They</a:t>
            </a:r>
            <a:r>
              <a:rPr sz="2400" spc="-250"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run</a:t>
            </a:r>
            <a:r>
              <a:rPr sz="2400" spc="-245" dirty="0">
                <a:latin typeface="Arial" panose="020B0604020202020204" pitchFamily="34" charset="0"/>
                <a:cs typeface="Arial" panose="020B0604020202020204" pitchFamily="34" charset="0"/>
              </a:rPr>
              <a:t> </a:t>
            </a:r>
            <a:r>
              <a:rPr sz="2400" spc="-150" dirty="0">
                <a:latin typeface="Arial" panose="020B0604020202020204" pitchFamily="34" charset="0"/>
                <a:cs typeface="Arial" panose="020B0604020202020204" pitchFamily="34" charset="0"/>
              </a:rPr>
              <a:t>a</a:t>
            </a:r>
            <a:r>
              <a:rPr sz="2400" spc="-250"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minimal</a:t>
            </a:r>
            <a:r>
              <a:rPr sz="2400" spc="-245" dirty="0">
                <a:latin typeface="Arial" panose="020B0604020202020204" pitchFamily="34" charset="0"/>
                <a:cs typeface="Arial" panose="020B0604020202020204" pitchFamily="34" charset="0"/>
              </a:rPr>
              <a:t> </a:t>
            </a:r>
            <a:r>
              <a:rPr sz="2400" spc="-125" dirty="0">
                <a:latin typeface="Arial" panose="020B0604020202020204" pitchFamily="34" charset="0"/>
                <a:cs typeface="Arial" panose="020B0604020202020204" pitchFamily="34" charset="0"/>
              </a:rPr>
              <a:t>agent  </a:t>
            </a:r>
            <a:r>
              <a:rPr sz="2400" spc="-85" dirty="0">
                <a:latin typeface="Arial" panose="020B0604020202020204" pitchFamily="34" charset="0"/>
                <a:cs typeface="Arial" panose="020B0604020202020204" pitchFamily="34" charset="0"/>
              </a:rPr>
              <a:t>that </a:t>
            </a:r>
            <a:r>
              <a:rPr sz="2400" spc="-160" dirty="0">
                <a:latin typeface="Arial" panose="020B0604020202020204" pitchFamily="34" charset="0"/>
                <a:cs typeface="Arial" panose="020B0604020202020204" pitchFamily="34" charset="0"/>
              </a:rPr>
              <a:t>manages </a:t>
            </a:r>
            <a:r>
              <a:rPr sz="2400" spc="-95" dirty="0">
                <a:latin typeface="Arial" panose="020B0604020202020204" pitchFamily="34" charset="0"/>
                <a:cs typeface="Arial" panose="020B0604020202020204" pitchFamily="34" charset="0"/>
              </a:rPr>
              <a:t>the </a:t>
            </a:r>
            <a:r>
              <a:rPr sz="2400" spc="-110" dirty="0">
                <a:latin typeface="Arial" panose="020B0604020202020204" pitchFamily="34" charset="0"/>
                <a:cs typeface="Arial" panose="020B0604020202020204" pitchFamily="34" charset="0"/>
              </a:rPr>
              <a:t>node </a:t>
            </a:r>
            <a:r>
              <a:rPr sz="2400" spc="-90" dirty="0">
                <a:latin typeface="Arial" panose="020B0604020202020204" pitchFamily="34" charset="0"/>
                <a:cs typeface="Arial" panose="020B0604020202020204" pitchFamily="34" charset="0"/>
              </a:rPr>
              <a:t>itself, </a:t>
            </a:r>
            <a:r>
              <a:rPr sz="2400" spc="-125" dirty="0">
                <a:latin typeface="Arial" panose="020B0604020202020204" pitchFamily="34" charset="0"/>
                <a:cs typeface="Arial" panose="020B0604020202020204" pitchFamily="34" charset="0"/>
              </a:rPr>
              <a:t>and </a:t>
            </a:r>
            <a:r>
              <a:rPr sz="2400" spc="-105" dirty="0">
                <a:latin typeface="Arial" panose="020B0604020202020204" pitchFamily="34" charset="0"/>
                <a:cs typeface="Arial" panose="020B0604020202020204" pitchFamily="34" charset="0"/>
              </a:rPr>
              <a:t>are </a:t>
            </a:r>
            <a:r>
              <a:rPr sz="2400" spc="-110" dirty="0">
                <a:latin typeface="Arial" panose="020B0604020202020204" pitchFamily="34" charset="0"/>
                <a:cs typeface="Arial" panose="020B0604020202020204" pitchFamily="34" charset="0"/>
              </a:rPr>
              <a:t>tasked </a:t>
            </a:r>
            <a:r>
              <a:rPr sz="2400" spc="-70" dirty="0">
                <a:latin typeface="Arial" panose="020B0604020202020204" pitchFamily="34" charset="0"/>
                <a:cs typeface="Arial" panose="020B0604020202020204" pitchFamily="34" charset="0"/>
              </a:rPr>
              <a:t>with </a:t>
            </a:r>
            <a:r>
              <a:rPr sz="2400" spc="-105" dirty="0">
                <a:latin typeface="Arial" panose="020B0604020202020204" pitchFamily="34" charset="0"/>
                <a:cs typeface="Arial" panose="020B0604020202020204" pitchFamily="34" charset="0"/>
              </a:rPr>
              <a:t>executing </a:t>
            </a:r>
            <a:r>
              <a:rPr sz="2400" spc="-95" dirty="0">
                <a:latin typeface="Arial" panose="020B0604020202020204" pitchFamily="34" charset="0"/>
                <a:cs typeface="Arial" panose="020B0604020202020204" pitchFamily="34" charset="0"/>
              </a:rPr>
              <a:t>workloads </a:t>
            </a:r>
            <a:r>
              <a:rPr sz="2400" spc="-145" dirty="0">
                <a:latin typeface="Arial" panose="020B0604020202020204" pitchFamily="34" charset="0"/>
                <a:cs typeface="Arial" panose="020B0604020202020204" pitchFamily="34" charset="0"/>
              </a:rPr>
              <a:t>as  </a:t>
            </a:r>
            <a:r>
              <a:rPr sz="2400" spc="-110" dirty="0">
                <a:latin typeface="Arial" panose="020B0604020202020204" pitchFamily="34" charset="0"/>
                <a:cs typeface="Arial" panose="020B0604020202020204" pitchFamily="34" charset="0"/>
              </a:rPr>
              <a:t>designated</a:t>
            </a:r>
            <a:r>
              <a:rPr sz="2400" spc="-260" dirty="0">
                <a:latin typeface="Arial" panose="020B0604020202020204" pitchFamily="34" charset="0"/>
                <a:cs typeface="Arial" panose="020B0604020202020204" pitchFamily="34" charset="0"/>
              </a:rPr>
              <a:t> </a:t>
            </a:r>
            <a:r>
              <a:rPr sz="2400" spc="-120" dirty="0">
                <a:latin typeface="Arial" panose="020B0604020202020204" pitchFamily="34" charset="0"/>
                <a:cs typeface="Arial" panose="020B0604020202020204" pitchFamily="34" charset="0"/>
              </a:rPr>
              <a:t>by</a:t>
            </a:r>
            <a:r>
              <a:rPr sz="2400" spc="-254" dirty="0">
                <a:latin typeface="Arial" panose="020B0604020202020204" pitchFamily="34" charset="0"/>
                <a:cs typeface="Arial" panose="020B0604020202020204" pitchFamily="34" charset="0"/>
              </a:rPr>
              <a:t> </a:t>
            </a:r>
            <a:r>
              <a:rPr sz="2400" spc="-95" dirty="0">
                <a:latin typeface="Arial" panose="020B0604020202020204" pitchFamily="34" charset="0"/>
                <a:cs typeface="Arial" panose="020B0604020202020204" pitchFamily="34" charset="0"/>
              </a:rPr>
              <a:t>the</a:t>
            </a:r>
            <a:r>
              <a:rPr sz="2400" spc="-254" dirty="0">
                <a:latin typeface="Arial" panose="020B0604020202020204" pitchFamily="34" charset="0"/>
                <a:cs typeface="Arial" panose="020B0604020202020204" pitchFamily="34" charset="0"/>
              </a:rPr>
              <a:t> </a:t>
            </a:r>
            <a:r>
              <a:rPr sz="2400" spc="-140" dirty="0">
                <a:latin typeface="Arial" panose="020B0604020202020204" pitchFamily="34" charset="0"/>
                <a:cs typeface="Arial" panose="020B0604020202020204" pitchFamily="34" charset="0"/>
              </a:rPr>
              <a:t>master.</a:t>
            </a:r>
            <a:endParaRPr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61306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9811" y="881554"/>
            <a:ext cx="2996565" cy="1342419"/>
          </a:xfrm>
          <a:prstGeom prst="rect">
            <a:avLst/>
          </a:prstGeom>
        </p:spPr>
        <p:txBody>
          <a:bodyPr vert="horz" wrap="square" lIns="0" tIns="0" rIns="0" bIns="0" rtlCol="0" anchor="t">
            <a:normAutofit/>
          </a:bodyPr>
          <a:lstStyle/>
          <a:p>
            <a:r>
              <a:rPr dirty="0"/>
              <a:t>Persistent Volumes</a:t>
            </a:r>
          </a:p>
        </p:txBody>
      </p:sp>
      <p:sp>
        <p:nvSpPr>
          <p:cNvPr id="3" name="object 3"/>
          <p:cNvSpPr txBox="1"/>
          <p:nvPr/>
        </p:nvSpPr>
        <p:spPr>
          <a:xfrm>
            <a:off x="4924571" y="2460736"/>
            <a:ext cx="2760980" cy="262509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40" dirty="0">
                <a:solidFill>
                  <a:srgbClr val="FFFFFF"/>
                </a:solidFill>
                <a:latin typeface="Verdana"/>
                <a:cs typeface="Verdana"/>
              </a:rPr>
              <a:t>PVs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5"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75" dirty="0">
                <a:solidFill>
                  <a:srgbClr val="FFFFFF"/>
                </a:solidFill>
                <a:latin typeface="Verdana"/>
                <a:cs typeface="Verdana"/>
              </a:rPr>
              <a:t>cluster-wide</a:t>
            </a:r>
            <a:r>
              <a:rPr sz="1300" spc="-215" dirty="0">
                <a:solidFill>
                  <a:srgbClr val="FFFFFF"/>
                </a:solidFill>
                <a:latin typeface="Verdana"/>
                <a:cs typeface="Verdana"/>
              </a:rPr>
              <a:t> </a:t>
            </a:r>
            <a:r>
              <a:rPr sz="1300" spc="-75" dirty="0">
                <a:solidFill>
                  <a:srgbClr val="FFFFFF"/>
                </a:solidFill>
                <a:latin typeface="Verdana"/>
                <a:cs typeface="Verdana"/>
              </a:rPr>
              <a:t>resource</a:t>
            </a:r>
            <a:endParaRPr sz="1300">
              <a:latin typeface="Verdana"/>
              <a:cs typeface="Verdana"/>
            </a:endParaRPr>
          </a:p>
          <a:p>
            <a:pPr marL="340995" indent="-328295">
              <a:spcBef>
                <a:spcPts val="240"/>
              </a:spcBef>
              <a:buFont typeface="Arial"/>
              <a:buChar char="●"/>
              <a:tabLst>
                <a:tab pos="340360" algn="l"/>
                <a:tab pos="340995" algn="l"/>
              </a:tabLst>
            </a:pPr>
            <a:r>
              <a:rPr sz="1300" spc="-30" dirty="0">
                <a:solidFill>
                  <a:srgbClr val="FFFFFF"/>
                </a:solidFill>
                <a:latin typeface="Verdana"/>
                <a:cs typeface="Verdana"/>
              </a:rPr>
              <a:t>Not</a:t>
            </a:r>
            <a:r>
              <a:rPr sz="1300" spc="-215" dirty="0">
                <a:solidFill>
                  <a:srgbClr val="FFFFFF"/>
                </a:solidFill>
                <a:latin typeface="Verdana"/>
                <a:cs typeface="Verdana"/>
              </a:rPr>
              <a:t> </a:t>
            </a:r>
            <a:r>
              <a:rPr sz="1300" spc="-60" dirty="0">
                <a:solidFill>
                  <a:srgbClr val="FFFFFF"/>
                </a:solidFill>
                <a:latin typeface="Verdana"/>
                <a:cs typeface="Verdana"/>
              </a:rPr>
              <a:t>directly</a:t>
            </a:r>
            <a:r>
              <a:rPr sz="1300" spc="-215" dirty="0">
                <a:solidFill>
                  <a:srgbClr val="FFFFFF"/>
                </a:solidFill>
                <a:latin typeface="Verdana"/>
                <a:cs typeface="Verdana"/>
              </a:rPr>
              <a:t> </a:t>
            </a:r>
            <a:r>
              <a:rPr sz="1300" spc="-100" dirty="0">
                <a:solidFill>
                  <a:srgbClr val="FFFFFF"/>
                </a:solidFill>
                <a:latin typeface="Verdana"/>
                <a:cs typeface="Verdana"/>
              </a:rPr>
              <a:t>consumable</a:t>
            </a:r>
            <a:r>
              <a:rPr sz="1300" spc="-215" dirty="0">
                <a:solidFill>
                  <a:srgbClr val="FFFFFF"/>
                </a:solidFill>
                <a:latin typeface="Verdana"/>
                <a:cs typeface="Verdana"/>
              </a:rPr>
              <a:t> </a:t>
            </a:r>
            <a:r>
              <a:rPr sz="1300" spc="-95" dirty="0">
                <a:solidFill>
                  <a:srgbClr val="FFFFFF"/>
                </a:solidFill>
                <a:latin typeface="Verdana"/>
                <a:cs typeface="Verdana"/>
              </a:rPr>
              <a:t>by</a:t>
            </a:r>
            <a:r>
              <a:rPr sz="1300" spc="-210" dirty="0">
                <a:solidFill>
                  <a:srgbClr val="FFFFFF"/>
                </a:solidFill>
                <a:latin typeface="Verdana"/>
                <a:cs typeface="Verdana"/>
              </a:rPr>
              <a:t> </a:t>
            </a:r>
            <a:r>
              <a:rPr sz="1300" spc="-125" dirty="0">
                <a:solidFill>
                  <a:srgbClr val="FFFFFF"/>
                </a:solidFill>
                <a:latin typeface="Verdana"/>
                <a:cs typeface="Verdana"/>
              </a:rPr>
              <a:t>a</a:t>
            </a:r>
            <a:r>
              <a:rPr sz="1300" spc="-215" dirty="0">
                <a:solidFill>
                  <a:srgbClr val="FFFFFF"/>
                </a:solidFill>
                <a:latin typeface="Verdana"/>
                <a:cs typeface="Verdana"/>
              </a:rPr>
              <a:t> </a:t>
            </a:r>
            <a:r>
              <a:rPr sz="1300" spc="-50" dirty="0">
                <a:solidFill>
                  <a:srgbClr val="FFFFFF"/>
                </a:solidFill>
                <a:latin typeface="Verdana"/>
                <a:cs typeface="Verdana"/>
              </a:rPr>
              <a:t>Pod</a:t>
            </a:r>
            <a:endParaRPr sz="1300">
              <a:latin typeface="Verdana"/>
              <a:cs typeface="Verdana"/>
            </a:endParaRPr>
          </a:p>
          <a:p>
            <a:pPr marL="340995" indent="-328295">
              <a:spcBef>
                <a:spcPts val="240"/>
              </a:spcBef>
              <a:buFont typeface="Arial"/>
              <a:buChar char="●"/>
              <a:tabLst>
                <a:tab pos="340360" algn="l"/>
                <a:tab pos="340995" algn="l"/>
              </a:tabLst>
            </a:pPr>
            <a:r>
              <a:rPr sz="1300" dirty="0">
                <a:solidFill>
                  <a:srgbClr val="FFFFFF"/>
                </a:solidFill>
                <a:latin typeface="Verdana"/>
                <a:cs typeface="Verdana"/>
              </a:rPr>
              <a:t>PV</a:t>
            </a:r>
            <a:r>
              <a:rPr sz="1300" spc="-215" dirty="0">
                <a:solidFill>
                  <a:srgbClr val="FFFFFF"/>
                </a:solidFill>
                <a:latin typeface="Verdana"/>
                <a:cs typeface="Verdana"/>
              </a:rPr>
              <a:t> </a:t>
            </a:r>
            <a:r>
              <a:rPr sz="1300" spc="-100" dirty="0">
                <a:solidFill>
                  <a:srgbClr val="FFFFFF"/>
                </a:solidFill>
                <a:latin typeface="Verdana"/>
                <a:cs typeface="Verdana"/>
              </a:rPr>
              <a:t>Parameters:</a:t>
            </a:r>
            <a:endParaRPr sz="1300">
              <a:latin typeface="Verdana"/>
              <a:cs typeface="Verdana"/>
            </a:endParaRPr>
          </a:p>
          <a:p>
            <a:pPr marL="798195" lvl="1" indent="-313055">
              <a:spcBef>
                <a:spcPts val="245"/>
              </a:spcBef>
              <a:buFont typeface="Arial"/>
              <a:buChar char="○"/>
              <a:tabLst>
                <a:tab pos="797560" algn="l"/>
                <a:tab pos="798195" algn="l"/>
              </a:tabLst>
            </a:pPr>
            <a:r>
              <a:rPr sz="1100" spc="-65" dirty="0">
                <a:solidFill>
                  <a:srgbClr val="FFFFFF"/>
                </a:solidFill>
                <a:latin typeface="Verdana"/>
                <a:cs typeface="Verdana"/>
              </a:rPr>
              <a:t>Capacity</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accessModes</a:t>
            </a:r>
            <a:endParaRPr sz="1100">
              <a:latin typeface="Verdana"/>
              <a:cs typeface="Verdana"/>
            </a:endParaRPr>
          </a:p>
          <a:p>
            <a:pPr marL="1255395" lvl="2" indent="-313055">
              <a:spcBef>
                <a:spcPts val="180"/>
              </a:spcBef>
              <a:buFont typeface="Arial"/>
              <a:buChar char="■"/>
              <a:tabLst>
                <a:tab pos="1254760" algn="l"/>
                <a:tab pos="1255395" algn="l"/>
              </a:tabLst>
            </a:pPr>
            <a:r>
              <a:rPr sz="1100" spc="-60" dirty="0">
                <a:solidFill>
                  <a:srgbClr val="FFFFFF"/>
                </a:solidFill>
                <a:latin typeface="Verdana"/>
                <a:cs typeface="Verdana"/>
              </a:rPr>
              <a:t>ReadOnlyMany</a:t>
            </a:r>
            <a:r>
              <a:rPr sz="1100" spc="-185" dirty="0">
                <a:solidFill>
                  <a:srgbClr val="FFFFFF"/>
                </a:solidFill>
                <a:latin typeface="Verdana"/>
                <a:cs typeface="Verdana"/>
              </a:rPr>
              <a:t> </a:t>
            </a:r>
            <a:r>
              <a:rPr sz="1100" spc="-90" dirty="0">
                <a:solidFill>
                  <a:srgbClr val="FFFFFF"/>
                </a:solidFill>
                <a:latin typeface="Verdana"/>
                <a:cs typeface="Verdana"/>
              </a:rPr>
              <a:t>(ROX)</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ReadWriteOnce</a:t>
            </a:r>
            <a:r>
              <a:rPr sz="1100" spc="-260" dirty="0">
                <a:solidFill>
                  <a:srgbClr val="FFFFFF"/>
                </a:solidFill>
                <a:latin typeface="Verdana"/>
                <a:cs typeface="Verdana"/>
              </a:rPr>
              <a:t> </a:t>
            </a:r>
            <a:r>
              <a:rPr sz="1100" spc="-70" dirty="0">
                <a:solidFill>
                  <a:srgbClr val="FFFFFF"/>
                </a:solidFill>
                <a:latin typeface="Verdana"/>
                <a:cs typeface="Verdana"/>
              </a:rPr>
              <a:t>(RWO)</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ReadWriteMany</a:t>
            </a:r>
            <a:r>
              <a:rPr sz="1100" spc="-225" dirty="0">
                <a:solidFill>
                  <a:srgbClr val="FFFFFF"/>
                </a:solidFill>
                <a:latin typeface="Verdana"/>
                <a:cs typeface="Verdana"/>
              </a:rPr>
              <a:t> </a:t>
            </a:r>
            <a:r>
              <a:rPr sz="1100" spc="-85" dirty="0">
                <a:solidFill>
                  <a:srgbClr val="FFFFFF"/>
                </a:solidFill>
                <a:latin typeface="Verdana"/>
                <a:cs typeface="Verdana"/>
              </a:rPr>
              <a:t>(RWX)</a:t>
            </a:r>
            <a:endParaRPr sz="1100">
              <a:latin typeface="Verdana"/>
              <a:cs typeface="Verdana"/>
            </a:endParaRPr>
          </a:p>
          <a:p>
            <a:pPr marL="798195" lvl="1" indent="-313055">
              <a:spcBef>
                <a:spcPts val="180"/>
              </a:spcBef>
              <a:buFont typeface="Arial"/>
              <a:buChar char="○"/>
              <a:tabLst>
                <a:tab pos="797560" algn="l"/>
                <a:tab pos="798195" algn="l"/>
              </a:tabLst>
            </a:pPr>
            <a:r>
              <a:rPr sz="1100" spc="-65" dirty="0">
                <a:solidFill>
                  <a:srgbClr val="FFFFFF"/>
                </a:solidFill>
                <a:latin typeface="Verdana"/>
                <a:cs typeface="Verdana"/>
              </a:rPr>
              <a:t>persistentVolumeReclaimPolicy</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Retain</a:t>
            </a:r>
            <a:endParaRPr sz="1100">
              <a:latin typeface="Verdana"/>
              <a:cs typeface="Verdana"/>
            </a:endParaRPr>
          </a:p>
          <a:p>
            <a:pPr marL="1255395" lvl="2" indent="-313055">
              <a:spcBef>
                <a:spcPts val="180"/>
              </a:spcBef>
              <a:buFont typeface="Arial"/>
              <a:buChar char="■"/>
              <a:tabLst>
                <a:tab pos="1254760" algn="l"/>
                <a:tab pos="1255395" algn="l"/>
              </a:tabLst>
            </a:pPr>
            <a:r>
              <a:rPr sz="1100" spc="-65" dirty="0">
                <a:solidFill>
                  <a:srgbClr val="FFFFFF"/>
                </a:solidFill>
                <a:latin typeface="Verdana"/>
                <a:cs typeface="Verdana"/>
              </a:rPr>
              <a:t>Recycle</a:t>
            </a:r>
            <a:endParaRPr sz="1100">
              <a:latin typeface="Verdana"/>
              <a:cs typeface="Verdana"/>
            </a:endParaRPr>
          </a:p>
          <a:p>
            <a:pPr marL="1255395" lvl="2" indent="-313055">
              <a:spcBef>
                <a:spcPts val="180"/>
              </a:spcBef>
              <a:buFont typeface="Arial"/>
              <a:buChar char="■"/>
              <a:tabLst>
                <a:tab pos="1254760" algn="l"/>
                <a:tab pos="1255395" algn="l"/>
              </a:tabLst>
            </a:pPr>
            <a:r>
              <a:rPr sz="1100" spc="-50" dirty="0">
                <a:solidFill>
                  <a:srgbClr val="FFFFFF"/>
                </a:solidFill>
                <a:latin typeface="Verdana"/>
                <a:cs typeface="Verdana"/>
              </a:rPr>
              <a:t>Delete</a:t>
            </a:r>
            <a:endParaRPr sz="1100">
              <a:latin typeface="Verdana"/>
              <a:cs typeface="Verdana"/>
            </a:endParaRPr>
          </a:p>
          <a:p>
            <a:pPr marL="798195" lvl="1" indent="-313055">
              <a:spcBef>
                <a:spcPts val="180"/>
              </a:spcBef>
              <a:buFont typeface="Arial"/>
              <a:buChar char="○"/>
              <a:tabLst>
                <a:tab pos="797560" algn="l"/>
                <a:tab pos="798195" algn="l"/>
              </a:tabLst>
            </a:pPr>
            <a:r>
              <a:rPr sz="1100" spc="-80" dirty="0">
                <a:solidFill>
                  <a:srgbClr val="FFFFFF"/>
                </a:solidFill>
                <a:latin typeface="Verdana"/>
                <a:cs typeface="Verdana"/>
              </a:rPr>
              <a:t>StorageClass</a:t>
            </a:r>
            <a:endParaRPr sz="1100">
              <a:latin typeface="Verdana"/>
              <a:cs typeface="Verdana"/>
            </a:endParaRPr>
          </a:p>
        </p:txBody>
      </p:sp>
      <p:sp>
        <p:nvSpPr>
          <p:cNvPr id="4" name="object 4"/>
          <p:cNvSpPr/>
          <p:nvPr/>
        </p:nvSpPr>
        <p:spPr>
          <a:xfrm>
            <a:off x="1297498" y="2223973"/>
            <a:ext cx="3425143" cy="331284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12304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609600"/>
            <a:ext cx="3962400" cy="1342419"/>
          </a:xfrm>
          <a:prstGeom prst="rect">
            <a:avLst/>
          </a:prstGeom>
        </p:spPr>
        <p:txBody>
          <a:bodyPr vert="horz" wrap="square" lIns="0" tIns="0" rIns="0" bIns="0" rtlCol="0" anchor="t">
            <a:normAutofit/>
          </a:bodyPr>
          <a:lstStyle/>
          <a:p>
            <a:r>
              <a:rPr dirty="0"/>
              <a:t>Persistent Volume Claims</a:t>
            </a:r>
          </a:p>
        </p:txBody>
      </p:sp>
      <p:sp>
        <p:nvSpPr>
          <p:cNvPr id="3" name="object 3"/>
          <p:cNvSpPr txBox="1"/>
          <p:nvPr/>
        </p:nvSpPr>
        <p:spPr>
          <a:xfrm>
            <a:off x="4375970" y="2460736"/>
            <a:ext cx="3782060" cy="1397000"/>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1300" spc="-35" dirty="0">
                <a:solidFill>
                  <a:srgbClr val="FFFFFF"/>
                </a:solidFill>
                <a:latin typeface="Verdana"/>
                <a:cs typeface="Verdana"/>
              </a:rPr>
              <a:t>PVCs</a:t>
            </a:r>
            <a:r>
              <a:rPr sz="1300" spc="-215" dirty="0">
                <a:solidFill>
                  <a:srgbClr val="FFFFFF"/>
                </a:solidFill>
                <a:latin typeface="Verdana"/>
                <a:cs typeface="Verdana"/>
              </a:rPr>
              <a:t> </a:t>
            </a:r>
            <a:r>
              <a:rPr sz="1300" spc="-85" dirty="0">
                <a:solidFill>
                  <a:srgbClr val="FFFFFF"/>
                </a:solidFill>
                <a:latin typeface="Verdana"/>
                <a:cs typeface="Verdana"/>
              </a:rPr>
              <a:t>are</a:t>
            </a:r>
            <a:r>
              <a:rPr sz="1300" spc="-210" dirty="0">
                <a:solidFill>
                  <a:srgbClr val="FFFFFF"/>
                </a:solidFill>
                <a:latin typeface="Verdana"/>
                <a:cs typeface="Verdana"/>
              </a:rPr>
              <a:t> </a:t>
            </a:r>
            <a:r>
              <a:rPr sz="1300" spc="-90" dirty="0">
                <a:solidFill>
                  <a:srgbClr val="FFFFFF"/>
                </a:solidFill>
                <a:latin typeface="Verdana"/>
                <a:cs typeface="Verdana"/>
              </a:rPr>
              <a:t>scoped</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114" dirty="0">
                <a:solidFill>
                  <a:srgbClr val="FFFFFF"/>
                </a:solidFill>
                <a:latin typeface="Verdana"/>
                <a:cs typeface="Verdana"/>
              </a:rPr>
              <a:t>namespaces</a:t>
            </a:r>
            <a:endParaRPr sz="1300">
              <a:latin typeface="Verdana"/>
              <a:cs typeface="Verdana"/>
            </a:endParaRPr>
          </a:p>
          <a:p>
            <a:pPr marL="340995" indent="-328295">
              <a:spcBef>
                <a:spcPts val="240"/>
              </a:spcBef>
              <a:buFont typeface="Arial"/>
              <a:buChar char="●"/>
              <a:tabLst>
                <a:tab pos="340360" algn="l"/>
                <a:tab pos="340995" algn="l"/>
              </a:tabLst>
            </a:pPr>
            <a:r>
              <a:rPr sz="1300" spc="-95" dirty="0">
                <a:solidFill>
                  <a:srgbClr val="FFFFFF"/>
                </a:solidFill>
                <a:latin typeface="Verdana"/>
                <a:cs typeface="Verdana"/>
              </a:rPr>
              <a:t>Supports</a:t>
            </a:r>
            <a:r>
              <a:rPr sz="1300" spc="-210" dirty="0">
                <a:solidFill>
                  <a:srgbClr val="FFFFFF"/>
                </a:solidFill>
                <a:latin typeface="Verdana"/>
                <a:cs typeface="Verdana"/>
              </a:rPr>
              <a:t> </a:t>
            </a:r>
            <a:r>
              <a:rPr sz="1300" spc="-80" dirty="0">
                <a:solidFill>
                  <a:srgbClr val="FFFFFF"/>
                </a:solidFill>
                <a:latin typeface="Verdana"/>
                <a:cs typeface="Verdana"/>
              </a:rPr>
              <a:t>accessModes</a:t>
            </a:r>
            <a:r>
              <a:rPr sz="1300" spc="-210" dirty="0">
                <a:solidFill>
                  <a:srgbClr val="FFFFFF"/>
                </a:solidFill>
                <a:latin typeface="Verdana"/>
                <a:cs typeface="Verdana"/>
              </a:rPr>
              <a:t> </a:t>
            </a:r>
            <a:r>
              <a:rPr sz="1300" spc="-60" dirty="0">
                <a:solidFill>
                  <a:srgbClr val="FFFFFF"/>
                </a:solidFill>
                <a:latin typeface="Verdana"/>
                <a:cs typeface="Verdana"/>
              </a:rPr>
              <a:t>like</a:t>
            </a:r>
            <a:r>
              <a:rPr sz="1300" spc="-210" dirty="0">
                <a:solidFill>
                  <a:srgbClr val="FFFFFF"/>
                </a:solidFill>
                <a:latin typeface="Verdana"/>
                <a:cs typeface="Verdana"/>
              </a:rPr>
              <a:t> </a:t>
            </a:r>
            <a:r>
              <a:rPr sz="1300" spc="-40" dirty="0">
                <a:solidFill>
                  <a:srgbClr val="FFFFFF"/>
                </a:solidFill>
                <a:latin typeface="Verdana"/>
                <a:cs typeface="Verdana"/>
              </a:rPr>
              <a:t>PVs</a:t>
            </a:r>
            <a:endParaRPr sz="1300">
              <a:latin typeface="Verdana"/>
              <a:cs typeface="Verdana"/>
            </a:endParaRPr>
          </a:p>
          <a:p>
            <a:pPr marL="340995" indent="-328295">
              <a:spcBef>
                <a:spcPts val="240"/>
              </a:spcBef>
              <a:buFont typeface="Arial"/>
              <a:buChar char="●"/>
              <a:tabLst>
                <a:tab pos="340360" algn="l"/>
                <a:tab pos="340995" algn="l"/>
              </a:tabLst>
            </a:pPr>
            <a:r>
              <a:rPr sz="1300" spc="-85" dirty="0">
                <a:solidFill>
                  <a:srgbClr val="FFFFFF"/>
                </a:solidFill>
                <a:latin typeface="Verdana"/>
                <a:cs typeface="Verdana"/>
              </a:rPr>
              <a:t>Uses</a:t>
            </a:r>
            <a:r>
              <a:rPr sz="1300" spc="-215" dirty="0">
                <a:solidFill>
                  <a:srgbClr val="FFFFFF"/>
                </a:solidFill>
                <a:latin typeface="Verdana"/>
                <a:cs typeface="Verdana"/>
              </a:rPr>
              <a:t> </a:t>
            </a:r>
            <a:r>
              <a:rPr sz="1300" spc="-75" dirty="0">
                <a:solidFill>
                  <a:srgbClr val="FFFFFF"/>
                </a:solidFill>
                <a:latin typeface="Verdana"/>
                <a:cs typeface="Verdana"/>
              </a:rPr>
              <a:t>resource</a:t>
            </a:r>
            <a:r>
              <a:rPr sz="1300" spc="-210"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95" dirty="0">
                <a:solidFill>
                  <a:srgbClr val="FFFFFF"/>
                </a:solidFill>
                <a:latin typeface="Verdana"/>
                <a:cs typeface="Verdana"/>
              </a:rPr>
              <a:t>model</a:t>
            </a:r>
            <a:r>
              <a:rPr sz="1300" spc="-210" dirty="0">
                <a:solidFill>
                  <a:srgbClr val="FFFFFF"/>
                </a:solidFill>
                <a:latin typeface="Verdana"/>
                <a:cs typeface="Verdana"/>
              </a:rPr>
              <a:t> </a:t>
            </a:r>
            <a:r>
              <a:rPr sz="1300" spc="-80" dirty="0">
                <a:solidFill>
                  <a:srgbClr val="FFFFFF"/>
                </a:solidFill>
                <a:latin typeface="Verdana"/>
                <a:cs typeface="Verdana"/>
              </a:rPr>
              <a:t>similar</a:t>
            </a:r>
            <a:r>
              <a:rPr sz="1300" spc="-210"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65" dirty="0">
                <a:solidFill>
                  <a:srgbClr val="FFFFFF"/>
                </a:solidFill>
                <a:latin typeface="Verdana"/>
                <a:cs typeface="Verdana"/>
              </a:rPr>
              <a:t>Pods</a:t>
            </a:r>
            <a:endParaRPr sz="1300">
              <a:latin typeface="Verdana"/>
              <a:cs typeface="Verdana"/>
            </a:endParaRPr>
          </a:p>
          <a:p>
            <a:pPr marL="340995" marR="5080" indent="-328295">
              <a:lnSpc>
                <a:spcPct val="115399"/>
              </a:lnSpc>
              <a:buFont typeface="Arial"/>
              <a:buChar char="●"/>
              <a:tabLst>
                <a:tab pos="340360" algn="l"/>
                <a:tab pos="340995" algn="l"/>
              </a:tabLst>
            </a:pPr>
            <a:r>
              <a:rPr sz="1300" spc="-85" dirty="0">
                <a:solidFill>
                  <a:srgbClr val="FFFFFF"/>
                </a:solidFill>
                <a:latin typeface="Verdana"/>
                <a:cs typeface="Verdana"/>
              </a:rPr>
              <a:t>Claims</a:t>
            </a:r>
            <a:r>
              <a:rPr sz="1300" spc="-210" dirty="0">
                <a:solidFill>
                  <a:srgbClr val="FFFFFF"/>
                </a:solidFill>
                <a:latin typeface="Verdana"/>
                <a:cs typeface="Verdana"/>
              </a:rPr>
              <a:t> </a:t>
            </a:r>
            <a:r>
              <a:rPr sz="1300" spc="-35" dirty="0">
                <a:solidFill>
                  <a:srgbClr val="FFFFFF"/>
                </a:solidFill>
                <a:latin typeface="Verdana"/>
                <a:cs typeface="Verdana"/>
              </a:rPr>
              <a:t>will</a:t>
            </a:r>
            <a:r>
              <a:rPr sz="1300" spc="-210"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90" dirty="0">
                <a:solidFill>
                  <a:srgbClr val="FFFFFF"/>
                </a:solidFill>
                <a:latin typeface="Verdana"/>
                <a:cs typeface="Verdana"/>
              </a:rPr>
              <a:t>storage</a:t>
            </a:r>
            <a:r>
              <a:rPr sz="1300" spc="-204" dirty="0">
                <a:solidFill>
                  <a:srgbClr val="FFFFFF"/>
                </a:solidFill>
                <a:latin typeface="Verdana"/>
                <a:cs typeface="Verdana"/>
              </a:rPr>
              <a:t> </a:t>
            </a:r>
            <a:r>
              <a:rPr sz="1300" spc="-80" dirty="0">
                <a:solidFill>
                  <a:srgbClr val="FFFFFF"/>
                </a:solidFill>
                <a:latin typeface="Verdana"/>
                <a:cs typeface="Verdana"/>
              </a:rPr>
              <a:t>from</a:t>
            </a:r>
            <a:r>
              <a:rPr sz="1300" spc="-210" dirty="0">
                <a:solidFill>
                  <a:srgbClr val="FFFFFF"/>
                </a:solidFill>
                <a:latin typeface="Verdana"/>
                <a:cs typeface="Verdana"/>
              </a:rPr>
              <a:t> </a:t>
            </a:r>
            <a:r>
              <a:rPr sz="1300" spc="-100" dirty="0">
                <a:solidFill>
                  <a:srgbClr val="FFFFFF"/>
                </a:solidFill>
                <a:latin typeface="Verdana"/>
                <a:cs typeface="Verdana"/>
              </a:rPr>
              <a:t>matching</a:t>
            </a:r>
            <a:r>
              <a:rPr sz="1300" spc="-210" dirty="0">
                <a:solidFill>
                  <a:srgbClr val="FFFFFF"/>
                </a:solidFill>
                <a:latin typeface="Verdana"/>
                <a:cs typeface="Verdana"/>
              </a:rPr>
              <a:t> </a:t>
            </a:r>
            <a:r>
              <a:rPr sz="1300" spc="-40" dirty="0">
                <a:solidFill>
                  <a:srgbClr val="FFFFFF"/>
                </a:solidFill>
                <a:latin typeface="Verdana"/>
                <a:cs typeface="Verdana"/>
              </a:rPr>
              <a:t>PVs  </a:t>
            </a:r>
            <a:r>
              <a:rPr sz="1300" spc="-50" dirty="0">
                <a:solidFill>
                  <a:srgbClr val="FFFFFF"/>
                </a:solidFill>
                <a:latin typeface="Verdana"/>
                <a:cs typeface="Verdana"/>
              </a:rPr>
              <a:t>or </a:t>
            </a:r>
            <a:r>
              <a:rPr sz="1300" spc="-95" dirty="0">
                <a:solidFill>
                  <a:srgbClr val="FFFFFF"/>
                </a:solidFill>
                <a:latin typeface="Verdana"/>
                <a:cs typeface="Verdana"/>
              </a:rPr>
              <a:t>StorageClasses </a:t>
            </a:r>
            <a:r>
              <a:rPr sz="1300" spc="-100" dirty="0">
                <a:solidFill>
                  <a:srgbClr val="FFFFFF"/>
                </a:solidFill>
                <a:latin typeface="Verdana"/>
                <a:cs typeface="Verdana"/>
              </a:rPr>
              <a:t>based </a:t>
            </a:r>
            <a:r>
              <a:rPr sz="1300" spc="-85" dirty="0">
                <a:solidFill>
                  <a:srgbClr val="FFFFFF"/>
                </a:solidFill>
                <a:latin typeface="Verdana"/>
                <a:cs typeface="Verdana"/>
              </a:rPr>
              <a:t>on </a:t>
            </a:r>
            <a:r>
              <a:rPr sz="1300" i="1" spc="-75" dirty="0">
                <a:solidFill>
                  <a:srgbClr val="FFFFFF"/>
                </a:solidFill>
                <a:latin typeface="Arial"/>
                <a:cs typeface="Arial"/>
              </a:rPr>
              <a:t>storageClass </a:t>
            </a:r>
            <a:r>
              <a:rPr sz="1300" spc="-105" dirty="0">
                <a:solidFill>
                  <a:srgbClr val="FFFFFF"/>
                </a:solidFill>
                <a:latin typeface="Verdana"/>
                <a:cs typeface="Verdana"/>
              </a:rPr>
              <a:t>and  </a:t>
            </a:r>
            <a:r>
              <a:rPr sz="1300" spc="-85" dirty="0">
                <a:solidFill>
                  <a:srgbClr val="FFFFFF"/>
                </a:solidFill>
                <a:latin typeface="Verdana"/>
                <a:cs typeface="Verdana"/>
              </a:rPr>
              <a:t>selectors.</a:t>
            </a:r>
            <a:endParaRPr sz="1300">
              <a:latin typeface="Verdana"/>
              <a:cs typeface="Verdana"/>
            </a:endParaRPr>
          </a:p>
        </p:txBody>
      </p:sp>
      <p:sp>
        <p:nvSpPr>
          <p:cNvPr id="4" name="object 4"/>
          <p:cNvSpPr/>
          <p:nvPr/>
        </p:nvSpPr>
        <p:spPr>
          <a:xfrm>
            <a:off x="1297347" y="2541697"/>
            <a:ext cx="2876544" cy="25707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0057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7595" y="533400"/>
            <a:ext cx="2415540" cy="1342419"/>
          </a:xfrm>
          <a:prstGeom prst="rect">
            <a:avLst/>
          </a:prstGeom>
        </p:spPr>
        <p:txBody>
          <a:bodyPr vert="horz" wrap="square" lIns="0" tIns="0" rIns="0" bIns="0" rtlCol="0" anchor="t">
            <a:normAutofit/>
          </a:bodyPr>
          <a:lstStyle/>
          <a:p>
            <a:r>
              <a:rPr dirty="0"/>
              <a:t>Storage Classes</a:t>
            </a:r>
          </a:p>
        </p:txBody>
      </p:sp>
      <p:sp>
        <p:nvSpPr>
          <p:cNvPr id="3" name="object 3"/>
          <p:cNvSpPr txBox="1"/>
          <p:nvPr/>
        </p:nvSpPr>
        <p:spPr>
          <a:xfrm>
            <a:off x="4799574" y="2460736"/>
            <a:ext cx="3235960" cy="1520190"/>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z="1300" spc="-85" dirty="0">
                <a:solidFill>
                  <a:srgbClr val="FFFFFF"/>
                </a:solidFill>
                <a:latin typeface="Verdana"/>
                <a:cs typeface="Verdana"/>
              </a:rPr>
              <a:t>Uses </a:t>
            </a:r>
            <a:r>
              <a:rPr sz="1300" spc="-114" dirty="0">
                <a:solidFill>
                  <a:srgbClr val="FFFFFF"/>
                </a:solidFill>
                <a:latin typeface="Verdana"/>
                <a:cs typeface="Verdana"/>
              </a:rPr>
              <a:t>an </a:t>
            </a:r>
            <a:r>
              <a:rPr sz="1300" spc="-80" dirty="0">
                <a:solidFill>
                  <a:srgbClr val="FFFFFF"/>
                </a:solidFill>
                <a:latin typeface="Verdana"/>
                <a:cs typeface="Verdana"/>
              </a:rPr>
              <a:t>external </a:t>
            </a:r>
            <a:r>
              <a:rPr sz="1300" spc="-110" dirty="0">
                <a:solidFill>
                  <a:srgbClr val="FFFFFF"/>
                </a:solidFill>
                <a:latin typeface="Verdana"/>
                <a:cs typeface="Verdana"/>
              </a:rPr>
              <a:t>system </a:t>
            </a:r>
            <a:r>
              <a:rPr sz="1300" spc="-75" dirty="0">
                <a:solidFill>
                  <a:srgbClr val="FFFFFF"/>
                </a:solidFill>
                <a:latin typeface="Verdana"/>
                <a:cs typeface="Verdana"/>
              </a:rPr>
              <a:t>defined </a:t>
            </a:r>
            <a:r>
              <a:rPr sz="1300" spc="-95" dirty="0">
                <a:solidFill>
                  <a:srgbClr val="FFFFFF"/>
                </a:solidFill>
                <a:latin typeface="Verdana"/>
                <a:cs typeface="Verdana"/>
              </a:rPr>
              <a:t>by </a:t>
            </a:r>
            <a:r>
              <a:rPr sz="1300" spc="-75" dirty="0">
                <a:solidFill>
                  <a:srgbClr val="FFFFFF"/>
                </a:solidFill>
                <a:latin typeface="Verdana"/>
                <a:cs typeface="Verdana"/>
              </a:rPr>
              <a:t>the  </a:t>
            </a:r>
            <a:r>
              <a:rPr sz="1300" spc="-70" dirty="0">
                <a:solidFill>
                  <a:srgbClr val="FFFFFF"/>
                </a:solidFill>
                <a:latin typeface="Verdana"/>
                <a:cs typeface="Verdana"/>
              </a:rPr>
              <a:t>provisioner</a:t>
            </a:r>
            <a:r>
              <a:rPr sz="1300" spc="-215" dirty="0">
                <a:solidFill>
                  <a:srgbClr val="FFFFFF"/>
                </a:solidFill>
                <a:latin typeface="Verdana"/>
                <a:cs typeface="Verdana"/>
              </a:rPr>
              <a:t> </a:t>
            </a:r>
            <a:r>
              <a:rPr sz="1300" spc="-50" dirty="0">
                <a:solidFill>
                  <a:srgbClr val="FFFFFF"/>
                </a:solidFill>
                <a:latin typeface="Verdana"/>
                <a:cs typeface="Verdana"/>
              </a:rPr>
              <a:t>to</a:t>
            </a:r>
            <a:r>
              <a:rPr sz="1300" spc="-210" dirty="0">
                <a:solidFill>
                  <a:srgbClr val="FFFFFF"/>
                </a:solidFill>
                <a:latin typeface="Verdana"/>
                <a:cs typeface="Verdana"/>
              </a:rPr>
              <a:t> </a:t>
            </a:r>
            <a:r>
              <a:rPr sz="1300" spc="-90" dirty="0">
                <a:solidFill>
                  <a:srgbClr val="FFFFFF"/>
                </a:solidFill>
                <a:latin typeface="Verdana"/>
                <a:cs typeface="Verdana"/>
              </a:rPr>
              <a:t>dynamically</a:t>
            </a:r>
            <a:r>
              <a:rPr sz="1300" spc="-215" dirty="0">
                <a:solidFill>
                  <a:srgbClr val="FFFFFF"/>
                </a:solidFill>
                <a:latin typeface="Verdana"/>
                <a:cs typeface="Verdana"/>
              </a:rPr>
              <a:t> </a:t>
            </a:r>
            <a:r>
              <a:rPr sz="1300" spc="-110" dirty="0">
                <a:solidFill>
                  <a:srgbClr val="FFFFFF"/>
                </a:solidFill>
                <a:latin typeface="Verdana"/>
                <a:cs typeface="Verdana"/>
              </a:rPr>
              <a:t>consume</a:t>
            </a:r>
            <a:r>
              <a:rPr sz="1300" spc="-210"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allocate</a:t>
            </a:r>
            <a:r>
              <a:rPr sz="1300" spc="-215" dirty="0">
                <a:solidFill>
                  <a:srgbClr val="FFFFFF"/>
                </a:solidFill>
                <a:latin typeface="Verdana"/>
                <a:cs typeface="Verdana"/>
              </a:rPr>
              <a:t> </a:t>
            </a:r>
            <a:r>
              <a:rPr sz="1300" spc="-100" dirty="0">
                <a:solidFill>
                  <a:srgbClr val="FFFFFF"/>
                </a:solidFill>
                <a:latin typeface="Verdana"/>
                <a:cs typeface="Verdana"/>
              </a:rPr>
              <a:t>storage.</a:t>
            </a:r>
            <a:endParaRPr sz="1300">
              <a:latin typeface="Verdana"/>
              <a:cs typeface="Verdana"/>
            </a:endParaRPr>
          </a:p>
          <a:p>
            <a:pPr marL="340995" indent="-328295">
              <a:spcBef>
                <a:spcPts val="240"/>
              </a:spcBef>
              <a:buFont typeface="Arial"/>
              <a:buChar char="●"/>
              <a:tabLst>
                <a:tab pos="340360" algn="l"/>
                <a:tab pos="340995" algn="l"/>
              </a:tabLst>
            </a:pPr>
            <a:r>
              <a:rPr sz="1300" spc="-100" dirty="0">
                <a:solidFill>
                  <a:srgbClr val="FFFFFF"/>
                </a:solidFill>
                <a:latin typeface="Verdana"/>
                <a:cs typeface="Verdana"/>
              </a:rPr>
              <a:t>Storage </a:t>
            </a:r>
            <a:r>
              <a:rPr sz="1300" spc="-80" dirty="0">
                <a:solidFill>
                  <a:srgbClr val="FFFFFF"/>
                </a:solidFill>
                <a:latin typeface="Verdana"/>
                <a:cs typeface="Verdana"/>
              </a:rPr>
              <a:t>Class</a:t>
            </a:r>
            <a:r>
              <a:rPr sz="1300" spc="-325" dirty="0">
                <a:solidFill>
                  <a:srgbClr val="FFFFFF"/>
                </a:solidFill>
                <a:latin typeface="Verdana"/>
                <a:cs typeface="Verdana"/>
              </a:rPr>
              <a:t> </a:t>
            </a:r>
            <a:r>
              <a:rPr sz="1300" spc="-60" dirty="0">
                <a:solidFill>
                  <a:srgbClr val="FFFFFF"/>
                </a:solidFill>
                <a:latin typeface="Verdana"/>
                <a:cs typeface="Verdana"/>
              </a:rPr>
              <a:t>Fields</a:t>
            </a:r>
            <a:endParaRPr sz="1300">
              <a:latin typeface="Verdana"/>
              <a:cs typeface="Verdana"/>
            </a:endParaRPr>
          </a:p>
          <a:p>
            <a:pPr marL="798195" lvl="1" indent="-313055">
              <a:spcBef>
                <a:spcPts val="245"/>
              </a:spcBef>
              <a:buFont typeface="Arial"/>
              <a:buChar char="○"/>
              <a:tabLst>
                <a:tab pos="797560" algn="l"/>
                <a:tab pos="798195" algn="l"/>
              </a:tabLst>
            </a:pPr>
            <a:r>
              <a:rPr sz="1100" spc="-50" dirty="0">
                <a:solidFill>
                  <a:srgbClr val="FFFFFF"/>
                </a:solidFill>
                <a:latin typeface="Verdana"/>
                <a:cs typeface="Verdana"/>
              </a:rPr>
              <a:t>Provisioner</a:t>
            </a:r>
            <a:endParaRPr sz="1100">
              <a:latin typeface="Verdana"/>
              <a:cs typeface="Verdana"/>
            </a:endParaRPr>
          </a:p>
          <a:p>
            <a:pPr marL="798195" lvl="1" indent="-313055">
              <a:spcBef>
                <a:spcPts val="180"/>
              </a:spcBef>
              <a:buFont typeface="Arial"/>
              <a:buChar char="○"/>
              <a:tabLst>
                <a:tab pos="797560" algn="l"/>
                <a:tab pos="798195" algn="l"/>
              </a:tabLst>
            </a:pPr>
            <a:r>
              <a:rPr sz="1100" spc="-70" dirty="0">
                <a:solidFill>
                  <a:srgbClr val="FFFFFF"/>
                </a:solidFill>
                <a:latin typeface="Verdana"/>
                <a:cs typeface="Verdana"/>
              </a:rPr>
              <a:t>Parameters</a:t>
            </a:r>
            <a:endParaRPr sz="1100">
              <a:latin typeface="Verdana"/>
              <a:cs typeface="Verdana"/>
            </a:endParaRPr>
          </a:p>
          <a:p>
            <a:pPr marL="798195" lvl="1" indent="-313055">
              <a:spcBef>
                <a:spcPts val="180"/>
              </a:spcBef>
              <a:buFont typeface="Arial"/>
              <a:buChar char="○"/>
              <a:tabLst>
                <a:tab pos="797560" algn="l"/>
                <a:tab pos="798195" algn="l"/>
              </a:tabLst>
            </a:pPr>
            <a:r>
              <a:rPr sz="1100" spc="-55" dirty="0">
                <a:solidFill>
                  <a:srgbClr val="FFFFFF"/>
                </a:solidFill>
                <a:latin typeface="Verdana"/>
                <a:cs typeface="Verdana"/>
              </a:rPr>
              <a:t>reclaimPolicy</a:t>
            </a:r>
            <a:endParaRPr sz="1100">
              <a:latin typeface="Verdana"/>
              <a:cs typeface="Verdana"/>
            </a:endParaRPr>
          </a:p>
        </p:txBody>
      </p:sp>
      <p:sp>
        <p:nvSpPr>
          <p:cNvPr id="4" name="object 4"/>
          <p:cNvSpPr/>
          <p:nvPr/>
        </p:nvSpPr>
        <p:spPr>
          <a:xfrm>
            <a:off x="1235075" y="2061897"/>
            <a:ext cx="3310290" cy="363699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953766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3874770" cy="391160"/>
          </a:xfrm>
          <a:prstGeom prst="rect">
            <a:avLst/>
          </a:prstGeom>
        </p:spPr>
        <p:txBody>
          <a:bodyPr vert="horz" wrap="square" lIns="0" tIns="12700" rIns="0" bIns="0" rtlCol="0" anchor="t">
            <a:spAutoFit/>
          </a:bodyPr>
          <a:lstStyle/>
          <a:p>
            <a:pPr marL="12700">
              <a:lnSpc>
                <a:spcPct val="100000"/>
              </a:lnSpc>
              <a:spcBef>
                <a:spcPts val="100"/>
              </a:spcBef>
            </a:pPr>
            <a:r>
              <a:rPr sz="2400" spc="50" dirty="0"/>
              <a:t>Concepts </a:t>
            </a:r>
            <a:r>
              <a:rPr sz="2400" spc="-175" dirty="0"/>
              <a:t>-</a:t>
            </a:r>
            <a:r>
              <a:rPr sz="2400" spc="-530" dirty="0"/>
              <a:t> </a:t>
            </a:r>
            <a:r>
              <a:rPr sz="2400" spc="35" dirty="0"/>
              <a:t>Configuration</a:t>
            </a:r>
            <a:endParaRPr sz="2400" dirty="0"/>
          </a:p>
        </p:txBody>
      </p:sp>
      <p:sp>
        <p:nvSpPr>
          <p:cNvPr id="3" name="object 3"/>
          <p:cNvSpPr txBox="1">
            <a:spLocks noGrp="1"/>
          </p:cNvSpPr>
          <p:nvPr>
            <p:ph type="body" idx="1"/>
          </p:nvPr>
        </p:nvSpPr>
        <p:spPr>
          <a:xfrm>
            <a:off x="217170" y="914400"/>
            <a:ext cx="8382000" cy="2928879"/>
          </a:xfrm>
          <a:prstGeom prst="rect">
            <a:avLst/>
          </a:prstGeom>
        </p:spPr>
        <p:txBody>
          <a:bodyPr vert="horz" wrap="square" lIns="0" tIns="18415" rIns="0" bIns="0" rtlCol="0">
            <a:spAutoFit/>
          </a:bodyPr>
          <a:lstStyle/>
          <a:p>
            <a:pPr marL="474345" marR="204470">
              <a:lnSpc>
                <a:spcPct val="114599"/>
              </a:lnSpc>
              <a:spcBef>
                <a:spcPts val="145"/>
              </a:spcBef>
            </a:pPr>
            <a:r>
              <a:rPr sz="2400" b="1" spc="-40" dirty="0">
                <a:latin typeface="Arial"/>
                <a:cs typeface="Arial"/>
              </a:rPr>
              <a:t>ConfigMap </a:t>
            </a:r>
            <a:r>
              <a:rPr sz="2400" b="1" spc="30" dirty="0">
                <a:latin typeface="Arial"/>
                <a:cs typeface="Arial"/>
              </a:rPr>
              <a:t>- </a:t>
            </a:r>
            <a:r>
              <a:rPr sz="2400" spc="-75" dirty="0"/>
              <a:t>Externalized </a:t>
            </a:r>
            <a:r>
              <a:rPr sz="2400" spc="-90" dirty="0"/>
              <a:t>data </a:t>
            </a:r>
            <a:r>
              <a:rPr sz="2400" spc="-70" dirty="0"/>
              <a:t>stored </a:t>
            </a:r>
            <a:r>
              <a:rPr sz="2400" spc="-60" dirty="0"/>
              <a:t>within </a:t>
            </a:r>
            <a:r>
              <a:rPr sz="2400" spc="-85" dirty="0"/>
              <a:t>kubernetes </a:t>
            </a:r>
            <a:r>
              <a:rPr sz="2400" spc="-70" dirty="0"/>
              <a:t>that </a:t>
            </a:r>
            <a:r>
              <a:rPr sz="2400" spc="-100" dirty="0"/>
              <a:t>can </a:t>
            </a:r>
            <a:r>
              <a:rPr sz="2400" spc="-90" dirty="0"/>
              <a:t>be </a:t>
            </a:r>
            <a:r>
              <a:rPr sz="2400" spc="-75" dirty="0"/>
              <a:t>referenced </a:t>
            </a:r>
            <a:r>
              <a:rPr sz="2400" spc="-120" dirty="0"/>
              <a:t>as </a:t>
            </a:r>
            <a:r>
              <a:rPr sz="2400" spc="-125" dirty="0"/>
              <a:t>a  </a:t>
            </a:r>
            <a:r>
              <a:rPr sz="2400" spc="-100" dirty="0"/>
              <a:t>commandline</a:t>
            </a:r>
            <a:r>
              <a:rPr sz="2400" spc="-210" dirty="0"/>
              <a:t> </a:t>
            </a:r>
            <a:r>
              <a:rPr sz="2400" spc="-114" dirty="0"/>
              <a:t>argument,</a:t>
            </a:r>
            <a:r>
              <a:rPr sz="2400" spc="-210" dirty="0"/>
              <a:t> </a:t>
            </a:r>
            <a:r>
              <a:rPr sz="2400" spc="-85" dirty="0"/>
              <a:t>environment</a:t>
            </a:r>
            <a:r>
              <a:rPr sz="2400" spc="-204" dirty="0"/>
              <a:t> </a:t>
            </a:r>
            <a:r>
              <a:rPr sz="2400" spc="-90" dirty="0"/>
              <a:t>variable,</a:t>
            </a:r>
            <a:r>
              <a:rPr sz="2400" spc="-210" dirty="0"/>
              <a:t> </a:t>
            </a:r>
            <a:r>
              <a:rPr sz="2400" spc="-50" dirty="0"/>
              <a:t>or</a:t>
            </a:r>
            <a:r>
              <a:rPr sz="2400" spc="-204" dirty="0"/>
              <a:t> </a:t>
            </a:r>
            <a:r>
              <a:rPr sz="2400" spc="-80" dirty="0"/>
              <a:t>injected</a:t>
            </a:r>
            <a:r>
              <a:rPr sz="2400" spc="-210" dirty="0"/>
              <a:t> </a:t>
            </a:r>
            <a:r>
              <a:rPr sz="2400" spc="-120" dirty="0"/>
              <a:t>as</a:t>
            </a:r>
            <a:r>
              <a:rPr sz="2400" spc="-210" dirty="0"/>
              <a:t> </a:t>
            </a:r>
            <a:r>
              <a:rPr sz="2400" spc="-125" dirty="0"/>
              <a:t>a</a:t>
            </a:r>
            <a:r>
              <a:rPr sz="2400" spc="-204" dirty="0"/>
              <a:t> </a:t>
            </a:r>
            <a:r>
              <a:rPr sz="2400" spc="-40" dirty="0"/>
              <a:t>file</a:t>
            </a:r>
            <a:r>
              <a:rPr sz="2400" spc="-210" dirty="0"/>
              <a:t> </a:t>
            </a:r>
            <a:r>
              <a:rPr sz="2400" spc="-55" dirty="0"/>
              <a:t>into</a:t>
            </a:r>
            <a:r>
              <a:rPr sz="2400" spc="-204" dirty="0"/>
              <a:t> </a:t>
            </a:r>
            <a:r>
              <a:rPr sz="2400" spc="-125" dirty="0"/>
              <a:t>a</a:t>
            </a:r>
            <a:r>
              <a:rPr sz="2400" spc="-210" dirty="0"/>
              <a:t> </a:t>
            </a:r>
            <a:r>
              <a:rPr sz="2400" spc="-100" dirty="0"/>
              <a:t>volume</a:t>
            </a:r>
            <a:r>
              <a:rPr sz="2400" spc="-204" dirty="0"/>
              <a:t> </a:t>
            </a:r>
            <a:r>
              <a:rPr sz="2400" spc="-114" dirty="0"/>
              <a:t>mount.</a:t>
            </a:r>
            <a:r>
              <a:rPr sz="2400" spc="-210" dirty="0"/>
              <a:t> </a:t>
            </a:r>
            <a:r>
              <a:rPr sz="2400" spc="-95" dirty="0"/>
              <a:t>Ideal  </a:t>
            </a:r>
            <a:r>
              <a:rPr sz="2400" spc="-40" dirty="0"/>
              <a:t>for</a:t>
            </a:r>
            <a:r>
              <a:rPr sz="2400" spc="-210" dirty="0"/>
              <a:t> </a:t>
            </a:r>
            <a:r>
              <a:rPr sz="2400" spc="-90" dirty="0"/>
              <a:t>separating</a:t>
            </a:r>
            <a:r>
              <a:rPr sz="2400" spc="-210" dirty="0"/>
              <a:t> </a:t>
            </a:r>
            <a:r>
              <a:rPr sz="2400" spc="-75" dirty="0"/>
              <a:t>containerized</a:t>
            </a:r>
            <a:r>
              <a:rPr sz="2400" spc="-210" dirty="0"/>
              <a:t> </a:t>
            </a:r>
            <a:r>
              <a:rPr sz="2400" spc="-70" dirty="0"/>
              <a:t>application</a:t>
            </a:r>
            <a:r>
              <a:rPr sz="2400" spc="-210" dirty="0"/>
              <a:t> </a:t>
            </a:r>
            <a:r>
              <a:rPr sz="2400" spc="-80" dirty="0"/>
              <a:t>from</a:t>
            </a:r>
            <a:r>
              <a:rPr sz="2400" spc="-210" dirty="0"/>
              <a:t> </a:t>
            </a:r>
            <a:r>
              <a:rPr sz="2400" spc="-80" dirty="0"/>
              <a:t>configuration.</a:t>
            </a:r>
            <a:endParaRPr sz="2400" dirty="0">
              <a:latin typeface="Arial"/>
              <a:cs typeface="Arial"/>
            </a:endParaRPr>
          </a:p>
          <a:p>
            <a:pPr marL="461645">
              <a:lnSpc>
                <a:spcPct val="100000"/>
              </a:lnSpc>
              <a:spcBef>
                <a:spcPts val="40"/>
              </a:spcBef>
            </a:pPr>
            <a:endParaRPr sz="2400" dirty="0">
              <a:latin typeface="Arial"/>
              <a:cs typeface="Arial"/>
            </a:endParaRPr>
          </a:p>
          <a:p>
            <a:pPr marL="474345" marR="5080">
              <a:lnSpc>
                <a:spcPct val="113900"/>
              </a:lnSpc>
              <a:spcBef>
                <a:spcPts val="5"/>
              </a:spcBef>
            </a:pPr>
            <a:r>
              <a:rPr sz="2400" b="1" spc="-55" dirty="0">
                <a:latin typeface="Arial"/>
                <a:cs typeface="Arial"/>
              </a:rPr>
              <a:t>Secret</a:t>
            </a:r>
            <a:r>
              <a:rPr sz="2400" b="1" spc="-190" dirty="0">
                <a:latin typeface="Arial"/>
                <a:cs typeface="Arial"/>
              </a:rPr>
              <a:t> </a:t>
            </a:r>
            <a:r>
              <a:rPr sz="2400" b="1" spc="30" dirty="0">
                <a:latin typeface="Arial"/>
                <a:cs typeface="Arial"/>
              </a:rPr>
              <a:t>-</a:t>
            </a:r>
            <a:r>
              <a:rPr sz="2400" b="1" spc="-110" dirty="0">
                <a:latin typeface="Arial"/>
                <a:cs typeface="Arial"/>
              </a:rPr>
              <a:t> </a:t>
            </a:r>
            <a:r>
              <a:rPr sz="2400" spc="-65" dirty="0"/>
              <a:t>Functionally</a:t>
            </a:r>
            <a:r>
              <a:rPr sz="2400" spc="-204" dirty="0"/>
              <a:t> </a:t>
            </a:r>
            <a:r>
              <a:rPr sz="2400" spc="-65" dirty="0"/>
              <a:t>identical</a:t>
            </a:r>
            <a:r>
              <a:rPr sz="2400" spc="-204" dirty="0"/>
              <a:t> </a:t>
            </a:r>
            <a:r>
              <a:rPr sz="2400" spc="-50" dirty="0"/>
              <a:t>to</a:t>
            </a:r>
            <a:r>
              <a:rPr sz="2400" spc="-204" dirty="0"/>
              <a:t> </a:t>
            </a:r>
            <a:r>
              <a:rPr sz="2400" spc="-75" dirty="0"/>
              <a:t>ConfigMaps,</a:t>
            </a:r>
            <a:r>
              <a:rPr sz="2400" spc="-204" dirty="0"/>
              <a:t> </a:t>
            </a:r>
            <a:r>
              <a:rPr sz="2400" spc="-75" dirty="0"/>
              <a:t>but</a:t>
            </a:r>
            <a:r>
              <a:rPr sz="2400" spc="-204" dirty="0"/>
              <a:t> </a:t>
            </a:r>
            <a:r>
              <a:rPr sz="2400" spc="-70" dirty="0"/>
              <a:t>stored</a:t>
            </a:r>
            <a:r>
              <a:rPr sz="2400" spc="-204" dirty="0"/>
              <a:t> </a:t>
            </a:r>
            <a:r>
              <a:rPr sz="2400" spc="-85" dirty="0"/>
              <a:t>encoded</a:t>
            </a:r>
            <a:r>
              <a:rPr sz="2400" spc="-204" dirty="0"/>
              <a:t> </a:t>
            </a:r>
            <a:r>
              <a:rPr sz="2400" spc="-120" dirty="0"/>
              <a:t>as</a:t>
            </a:r>
            <a:r>
              <a:rPr sz="2400" spc="-204" dirty="0"/>
              <a:t> </a:t>
            </a:r>
            <a:r>
              <a:rPr sz="2400" spc="-110" dirty="0"/>
              <a:t>base64,</a:t>
            </a:r>
            <a:r>
              <a:rPr sz="2400" spc="-204" dirty="0"/>
              <a:t> </a:t>
            </a:r>
            <a:r>
              <a:rPr sz="2400" spc="-105" dirty="0"/>
              <a:t>and</a:t>
            </a:r>
            <a:r>
              <a:rPr sz="2400" spc="-204" dirty="0"/>
              <a:t> </a:t>
            </a:r>
            <a:r>
              <a:rPr sz="2400" spc="-80" dirty="0"/>
              <a:t>encrypted</a:t>
            </a:r>
            <a:r>
              <a:rPr sz="2400" spc="-204" dirty="0"/>
              <a:t> </a:t>
            </a:r>
            <a:r>
              <a:rPr sz="2400" spc="-75" dirty="0"/>
              <a:t>at  </a:t>
            </a:r>
            <a:r>
              <a:rPr sz="2400" spc="-70" dirty="0"/>
              <a:t>rest </a:t>
            </a:r>
            <a:r>
              <a:rPr sz="2400" spc="-85" dirty="0"/>
              <a:t>(if</a:t>
            </a:r>
            <a:r>
              <a:rPr sz="2400" spc="-355" dirty="0"/>
              <a:t> </a:t>
            </a:r>
            <a:r>
              <a:rPr sz="2400" spc="-95" dirty="0"/>
              <a:t>configured).</a:t>
            </a:r>
            <a:endParaRPr sz="2400" dirty="0">
              <a:latin typeface="Arial"/>
              <a:cs typeface="Arial"/>
            </a:endParaRPr>
          </a:p>
        </p:txBody>
      </p:sp>
    </p:spTree>
    <p:extLst>
      <p:ext uri="{BB962C8B-B14F-4D97-AF65-F5344CB8AC3E}">
        <p14:creationId xmlns:p14="http://schemas.microsoft.com/office/powerpoint/2010/main" val="421608938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47" y="0"/>
            <a:ext cx="3738245" cy="1342419"/>
          </a:xfrm>
          <a:prstGeom prst="rect">
            <a:avLst/>
          </a:prstGeom>
        </p:spPr>
        <p:txBody>
          <a:bodyPr vert="horz" wrap="square" lIns="0" tIns="0" rIns="0" bIns="0" rtlCol="0" anchor="t">
            <a:normAutofit/>
          </a:bodyPr>
          <a:lstStyle/>
          <a:p>
            <a:r>
              <a:rPr dirty="0"/>
              <a:t>ConfigMaps and Secrets</a:t>
            </a:r>
          </a:p>
        </p:txBody>
      </p:sp>
      <p:sp>
        <p:nvSpPr>
          <p:cNvPr id="3" name="object 3"/>
          <p:cNvSpPr txBox="1"/>
          <p:nvPr/>
        </p:nvSpPr>
        <p:spPr>
          <a:xfrm>
            <a:off x="762000" y="1675626"/>
            <a:ext cx="4356735" cy="1370888"/>
          </a:xfrm>
          <a:prstGeom prst="rect">
            <a:avLst/>
          </a:prstGeom>
        </p:spPr>
        <p:txBody>
          <a:bodyPr vert="horz" wrap="square" lIns="0" tIns="49530" rIns="0" bIns="0" rtlCol="0">
            <a:spAutoFit/>
          </a:bodyPr>
          <a:lstStyle/>
          <a:p>
            <a:pPr marL="340995" indent="-328295">
              <a:spcBef>
                <a:spcPts val="390"/>
              </a:spcBef>
              <a:buFont typeface="Arial"/>
              <a:buChar char="●"/>
              <a:tabLst>
                <a:tab pos="340360" algn="l"/>
                <a:tab pos="340995" algn="l"/>
              </a:tabLst>
            </a:pPr>
            <a:r>
              <a:rPr sz="1600" spc="-80" dirty="0">
                <a:solidFill>
                  <a:srgbClr val="FFFFFF"/>
                </a:solidFill>
                <a:latin typeface="Verdana"/>
                <a:cs typeface="Verdana"/>
              </a:rPr>
              <a:t>Can</a:t>
            </a:r>
            <a:r>
              <a:rPr sz="1600" spc="-220" dirty="0">
                <a:solidFill>
                  <a:srgbClr val="FFFFFF"/>
                </a:solidFill>
                <a:latin typeface="Verdana"/>
                <a:cs typeface="Verdana"/>
              </a:rPr>
              <a:t> </a:t>
            </a:r>
            <a:r>
              <a:rPr sz="1600" spc="-90" dirty="0">
                <a:solidFill>
                  <a:srgbClr val="FFFFFF"/>
                </a:solidFill>
                <a:latin typeface="Verdana"/>
                <a:cs typeface="Verdana"/>
              </a:rPr>
              <a:t>be</a:t>
            </a:r>
            <a:r>
              <a:rPr sz="1600" spc="-215" dirty="0">
                <a:solidFill>
                  <a:srgbClr val="FFFFFF"/>
                </a:solidFill>
                <a:latin typeface="Verdana"/>
                <a:cs typeface="Verdana"/>
              </a:rPr>
              <a:t> </a:t>
            </a:r>
            <a:r>
              <a:rPr sz="1600" spc="-100" dirty="0">
                <a:solidFill>
                  <a:srgbClr val="FFFFFF"/>
                </a:solidFill>
                <a:latin typeface="Verdana"/>
                <a:cs typeface="Verdana"/>
              </a:rPr>
              <a:t>used</a:t>
            </a:r>
            <a:r>
              <a:rPr sz="1600" spc="-220" dirty="0">
                <a:solidFill>
                  <a:srgbClr val="FFFFFF"/>
                </a:solidFill>
                <a:latin typeface="Verdana"/>
                <a:cs typeface="Verdana"/>
              </a:rPr>
              <a:t> </a:t>
            </a:r>
            <a:r>
              <a:rPr sz="1600" spc="-65" dirty="0">
                <a:solidFill>
                  <a:srgbClr val="FFFFFF"/>
                </a:solidFill>
                <a:latin typeface="Verdana"/>
                <a:cs typeface="Verdana"/>
              </a:rPr>
              <a:t>in</a:t>
            </a:r>
            <a:r>
              <a:rPr sz="1600" spc="-215" dirty="0">
                <a:solidFill>
                  <a:srgbClr val="FFFFFF"/>
                </a:solidFill>
                <a:latin typeface="Verdana"/>
                <a:cs typeface="Verdana"/>
              </a:rPr>
              <a:t> </a:t>
            </a:r>
            <a:r>
              <a:rPr sz="1600" spc="-50" dirty="0">
                <a:solidFill>
                  <a:srgbClr val="FFFFFF"/>
                </a:solidFill>
                <a:latin typeface="Verdana"/>
                <a:cs typeface="Verdana"/>
              </a:rPr>
              <a:t>Pod</a:t>
            </a:r>
            <a:r>
              <a:rPr sz="1600" spc="-220" dirty="0">
                <a:solidFill>
                  <a:srgbClr val="FFFFFF"/>
                </a:solidFill>
                <a:latin typeface="Verdana"/>
                <a:cs typeface="Verdana"/>
              </a:rPr>
              <a:t> </a:t>
            </a:r>
            <a:r>
              <a:rPr sz="1600" spc="-95" dirty="0">
                <a:solidFill>
                  <a:srgbClr val="FFFFFF"/>
                </a:solidFill>
                <a:latin typeface="Verdana"/>
                <a:cs typeface="Verdana"/>
              </a:rPr>
              <a:t>Config:</a:t>
            </a:r>
            <a:endParaRPr sz="1600">
              <a:latin typeface="Verdana"/>
              <a:cs typeface="Verdana"/>
            </a:endParaRPr>
          </a:p>
          <a:p>
            <a:pPr marL="798195" lvl="1" indent="-313055">
              <a:spcBef>
                <a:spcPts val="250"/>
              </a:spcBef>
              <a:buFont typeface="Arial"/>
              <a:buChar char="○"/>
              <a:tabLst>
                <a:tab pos="797560" algn="l"/>
                <a:tab pos="798195" algn="l"/>
              </a:tabLst>
            </a:pPr>
            <a:r>
              <a:rPr sz="1600" spc="-80" dirty="0">
                <a:solidFill>
                  <a:srgbClr val="FFFFFF"/>
                </a:solidFill>
                <a:latin typeface="Verdana"/>
                <a:cs typeface="Verdana"/>
              </a:rPr>
              <a:t>Injected</a:t>
            </a:r>
            <a:r>
              <a:rPr sz="1600" spc="-200" dirty="0">
                <a:solidFill>
                  <a:srgbClr val="FFFFFF"/>
                </a:solidFill>
                <a:latin typeface="Verdana"/>
                <a:cs typeface="Verdana"/>
              </a:rPr>
              <a:t> </a:t>
            </a:r>
            <a:r>
              <a:rPr sz="1600" spc="-100" dirty="0">
                <a:solidFill>
                  <a:srgbClr val="FFFFFF"/>
                </a:solidFill>
                <a:latin typeface="Verdana"/>
                <a:cs typeface="Verdana"/>
              </a:rPr>
              <a:t>as</a:t>
            </a:r>
            <a:r>
              <a:rPr sz="1600" spc="-200" dirty="0">
                <a:solidFill>
                  <a:srgbClr val="FFFFFF"/>
                </a:solidFill>
                <a:latin typeface="Verdana"/>
                <a:cs typeface="Verdana"/>
              </a:rPr>
              <a:t> </a:t>
            </a:r>
            <a:r>
              <a:rPr sz="1600" spc="-105" dirty="0">
                <a:solidFill>
                  <a:srgbClr val="FFFFFF"/>
                </a:solidFill>
                <a:latin typeface="Verdana"/>
                <a:cs typeface="Verdana"/>
              </a:rPr>
              <a:t>a</a:t>
            </a:r>
            <a:r>
              <a:rPr sz="1600" spc="-200" dirty="0">
                <a:solidFill>
                  <a:srgbClr val="FFFFFF"/>
                </a:solidFill>
                <a:latin typeface="Verdana"/>
                <a:cs typeface="Verdana"/>
              </a:rPr>
              <a:t> </a:t>
            </a:r>
            <a:r>
              <a:rPr sz="1600" spc="-35" dirty="0">
                <a:solidFill>
                  <a:srgbClr val="FFFFFF"/>
                </a:solidFill>
                <a:latin typeface="Verdana"/>
                <a:cs typeface="Verdana"/>
              </a:rPr>
              <a:t>file</a:t>
            </a:r>
            <a:endParaRPr sz="1600">
              <a:latin typeface="Verdana"/>
              <a:cs typeface="Verdana"/>
            </a:endParaRPr>
          </a:p>
          <a:p>
            <a:pPr marL="798195" lvl="1" indent="-313055">
              <a:spcBef>
                <a:spcPts val="180"/>
              </a:spcBef>
              <a:buFont typeface="Arial"/>
              <a:buChar char="○"/>
              <a:tabLst>
                <a:tab pos="797560" algn="l"/>
                <a:tab pos="798195" algn="l"/>
              </a:tabLst>
            </a:pPr>
            <a:r>
              <a:rPr sz="1600" spc="-75" dirty="0">
                <a:solidFill>
                  <a:srgbClr val="FFFFFF"/>
                </a:solidFill>
                <a:latin typeface="Verdana"/>
                <a:cs typeface="Verdana"/>
              </a:rPr>
              <a:t>Passed</a:t>
            </a:r>
            <a:r>
              <a:rPr sz="1600" spc="-180" dirty="0">
                <a:solidFill>
                  <a:srgbClr val="FFFFFF"/>
                </a:solidFill>
                <a:latin typeface="Verdana"/>
                <a:cs typeface="Verdana"/>
              </a:rPr>
              <a:t> </a:t>
            </a:r>
            <a:r>
              <a:rPr sz="1600" spc="-100" dirty="0">
                <a:solidFill>
                  <a:srgbClr val="FFFFFF"/>
                </a:solidFill>
                <a:latin typeface="Verdana"/>
                <a:cs typeface="Verdana"/>
              </a:rPr>
              <a:t>as</a:t>
            </a:r>
            <a:r>
              <a:rPr sz="1600" spc="-175" dirty="0">
                <a:solidFill>
                  <a:srgbClr val="FFFFFF"/>
                </a:solidFill>
                <a:latin typeface="Verdana"/>
                <a:cs typeface="Verdana"/>
              </a:rPr>
              <a:t> </a:t>
            </a:r>
            <a:r>
              <a:rPr sz="1600" spc="-95" dirty="0">
                <a:solidFill>
                  <a:srgbClr val="FFFFFF"/>
                </a:solidFill>
                <a:latin typeface="Verdana"/>
                <a:cs typeface="Verdana"/>
              </a:rPr>
              <a:t>an</a:t>
            </a:r>
            <a:r>
              <a:rPr sz="1600" spc="-175" dirty="0">
                <a:solidFill>
                  <a:srgbClr val="FFFFFF"/>
                </a:solidFill>
                <a:latin typeface="Verdana"/>
                <a:cs typeface="Verdana"/>
              </a:rPr>
              <a:t> </a:t>
            </a:r>
            <a:r>
              <a:rPr sz="1600" spc="-75" dirty="0">
                <a:solidFill>
                  <a:srgbClr val="FFFFFF"/>
                </a:solidFill>
                <a:latin typeface="Verdana"/>
                <a:cs typeface="Verdana"/>
              </a:rPr>
              <a:t>environment</a:t>
            </a:r>
            <a:r>
              <a:rPr sz="1600" spc="-175" dirty="0">
                <a:solidFill>
                  <a:srgbClr val="FFFFFF"/>
                </a:solidFill>
                <a:latin typeface="Verdana"/>
                <a:cs typeface="Verdana"/>
              </a:rPr>
              <a:t> </a:t>
            </a:r>
            <a:r>
              <a:rPr sz="1600" spc="-65" dirty="0">
                <a:solidFill>
                  <a:srgbClr val="FFFFFF"/>
                </a:solidFill>
                <a:latin typeface="Verdana"/>
                <a:cs typeface="Verdana"/>
              </a:rPr>
              <a:t>variable</a:t>
            </a:r>
            <a:endParaRPr sz="1600">
              <a:latin typeface="Verdana"/>
              <a:cs typeface="Verdana"/>
            </a:endParaRPr>
          </a:p>
          <a:p>
            <a:pPr marL="798195" lvl="1" indent="-313055">
              <a:spcBef>
                <a:spcPts val="180"/>
              </a:spcBef>
              <a:buFont typeface="Arial"/>
              <a:buChar char="○"/>
              <a:tabLst>
                <a:tab pos="797560" algn="l"/>
                <a:tab pos="798195" algn="l"/>
              </a:tabLst>
            </a:pPr>
            <a:r>
              <a:rPr sz="1600" spc="-65" dirty="0">
                <a:solidFill>
                  <a:srgbClr val="FFFFFF"/>
                </a:solidFill>
                <a:latin typeface="Verdana"/>
                <a:cs typeface="Verdana"/>
              </a:rPr>
              <a:t>Used</a:t>
            </a:r>
            <a:r>
              <a:rPr sz="1600" spc="-175" dirty="0">
                <a:solidFill>
                  <a:srgbClr val="FFFFFF"/>
                </a:solidFill>
                <a:latin typeface="Verdana"/>
                <a:cs typeface="Verdana"/>
              </a:rPr>
              <a:t> </a:t>
            </a:r>
            <a:r>
              <a:rPr sz="1600" spc="-100" dirty="0">
                <a:solidFill>
                  <a:srgbClr val="FFFFFF"/>
                </a:solidFill>
                <a:latin typeface="Verdana"/>
                <a:cs typeface="Verdana"/>
              </a:rPr>
              <a:t>as</a:t>
            </a:r>
            <a:r>
              <a:rPr sz="1600" spc="-175" dirty="0">
                <a:solidFill>
                  <a:srgbClr val="FFFFFF"/>
                </a:solidFill>
                <a:latin typeface="Verdana"/>
                <a:cs typeface="Verdana"/>
              </a:rPr>
              <a:t> </a:t>
            </a:r>
            <a:r>
              <a:rPr sz="1600" spc="-105" dirty="0">
                <a:solidFill>
                  <a:srgbClr val="FFFFFF"/>
                </a:solidFill>
                <a:latin typeface="Verdana"/>
                <a:cs typeface="Verdana"/>
              </a:rPr>
              <a:t>a</a:t>
            </a:r>
            <a:r>
              <a:rPr sz="1600" spc="-170" dirty="0">
                <a:solidFill>
                  <a:srgbClr val="FFFFFF"/>
                </a:solidFill>
                <a:latin typeface="Verdana"/>
                <a:cs typeface="Verdana"/>
              </a:rPr>
              <a:t> </a:t>
            </a:r>
            <a:r>
              <a:rPr sz="1600" spc="-60" dirty="0">
                <a:solidFill>
                  <a:srgbClr val="FFFFFF"/>
                </a:solidFill>
                <a:latin typeface="Verdana"/>
                <a:cs typeface="Verdana"/>
              </a:rPr>
              <a:t>container</a:t>
            </a:r>
            <a:r>
              <a:rPr sz="1600" spc="-175" dirty="0">
                <a:solidFill>
                  <a:srgbClr val="FFFFFF"/>
                </a:solidFill>
                <a:latin typeface="Verdana"/>
                <a:cs typeface="Verdana"/>
              </a:rPr>
              <a:t> </a:t>
            </a:r>
            <a:r>
              <a:rPr sz="1600" spc="-105" dirty="0">
                <a:solidFill>
                  <a:srgbClr val="FFFFFF"/>
                </a:solidFill>
                <a:latin typeface="Verdana"/>
                <a:cs typeface="Verdana"/>
              </a:rPr>
              <a:t>command</a:t>
            </a:r>
            <a:r>
              <a:rPr sz="1600" spc="-170" dirty="0">
                <a:solidFill>
                  <a:srgbClr val="FFFFFF"/>
                </a:solidFill>
                <a:latin typeface="Verdana"/>
                <a:cs typeface="Verdana"/>
              </a:rPr>
              <a:t> </a:t>
            </a:r>
            <a:r>
              <a:rPr sz="1600" spc="-75" dirty="0">
                <a:solidFill>
                  <a:srgbClr val="FFFFFF"/>
                </a:solidFill>
                <a:latin typeface="Verdana"/>
                <a:cs typeface="Verdana"/>
              </a:rPr>
              <a:t>(requires</a:t>
            </a:r>
            <a:r>
              <a:rPr sz="1600" spc="-175" dirty="0">
                <a:solidFill>
                  <a:srgbClr val="FFFFFF"/>
                </a:solidFill>
                <a:latin typeface="Verdana"/>
                <a:cs typeface="Verdana"/>
              </a:rPr>
              <a:t> </a:t>
            </a:r>
            <a:r>
              <a:rPr sz="1600" spc="-90" dirty="0">
                <a:solidFill>
                  <a:srgbClr val="FFFFFF"/>
                </a:solidFill>
                <a:latin typeface="Verdana"/>
                <a:cs typeface="Verdana"/>
              </a:rPr>
              <a:t>passing</a:t>
            </a:r>
            <a:r>
              <a:rPr sz="1600" spc="-170" dirty="0">
                <a:solidFill>
                  <a:srgbClr val="FFFFFF"/>
                </a:solidFill>
                <a:latin typeface="Verdana"/>
                <a:cs typeface="Verdana"/>
              </a:rPr>
              <a:t> </a:t>
            </a:r>
            <a:r>
              <a:rPr sz="1600" spc="-100" dirty="0">
                <a:solidFill>
                  <a:srgbClr val="FFFFFF"/>
                </a:solidFill>
                <a:latin typeface="Verdana"/>
                <a:cs typeface="Verdana"/>
              </a:rPr>
              <a:t>as</a:t>
            </a:r>
            <a:r>
              <a:rPr sz="1600" spc="-175" dirty="0">
                <a:solidFill>
                  <a:srgbClr val="FFFFFF"/>
                </a:solidFill>
                <a:latin typeface="Verdana"/>
                <a:cs typeface="Verdana"/>
              </a:rPr>
              <a:t> </a:t>
            </a:r>
            <a:r>
              <a:rPr sz="1600" spc="-85" dirty="0">
                <a:solidFill>
                  <a:srgbClr val="FFFFFF"/>
                </a:solidFill>
                <a:latin typeface="Verdana"/>
                <a:cs typeface="Verdana"/>
              </a:rPr>
              <a:t>env</a:t>
            </a:r>
            <a:r>
              <a:rPr sz="1600" spc="-170" dirty="0">
                <a:solidFill>
                  <a:srgbClr val="FFFFFF"/>
                </a:solidFill>
                <a:latin typeface="Verdana"/>
                <a:cs typeface="Verdana"/>
              </a:rPr>
              <a:t> </a:t>
            </a:r>
            <a:r>
              <a:rPr sz="1600" spc="-100" dirty="0">
                <a:solidFill>
                  <a:srgbClr val="FFFFFF"/>
                </a:solidFill>
                <a:latin typeface="Verdana"/>
                <a:cs typeface="Verdana"/>
              </a:rPr>
              <a:t>var)</a:t>
            </a:r>
            <a:endParaRPr sz="1600">
              <a:latin typeface="Verdana"/>
              <a:cs typeface="Verdana"/>
            </a:endParaRPr>
          </a:p>
        </p:txBody>
      </p:sp>
      <p:sp>
        <p:nvSpPr>
          <p:cNvPr id="4" name="object 4"/>
          <p:cNvSpPr/>
          <p:nvPr/>
        </p:nvSpPr>
        <p:spPr>
          <a:xfrm>
            <a:off x="6038438" y="2165107"/>
            <a:ext cx="1925046" cy="19063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945789" y="4156000"/>
            <a:ext cx="2110345" cy="128006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36292" y="3529719"/>
            <a:ext cx="1671396" cy="190634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724747" y="3454720"/>
            <a:ext cx="1473447" cy="198134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324123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457200"/>
            <a:ext cx="5612130" cy="1342419"/>
          </a:xfrm>
          <a:prstGeom prst="rect">
            <a:avLst/>
          </a:prstGeom>
        </p:spPr>
        <p:txBody>
          <a:bodyPr vert="horz" wrap="square" lIns="0" tIns="0" rIns="0" bIns="0" rtlCol="0" anchor="t">
            <a:normAutofit/>
          </a:bodyPr>
          <a:lstStyle/>
          <a:p>
            <a:r>
              <a:rPr dirty="0"/>
              <a:t>Concepts - Auth and Identity (RBAC)</a:t>
            </a:r>
          </a:p>
        </p:txBody>
      </p:sp>
      <p:sp>
        <p:nvSpPr>
          <p:cNvPr id="3" name="object 3"/>
          <p:cNvSpPr txBox="1"/>
          <p:nvPr/>
        </p:nvSpPr>
        <p:spPr>
          <a:xfrm>
            <a:off x="1370517" y="2447957"/>
            <a:ext cx="6869430" cy="3741537"/>
          </a:xfrm>
          <a:prstGeom prst="rect">
            <a:avLst/>
          </a:prstGeom>
        </p:spPr>
        <p:txBody>
          <a:bodyPr vert="horz" wrap="square" lIns="0" tIns="18415" rIns="0" bIns="0" rtlCol="0">
            <a:spAutoFit/>
          </a:bodyPr>
          <a:lstStyle/>
          <a:p>
            <a:pPr marL="12700" marR="5080" algn="just">
              <a:lnSpc>
                <a:spcPct val="114599"/>
              </a:lnSpc>
              <a:spcBef>
                <a:spcPts val="145"/>
              </a:spcBef>
            </a:pPr>
            <a:r>
              <a:rPr b="1" spc="-50" dirty="0">
                <a:solidFill>
                  <a:srgbClr val="FFFFFF"/>
                </a:solidFill>
                <a:latin typeface="Arial"/>
                <a:cs typeface="Arial"/>
              </a:rPr>
              <a:t>[Cluster]Role</a:t>
            </a:r>
            <a:r>
              <a:rPr b="1" spc="-195" dirty="0">
                <a:solidFill>
                  <a:srgbClr val="FFFFFF"/>
                </a:solidFill>
                <a:latin typeface="Arial"/>
                <a:cs typeface="Arial"/>
              </a:rPr>
              <a:t> </a:t>
            </a:r>
            <a:r>
              <a:rPr b="1" spc="30" dirty="0">
                <a:solidFill>
                  <a:srgbClr val="FFFFFF"/>
                </a:solidFill>
                <a:latin typeface="Arial"/>
                <a:cs typeface="Arial"/>
              </a:rPr>
              <a:t>-</a:t>
            </a:r>
            <a:r>
              <a:rPr b="1" spc="-110" dirty="0">
                <a:solidFill>
                  <a:srgbClr val="FFFFFF"/>
                </a:solidFill>
                <a:latin typeface="Arial"/>
                <a:cs typeface="Arial"/>
              </a:rPr>
              <a:t> </a:t>
            </a:r>
            <a:r>
              <a:rPr spc="-75" dirty="0">
                <a:solidFill>
                  <a:srgbClr val="FFFFFF"/>
                </a:solidFill>
                <a:latin typeface="Verdana"/>
                <a:cs typeface="Verdana"/>
              </a:rPr>
              <a:t>Roles</a:t>
            </a:r>
            <a:r>
              <a:rPr spc="-204" dirty="0">
                <a:solidFill>
                  <a:srgbClr val="FFFFFF"/>
                </a:solidFill>
                <a:latin typeface="Verdana"/>
                <a:cs typeface="Verdana"/>
              </a:rPr>
              <a:t> </a:t>
            </a:r>
            <a:r>
              <a:rPr spc="-75" dirty="0">
                <a:solidFill>
                  <a:srgbClr val="FFFFFF"/>
                </a:solidFill>
                <a:latin typeface="Verdana"/>
                <a:cs typeface="Verdana"/>
              </a:rPr>
              <a:t>contain</a:t>
            </a:r>
            <a:r>
              <a:rPr spc="-204" dirty="0">
                <a:solidFill>
                  <a:srgbClr val="FFFFFF"/>
                </a:solidFill>
                <a:latin typeface="Verdana"/>
                <a:cs typeface="Verdana"/>
              </a:rPr>
              <a:t> </a:t>
            </a:r>
            <a:r>
              <a:rPr spc="-75" dirty="0">
                <a:solidFill>
                  <a:srgbClr val="FFFFFF"/>
                </a:solidFill>
                <a:latin typeface="Verdana"/>
                <a:cs typeface="Verdana"/>
              </a:rPr>
              <a:t>rules</a:t>
            </a:r>
            <a:r>
              <a:rPr spc="-204" dirty="0">
                <a:solidFill>
                  <a:srgbClr val="FFFFFF"/>
                </a:solidFill>
                <a:latin typeface="Verdana"/>
                <a:cs typeface="Verdana"/>
              </a:rPr>
              <a:t> </a:t>
            </a:r>
            <a:r>
              <a:rPr spc="-70" dirty="0">
                <a:solidFill>
                  <a:srgbClr val="FFFFFF"/>
                </a:solidFill>
                <a:latin typeface="Verdana"/>
                <a:cs typeface="Verdana"/>
              </a:rPr>
              <a:t>that</a:t>
            </a:r>
            <a:r>
              <a:rPr spc="-204" dirty="0">
                <a:solidFill>
                  <a:srgbClr val="FFFFFF"/>
                </a:solidFill>
                <a:latin typeface="Verdana"/>
                <a:cs typeface="Verdana"/>
              </a:rPr>
              <a:t> </a:t>
            </a:r>
            <a:r>
              <a:rPr spc="-75" dirty="0">
                <a:solidFill>
                  <a:srgbClr val="FFFFFF"/>
                </a:solidFill>
                <a:latin typeface="Verdana"/>
                <a:cs typeface="Verdana"/>
              </a:rPr>
              <a:t>act</a:t>
            </a:r>
            <a:r>
              <a:rPr spc="-204" dirty="0">
                <a:solidFill>
                  <a:srgbClr val="FFFFFF"/>
                </a:solidFill>
                <a:latin typeface="Verdana"/>
                <a:cs typeface="Verdana"/>
              </a:rPr>
              <a:t> </a:t>
            </a:r>
            <a:r>
              <a:rPr spc="-120" dirty="0">
                <a:solidFill>
                  <a:srgbClr val="FFFFFF"/>
                </a:solidFill>
                <a:latin typeface="Verdana"/>
                <a:cs typeface="Verdana"/>
              </a:rPr>
              <a:t>as</a:t>
            </a:r>
            <a:r>
              <a:rPr spc="-204" dirty="0">
                <a:solidFill>
                  <a:srgbClr val="FFFFFF"/>
                </a:solidFill>
                <a:latin typeface="Verdana"/>
                <a:cs typeface="Verdana"/>
              </a:rPr>
              <a:t> </a:t>
            </a:r>
            <a:r>
              <a:rPr spc="-125" dirty="0">
                <a:solidFill>
                  <a:srgbClr val="FFFFFF"/>
                </a:solidFill>
                <a:latin typeface="Verdana"/>
                <a:cs typeface="Verdana"/>
              </a:rPr>
              <a:t>a</a:t>
            </a:r>
            <a:r>
              <a:rPr spc="-204" dirty="0">
                <a:solidFill>
                  <a:srgbClr val="FFFFFF"/>
                </a:solidFill>
                <a:latin typeface="Verdana"/>
                <a:cs typeface="Verdana"/>
              </a:rPr>
              <a:t> </a:t>
            </a:r>
            <a:r>
              <a:rPr spc="-80" dirty="0">
                <a:solidFill>
                  <a:srgbClr val="FFFFFF"/>
                </a:solidFill>
                <a:latin typeface="Verdana"/>
                <a:cs typeface="Verdana"/>
              </a:rPr>
              <a:t>set</a:t>
            </a:r>
            <a:r>
              <a:rPr spc="-204" dirty="0">
                <a:solidFill>
                  <a:srgbClr val="FFFFFF"/>
                </a:solidFill>
                <a:latin typeface="Verdana"/>
                <a:cs typeface="Verdana"/>
              </a:rPr>
              <a:t> </a:t>
            </a:r>
            <a:r>
              <a:rPr spc="-45" dirty="0">
                <a:solidFill>
                  <a:srgbClr val="FFFFFF"/>
                </a:solidFill>
                <a:latin typeface="Verdana"/>
                <a:cs typeface="Verdana"/>
              </a:rPr>
              <a:t>of</a:t>
            </a:r>
            <a:r>
              <a:rPr spc="-204" dirty="0">
                <a:solidFill>
                  <a:srgbClr val="FFFFFF"/>
                </a:solidFill>
                <a:latin typeface="Verdana"/>
                <a:cs typeface="Verdana"/>
              </a:rPr>
              <a:t> </a:t>
            </a:r>
            <a:r>
              <a:rPr spc="-90" dirty="0">
                <a:solidFill>
                  <a:srgbClr val="FFFFFF"/>
                </a:solidFill>
                <a:latin typeface="Verdana"/>
                <a:cs typeface="Verdana"/>
              </a:rPr>
              <a:t>permissions</a:t>
            </a:r>
            <a:r>
              <a:rPr spc="-204" dirty="0">
                <a:solidFill>
                  <a:srgbClr val="FFFFFF"/>
                </a:solidFill>
                <a:latin typeface="Verdana"/>
                <a:cs typeface="Verdana"/>
              </a:rPr>
              <a:t> </a:t>
            </a:r>
            <a:r>
              <a:rPr spc="-70" dirty="0">
                <a:solidFill>
                  <a:srgbClr val="FFFFFF"/>
                </a:solidFill>
                <a:latin typeface="Verdana"/>
                <a:cs typeface="Verdana"/>
              </a:rPr>
              <a:t>that</a:t>
            </a:r>
            <a:r>
              <a:rPr spc="-204" dirty="0">
                <a:solidFill>
                  <a:srgbClr val="FFFFFF"/>
                </a:solidFill>
                <a:latin typeface="Verdana"/>
                <a:cs typeface="Verdana"/>
              </a:rPr>
              <a:t> </a:t>
            </a:r>
            <a:r>
              <a:rPr spc="-90" dirty="0">
                <a:solidFill>
                  <a:srgbClr val="FFFFFF"/>
                </a:solidFill>
                <a:latin typeface="Verdana"/>
                <a:cs typeface="Verdana"/>
              </a:rPr>
              <a:t>apply</a:t>
            </a:r>
            <a:r>
              <a:rPr spc="-204" dirty="0">
                <a:solidFill>
                  <a:srgbClr val="FFFFFF"/>
                </a:solidFill>
                <a:latin typeface="Verdana"/>
                <a:cs typeface="Verdana"/>
              </a:rPr>
              <a:t> </a:t>
            </a:r>
            <a:r>
              <a:rPr spc="-85" dirty="0">
                <a:solidFill>
                  <a:srgbClr val="FFFFFF"/>
                </a:solidFill>
                <a:latin typeface="Verdana"/>
                <a:cs typeface="Verdana"/>
              </a:rPr>
              <a:t>verbs</a:t>
            </a:r>
            <a:r>
              <a:rPr spc="-204" dirty="0">
                <a:solidFill>
                  <a:srgbClr val="FFFFFF"/>
                </a:solidFill>
                <a:latin typeface="Verdana"/>
                <a:cs typeface="Verdana"/>
              </a:rPr>
              <a:t> </a:t>
            </a:r>
            <a:r>
              <a:rPr spc="-60" dirty="0">
                <a:solidFill>
                  <a:srgbClr val="FFFFFF"/>
                </a:solidFill>
                <a:latin typeface="Verdana"/>
                <a:cs typeface="Verdana"/>
              </a:rPr>
              <a:t>like</a:t>
            </a:r>
            <a:r>
              <a:rPr spc="-204" dirty="0">
                <a:solidFill>
                  <a:srgbClr val="FFFFFF"/>
                </a:solidFill>
                <a:latin typeface="Verdana"/>
                <a:cs typeface="Verdana"/>
              </a:rPr>
              <a:t> </a:t>
            </a:r>
            <a:r>
              <a:rPr spc="-120" dirty="0">
                <a:solidFill>
                  <a:srgbClr val="FFFFFF"/>
                </a:solidFill>
                <a:latin typeface="Verdana"/>
                <a:cs typeface="Verdana"/>
              </a:rPr>
              <a:t>“get”,  </a:t>
            </a:r>
            <a:r>
              <a:rPr spc="-95" dirty="0">
                <a:solidFill>
                  <a:srgbClr val="FFFFFF"/>
                </a:solidFill>
                <a:latin typeface="Verdana"/>
                <a:cs typeface="Verdana"/>
              </a:rPr>
              <a:t>“list”,</a:t>
            </a:r>
            <a:r>
              <a:rPr spc="-204" dirty="0">
                <a:solidFill>
                  <a:srgbClr val="FFFFFF"/>
                </a:solidFill>
                <a:latin typeface="Verdana"/>
                <a:cs typeface="Verdana"/>
              </a:rPr>
              <a:t> </a:t>
            </a:r>
            <a:r>
              <a:rPr spc="-95" dirty="0">
                <a:solidFill>
                  <a:srgbClr val="FFFFFF"/>
                </a:solidFill>
                <a:latin typeface="Verdana"/>
                <a:cs typeface="Verdana"/>
              </a:rPr>
              <a:t>“watch”</a:t>
            </a:r>
            <a:r>
              <a:rPr spc="-204" dirty="0">
                <a:solidFill>
                  <a:srgbClr val="FFFFFF"/>
                </a:solidFill>
                <a:latin typeface="Verdana"/>
                <a:cs typeface="Verdana"/>
              </a:rPr>
              <a:t> </a:t>
            </a:r>
            <a:r>
              <a:rPr spc="-65" dirty="0">
                <a:solidFill>
                  <a:srgbClr val="FFFFFF"/>
                </a:solidFill>
                <a:latin typeface="Verdana"/>
                <a:cs typeface="Verdana"/>
              </a:rPr>
              <a:t>etc</a:t>
            </a:r>
            <a:r>
              <a:rPr spc="-204" dirty="0">
                <a:solidFill>
                  <a:srgbClr val="FFFFFF"/>
                </a:solidFill>
                <a:latin typeface="Verdana"/>
                <a:cs typeface="Verdana"/>
              </a:rPr>
              <a:t> </a:t>
            </a:r>
            <a:r>
              <a:rPr spc="-75" dirty="0">
                <a:solidFill>
                  <a:srgbClr val="FFFFFF"/>
                </a:solidFill>
                <a:latin typeface="Verdana"/>
                <a:cs typeface="Verdana"/>
              </a:rPr>
              <a:t>over</a:t>
            </a:r>
            <a:r>
              <a:rPr spc="-204" dirty="0">
                <a:solidFill>
                  <a:srgbClr val="FFFFFF"/>
                </a:solidFill>
                <a:latin typeface="Verdana"/>
                <a:cs typeface="Verdana"/>
              </a:rPr>
              <a:t> </a:t>
            </a:r>
            <a:r>
              <a:rPr spc="-80" dirty="0">
                <a:solidFill>
                  <a:srgbClr val="FFFFFF"/>
                </a:solidFill>
                <a:latin typeface="Verdana"/>
                <a:cs typeface="Verdana"/>
              </a:rPr>
              <a:t>resources</a:t>
            </a:r>
            <a:r>
              <a:rPr spc="-200" dirty="0">
                <a:solidFill>
                  <a:srgbClr val="FFFFFF"/>
                </a:solidFill>
                <a:latin typeface="Verdana"/>
                <a:cs typeface="Verdana"/>
              </a:rPr>
              <a:t> </a:t>
            </a:r>
            <a:r>
              <a:rPr spc="-70" dirty="0">
                <a:solidFill>
                  <a:srgbClr val="FFFFFF"/>
                </a:solidFill>
                <a:latin typeface="Verdana"/>
                <a:cs typeface="Verdana"/>
              </a:rPr>
              <a:t>that</a:t>
            </a:r>
            <a:r>
              <a:rPr spc="-204" dirty="0">
                <a:solidFill>
                  <a:srgbClr val="FFFFFF"/>
                </a:solidFill>
                <a:latin typeface="Verdana"/>
                <a:cs typeface="Verdana"/>
              </a:rPr>
              <a:t> </a:t>
            </a:r>
            <a:r>
              <a:rPr spc="-85" dirty="0">
                <a:solidFill>
                  <a:srgbClr val="FFFFFF"/>
                </a:solidFill>
                <a:latin typeface="Verdana"/>
                <a:cs typeface="Verdana"/>
              </a:rPr>
              <a:t>are</a:t>
            </a:r>
            <a:r>
              <a:rPr spc="-204" dirty="0">
                <a:solidFill>
                  <a:srgbClr val="FFFFFF"/>
                </a:solidFill>
                <a:latin typeface="Verdana"/>
                <a:cs typeface="Verdana"/>
              </a:rPr>
              <a:t> </a:t>
            </a:r>
            <a:r>
              <a:rPr spc="-90" dirty="0">
                <a:solidFill>
                  <a:srgbClr val="FFFFFF"/>
                </a:solidFill>
                <a:latin typeface="Verdana"/>
                <a:cs typeface="Verdana"/>
              </a:rPr>
              <a:t>scoped</a:t>
            </a:r>
            <a:r>
              <a:rPr spc="-204" dirty="0">
                <a:solidFill>
                  <a:srgbClr val="FFFFFF"/>
                </a:solidFill>
                <a:latin typeface="Verdana"/>
                <a:cs typeface="Verdana"/>
              </a:rPr>
              <a:t> </a:t>
            </a:r>
            <a:r>
              <a:rPr spc="-50" dirty="0">
                <a:solidFill>
                  <a:srgbClr val="FFFFFF"/>
                </a:solidFill>
                <a:latin typeface="Verdana"/>
                <a:cs typeface="Verdana"/>
              </a:rPr>
              <a:t>to</a:t>
            </a:r>
            <a:r>
              <a:rPr spc="-200" dirty="0">
                <a:solidFill>
                  <a:srgbClr val="FFFFFF"/>
                </a:solidFill>
                <a:latin typeface="Verdana"/>
                <a:cs typeface="Verdana"/>
              </a:rPr>
              <a:t> </a:t>
            </a:r>
            <a:r>
              <a:rPr spc="-90" dirty="0">
                <a:solidFill>
                  <a:srgbClr val="FFFFFF"/>
                </a:solidFill>
                <a:latin typeface="Verdana"/>
                <a:cs typeface="Verdana"/>
              </a:rPr>
              <a:t>apiGroups.</a:t>
            </a:r>
            <a:r>
              <a:rPr spc="-204" dirty="0">
                <a:solidFill>
                  <a:srgbClr val="FFFFFF"/>
                </a:solidFill>
                <a:latin typeface="Verdana"/>
                <a:cs typeface="Verdana"/>
              </a:rPr>
              <a:t> </a:t>
            </a:r>
            <a:r>
              <a:rPr spc="-75" dirty="0">
                <a:solidFill>
                  <a:srgbClr val="FFFFFF"/>
                </a:solidFill>
                <a:latin typeface="Verdana"/>
                <a:cs typeface="Verdana"/>
              </a:rPr>
              <a:t>Roles</a:t>
            </a:r>
            <a:r>
              <a:rPr spc="-204" dirty="0">
                <a:solidFill>
                  <a:srgbClr val="FFFFFF"/>
                </a:solidFill>
                <a:latin typeface="Verdana"/>
                <a:cs typeface="Verdana"/>
              </a:rPr>
              <a:t> </a:t>
            </a:r>
            <a:r>
              <a:rPr spc="-85" dirty="0">
                <a:solidFill>
                  <a:srgbClr val="FFFFFF"/>
                </a:solidFill>
                <a:latin typeface="Verdana"/>
                <a:cs typeface="Verdana"/>
              </a:rPr>
              <a:t>are</a:t>
            </a:r>
            <a:r>
              <a:rPr spc="-204" dirty="0">
                <a:solidFill>
                  <a:srgbClr val="FFFFFF"/>
                </a:solidFill>
                <a:latin typeface="Verdana"/>
                <a:cs typeface="Verdana"/>
              </a:rPr>
              <a:t> </a:t>
            </a:r>
            <a:r>
              <a:rPr spc="-90" dirty="0">
                <a:solidFill>
                  <a:srgbClr val="FFFFFF"/>
                </a:solidFill>
                <a:latin typeface="Verdana"/>
                <a:cs typeface="Verdana"/>
              </a:rPr>
              <a:t>scoped</a:t>
            </a:r>
            <a:r>
              <a:rPr spc="-200" dirty="0">
                <a:solidFill>
                  <a:srgbClr val="FFFFFF"/>
                </a:solidFill>
                <a:latin typeface="Verdana"/>
                <a:cs typeface="Verdana"/>
              </a:rPr>
              <a:t> </a:t>
            </a:r>
            <a:r>
              <a:rPr spc="-50" dirty="0">
                <a:solidFill>
                  <a:srgbClr val="FFFFFF"/>
                </a:solidFill>
                <a:latin typeface="Verdana"/>
                <a:cs typeface="Verdana"/>
              </a:rPr>
              <a:t>to</a:t>
            </a:r>
            <a:r>
              <a:rPr spc="-204" dirty="0">
                <a:solidFill>
                  <a:srgbClr val="FFFFFF"/>
                </a:solidFill>
                <a:latin typeface="Verdana"/>
                <a:cs typeface="Verdana"/>
              </a:rPr>
              <a:t> </a:t>
            </a:r>
            <a:r>
              <a:rPr spc="-120" dirty="0">
                <a:solidFill>
                  <a:srgbClr val="FFFFFF"/>
                </a:solidFill>
                <a:latin typeface="Verdana"/>
                <a:cs typeface="Verdana"/>
              </a:rPr>
              <a:t>namespaces,  </a:t>
            </a:r>
            <a:r>
              <a:rPr spc="-105" dirty="0">
                <a:solidFill>
                  <a:srgbClr val="FFFFFF"/>
                </a:solidFill>
                <a:latin typeface="Verdana"/>
                <a:cs typeface="Verdana"/>
              </a:rPr>
              <a:t>and</a:t>
            </a:r>
            <a:r>
              <a:rPr spc="-210" dirty="0">
                <a:solidFill>
                  <a:srgbClr val="FFFFFF"/>
                </a:solidFill>
                <a:latin typeface="Verdana"/>
                <a:cs typeface="Verdana"/>
              </a:rPr>
              <a:t> </a:t>
            </a:r>
            <a:r>
              <a:rPr spc="-65" dirty="0">
                <a:solidFill>
                  <a:srgbClr val="FFFFFF"/>
                </a:solidFill>
                <a:latin typeface="Verdana"/>
                <a:cs typeface="Verdana"/>
              </a:rPr>
              <a:t>ClusterRoles</a:t>
            </a:r>
            <a:r>
              <a:rPr spc="-210" dirty="0">
                <a:solidFill>
                  <a:srgbClr val="FFFFFF"/>
                </a:solidFill>
                <a:latin typeface="Verdana"/>
                <a:cs typeface="Verdana"/>
              </a:rPr>
              <a:t> </a:t>
            </a:r>
            <a:r>
              <a:rPr spc="-85" dirty="0">
                <a:solidFill>
                  <a:srgbClr val="FFFFFF"/>
                </a:solidFill>
                <a:latin typeface="Verdana"/>
                <a:cs typeface="Verdana"/>
              </a:rPr>
              <a:t>are</a:t>
            </a:r>
            <a:r>
              <a:rPr spc="-210" dirty="0">
                <a:solidFill>
                  <a:srgbClr val="FFFFFF"/>
                </a:solidFill>
                <a:latin typeface="Verdana"/>
                <a:cs typeface="Verdana"/>
              </a:rPr>
              <a:t> </a:t>
            </a:r>
            <a:r>
              <a:rPr spc="-80" dirty="0">
                <a:solidFill>
                  <a:srgbClr val="FFFFFF"/>
                </a:solidFill>
                <a:latin typeface="Verdana"/>
                <a:cs typeface="Verdana"/>
              </a:rPr>
              <a:t>applied</a:t>
            </a:r>
            <a:r>
              <a:rPr spc="-210" dirty="0">
                <a:solidFill>
                  <a:srgbClr val="FFFFFF"/>
                </a:solidFill>
                <a:latin typeface="Verdana"/>
                <a:cs typeface="Verdana"/>
              </a:rPr>
              <a:t> </a:t>
            </a:r>
            <a:r>
              <a:rPr spc="-85" dirty="0">
                <a:solidFill>
                  <a:srgbClr val="FFFFFF"/>
                </a:solidFill>
                <a:latin typeface="Verdana"/>
                <a:cs typeface="Verdana"/>
              </a:rPr>
              <a:t>cluster-wide.</a:t>
            </a:r>
            <a:endParaRPr>
              <a:latin typeface="Verdana"/>
              <a:cs typeface="Verdana"/>
            </a:endParaRPr>
          </a:p>
          <a:p>
            <a:pPr>
              <a:spcBef>
                <a:spcPts val="40"/>
              </a:spcBef>
            </a:pPr>
            <a:endParaRPr>
              <a:latin typeface="Times New Roman"/>
              <a:cs typeface="Times New Roman"/>
            </a:endParaRPr>
          </a:p>
          <a:p>
            <a:pPr marL="12700" marR="111125">
              <a:lnSpc>
                <a:spcPct val="113900"/>
              </a:lnSpc>
              <a:spcBef>
                <a:spcPts val="5"/>
              </a:spcBef>
            </a:pPr>
            <a:r>
              <a:rPr b="1" spc="-55" dirty="0">
                <a:solidFill>
                  <a:srgbClr val="FFFFFF"/>
                </a:solidFill>
                <a:latin typeface="Arial"/>
                <a:cs typeface="Arial"/>
              </a:rPr>
              <a:t>[Cluster]RoleBinding</a:t>
            </a:r>
            <a:r>
              <a:rPr b="1" spc="-195" dirty="0">
                <a:solidFill>
                  <a:srgbClr val="FFFFFF"/>
                </a:solidFill>
                <a:latin typeface="Arial"/>
                <a:cs typeface="Arial"/>
              </a:rPr>
              <a:t> </a:t>
            </a:r>
            <a:r>
              <a:rPr b="1" spc="30" dirty="0">
                <a:solidFill>
                  <a:srgbClr val="FFFFFF"/>
                </a:solidFill>
                <a:latin typeface="Arial"/>
                <a:cs typeface="Arial"/>
              </a:rPr>
              <a:t>-</a:t>
            </a:r>
            <a:r>
              <a:rPr b="1" spc="-110" dirty="0">
                <a:solidFill>
                  <a:srgbClr val="FFFFFF"/>
                </a:solidFill>
                <a:latin typeface="Arial"/>
                <a:cs typeface="Arial"/>
              </a:rPr>
              <a:t> </a:t>
            </a:r>
            <a:r>
              <a:rPr spc="-70" dirty="0">
                <a:solidFill>
                  <a:srgbClr val="FFFFFF"/>
                </a:solidFill>
                <a:latin typeface="Verdana"/>
                <a:cs typeface="Verdana"/>
              </a:rPr>
              <a:t>Grant</a:t>
            </a:r>
            <a:r>
              <a:rPr spc="-200" dirty="0">
                <a:solidFill>
                  <a:srgbClr val="FFFFFF"/>
                </a:solidFill>
                <a:latin typeface="Verdana"/>
                <a:cs typeface="Verdana"/>
              </a:rPr>
              <a:t> </a:t>
            </a:r>
            <a:r>
              <a:rPr spc="-75" dirty="0">
                <a:solidFill>
                  <a:srgbClr val="FFFFFF"/>
                </a:solidFill>
                <a:latin typeface="Verdana"/>
                <a:cs typeface="Verdana"/>
              </a:rPr>
              <a:t>the</a:t>
            </a:r>
            <a:r>
              <a:rPr spc="-204" dirty="0">
                <a:solidFill>
                  <a:srgbClr val="FFFFFF"/>
                </a:solidFill>
                <a:latin typeface="Verdana"/>
                <a:cs typeface="Verdana"/>
              </a:rPr>
              <a:t> </a:t>
            </a:r>
            <a:r>
              <a:rPr spc="-90" dirty="0">
                <a:solidFill>
                  <a:srgbClr val="FFFFFF"/>
                </a:solidFill>
                <a:latin typeface="Verdana"/>
                <a:cs typeface="Verdana"/>
              </a:rPr>
              <a:t>permissions</a:t>
            </a:r>
            <a:r>
              <a:rPr spc="-204" dirty="0">
                <a:solidFill>
                  <a:srgbClr val="FFFFFF"/>
                </a:solidFill>
                <a:latin typeface="Verdana"/>
                <a:cs typeface="Verdana"/>
              </a:rPr>
              <a:t> </a:t>
            </a:r>
            <a:r>
              <a:rPr spc="-120" dirty="0">
                <a:solidFill>
                  <a:srgbClr val="FFFFFF"/>
                </a:solidFill>
                <a:latin typeface="Verdana"/>
                <a:cs typeface="Verdana"/>
              </a:rPr>
              <a:t>as</a:t>
            </a:r>
            <a:r>
              <a:rPr spc="-200" dirty="0">
                <a:solidFill>
                  <a:srgbClr val="FFFFFF"/>
                </a:solidFill>
                <a:latin typeface="Verdana"/>
                <a:cs typeface="Verdana"/>
              </a:rPr>
              <a:t> </a:t>
            </a:r>
            <a:r>
              <a:rPr spc="-75" dirty="0">
                <a:solidFill>
                  <a:srgbClr val="FFFFFF"/>
                </a:solidFill>
                <a:latin typeface="Verdana"/>
                <a:cs typeface="Verdana"/>
              </a:rPr>
              <a:t>defined</a:t>
            </a:r>
            <a:r>
              <a:rPr spc="-204" dirty="0">
                <a:solidFill>
                  <a:srgbClr val="FFFFFF"/>
                </a:solidFill>
                <a:latin typeface="Verdana"/>
                <a:cs typeface="Verdana"/>
              </a:rPr>
              <a:t> </a:t>
            </a:r>
            <a:r>
              <a:rPr spc="-65" dirty="0">
                <a:solidFill>
                  <a:srgbClr val="FFFFFF"/>
                </a:solidFill>
                <a:latin typeface="Verdana"/>
                <a:cs typeface="Verdana"/>
              </a:rPr>
              <a:t>in</a:t>
            </a:r>
            <a:r>
              <a:rPr spc="-200" dirty="0">
                <a:solidFill>
                  <a:srgbClr val="FFFFFF"/>
                </a:solidFill>
                <a:latin typeface="Verdana"/>
                <a:cs typeface="Verdana"/>
              </a:rPr>
              <a:t> </a:t>
            </a:r>
            <a:r>
              <a:rPr spc="-125" dirty="0">
                <a:solidFill>
                  <a:srgbClr val="FFFFFF"/>
                </a:solidFill>
                <a:latin typeface="Verdana"/>
                <a:cs typeface="Verdana"/>
              </a:rPr>
              <a:t>a</a:t>
            </a:r>
            <a:r>
              <a:rPr spc="-204" dirty="0">
                <a:solidFill>
                  <a:srgbClr val="FFFFFF"/>
                </a:solidFill>
                <a:latin typeface="Verdana"/>
                <a:cs typeface="Verdana"/>
              </a:rPr>
              <a:t> </a:t>
            </a:r>
            <a:r>
              <a:rPr spc="-85" dirty="0">
                <a:solidFill>
                  <a:srgbClr val="FFFFFF"/>
                </a:solidFill>
                <a:latin typeface="Verdana"/>
                <a:cs typeface="Verdana"/>
              </a:rPr>
              <a:t>[Cluster]Role</a:t>
            </a:r>
            <a:r>
              <a:rPr spc="-204" dirty="0">
                <a:solidFill>
                  <a:srgbClr val="FFFFFF"/>
                </a:solidFill>
                <a:latin typeface="Verdana"/>
                <a:cs typeface="Verdana"/>
              </a:rPr>
              <a:t> </a:t>
            </a:r>
            <a:r>
              <a:rPr spc="-50" dirty="0">
                <a:solidFill>
                  <a:srgbClr val="FFFFFF"/>
                </a:solidFill>
                <a:latin typeface="Verdana"/>
                <a:cs typeface="Verdana"/>
              </a:rPr>
              <a:t>to</a:t>
            </a:r>
            <a:r>
              <a:rPr spc="-200" dirty="0">
                <a:solidFill>
                  <a:srgbClr val="FFFFFF"/>
                </a:solidFill>
                <a:latin typeface="Verdana"/>
                <a:cs typeface="Verdana"/>
              </a:rPr>
              <a:t> </a:t>
            </a:r>
            <a:r>
              <a:rPr spc="-90" dirty="0">
                <a:solidFill>
                  <a:srgbClr val="FFFFFF"/>
                </a:solidFill>
                <a:latin typeface="Verdana"/>
                <a:cs typeface="Verdana"/>
              </a:rPr>
              <a:t>one</a:t>
            </a:r>
            <a:r>
              <a:rPr spc="-204" dirty="0">
                <a:solidFill>
                  <a:srgbClr val="FFFFFF"/>
                </a:solidFill>
                <a:latin typeface="Verdana"/>
                <a:cs typeface="Verdana"/>
              </a:rPr>
              <a:t> </a:t>
            </a:r>
            <a:r>
              <a:rPr spc="-50" dirty="0">
                <a:solidFill>
                  <a:srgbClr val="FFFFFF"/>
                </a:solidFill>
                <a:latin typeface="Verdana"/>
                <a:cs typeface="Verdana"/>
              </a:rPr>
              <a:t>or</a:t>
            </a:r>
            <a:r>
              <a:rPr spc="-200" dirty="0">
                <a:solidFill>
                  <a:srgbClr val="FFFFFF"/>
                </a:solidFill>
                <a:latin typeface="Verdana"/>
                <a:cs typeface="Verdana"/>
              </a:rPr>
              <a:t> </a:t>
            </a:r>
            <a:r>
              <a:rPr spc="-100" dirty="0">
                <a:solidFill>
                  <a:srgbClr val="FFFFFF"/>
                </a:solidFill>
                <a:latin typeface="Verdana"/>
                <a:cs typeface="Verdana"/>
              </a:rPr>
              <a:t>more  “subjects”</a:t>
            </a:r>
            <a:r>
              <a:rPr spc="-210" dirty="0">
                <a:solidFill>
                  <a:srgbClr val="FFFFFF"/>
                </a:solidFill>
                <a:latin typeface="Verdana"/>
                <a:cs typeface="Verdana"/>
              </a:rPr>
              <a:t> </a:t>
            </a:r>
            <a:r>
              <a:rPr spc="-75" dirty="0">
                <a:solidFill>
                  <a:srgbClr val="FFFFFF"/>
                </a:solidFill>
                <a:latin typeface="Verdana"/>
                <a:cs typeface="Verdana"/>
              </a:rPr>
              <a:t>which</a:t>
            </a:r>
            <a:r>
              <a:rPr spc="-210" dirty="0">
                <a:solidFill>
                  <a:srgbClr val="FFFFFF"/>
                </a:solidFill>
                <a:latin typeface="Verdana"/>
                <a:cs typeface="Verdana"/>
              </a:rPr>
              <a:t> </a:t>
            </a:r>
            <a:r>
              <a:rPr spc="-100" dirty="0">
                <a:solidFill>
                  <a:srgbClr val="FFFFFF"/>
                </a:solidFill>
                <a:latin typeface="Verdana"/>
                <a:cs typeface="Verdana"/>
              </a:rPr>
              <a:t>can</a:t>
            </a:r>
            <a:r>
              <a:rPr spc="-210" dirty="0">
                <a:solidFill>
                  <a:srgbClr val="FFFFFF"/>
                </a:solidFill>
                <a:latin typeface="Verdana"/>
                <a:cs typeface="Verdana"/>
              </a:rPr>
              <a:t> </a:t>
            </a:r>
            <a:r>
              <a:rPr spc="-90" dirty="0">
                <a:solidFill>
                  <a:srgbClr val="FFFFFF"/>
                </a:solidFill>
                <a:latin typeface="Verdana"/>
                <a:cs typeface="Verdana"/>
              </a:rPr>
              <a:t>be</a:t>
            </a:r>
            <a:r>
              <a:rPr spc="-210" dirty="0">
                <a:solidFill>
                  <a:srgbClr val="FFFFFF"/>
                </a:solidFill>
                <a:latin typeface="Verdana"/>
                <a:cs typeface="Verdana"/>
              </a:rPr>
              <a:t> </a:t>
            </a:r>
            <a:r>
              <a:rPr spc="-125" dirty="0">
                <a:solidFill>
                  <a:srgbClr val="FFFFFF"/>
                </a:solidFill>
                <a:latin typeface="Verdana"/>
                <a:cs typeface="Verdana"/>
              </a:rPr>
              <a:t>a</a:t>
            </a:r>
            <a:r>
              <a:rPr spc="-210" dirty="0">
                <a:solidFill>
                  <a:srgbClr val="FFFFFF"/>
                </a:solidFill>
                <a:latin typeface="Verdana"/>
                <a:cs typeface="Verdana"/>
              </a:rPr>
              <a:t> </a:t>
            </a:r>
            <a:r>
              <a:rPr spc="-110" dirty="0">
                <a:solidFill>
                  <a:srgbClr val="FFFFFF"/>
                </a:solidFill>
                <a:latin typeface="Verdana"/>
                <a:cs typeface="Verdana"/>
              </a:rPr>
              <a:t>user,</a:t>
            </a:r>
            <a:r>
              <a:rPr spc="-210" dirty="0">
                <a:solidFill>
                  <a:srgbClr val="FFFFFF"/>
                </a:solidFill>
                <a:latin typeface="Verdana"/>
                <a:cs typeface="Verdana"/>
              </a:rPr>
              <a:t> </a:t>
            </a:r>
            <a:r>
              <a:rPr spc="-110" dirty="0">
                <a:solidFill>
                  <a:srgbClr val="FFFFFF"/>
                </a:solidFill>
                <a:latin typeface="Verdana"/>
                <a:cs typeface="Verdana"/>
              </a:rPr>
              <a:t>group,</a:t>
            </a:r>
            <a:r>
              <a:rPr spc="-210" dirty="0">
                <a:solidFill>
                  <a:srgbClr val="FFFFFF"/>
                </a:solidFill>
                <a:latin typeface="Verdana"/>
                <a:cs typeface="Verdana"/>
              </a:rPr>
              <a:t> </a:t>
            </a:r>
            <a:r>
              <a:rPr spc="-50" dirty="0">
                <a:solidFill>
                  <a:srgbClr val="FFFFFF"/>
                </a:solidFill>
                <a:latin typeface="Verdana"/>
                <a:cs typeface="Verdana"/>
              </a:rPr>
              <a:t>or</a:t>
            </a:r>
            <a:r>
              <a:rPr spc="-210" dirty="0">
                <a:solidFill>
                  <a:srgbClr val="FFFFFF"/>
                </a:solidFill>
                <a:latin typeface="Verdana"/>
                <a:cs typeface="Verdana"/>
              </a:rPr>
              <a:t> </a:t>
            </a:r>
            <a:r>
              <a:rPr spc="-80" dirty="0">
                <a:solidFill>
                  <a:srgbClr val="FFFFFF"/>
                </a:solidFill>
                <a:latin typeface="Verdana"/>
                <a:cs typeface="Verdana"/>
              </a:rPr>
              <a:t>service</a:t>
            </a:r>
            <a:r>
              <a:rPr spc="-210" dirty="0">
                <a:solidFill>
                  <a:srgbClr val="FFFFFF"/>
                </a:solidFill>
                <a:latin typeface="Verdana"/>
                <a:cs typeface="Verdana"/>
              </a:rPr>
              <a:t> </a:t>
            </a:r>
            <a:r>
              <a:rPr spc="-95" dirty="0">
                <a:solidFill>
                  <a:srgbClr val="FFFFFF"/>
                </a:solidFill>
                <a:latin typeface="Verdana"/>
                <a:cs typeface="Verdana"/>
              </a:rPr>
              <a:t>account.</a:t>
            </a:r>
            <a:endParaRPr>
              <a:latin typeface="Verdana"/>
              <a:cs typeface="Verdana"/>
            </a:endParaRPr>
          </a:p>
          <a:p>
            <a:pPr>
              <a:spcBef>
                <a:spcPts val="40"/>
              </a:spcBef>
            </a:pPr>
            <a:endParaRPr>
              <a:latin typeface="Times New Roman"/>
              <a:cs typeface="Times New Roman"/>
            </a:endParaRPr>
          </a:p>
          <a:p>
            <a:pPr marL="12700" marR="455295">
              <a:lnSpc>
                <a:spcPct val="113900"/>
              </a:lnSpc>
            </a:pPr>
            <a:r>
              <a:rPr b="1" spc="-60" dirty="0">
                <a:solidFill>
                  <a:srgbClr val="FFFFFF"/>
                </a:solidFill>
                <a:latin typeface="Arial"/>
                <a:cs typeface="Arial"/>
              </a:rPr>
              <a:t>ServiceAccount-</a:t>
            </a:r>
            <a:r>
              <a:rPr b="1" spc="-105" dirty="0">
                <a:solidFill>
                  <a:srgbClr val="FFFFFF"/>
                </a:solidFill>
                <a:latin typeface="Arial"/>
                <a:cs typeface="Arial"/>
              </a:rPr>
              <a:t> </a:t>
            </a:r>
            <a:r>
              <a:rPr spc="-80" dirty="0">
                <a:solidFill>
                  <a:srgbClr val="FFFFFF"/>
                </a:solidFill>
                <a:latin typeface="Verdana"/>
                <a:cs typeface="Verdana"/>
              </a:rPr>
              <a:t>ServiceAccounts</a:t>
            </a:r>
            <a:r>
              <a:rPr spc="-195" dirty="0">
                <a:solidFill>
                  <a:srgbClr val="FFFFFF"/>
                </a:solidFill>
                <a:latin typeface="Verdana"/>
                <a:cs typeface="Verdana"/>
              </a:rPr>
              <a:t> </a:t>
            </a:r>
            <a:r>
              <a:rPr spc="-75" dirty="0">
                <a:solidFill>
                  <a:srgbClr val="FFFFFF"/>
                </a:solidFill>
                <a:latin typeface="Verdana"/>
                <a:cs typeface="Verdana"/>
              </a:rPr>
              <a:t>provide</a:t>
            </a:r>
            <a:r>
              <a:rPr spc="-195" dirty="0">
                <a:solidFill>
                  <a:srgbClr val="FFFFFF"/>
                </a:solidFill>
                <a:latin typeface="Verdana"/>
                <a:cs typeface="Verdana"/>
              </a:rPr>
              <a:t> </a:t>
            </a:r>
            <a:r>
              <a:rPr spc="-125" dirty="0">
                <a:solidFill>
                  <a:srgbClr val="FFFFFF"/>
                </a:solidFill>
                <a:latin typeface="Verdana"/>
                <a:cs typeface="Verdana"/>
              </a:rPr>
              <a:t>a</a:t>
            </a:r>
            <a:r>
              <a:rPr spc="-195" dirty="0">
                <a:solidFill>
                  <a:srgbClr val="FFFFFF"/>
                </a:solidFill>
                <a:latin typeface="Verdana"/>
                <a:cs typeface="Verdana"/>
              </a:rPr>
              <a:t> </a:t>
            </a:r>
            <a:r>
              <a:rPr spc="-100" dirty="0">
                <a:solidFill>
                  <a:srgbClr val="FFFFFF"/>
                </a:solidFill>
                <a:latin typeface="Verdana"/>
                <a:cs typeface="Verdana"/>
              </a:rPr>
              <a:t>consumable</a:t>
            </a:r>
            <a:r>
              <a:rPr spc="-190" dirty="0">
                <a:solidFill>
                  <a:srgbClr val="FFFFFF"/>
                </a:solidFill>
                <a:latin typeface="Verdana"/>
                <a:cs typeface="Verdana"/>
              </a:rPr>
              <a:t> </a:t>
            </a:r>
            <a:r>
              <a:rPr spc="-65" dirty="0">
                <a:solidFill>
                  <a:srgbClr val="FFFFFF"/>
                </a:solidFill>
                <a:latin typeface="Verdana"/>
                <a:cs typeface="Verdana"/>
              </a:rPr>
              <a:t>identity</a:t>
            </a:r>
            <a:r>
              <a:rPr spc="-195" dirty="0">
                <a:solidFill>
                  <a:srgbClr val="FFFFFF"/>
                </a:solidFill>
                <a:latin typeface="Verdana"/>
                <a:cs typeface="Verdana"/>
              </a:rPr>
              <a:t> </a:t>
            </a:r>
            <a:r>
              <a:rPr spc="-40" dirty="0">
                <a:solidFill>
                  <a:srgbClr val="FFFFFF"/>
                </a:solidFill>
                <a:latin typeface="Verdana"/>
                <a:cs typeface="Verdana"/>
              </a:rPr>
              <a:t>for</a:t>
            </a:r>
            <a:r>
              <a:rPr spc="-195" dirty="0">
                <a:solidFill>
                  <a:srgbClr val="FFFFFF"/>
                </a:solidFill>
                <a:latin typeface="Verdana"/>
                <a:cs typeface="Verdana"/>
              </a:rPr>
              <a:t> </a:t>
            </a:r>
            <a:r>
              <a:rPr spc="-90" dirty="0">
                <a:solidFill>
                  <a:srgbClr val="FFFFFF"/>
                </a:solidFill>
                <a:latin typeface="Verdana"/>
                <a:cs typeface="Verdana"/>
              </a:rPr>
              <a:t>pods</a:t>
            </a:r>
            <a:r>
              <a:rPr spc="-195" dirty="0">
                <a:solidFill>
                  <a:srgbClr val="FFFFFF"/>
                </a:solidFill>
                <a:latin typeface="Verdana"/>
                <a:cs typeface="Verdana"/>
              </a:rPr>
              <a:t> </a:t>
            </a:r>
            <a:r>
              <a:rPr spc="-50" dirty="0">
                <a:solidFill>
                  <a:srgbClr val="FFFFFF"/>
                </a:solidFill>
                <a:latin typeface="Verdana"/>
                <a:cs typeface="Verdana"/>
              </a:rPr>
              <a:t>or</a:t>
            </a:r>
            <a:r>
              <a:rPr spc="-195" dirty="0">
                <a:solidFill>
                  <a:srgbClr val="FFFFFF"/>
                </a:solidFill>
                <a:latin typeface="Verdana"/>
                <a:cs typeface="Verdana"/>
              </a:rPr>
              <a:t> </a:t>
            </a:r>
            <a:r>
              <a:rPr spc="-80" dirty="0">
                <a:solidFill>
                  <a:srgbClr val="FFFFFF"/>
                </a:solidFill>
                <a:latin typeface="Verdana"/>
                <a:cs typeface="Verdana"/>
              </a:rPr>
              <a:t>external  </a:t>
            </a:r>
            <a:r>
              <a:rPr spc="-85" dirty="0">
                <a:solidFill>
                  <a:srgbClr val="FFFFFF"/>
                </a:solidFill>
                <a:latin typeface="Verdana"/>
                <a:cs typeface="Verdana"/>
              </a:rPr>
              <a:t>services</a:t>
            </a:r>
            <a:r>
              <a:rPr spc="-210" dirty="0">
                <a:solidFill>
                  <a:srgbClr val="FFFFFF"/>
                </a:solidFill>
                <a:latin typeface="Verdana"/>
                <a:cs typeface="Verdana"/>
              </a:rPr>
              <a:t> </a:t>
            </a:r>
            <a:r>
              <a:rPr spc="-70" dirty="0">
                <a:solidFill>
                  <a:srgbClr val="FFFFFF"/>
                </a:solidFill>
                <a:latin typeface="Verdana"/>
                <a:cs typeface="Verdana"/>
              </a:rPr>
              <a:t>that</a:t>
            </a:r>
            <a:r>
              <a:rPr spc="-210" dirty="0">
                <a:solidFill>
                  <a:srgbClr val="FFFFFF"/>
                </a:solidFill>
                <a:latin typeface="Verdana"/>
                <a:cs typeface="Verdana"/>
              </a:rPr>
              <a:t> </a:t>
            </a:r>
            <a:r>
              <a:rPr spc="-65" dirty="0">
                <a:solidFill>
                  <a:srgbClr val="FFFFFF"/>
                </a:solidFill>
                <a:latin typeface="Verdana"/>
                <a:cs typeface="Verdana"/>
              </a:rPr>
              <a:t>interact</a:t>
            </a:r>
            <a:r>
              <a:rPr spc="-204" dirty="0">
                <a:solidFill>
                  <a:srgbClr val="FFFFFF"/>
                </a:solidFill>
                <a:latin typeface="Verdana"/>
                <a:cs typeface="Verdana"/>
              </a:rPr>
              <a:t> </a:t>
            </a:r>
            <a:r>
              <a:rPr spc="-55" dirty="0">
                <a:solidFill>
                  <a:srgbClr val="FFFFFF"/>
                </a:solidFill>
                <a:latin typeface="Verdana"/>
                <a:cs typeface="Verdana"/>
              </a:rPr>
              <a:t>with</a:t>
            </a:r>
            <a:r>
              <a:rPr spc="-210" dirty="0">
                <a:solidFill>
                  <a:srgbClr val="FFFFFF"/>
                </a:solidFill>
                <a:latin typeface="Verdana"/>
                <a:cs typeface="Verdana"/>
              </a:rPr>
              <a:t> </a:t>
            </a:r>
            <a:r>
              <a:rPr spc="-75" dirty="0">
                <a:solidFill>
                  <a:srgbClr val="FFFFFF"/>
                </a:solidFill>
                <a:latin typeface="Verdana"/>
                <a:cs typeface="Verdana"/>
              </a:rPr>
              <a:t>the</a:t>
            </a:r>
            <a:r>
              <a:rPr spc="-204" dirty="0">
                <a:solidFill>
                  <a:srgbClr val="FFFFFF"/>
                </a:solidFill>
                <a:latin typeface="Verdana"/>
                <a:cs typeface="Verdana"/>
              </a:rPr>
              <a:t> </a:t>
            </a:r>
            <a:r>
              <a:rPr spc="-70" dirty="0">
                <a:solidFill>
                  <a:srgbClr val="FFFFFF"/>
                </a:solidFill>
                <a:latin typeface="Verdana"/>
                <a:cs typeface="Verdana"/>
              </a:rPr>
              <a:t>cluster</a:t>
            </a:r>
            <a:r>
              <a:rPr spc="-210" dirty="0">
                <a:solidFill>
                  <a:srgbClr val="FFFFFF"/>
                </a:solidFill>
                <a:latin typeface="Verdana"/>
                <a:cs typeface="Verdana"/>
              </a:rPr>
              <a:t> </a:t>
            </a:r>
            <a:r>
              <a:rPr spc="-60" dirty="0">
                <a:solidFill>
                  <a:srgbClr val="FFFFFF"/>
                </a:solidFill>
                <a:latin typeface="Verdana"/>
                <a:cs typeface="Verdana"/>
              </a:rPr>
              <a:t>directly</a:t>
            </a:r>
            <a:r>
              <a:rPr spc="-210" dirty="0">
                <a:solidFill>
                  <a:srgbClr val="FFFFFF"/>
                </a:solidFill>
                <a:latin typeface="Verdana"/>
                <a:cs typeface="Verdana"/>
              </a:rPr>
              <a:t> </a:t>
            </a:r>
            <a:r>
              <a:rPr spc="-105" dirty="0">
                <a:solidFill>
                  <a:srgbClr val="FFFFFF"/>
                </a:solidFill>
                <a:latin typeface="Verdana"/>
                <a:cs typeface="Verdana"/>
              </a:rPr>
              <a:t>and</a:t>
            </a:r>
            <a:r>
              <a:rPr spc="-204" dirty="0">
                <a:solidFill>
                  <a:srgbClr val="FFFFFF"/>
                </a:solidFill>
                <a:latin typeface="Verdana"/>
                <a:cs typeface="Verdana"/>
              </a:rPr>
              <a:t> </a:t>
            </a:r>
            <a:r>
              <a:rPr spc="-85" dirty="0">
                <a:solidFill>
                  <a:srgbClr val="FFFFFF"/>
                </a:solidFill>
                <a:latin typeface="Verdana"/>
                <a:cs typeface="Verdana"/>
              </a:rPr>
              <a:t>are</a:t>
            </a:r>
            <a:r>
              <a:rPr spc="-210" dirty="0">
                <a:solidFill>
                  <a:srgbClr val="FFFFFF"/>
                </a:solidFill>
                <a:latin typeface="Verdana"/>
                <a:cs typeface="Verdana"/>
              </a:rPr>
              <a:t> </a:t>
            </a:r>
            <a:r>
              <a:rPr spc="-90" dirty="0">
                <a:solidFill>
                  <a:srgbClr val="FFFFFF"/>
                </a:solidFill>
                <a:latin typeface="Verdana"/>
                <a:cs typeface="Verdana"/>
              </a:rPr>
              <a:t>scoped</a:t>
            </a:r>
            <a:r>
              <a:rPr spc="-204" dirty="0">
                <a:solidFill>
                  <a:srgbClr val="FFFFFF"/>
                </a:solidFill>
                <a:latin typeface="Verdana"/>
                <a:cs typeface="Verdana"/>
              </a:rPr>
              <a:t> </a:t>
            </a:r>
            <a:r>
              <a:rPr spc="-50" dirty="0">
                <a:solidFill>
                  <a:srgbClr val="FFFFFF"/>
                </a:solidFill>
                <a:latin typeface="Verdana"/>
                <a:cs typeface="Verdana"/>
              </a:rPr>
              <a:t>to</a:t>
            </a:r>
            <a:r>
              <a:rPr spc="-210" dirty="0">
                <a:solidFill>
                  <a:srgbClr val="FFFFFF"/>
                </a:solidFill>
                <a:latin typeface="Verdana"/>
                <a:cs typeface="Verdana"/>
              </a:rPr>
              <a:t> </a:t>
            </a:r>
            <a:r>
              <a:rPr spc="-120" dirty="0">
                <a:solidFill>
                  <a:srgbClr val="FFFFFF"/>
                </a:solidFill>
                <a:latin typeface="Verdana"/>
                <a:cs typeface="Verdana"/>
              </a:rPr>
              <a:t>namespaces.</a:t>
            </a:r>
            <a:endParaRPr>
              <a:latin typeface="Verdana"/>
              <a:cs typeface="Verdana"/>
            </a:endParaRPr>
          </a:p>
        </p:txBody>
      </p:sp>
    </p:spTree>
    <p:extLst>
      <p:ext uri="{BB962C8B-B14F-4D97-AF65-F5344CB8AC3E}">
        <p14:creationId xmlns:p14="http://schemas.microsoft.com/office/powerpoint/2010/main" val="15695413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5562600" cy="382156"/>
          </a:xfrm>
          <a:prstGeom prst="rect">
            <a:avLst/>
          </a:prstGeom>
        </p:spPr>
        <p:txBody>
          <a:bodyPr vert="horz" wrap="square" lIns="0" tIns="12700" rIns="0" bIns="0" rtlCol="0" anchor="t">
            <a:spAutoFit/>
          </a:bodyPr>
          <a:lstStyle/>
          <a:p>
            <a:pPr marL="12700">
              <a:lnSpc>
                <a:spcPct val="100000"/>
              </a:lnSpc>
              <a:spcBef>
                <a:spcPts val="100"/>
              </a:spcBef>
            </a:pPr>
            <a:r>
              <a:rPr sz="2400" spc="-40" dirty="0"/>
              <a:t>[Cluster]Role</a:t>
            </a:r>
            <a:endParaRPr sz="2400"/>
          </a:p>
        </p:txBody>
      </p:sp>
      <p:sp>
        <p:nvSpPr>
          <p:cNvPr id="3" name="object 3"/>
          <p:cNvSpPr txBox="1"/>
          <p:nvPr/>
        </p:nvSpPr>
        <p:spPr>
          <a:xfrm>
            <a:off x="914400" y="2057400"/>
            <a:ext cx="2600325" cy="4410438"/>
          </a:xfrm>
          <a:prstGeom prst="rect">
            <a:avLst/>
          </a:prstGeom>
        </p:spPr>
        <p:txBody>
          <a:bodyPr vert="horz" wrap="square" lIns="0" tIns="12700" rIns="0" bIns="0" rtlCol="0">
            <a:spAutoFit/>
          </a:bodyPr>
          <a:lstStyle/>
          <a:p>
            <a:pPr marL="340995" marR="5080" indent="-328295">
              <a:lnSpc>
                <a:spcPct val="115399"/>
              </a:lnSpc>
              <a:spcBef>
                <a:spcPts val="100"/>
              </a:spcBef>
              <a:buFont typeface="Arial"/>
              <a:buChar char="●"/>
              <a:tabLst>
                <a:tab pos="340360" algn="l"/>
                <a:tab pos="340995" algn="l"/>
              </a:tabLst>
            </a:pPr>
            <a:r>
              <a:rPr spc="-80" dirty="0">
                <a:solidFill>
                  <a:srgbClr val="FFFFFF"/>
                </a:solidFill>
                <a:latin typeface="Verdana"/>
                <a:cs typeface="Verdana"/>
              </a:rPr>
              <a:t>Permissions </a:t>
            </a:r>
            <a:r>
              <a:rPr spc="-75" dirty="0">
                <a:solidFill>
                  <a:srgbClr val="FFFFFF"/>
                </a:solidFill>
                <a:latin typeface="Verdana"/>
                <a:cs typeface="Verdana"/>
              </a:rPr>
              <a:t>translate </a:t>
            </a:r>
            <a:r>
              <a:rPr spc="-50" dirty="0">
                <a:solidFill>
                  <a:srgbClr val="FFFFFF"/>
                </a:solidFill>
                <a:latin typeface="Verdana"/>
                <a:cs typeface="Verdana"/>
              </a:rPr>
              <a:t>to </a:t>
            </a:r>
            <a:r>
              <a:rPr spc="-55" dirty="0">
                <a:solidFill>
                  <a:srgbClr val="FFFFFF"/>
                </a:solidFill>
                <a:latin typeface="Verdana"/>
                <a:cs typeface="Verdana"/>
              </a:rPr>
              <a:t>url  </a:t>
            </a:r>
            <a:r>
              <a:rPr spc="-110" dirty="0">
                <a:solidFill>
                  <a:srgbClr val="FFFFFF"/>
                </a:solidFill>
                <a:latin typeface="Verdana"/>
                <a:cs typeface="Verdana"/>
              </a:rPr>
              <a:t>path.</a:t>
            </a:r>
            <a:r>
              <a:rPr spc="25" dirty="0">
                <a:solidFill>
                  <a:srgbClr val="FFFFFF"/>
                </a:solidFill>
                <a:latin typeface="Verdana"/>
                <a:cs typeface="Verdana"/>
              </a:rPr>
              <a:t> </a:t>
            </a:r>
            <a:r>
              <a:rPr spc="-30" dirty="0">
                <a:solidFill>
                  <a:srgbClr val="FFFFFF"/>
                </a:solidFill>
                <a:latin typeface="Verdana"/>
                <a:cs typeface="Verdana"/>
              </a:rPr>
              <a:t>With</a:t>
            </a:r>
            <a:r>
              <a:rPr spc="-215" dirty="0">
                <a:solidFill>
                  <a:srgbClr val="FFFFFF"/>
                </a:solidFill>
                <a:latin typeface="Verdana"/>
                <a:cs typeface="Verdana"/>
              </a:rPr>
              <a:t> </a:t>
            </a:r>
            <a:r>
              <a:rPr spc="-125" dirty="0">
                <a:solidFill>
                  <a:srgbClr val="FFFFFF"/>
                </a:solidFill>
                <a:latin typeface="Verdana"/>
                <a:cs typeface="Verdana"/>
              </a:rPr>
              <a:t>“”</a:t>
            </a:r>
            <a:r>
              <a:rPr spc="-220" dirty="0">
                <a:solidFill>
                  <a:srgbClr val="FFFFFF"/>
                </a:solidFill>
                <a:latin typeface="Verdana"/>
                <a:cs typeface="Verdana"/>
              </a:rPr>
              <a:t> </a:t>
            </a:r>
            <a:r>
              <a:rPr spc="-75" dirty="0">
                <a:solidFill>
                  <a:srgbClr val="FFFFFF"/>
                </a:solidFill>
                <a:latin typeface="Verdana"/>
                <a:cs typeface="Verdana"/>
              </a:rPr>
              <a:t>defaulting</a:t>
            </a:r>
            <a:r>
              <a:rPr spc="-215" dirty="0">
                <a:solidFill>
                  <a:srgbClr val="FFFFFF"/>
                </a:solidFill>
                <a:latin typeface="Verdana"/>
                <a:cs typeface="Verdana"/>
              </a:rPr>
              <a:t> </a:t>
            </a:r>
            <a:r>
              <a:rPr spc="-50" dirty="0">
                <a:solidFill>
                  <a:srgbClr val="FFFFFF"/>
                </a:solidFill>
                <a:latin typeface="Verdana"/>
                <a:cs typeface="Verdana"/>
              </a:rPr>
              <a:t>to</a:t>
            </a:r>
            <a:r>
              <a:rPr spc="-215" dirty="0">
                <a:solidFill>
                  <a:srgbClr val="FFFFFF"/>
                </a:solidFill>
                <a:latin typeface="Verdana"/>
                <a:cs typeface="Verdana"/>
              </a:rPr>
              <a:t> </a:t>
            </a:r>
            <a:r>
              <a:rPr spc="-70" dirty="0">
                <a:solidFill>
                  <a:srgbClr val="FFFFFF"/>
                </a:solidFill>
                <a:latin typeface="Verdana"/>
                <a:cs typeface="Verdana"/>
              </a:rPr>
              <a:t>core  </a:t>
            </a:r>
            <a:r>
              <a:rPr spc="-110" dirty="0">
                <a:solidFill>
                  <a:srgbClr val="FFFFFF"/>
                </a:solidFill>
                <a:latin typeface="Verdana"/>
                <a:cs typeface="Verdana"/>
              </a:rPr>
              <a:t>group.</a:t>
            </a:r>
            <a:endParaRPr dirty="0">
              <a:latin typeface="Verdana"/>
              <a:cs typeface="Verdana"/>
            </a:endParaRPr>
          </a:p>
          <a:p>
            <a:pPr marL="340995" marR="39370" indent="-328295">
              <a:lnSpc>
                <a:spcPct val="115399"/>
              </a:lnSpc>
              <a:spcBef>
                <a:spcPts val="975"/>
              </a:spcBef>
              <a:buFont typeface="Arial"/>
              <a:buChar char="●"/>
              <a:tabLst>
                <a:tab pos="340360" algn="l"/>
                <a:tab pos="340995" algn="l"/>
              </a:tabLst>
            </a:pPr>
            <a:r>
              <a:rPr spc="-85" dirty="0">
                <a:solidFill>
                  <a:srgbClr val="FFFFFF"/>
                </a:solidFill>
                <a:latin typeface="Verdana"/>
                <a:cs typeface="Verdana"/>
              </a:rPr>
              <a:t>Resources</a:t>
            </a:r>
            <a:r>
              <a:rPr spc="-220" dirty="0">
                <a:solidFill>
                  <a:srgbClr val="FFFFFF"/>
                </a:solidFill>
                <a:latin typeface="Verdana"/>
                <a:cs typeface="Verdana"/>
              </a:rPr>
              <a:t> </a:t>
            </a:r>
            <a:r>
              <a:rPr spc="-75" dirty="0">
                <a:solidFill>
                  <a:srgbClr val="FFFFFF"/>
                </a:solidFill>
                <a:latin typeface="Verdana"/>
                <a:cs typeface="Verdana"/>
              </a:rPr>
              <a:t>act</a:t>
            </a:r>
            <a:r>
              <a:rPr spc="-220" dirty="0">
                <a:solidFill>
                  <a:srgbClr val="FFFFFF"/>
                </a:solidFill>
                <a:latin typeface="Verdana"/>
                <a:cs typeface="Verdana"/>
              </a:rPr>
              <a:t> </a:t>
            </a:r>
            <a:r>
              <a:rPr spc="-120" dirty="0">
                <a:solidFill>
                  <a:srgbClr val="FFFFFF"/>
                </a:solidFill>
                <a:latin typeface="Verdana"/>
                <a:cs typeface="Verdana"/>
              </a:rPr>
              <a:t>as</a:t>
            </a:r>
            <a:r>
              <a:rPr spc="-215" dirty="0">
                <a:solidFill>
                  <a:srgbClr val="FFFFFF"/>
                </a:solidFill>
                <a:latin typeface="Verdana"/>
                <a:cs typeface="Verdana"/>
              </a:rPr>
              <a:t> </a:t>
            </a:r>
            <a:r>
              <a:rPr spc="-95" dirty="0">
                <a:solidFill>
                  <a:srgbClr val="FFFFFF"/>
                </a:solidFill>
                <a:latin typeface="Verdana"/>
                <a:cs typeface="Verdana"/>
              </a:rPr>
              <a:t>items</a:t>
            </a:r>
            <a:r>
              <a:rPr spc="-220" dirty="0">
                <a:solidFill>
                  <a:srgbClr val="FFFFFF"/>
                </a:solidFill>
                <a:latin typeface="Verdana"/>
                <a:cs typeface="Verdana"/>
              </a:rPr>
              <a:t> </a:t>
            </a:r>
            <a:r>
              <a:rPr spc="-75" dirty="0">
                <a:solidFill>
                  <a:srgbClr val="FFFFFF"/>
                </a:solidFill>
                <a:latin typeface="Verdana"/>
                <a:cs typeface="Verdana"/>
              </a:rPr>
              <a:t>the</a:t>
            </a:r>
            <a:r>
              <a:rPr spc="-215" dirty="0">
                <a:solidFill>
                  <a:srgbClr val="FFFFFF"/>
                </a:solidFill>
                <a:latin typeface="Verdana"/>
                <a:cs typeface="Verdana"/>
              </a:rPr>
              <a:t> </a:t>
            </a:r>
            <a:r>
              <a:rPr spc="-55" dirty="0">
                <a:solidFill>
                  <a:srgbClr val="FFFFFF"/>
                </a:solidFill>
                <a:latin typeface="Verdana"/>
                <a:cs typeface="Verdana"/>
              </a:rPr>
              <a:t>role  </a:t>
            </a:r>
            <a:r>
              <a:rPr spc="-85" dirty="0">
                <a:solidFill>
                  <a:srgbClr val="FFFFFF"/>
                </a:solidFill>
                <a:latin typeface="Verdana"/>
                <a:cs typeface="Verdana"/>
              </a:rPr>
              <a:t>should</a:t>
            </a:r>
            <a:r>
              <a:rPr spc="-215" dirty="0">
                <a:solidFill>
                  <a:srgbClr val="FFFFFF"/>
                </a:solidFill>
                <a:latin typeface="Verdana"/>
                <a:cs typeface="Verdana"/>
              </a:rPr>
              <a:t> </a:t>
            </a:r>
            <a:r>
              <a:rPr spc="-90" dirty="0">
                <a:solidFill>
                  <a:srgbClr val="FFFFFF"/>
                </a:solidFill>
                <a:latin typeface="Verdana"/>
                <a:cs typeface="Verdana"/>
              </a:rPr>
              <a:t>be</a:t>
            </a:r>
            <a:r>
              <a:rPr spc="-210" dirty="0">
                <a:solidFill>
                  <a:srgbClr val="FFFFFF"/>
                </a:solidFill>
                <a:latin typeface="Verdana"/>
                <a:cs typeface="Verdana"/>
              </a:rPr>
              <a:t> </a:t>
            </a:r>
            <a:r>
              <a:rPr spc="-90" dirty="0">
                <a:solidFill>
                  <a:srgbClr val="FFFFFF"/>
                </a:solidFill>
                <a:latin typeface="Verdana"/>
                <a:cs typeface="Verdana"/>
              </a:rPr>
              <a:t>granted</a:t>
            </a:r>
            <a:r>
              <a:rPr spc="-210" dirty="0">
                <a:solidFill>
                  <a:srgbClr val="FFFFFF"/>
                </a:solidFill>
                <a:latin typeface="Verdana"/>
                <a:cs typeface="Verdana"/>
              </a:rPr>
              <a:t> </a:t>
            </a:r>
            <a:r>
              <a:rPr spc="-100" dirty="0">
                <a:solidFill>
                  <a:srgbClr val="FFFFFF"/>
                </a:solidFill>
                <a:latin typeface="Verdana"/>
                <a:cs typeface="Verdana"/>
              </a:rPr>
              <a:t>access</a:t>
            </a:r>
            <a:r>
              <a:rPr spc="-215" dirty="0">
                <a:solidFill>
                  <a:srgbClr val="FFFFFF"/>
                </a:solidFill>
                <a:latin typeface="Verdana"/>
                <a:cs typeface="Verdana"/>
              </a:rPr>
              <a:t> </a:t>
            </a:r>
            <a:r>
              <a:rPr spc="-100" dirty="0">
                <a:solidFill>
                  <a:srgbClr val="FFFFFF"/>
                </a:solidFill>
                <a:latin typeface="Verdana"/>
                <a:cs typeface="Verdana"/>
              </a:rPr>
              <a:t>to.</a:t>
            </a:r>
            <a:endParaRPr dirty="0">
              <a:latin typeface="Verdana"/>
              <a:cs typeface="Verdana"/>
            </a:endParaRPr>
          </a:p>
          <a:p>
            <a:pPr marL="340995" marR="57785" indent="-328295">
              <a:lnSpc>
                <a:spcPct val="115399"/>
              </a:lnSpc>
              <a:spcBef>
                <a:spcPts val="975"/>
              </a:spcBef>
              <a:buFont typeface="Arial"/>
              <a:buChar char="●"/>
              <a:tabLst>
                <a:tab pos="340360" algn="l"/>
                <a:tab pos="340995" algn="l"/>
              </a:tabLst>
            </a:pPr>
            <a:r>
              <a:rPr spc="-65" dirty="0">
                <a:solidFill>
                  <a:srgbClr val="FFFFFF"/>
                </a:solidFill>
                <a:latin typeface="Verdana"/>
                <a:cs typeface="Verdana"/>
              </a:rPr>
              <a:t>Verbs</a:t>
            </a:r>
            <a:r>
              <a:rPr spc="-220" dirty="0">
                <a:solidFill>
                  <a:srgbClr val="FFFFFF"/>
                </a:solidFill>
                <a:latin typeface="Verdana"/>
                <a:cs typeface="Verdana"/>
              </a:rPr>
              <a:t> </a:t>
            </a:r>
            <a:r>
              <a:rPr spc="-85" dirty="0">
                <a:solidFill>
                  <a:srgbClr val="FFFFFF"/>
                </a:solidFill>
                <a:latin typeface="Verdana"/>
                <a:cs typeface="Verdana"/>
              </a:rPr>
              <a:t>are</a:t>
            </a:r>
            <a:r>
              <a:rPr spc="-220" dirty="0">
                <a:solidFill>
                  <a:srgbClr val="FFFFFF"/>
                </a:solidFill>
                <a:latin typeface="Verdana"/>
                <a:cs typeface="Verdana"/>
              </a:rPr>
              <a:t> </a:t>
            </a:r>
            <a:r>
              <a:rPr spc="-75" dirty="0">
                <a:solidFill>
                  <a:srgbClr val="FFFFFF"/>
                </a:solidFill>
                <a:latin typeface="Verdana"/>
                <a:cs typeface="Verdana"/>
              </a:rPr>
              <a:t>the</a:t>
            </a:r>
            <a:r>
              <a:rPr spc="-220" dirty="0">
                <a:solidFill>
                  <a:srgbClr val="FFFFFF"/>
                </a:solidFill>
                <a:latin typeface="Verdana"/>
                <a:cs typeface="Verdana"/>
              </a:rPr>
              <a:t> </a:t>
            </a:r>
            <a:r>
              <a:rPr spc="-75" dirty="0">
                <a:solidFill>
                  <a:srgbClr val="FFFFFF"/>
                </a:solidFill>
                <a:latin typeface="Verdana"/>
                <a:cs typeface="Verdana"/>
              </a:rPr>
              <a:t>actions</a:t>
            </a:r>
            <a:r>
              <a:rPr spc="-220" dirty="0">
                <a:solidFill>
                  <a:srgbClr val="FFFFFF"/>
                </a:solidFill>
                <a:latin typeface="Verdana"/>
                <a:cs typeface="Verdana"/>
              </a:rPr>
              <a:t> </a:t>
            </a:r>
            <a:r>
              <a:rPr spc="-75" dirty="0">
                <a:solidFill>
                  <a:srgbClr val="FFFFFF"/>
                </a:solidFill>
                <a:latin typeface="Verdana"/>
                <a:cs typeface="Verdana"/>
              </a:rPr>
              <a:t>the</a:t>
            </a:r>
            <a:r>
              <a:rPr spc="-220" dirty="0">
                <a:solidFill>
                  <a:srgbClr val="FFFFFF"/>
                </a:solidFill>
                <a:latin typeface="Verdana"/>
                <a:cs typeface="Verdana"/>
              </a:rPr>
              <a:t> </a:t>
            </a:r>
            <a:r>
              <a:rPr spc="-55" dirty="0">
                <a:solidFill>
                  <a:srgbClr val="FFFFFF"/>
                </a:solidFill>
                <a:latin typeface="Verdana"/>
                <a:cs typeface="Verdana"/>
              </a:rPr>
              <a:t>role  </a:t>
            </a:r>
            <a:r>
              <a:rPr spc="-100" dirty="0">
                <a:solidFill>
                  <a:srgbClr val="FFFFFF"/>
                </a:solidFill>
                <a:latin typeface="Verdana"/>
                <a:cs typeface="Verdana"/>
              </a:rPr>
              <a:t>can</a:t>
            </a:r>
            <a:r>
              <a:rPr spc="-215" dirty="0">
                <a:solidFill>
                  <a:srgbClr val="FFFFFF"/>
                </a:solidFill>
                <a:latin typeface="Verdana"/>
                <a:cs typeface="Verdana"/>
              </a:rPr>
              <a:t> </a:t>
            </a:r>
            <a:r>
              <a:rPr spc="-80" dirty="0">
                <a:solidFill>
                  <a:srgbClr val="FFFFFF"/>
                </a:solidFill>
                <a:latin typeface="Verdana"/>
                <a:cs typeface="Verdana"/>
              </a:rPr>
              <a:t>perform</a:t>
            </a:r>
            <a:r>
              <a:rPr spc="-210" dirty="0">
                <a:solidFill>
                  <a:srgbClr val="FFFFFF"/>
                </a:solidFill>
                <a:latin typeface="Verdana"/>
                <a:cs typeface="Verdana"/>
              </a:rPr>
              <a:t> </a:t>
            </a:r>
            <a:r>
              <a:rPr spc="-85" dirty="0">
                <a:solidFill>
                  <a:srgbClr val="FFFFFF"/>
                </a:solidFill>
                <a:latin typeface="Verdana"/>
                <a:cs typeface="Verdana"/>
              </a:rPr>
              <a:t>on</a:t>
            </a:r>
            <a:r>
              <a:rPr spc="-215"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75" dirty="0">
                <a:solidFill>
                  <a:srgbClr val="FFFFFF"/>
                </a:solidFill>
                <a:latin typeface="Verdana"/>
                <a:cs typeface="Verdana"/>
              </a:rPr>
              <a:t>referenced  </a:t>
            </a:r>
            <a:r>
              <a:rPr spc="-95" dirty="0">
                <a:solidFill>
                  <a:srgbClr val="FFFFFF"/>
                </a:solidFill>
                <a:latin typeface="Verdana"/>
                <a:cs typeface="Verdana"/>
              </a:rPr>
              <a:t>resources.</a:t>
            </a:r>
            <a:endParaRPr dirty="0">
              <a:latin typeface="Verdana"/>
              <a:cs typeface="Verdana"/>
            </a:endParaRPr>
          </a:p>
        </p:txBody>
      </p:sp>
      <p:sp>
        <p:nvSpPr>
          <p:cNvPr id="4" name="object 4"/>
          <p:cNvSpPr/>
          <p:nvPr/>
        </p:nvSpPr>
        <p:spPr>
          <a:xfrm>
            <a:off x="4238991" y="2579022"/>
            <a:ext cx="4097416" cy="178552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545410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6400800" cy="1371600"/>
          </a:xfrm>
          <a:prstGeom prst="rect">
            <a:avLst/>
          </a:prstGeom>
        </p:spPr>
        <p:txBody>
          <a:bodyPr vert="horz" wrap="square" lIns="0" tIns="0" rIns="0" bIns="0" rtlCol="0" anchor="t">
            <a:normAutofit/>
          </a:bodyPr>
          <a:lstStyle/>
          <a:p>
            <a:r>
              <a:rPr dirty="0"/>
              <a:t>[Cluster]RoleBinding</a:t>
            </a:r>
          </a:p>
        </p:txBody>
      </p:sp>
      <p:sp>
        <p:nvSpPr>
          <p:cNvPr id="3" name="object 3"/>
          <p:cNvSpPr txBox="1"/>
          <p:nvPr/>
        </p:nvSpPr>
        <p:spPr>
          <a:xfrm>
            <a:off x="728980" y="1390326"/>
            <a:ext cx="2700020" cy="4603824"/>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80" dirty="0">
                <a:solidFill>
                  <a:srgbClr val="FFFFFF"/>
                </a:solidFill>
                <a:latin typeface="Verdana"/>
                <a:cs typeface="Verdana"/>
              </a:rPr>
              <a:t>Can</a:t>
            </a:r>
            <a:r>
              <a:rPr sz="2400" spc="-225" dirty="0">
                <a:solidFill>
                  <a:srgbClr val="FFFFFF"/>
                </a:solidFill>
                <a:latin typeface="Verdana"/>
                <a:cs typeface="Verdana"/>
              </a:rPr>
              <a:t> </a:t>
            </a:r>
            <a:r>
              <a:rPr sz="2400" spc="-70" dirty="0">
                <a:solidFill>
                  <a:srgbClr val="FFFFFF"/>
                </a:solidFill>
                <a:latin typeface="Verdana"/>
                <a:cs typeface="Verdana"/>
              </a:rPr>
              <a:t>reference</a:t>
            </a:r>
            <a:r>
              <a:rPr sz="2400" spc="-225" dirty="0">
                <a:solidFill>
                  <a:srgbClr val="FFFFFF"/>
                </a:solidFill>
                <a:latin typeface="Verdana"/>
                <a:cs typeface="Verdana"/>
              </a:rPr>
              <a:t> </a:t>
            </a:r>
            <a:r>
              <a:rPr sz="2400" spc="-75" dirty="0">
                <a:solidFill>
                  <a:srgbClr val="FFFFFF"/>
                </a:solidFill>
                <a:latin typeface="Verdana"/>
                <a:cs typeface="Verdana"/>
              </a:rPr>
              <a:t>multiple</a:t>
            </a:r>
            <a:r>
              <a:rPr sz="2400" spc="-220" dirty="0">
                <a:solidFill>
                  <a:srgbClr val="FFFFFF"/>
                </a:solidFill>
                <a:latin typeface="Verdana"/>
                <a:cs typeface="Verdana"/>
              </a:rPr>
              <a:t> </a:t>
            </a:r>
            <a:r>
              <a:rPr sz="2400" spc="-90" dirty="0">
                <a:solidFill>
                  <a:srgbClr val="FFFFFF"/>
                </a:solidFill>
                <a:latin typeface="Verdana"/>
                <a:cs typeface="Verdana"/>
              </a:rPr>
              <a:t>subjects</a:t>
            </a:r>
            <a:endParaRPr sz="2400" dirty="0">
              <a:latin typeface="Verdana"/>
              <a:cs typeface="Verdana"/>
            </a:endParaRPr>
          </a:p>
          <a:p>
            <a:pPr marL="340995" indent="-328295">
              <a:spcBef>
                <a:spcPts val="240"/>
              </a:spcBef>
              <a:buFont typeface="Arial"/>
              <a:buChar char="●"/>
              <a:tabLst>
                <a:tab pos="340360" algn="l"/>
                <a:tab pos="340995" algn="l"/>
              </a:tabLst>
            </a:pPr>
            <a:r>
              <a:rPr sz="2400" spc="-105" dirty="0">
                <a:solidFill>
                  <a:srgbClr val="FFFFFF"/>
                </a:solidFill>
                <a:latin typeface="Verdana"/>
                <a:cs typeface="Verdana"/>
              </a:rPr>
              <a:t>Subjects</a:t>
            </a:r>
            <a:r>
              <a:rPr sz="2400" spc="-215" dirty="0">
                <a:solidFill>
                  <a:srgbClr val="FFFFFF"/>
                </a:solidFill>
                <a:latin typeface="Verdana"/>
                <a:cs typeface="Verdana"/>
              </a:rPr>
              <a:t> </a:t>
            </a:r>
            <a:r>
              <a:rPr sz="2400" spc="-100" dirty="0">
                <a:solidFill>
                  <a:srgbClr val="FFFFFF"/>
                </a:solidFill>
                <a:latin typeface="Verdana"/>
                <a:cs typeface="Verdana"/>
              </a:rPr>
              <a:t>can</a:t>
            </a:r>
            <a:r>
              <a:rPr sz="2400" spc="-210" dirty="0">
                <a:solidFill>
                  <a:srgbClr val="FFFFFF"/>
                </a:solidFill>
                <a:latin typeface="Verdana"/>
                <a:cs typeface="Verdana"/>
              </a:rPr>
              <a:t> </a:t>
            </a:r>
            <a:r>
              <a:rPr sz="2400" spc="-90" dirty="0">
                <a:solidFill>
                  <a:srgbClr val="FFFFFF"/>
                </a:solidFill>
                <a:latin typeface="Verdana"/>
                <a:cs typeface="Verdana"/>
              </a:rPr>
              <a:t>be</a:t>
            </a:r>
            <a:r>
              <a:rPr sz="2400" spc="-210" dirty="0">
                <a:solidFill>
                  <a:srgbClr val="FFFFFF"/>
                </a:solidFill>
                <a:latin typeface="Verdana"/>
                <a:cs typeface="Verdana"/>
              </a:rPr>
              <a:t> </a:t>
            </a:r>
            <a:r>
              <a:rPr sz="2400" spc="-45" dirty="0">
                <a:solidFill>
                  <a:srgbClr val="FFFFFF"/>
                </a:solidFill>
                <a:latin typeface="Verdana"/>
                <a:cs typeface="Verdana"/>
              </a:rPr>
              <a:t>of</a:t>
            </a:r>
            <a:r>
              <a:rPr sz="2400" spc="-210" dirty="0">
                <a:solidFill>
                  <a:srgbClr val="FFFFFF"/>
                </a:solidFill>
                <a:latin typeface="Verdana"/>
                <a:cs typeface="Verdana"/>
              </a:rPr>
              <a:t> </a:t>
            </a:r>
            <a:r>
              <a:rPr sz="2400" spc="-114" dirty="0">
                <a:solidFill>
                  <a:srgbClr val="FFFFFF"/>
                </a:solidFill>
                <a:latin typeface="Verdana"/>
                <a:cs typeface="Verdana"/>
              </a:rPr>
              <a:t>kind:</a:t>
            </a:r>
            <a:endParaRPr sz="2400" dirty="0">
              <a:latin typeface="Verdana"/>
              <a:cs typeface="Verdana"/>
            </a:endParaRPr>
          </a:p>
          <a:p>
            <a:pPr marL="798195" lvl="1" indent="-313055">
              <a:spcBef>
                <a:spcPts val="245"/>
              </a:spcBef>
              <a:buFont typeface="Arial"/>
              <a:buChar char="○"/>
              <a:tabLst>
                <a:tab pos="797560" algn="l"/>
                <a:tab pos="798195" algn="l"/>
              </a:tabLst>
            </a:pPr>
            <a:r>
              <a:rPr sz="2400" spc="-55" dirty="0">
                <a:solidFill>
                  <a:srgbClr val="FFFFFF"/>
                </a:solidFill>
                <a:latin typeface="Verdana"/>
                <a:cs typeface="Verdana"/>
              </a:rPr>
              <a:t>User</a:t>
            </a:r>
            <a:endParaRPr sz="2400" dirty="0">
              <a:latin typeface="Verdana"/>
              <a:cs typeface="Verdana"/>
            </a:endParaRPr>
          </a:p>
          <a:p>
            <a:pPr marL="798195" lvl="1" indent="-313055">
              <a:spcBef>
                <a:spcPts val="180"/>
              </a:spcBef>
              <a:buFont typeface="Arial"/>
              <a:buChar char="○"/>
              <a:tabLst>
                <a:tab pos="797560" algn="l"/>
                <a:tab pos="798195" algn="l"/>
              </a:tabLst>
            </a:pPr>
            <a:r>
              <a:rPr sz="2400" spc="-60" dirty="0">
                <a:solidFill>
                  <a:srgbClr val="FFFFFF"/>
                </a:solidFill>
                <a:latin typeface="Verdana"/>
                <a:cs typeface="Verdana"/>
              </a:rPr>
              <a:t>Group</a:t>
            </a:r>
            <a:endParaRPr sz="2400" dirty="0">
              <a:latin typeface="Verdana"/>
              <a:cs typeface="Verdana"/>
            </a:endParaRPr>
          </a:p>
          <a:p>
            <a:pPr marL="798195" lvl="1" indent="-313055">
              <a:spcBef>
                <a:spcPts val="180"/>
              </a:spcBef>
              <a:buFont typeface="Arial"/>
              <a:buChar char="○"/>
              <a:tabLst>
                <a:tab pos="797560" algn="l"/>
                <a:tab pos="798195" algn="l"/>
              </a:tabLst>
            </a:pPr>
            <a:r>
              <a:rPr sz="2400" spc="-65" dirty="0">
                <a:solidFill>
                  <a:srgbClr val="FFFFFF"/>
                </a:solidFill>
                <a:latin typeface="Verdana"/>
                <a:cs typeface="Verdana"/>
              </a:rPr>
              <a:t>ServiceAccount</a:t>
            </a:r>
            <a:endParaRPr sz="2400" dirty="0">
              <a:latin typeface="Verdana"/>
              <a:cs typeface="Verdana"/>
            </a:endParaRPr>
          </a:p>
          <a:p>
            <a:pPr marL="340995" indent="-328295">
              <a:spcBef>
                <a:spcPts val="175"/>
              </a:spcBef>
              <a:buFont typeface="Arial"/>
              <a:buChar char="●"/>
              <a:tabLst>
                <a:tab pos="340360" algn="l"/>
                <a:tab pos="340995" algn="l"/>
              </a:tabLst>
            </a:pPr>
            <a:r>
              <a:rPr sz="2400" spc="-60" dirty="0">
                <a:solidFill>
                  <a:srgbClr val="FFFFFF"/>
                </a:solidFill>
                <a:latin typeface="Verdana"/>
                <a:cs typeface="Verdana"/>
              </a:rPr>
              <a:t>roleRef</a:t>
            </a:r>
            <a:r>
              <a:rPr sz="2400" spc="-220" dirty="0">
                <a:solidFill>
                  <a:srgbClr val="FFFFFF"/>
                </a:solidFill>
                <a:latin typeface="Verdana"/>
                <a:cs typeface="Verdana"/>
              </a:rPr>
              <a:t> </a:t>
            </a:r>
            <a:r>
              <a:rPr sz="2400" spc="-80" dirty="0">
                <a:solidFill>
                  <a:srgbClr val="FFFFFF"/>
                </a:solidFill>
                <a:latin typeface="Verdana"/>
                <a:cs typeface="Verdana"/>
              </a:rPr>
              <a:t>targets</a:t>
            </a:r>
            <a:r>
              <a:rPr sz="2400" spc="-220" dirty="0">
                <a:solidFill>
                  <a:srgbClr val="FFFFFF"/>
                </a:solidFill>
                <a:latin typeface="Verdana"/>
                <a:cs typeface="Verdana"/>
              </a:rPr>
              <a:t> </a:t>
            </a:r>
            <a:r>
              <a:rPr sz="2400" spc="-125" dirty="0">
                <a:solidFill>
                  <a:srgbClr val="FFFFFF"/>
                </a:solidFill>
                <a:latin typeface="Verdana"/>
                <a:cs typeface="Verdana"/>
              </a:rPr>
              <a:t>a</a:t>
            </a:r>
            <a:r>
              <a:rPr sz="2400" spc="-215" dirty="0">
                <a:solidFill>
                  <a:srgbClr val="FFFFFF"/>
                </a:solidFill>
                <a:latin typeface="Verdana"/>
                <a:cs typeface="Verdana"/>
              </a:rPr>
              <a:t> </a:t>
            </a:r>
            <a:r>
              <a:rPr sz="2400" spc="-85" dirty="0">
                <a:solidFill>
                  <a:srgbClr val="FFFFFF"/>
                </a:solidFill>
                <a:latin typeface="Verdana"/>
                <a:cs typeface="Verdana"/>
              </a:rPr>
              <a:t>single</a:t>
            </a:r>
            <a:r>
              <a:rPr sz="2400" spc="-220" dirty="0">
                <a:solidFill>
                  <a:srgbClr val="FFFFFF"/>
                </a:solidFill>
                <a:latin typeface="Verdana"/>
                <a:cs typeface="Verdana"/>
              </a:rPr>
              <a:t> </a:t>
            </a:r>
            <a:r>
              <a:rPr sz="2400" spc="-55" dirty="0">
                <a:solidFill>
                  <a:srgbClr val="FFFFFF"/>
                </a:solidFill>
                <a:latin typeface="Verdana"/>
                <a:cs typeface="Verdana"/>
              </a:rPr>
              <a:t>role</a:t>
            </a:r>
            <a:r>
              <a:rPr sz="2400" spc="-215" dirty="0">
                <a:solidFill>
                  <a:srgbClr val="FFFFFF"/>
                </a:solidFill>
                <a:latin typeface="Verdana"/>
                <a:cs typeface="Verdana"/>
              </a:rPr>
              <a:t> </a:t>
            </a:r>
            <a:r>
              <a:rPr sz="2400" spc="-100" dirty="0">
                <a:solidFill>
                  <a:srgbClr val="FFFFFF"/>
                </a:solidFill>
                <a:latin typeface="Verdana"/>
                <a:cs typeface="Verdana"/>
              </a:rPr>
              <a:t>only.</a:t>
            </a:r>
            <a:endParaRPr sz="2400" dirty="0">
              <a:latin typeface="Verdana"/>
              <a:cs typeface="Verdana"/>
            </a:endParaRPr>
          </a:p>
        </p:txBody>
      </p:sp>
      <p:sp>
        <p:nvSpPr>
          <p:cNvPr id="4" name="object 4"/>
          <p:cNvSpPr/>
          <p:nvPr/>
        </p:nvSpPr>
        <p:spPr>
          <a:xfrm>
            <a:off x="4662290" y="2424785"/>
            <a:ext cx="3674092" cy="25349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577448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342419"/>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Behind</a:t>
            </a:r>
          </a:p>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The Scenes</a:t>
            </a:r>
          </a:p>
        </p:txBody>
      </p:sp>
    </p:spTree>
    <p:extLst>
      <p:ext uri="{BB962C8B-B14F-4D97-AF65-F5344CB8AC3E}">
        <p14:creationId xmlns:p14="http://schemas.microsoft.com/office/powerpoint/2010/main" val="2994423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284" y="857754"/>
            <a:ext cx="1644014" cy="1644014"/>
          </a:xfrm>
          <a:custGeom>
            <a:avLst/>
            <a:gdLst/>
            <a:ahLst/>
            <a:cxnLst/>
            <a:rect l="l" t="t" r="r" b="b"/>
            <a:pathLst>
              <a:path w="1644015" h="1644014">
                <a:moveTo>
                  <a:pt x="1643696" y="1643696"/>
                </a:moveTo>
                <a:lnTo>
                  <a:pt x="0" y="0"/>
                </a:lnTo>
                <a:lnTo>
                  <a:pt x="1643696" y="0"/>
                </a:lnTo>
                <a:lnTo>
                  <a:pt x="1643696" y="1643696"/>
                </a:lnTo>
                <a:close/>
              </a:path>
            </a:pathLst>
          </a:custGeom>
          <a:solidFill>
            <a:srgbClr val="FFFFFF">
              <a:alpha val="3028"/>
            </a:srgbClr>
          </a:solidFill>
        </p:spPr>
        <p:txBody>
          <a:bodyPr wrap="square" lIns="0" tIns="0" rIns="0" bIns="0" rtlCol="0"/>
          <a:lstStyle/>
          <a:p>
            <a:endParaRPr/>
          </a:p>
        </p:txBody>
      </p:sp>
      <p:sp>
        <p:nvSpPr>
          <p:cNvPr id="3" name="object 3"/>
          <p:cNvSpPr/>
          <p:nvPr/>
        </p:nvSpPr>
        <p:spPr>
          <a:xfrm>
            <a:off x="5" y="857889"/>
            <a:ext cx="5154295" cy="5134610"/>
          </a:xfrm>
          <a:custGeom>
            <a:avLst/>
            <a:gdLst/>
            <a:ahLst/>
            <a:cxnLst/>
            <a:rect l="l" t="t" r="r" b="b"/>
            <a:pathLst>
              <a:path w="5154295" h="5134610">
                <a:moveTo>
                  <a:pt x="5153684" y="5134250"/>
                </a:moveTo>
                <a:lnTo>
                  <a:pt x="2576839" y="5134250"/>
                </a:lnTo>
                <a:lnTo>
                  <a:pt x="0" y="2567130"/>
                </a:lnTo>
                <a:lnTo>
                  <a:pt x="0" y="0"/>
                </a:lnTo>
                <a:lnTo>
                  <a:pt x="5153684" y="5134250"/>
                </a:lnTo>
                <a:close/>
              </a:path>
            </a:pathLst>
          </a:custGeom>
          <a:solidFill>
            <a:srgbClr val="FFFFFF">
              <a:alpha val="3028"/>
            </a:srgbClr>
          </a:solidFill>
        </p:spPr>
        <p:txBody>
          <a:bodyPr wrap="square" lIns="0" tIns="0" rIns="0" bIns="0" rtlCol="0"/>
          <a:lstStyle/>
          <a:p>
            <a:endParaRPr/>
          </a:p>
        </p:txBody>
      </p:sp>
      <p:sp>
        <p:nvSpPr>
          <p:cNvPr id="4" name="object 4"/>
          <p:cNvSpPr/>
          <p:nvPr/>
        </p:nvSpPr>
        <p:spPr>
          <a:xfrm>
            <a:off x="1" y="1999512"/>
            <a:ext cx="3997325" cy="3982720"/>
          </a:xfrm>
          <a:custGeom>
            <a:avLst/>
            <a:gdLst/>
            <a:ahLst/>
            <a:cxnLst/>
            <a:rect l="l" t="t" r="r" b="b"/>
            <a:pathLst>
              <a:path w="3997325" h="3982720">
                <a:moveTo>
                  <a:pt x="3996892" y="3982202"/>
                </a:moveTo>
                <a:lnTo>
                  <a:pt x="2349132" y="3982202"/>
                </a:lnTo>
                <a:lnTo>
                  <a:pt x="0" y="1641706"/>
                </a:lnTo>
                <a:lnTo>
                  <a:pt x="0" y="0"/>
                </a:lnTo>
                <a:lnTo>
                  <a:pt x="3996892" y="3982202"/>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7" y="857741"/>
            <a:ext cx="2300605" cy="2291715"/>
          </a:xfrm>
          <a:custGeom>
            <a:avLst/>
            <a:gdLst/>
            <a:ahLst/>
            <a:cxnLst/>
            <a:rect l="l" t="t" r="r" b="b"/>
            <a:pathLst>
              <a:path w="2300605" h="2291715">
                <a:moveTo>
                  <a:pt x="2300094" y="2291515"/>
                </a:moveTo>
                <a:lnTo>
                  <a:pt x="1150046" y="2291515"/>
                </a:lnTo>
                <a:lnTo>
                  <a:pt x="0" y="1145757"/>
                </a:lnTo>
                <a:lnTo>
                  <a:pt x="0" y="0"/>
                </a:lnTo>
                <a:lnTo>
                  <a:pt x="2300094" y="2291515"/>
                </a:lnTo>
                <a:close/>
              </a:path>
            </a:pathLst>
          </a:custGeom>
          <a:solidFill>
            <a:srgbClr val="1C4487"/>
          </a:solidFill>
        </p:spPr>
        <p:txBody>
          <a:bodyPr wrap="square" lIns="0" tIns="0" rIns="0" bIns="0" rtlCol="0"/>
          <a:lstStyle/>
          <a:p>
            <a:endParaRPr/>
          </a:p>
        </p:txBody>
      </p:sp>
      <p:sp>
        <p:nvSpPr>
          <p:cNvPr id="6" name="object 6"/>
          <p:cNvSpPr/>
          <p:nvPr/>
        </p:nvSpPr>
        <p:spPr>
          <a:xfrm>
            <a:off x="652819" y="1445574"/>
            <a:ext cx="2300605" cy="2291715"/>
          </a:xfrm>
          <a:custGeom>
            <a:avLst/>
            <a:gdLst/>
            <a:ahLst/>
            <a:cxnLst/>
            <a:rect l="l" t="t" r="r" b="b"/>
            <a:pathLst>
              <a:path w="2300605" h="2291715">
                <a:moveTo>
                  <a:pt x="2300100" y="2291520"/>
                </a:moveTo>
                <a:lnTo>
                  <a:pt x="0" y="0"/>
                </a:lnTo>
                <a:lnTo>
                  <a:pt x="1150047" y="0"/>
                </a:lnTo>
                <a:lnTo>
                  <a:pt x="2300100" y="1145760"/>
                </a:lnTo>
                <a:lnTo>
                  <a:pt x="2300100" y="2291520"/>
                </a:lnTo>
                <a:close/>
              </a:path>
            </a:pathLst>
          </a:custGeom>
          <a:solidFill>
            <a:srgbClr val="073662"/>
          </a:solidFill>
        </p:spPr>
        <p:txBody>
          <a:bodyPr wrap="square" lIns="0" tIns="0" rIns="0" bIns="0" rtlCol="0"/>
          <a:lstStyle/>
          <a:p>
            <a:endParaRPr/>
          </a:p>
        </p:txBody>
      </p:sp>
      <p:sp>
        <p:nvSpPr>
          <p:cNvPr id="7" name="object 7"/>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381000" y="1087438"/>
            <a:ext cx="8382000" cy="1120820"/>
          </a:xfrm>
          <a:prstGeom prst="rect">
            <a:avLst/>
          </a:prstGeom>
        </p:spPr>
        <p:txBody>
          <a:bodyPr vert="horz" wrap="square" lIns="0" tIns="12700" rIns="0" bIns="0" rtlCol="0" anchor="t">
            <a:spAutoFit/>
          </a:bodyPr>
          <a:lstStyle/>
          <a:p>
            <a:pPr marL="4546600">
              <a:lnSpc>
                <a:spcPct val="100000"/>
              </a:lnSpc>
              <a:spcBef>
                <a:spcPts val="100"/>
              </a:spcBef>
            </a:pPr>
            <a:r>
              <a:rPr spc="125" dirty="0"/>
              <a:t>Behind</a:t>
            </a:r>
          </a:p>
          <a:p>
            <a:pPr marL="5213985">
              <a:lnSpc>
                <a:spcPct val="100000"/>
              </a:lnSpc>
              <a:spcBef>
                <a:spcPts val="30"/>
              </a:spcBef>
            </a:pPr>
            <a:r>
              <a:rPr spc="10" dirty="0"/>
              <a:t>The</a:t>
            </a:r>
            <a:r>
              <a:rPr spc="-405" dirty="0"/>
              <a:t> </a:t>
            </a:r>
            <a:r>
              <a:rPr dirty="0"/>
              <a:t>Scenes</a:t>
            </a:r>
          </a:p>
        </p:txBody>
      </p:sp>
      <p:sp>
        <p:nvSpPr>
          <p:cNvPr id="9" name="object 9"/>
          <p:cNvSpPr/>
          <p:nvPr/>
        </p:nvSpPr>
        <p:spPr>
          <a:xfrm>
            <a:off x="1215848" y="2223340"/>
            <a:ext cx="3232343" cy="24113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2043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67149" y="270591"/>
            <a:ext cx="7124251" cy="677621"/>
          </a:xfrm>
          <a:prstGeom prst="rect">
            <a:avLst/>
          </a:prstGeom>
        </p:spPr>
        <p:txBody>
          <a:bodyPr vert="horz" wrap="square" lIns="0" tIns="0" rIns="0" bIns="0" rtlCol="0" anchor="t">
            <a:normAutofit/>
          </a:bodyPr>
          <a:lstStyle/>
          <a:p>
            <a:r>
              <a:rPr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Architecture  Overview</a:t>
            </a:r>
          </a:p>
        </p:txBody>
      </p:sp>
      <p:sp>
        <p:nvSpPr>
          <p:cNvPr id="6" name="object 6"/>
          <p:cNvSpPr/>
          <p:nvPr/>
        </p:nvSpPr>
        <p:spPr>
          <a:xfrm>
            <a:off x="1282328" y="1162050"/>
            <a:ext cx="6880286" cy="483869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49369353"/>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6392" y="857250"/>
            <a:ext cx="4737735" cy="4734560"/>
          </a:xfrm>
          <a:custGeom>
            <a:avLst/>
            <a:gdLst/>
            <a:ahLst/>
            <a:cxnLst/>
            <a:rect l="l" t="t" r="r" b="b"/>
            <a:pathLst>
              <a:path w="4737734" h="4734560">
                <a:moveTo>
                  <a:pt x="4737590" y="4733990"/>
                </a:moveTo>
                <a:lnTo>
                  <a:pt x="0" y="0"/>
                </a:lnTo>
                <a:lnTo>
                  <a:pt x="2393945" y="0"/>
                </a:lnTo>
                <a:lnTo>
                  <a:pt x="4737590" y="2341857"/>
                </a:lnTo>
                <a:lnTo>
                  <a:pt x="4737590" y="4733990"/>
                </a:lnTo>
                <a:close/>
              </a:path>
            </a:pathLst>
          </a:custGeom>
          <a:solidFill>
            <a:srgbClr val="FFFFFF">
              <a:alpha val="3459"/>
            </a:srgbClr>
          </a:solidFill>
        </p:spPr>
        <p:txBody>
          <a:bodyPr wrap="square" lIns="0" tIns="0" rIns="0" bIns="0" rtlCol="0"/>
          <a:lstStyle/>
          <a:p>
            <a:endParaRPr/>
          </a:p>
        </p:txBody>
      </p:sp>
      <p:sp>
        <p:nvSpPr>
          <p:cNvPr id="3" name="object 3"/>
          <p:cNvSpPr/>
          <p:nvPr/>
        </p:nvSpPr>
        <p:spPr>
          <a:xfrm>
            <a:off x="4846816" y="857251"/>
            <a:ext cx="4286885" cy="4298315"/>
          </a:xfrm>
          <a:custGeom>
            <a:avLst/>
            <a:gdLst/>
            <a:ahLst/>
            <a:cxnLst/>
            <a:rect l="l" t="t" r="r" b="b"/>
            <a:pathLst>
              <a:path w="4286884" h="4298315">
                <a:moveTo>
                  <a:pt x="4286691" y="4298091"/>
                </a:moveTo>
                <a:lnTo>
                  <a:pt x="0" y="0"/>
                </a:lnTo>
                <a:lnTo>
                  <a:pt x="4286691" y="0"/>
                </a:lnTo>
                <a:lnTo>
                  <a:pt x="4286691" y="4298091"/>
                </a:lnTo>
                <a:close/>
              </a:path>
            </a:pathLst>
          </a:custGeom>
          <a:solidFill>
            <a:srgbClr val="FFFFFF">
              <a:alpha val="3459"/>
            </a:srgbClr>
          </a:solidFill>
        </p:spPr>
        <p:txBody>
          <a:bodyPr wrap="square" lIns="0" tIns="0" rIns="0" bIns="0" rtlCol="0"/>
          <a:lstStyle/>
          <a:p>
            <a:endParaRPr/>
          </a:p>
        </p:txBody>
      </p:sp>
      <p:sp>
        <p:nvSpPr>
          <p:cNvPr id="4" name="object 4"/>
          <p:cNvSpPr/>
          <p:nvPr/>
        </p:nvSpPr>
        <p:spPr>
          <a:xfrm>
            <a:off x="5618388" y="2093715"/>
            <a:ext cx="808990" cy="808990"/>
          </a:xfrm>
          <a:custGeom>
            <a:avLst/>
            <a:gdLst/>
            <a:ahLst/>
            <a:cxnLst/>
            <a:rect l="l" t="t" r="r" b="b"/>
            <a:pathLst>
              <a:path w="808989"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5" name="object 5"/>
          <p:cNvSpPr/>
          <p:nvPr/>
        </p:nvSpPr>
        <p:spPr>
          <a:xfrm>
            <a:off x="5849838" y="230120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5987063" y="3326710"/>
            <a:ext cx="808990" cy="808990"/>
          </a:xfrm>
          <a:custGeom>
            <a:avLst/>
            <a:gdLst/>
            <a:ahLst/>
            <a:cxnLst/>
            <a:rect l="l" t="t" r="r" b="b"/>
            <a:pathLst>
              <a:path w="808990" h="808989">
                <a:moveTo>
                  <a:pt x="808798" y="808808"/>
                </a:moveTo>
                <a:lnTo>
                  <a:pt x="404399" y="808808"/>
                </a:lnTo>
                <a:lnTo>
                  <a:pt x="0" y="404409"/>
                </a:lnTo>
                <a:lnTo>
                  <a:pt x="0" y="0"/>
                </a:lnTo>
                <a:lnTo>
                  <a:pt x="808798" y="808808"/>
                </a:lnTo>
                <a:close/>
              </a:path>
            </a:pathLst>
          </a:custGeom>
          <a:solidFill>
            <a:srgbClr val="FFFFFF">
              <a:alpha val="7308"/>
            </a:srgbClr>
          </a:solidFill>
        </p:spPr>
        <p:txBody>
          <a:bodyPr wrap="square" lIns="0" tIns="0" rIns="0" bIns="0" rtlCol="0"/>
          <a:lstStyle/>
          <a:p>
            <a:endParaRPr/>
          </a:p>
        </p:txBody>
      </p:sp>
      <p:sp>
        <p:nvSpPr>
          <p:cNvPr id="7" name="object 7"/>
          <p:cNvSpPr/>
          <p:nvPr/>
        </p:nvSpPr>
        <p:spPr>
          <a:xfrm>
            <a:off x="6222112" y="3534194"/>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6675336" y="2719263"/>
            <a:ext cx="808990" cy="808990"/>
          </a:xfrm>
          <a:custGeom>
            <a:avLst/>
            <a:gdLst/>
            <a:ahLst/>
            <a:cxnLst/>
            <a:rect l="l" t="t" r="r" b="b"/>
            <a:pathLst>
              <a:path w="808990" h="808989">
                <a:moveTo>
                  <a:pt x="808798" y="808805"/>
                </a:moveTo>
                <a:lnTo>
                  <a:pt x="404399" y="808805"/>
                </a:lnTo>
                <a:lnTo>
                  <a:pt x="0" y="404399"/>
                </a:lnTo>
                <a:lnTo>
                  <a:pt x="0" y="0"/>
                </a:lnTo>
                <a:lnTo>
                  <a:pt x="808798" y="808805"/>
                </a:lnTo>
                <a:close/>
              </a:path>
            </a:pathLst>
          </a:custGeom>
          <a:solidFill>
            <a:srgbClr val="FFFFFF">
              <a:alpha val="7308"/>
            </a:srgbClr>
          </a:solidFill>
        </p:spPr>
        <p:txBody>
          <a:bodyPr wrap="square" lIns="0" tIns="0" rIns="0" bIns="0" rtlCol="0"/>
          <a:lstStyle/>
          <a:p>
            <a:endParaRPr/>
          </a:p>
        </p:txBody>
      </p:sp>
      <p:sp>
        <p:nvSpPr>
          <p:cNvPr id="9" name="object 9"/>
          <p:cNvSpPr/>
          <p:nvPr/>
        </p:nvSpPr>
        <p:spPr>
          <a:xfrm>
            <a:off x="6908086" y="2926750"/>
            <a:ext cx="808990" cy="808990"/>
          </a:xfrm>
          <a:custGeom>
            <a:avLst/>
            <a:gdLst/>
            <a:ahLst/>
            <a:cxnLst/>
            <a:rect l="l" t="t" r="r" b="b"/>
            <a:pathLst>
              <a:path w="808990" h="808989">
                <a:moveTo>
                  <a:pt x="808798" y="808793"/>
                </a:moveTo>
                <a:lnTo>
                  <a:pt x="0" y="0"/>
                </a:lnTo>
                <a:lnTo>
                  <a:pt x="404399" y="0"/>
                </a:lnTo>
                <a:lnTo>
                  <a:pt x="808798" y="404399"/>
                </a:lnTo>
                <a:lnTo>
                  <a:pt x="808798" y="808793"/>
                </a:lnTo>
                <a:close/>
              </a:path>
            </a:pathLst>
          </a:custGeom>
          <a:solidFill>
            <a:srgbClr val="073662"/>
          </a:solidFill>
        </p:spPr>
        <p:txBody>
          <a:bodyPr wrap="square" lIns="0" tIns="0" rIns="0" bIns="0" rtlCol="0"/>
          <a:lstStyle/>
          <a:p>
            <a:endParaRPr/>
          </a:p>
        </p:txBody>
      </p:sp>
      <p:sp>
        <p:nvSpPr>
          <p:cNvPr id="10" name="object 10"/>
          <p:cNvSpPr/>
          <p:nvPr/>
        </p:nvSpPr>
        <p:spPr>
          <a:xfrm>
            <a:off x="6861136" y="3335055"/>
            <a:ext cx="808990" cy="808990"/>
          </a:xfrm>
          <a:custGeom>
            <a:avLst/>
            <a:gdLst/>
            <a:ahLst/>
            <a:cxnLst/>
            <a:rect l="l" t="t" r="r" b="b"/>
            <a:pathLst>
              <a:path w="808990" h="808989">
                <a:moveTo>
                  <a:pt x="808798" y="808788"/>
                </a:moveTo>
                <a:lnTo>
                  <a:pt x="404399" y="808788"/>
                </a:lnTo>
                <a:lnTo>
                  <a:pt x="0" y="404389"/>
                </a:lnTo>
                <a:lnTo>
                  <a:pt x="0" y="0"/>
                </a:lnTo>
                <a:lnTo>
                  <a:pt x="808798" y="808788"/>
                </a:lnTo>
                <a:close/>
              </a:path>
            </a:pathLst>
          </a:custGeom>
          <a:solidFill>
            <a:srgbClr val="FFFFFF">
              <a:alpha val="7308"/>
            </a:srgbClr>
          </a:solidFill>
        </p:spPr>
        <p:txBody>
          <a:bodyPr wrap="square" lIns="0" tIns="0" rIns="0" bIns="0" rtlCol="0"/>
          <a:lstStyle/>
          <a:p>
            <a:endParaRPr/>
          </a:p>
        </p:txBody>
      </p:sp>
      <p:sp>
        <p:nvSpPr>
          <p:cNvPr id="11" name="object 11"/>
          <p:cNvSpPr/>
          <p:nvPr/>
        </p:nvSpPr>
        <p:spPr>
          <a:xfrm>
            <a:off x="7965259" y="3550219"/>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2" name="object 12"/>
          <p:cNvSpPr/>
          <p:nvPr/>
        </p:nvSpPr>
        <p:spPr>
          <a:xfrm>
            <a:off x="8145058" y="416599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3" name="object 13"/>
          <p:cNvSpPr/>
          <p:nvPr/>
        </p:nvSpPr>
        <p:spPr>
          <a:xfrm>
            <a:off x="7047586" y="3952268"/>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4" name="object 14"/>
          <p:cNvSpPr/>
          <p:nvPr/>
        </p:nvSpPr>
        <p:spPr>
          <a:xfrm>
            <a:off x="7276635" y="4159743"/>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5" name="object 15"/>
          <p:cNvSpPr/>
          <p:nvPr/>
        </p:nvSpPr>
        <p:spPr>
          <a:xfrm>
            <a:off x="7227410" y="4568042"/>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16" name="object 16"/>
          <p:cNvSpPr/>
          <p:nvPr/>
        </p:nvSpPr>
        <p:spPr>
          <a:xfrm>
            <a:off x="7462435" y="477554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7" name="object 17"/>
          <p:cNvSpPr/>
          <p:nvPr/>
        </p:nvSpPr>
        <p:spPr>
          <a:xfrm>
            <a:off x="8102483" y="4575717"/>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18" name="object 18"/>
          <p:cNvSpPr/>
          <p:nvPr/>
        </p:nvSpPr>
        <p:spPr>
          <a:xfrm>
            <a:off x="8334508" y="4783192"/>
            <a:ext cx="808990" cy="808990"/>
          </a:xfrm>
          <a:custGeom>
            <a:avLst/>
            <a:gdLst/>
            <a:ahLst/>
            <a:cxnLst/>
            <a:rect l="l" t="t" r="r" b="b"/>
            <a:pathLst>
              <a:path w="808990" h="808989">
                <a:moveTo>
                  <a:pt x="808798" y="808798"/>
                </a:moveTo>
                <a:lnTo>
                  <a:pt x="0" y="0"/>
                </a:lnTo>
                <a:lnTo>
                  <a:pt x="404399" y="0"/>
                </a:lnTo>
                <a:lnTo>
                  <a:pt x="808798" y="404399"/>
                </a:lnTo>
                <a:lnTo>
                  <a:pt x="808798" y="808798"/>
                </a:lnTo>
                <a:close/>
              </a:path>
            </a:pathLst>
          </a:custGeom>
          <a:solidFill>
            <a:srgbClr val="FFFFFF">
              <a:alpha val="7308"/>
            </a:srgbClr>
          </a:solidFill>
        </p:spPr>
        <p:txBody>
          <a:bodyPr wrap="square" lIns="0" tIns="0" rIns="0" bIns="0" rtlCol="0"/>
          <a:lstStyle/>
          <a:p>
            <a:endParaRPr/>
          </a:p>
        </p:txBody>
      </p:sp>
      <p:sp>
        <p:nvSpPr>
          <p:cNvPr id="19" name="object 19"/>
          <p:cNvSpPr/>
          <p:nvPr/>
        </p:nvSpPr>
        <p:spPr>
          <a:xfrm>
            <a:off x="8288283" y="5191516"/>
            <a:ext cx="808990" cy="808990"/>
          </a:xfrm>
          <a:custGeom>
            <a:avLst/>
            <a:gdLst/>
            <a:ahLst/>
            <a:cxnLst/>
            <a:rect l="l" t="t" r="r" b="b"/>
            <a:pathLst>
              <a:path w="808990" h="808989">
                <a:moveTo>
                  <a:pt x="808798" y="808798"/>
                </a:moveTo>
                <a:lnTo>
                  <a:pt x="404399" y="808798"/>
                </a:lnTo>
                <a:lnTo>
                  <a:pt x="0" y="404399"/>
                </a:lnTo>
                <a:lnTo>
                  <a:pt x="0" y="0"/>
                </a:lnTo>
                <a:lnTo>
                  <a:pt x="808798" y="808798"/>
                </a:lnTo>
                <a:close/>
              </a:path>
            </a:pathLst>
          </a:custGeom>
          <a:solidFill>
            <a:srgbClr val="FFFFFF">
              <a:alpha val="7308"/>
            </a:srgbClr>
          </a:solidFill>
        </p:spPr>
        <p:txBody>
          <a:bodyPr wrap="square" lIns="0" tIns="0" rIns="0" bIns="0" rtlCol="0"/>
          <a:lstStyle/>
          <a:p>
            <a:endParaRPr/>
          </a:p>
        </p:txBody>
      </p:sp>
      <p:sp>
        <p:nvSpPr>
          <p:cNvPr id="20" name="object 20"/>
          <p:cNvSpPr/>
          <p:nvPr/>
        </p:nvSpPr>
        <p:spPr>
          <a:xfrm>
            <a:off x="267350" y="857250"/>
            <a:ext cx="5143489" cy="5143264"/>
          </a:xfrm>
          <a:prstGeom prst="rect">
            <a:avLst/>
          </a:prstGeom>
          <a:blipFill>
            <a:blip r:embed="rId2" cstate="print"/>
            <a:stretch>
              <a:fillRect/>
            </a:stretch>
          </a:blipFill>
        </p:spPr>
        <p:txBody>
          <a:bodyPr wrap="square" lIns="0" tIns="0" rIns="0" bIns="0" rtlCol="0"/>
          <a:lstStyle/>
          <a:p>
            <a:endParaRPr/>
          </a:p>
        </p:txBody>
      </p:sp>
      <p:sp>
        <p:nvSpPr>
          <p:cNvPr id="21" name="object 21"/>
          <p:cNvSpPr txBox="1"/>
          <p:nvPr/>
        </p:nvSpPr>
        <p:spPr>
          <a:xfrm>
            <a:off x="896873" y="3029046"/>
            <a:ext cx="4441825" cy="880744"/>
          </a:xfrm>
          <a:prstGeom prst="rect">
            <a:avLst/>
          </a:prstGeom>
        </p:spPr>
        <p:txBody>
          <a:bodyPr vert="horz" wrap="square" lIns="0" tIns="12700" rIns="0" bIns="0" rtlCol="0">
            <a:spAutoFit/>
          </a:bodyPr>
          <a:lstStyle/>
          <a:p>
            <a:pPr marL="12700">
              <a:spcBef>
                <a:spcPts val="100"/>
              </a:spcBef>
            </a:pPr>
            <a:r>
              <a:rPr sz="2800" spc="65" dirty="0">
                <a:solidFill>
                  <a:srgbClr val="FFFFFF"/>
                </a:solidFill>
                <a:latin typeface="Verdana"/>
                <a:cs typeface="Verdana"/>
              </a:rPr>
              <a:t>Deployment</a:t>
            </a:r>
            <a:r>
              <a:rPr sz="2800" spc="-265" dirty="0">
                <a:solidFill>
                  <a:srgbClr val="FFFFFF"/>
                </a:solidFill>
                <a:latin typeface="Verdana"/>
                <a:cs typeface="Verdana"/>
              </a:rPr>
              <a:t> </a:t>
            </a:r>
            <a:r>
              <a:rPr sz="2800" spc="95" dirty="0">
                <a:solidFill>
                  <a:srgbClr val="FFFFFF"/>
                </a:solidFill>
                <a:latin typeface="Verdana"/>
                <a:cs typeface="Verdana"/>
              </a:rPr>
              <a:t>From</a:t>
            </a:r>
            <a:endParaRPr sz="2800">
              <a:latin typeface="Verdana"/>
              <a:cs typeface="Verdana"/>
            </a:endParaRPr>
          </a:p>
          <a:p>
            <a:pPr marL="1270635">
              <a:spcBef>
                <a:spcPts val="15"/>
              </a:spcBef>
            </a:pPr>
            <a:r>
              <a:rPr sz="2800" spc="100" dirty="0">
                <a:solidFill>
                  <a:srgbClr val="FFFFFF"/>
                </a:solidFill>
                <a:latin typeface="Verdana"/>
                <a:cs typeface="Verdana"/>
              </a:rPr>
              <a:t>Beginning </a:t>
            </a:r>
            <a:r>
              <a:rPr sz="2800" spc="40" dirty="0">
                <a:solidFill>
                  <a:srgbClr val="FFFFFF"/>
                </a:solidFill>
                <a:latin typeface="Verdana"/>
                <a:cs typeface="Verdana"/>
              </a:rPr>
              <a:t>to</a:t>
            </a:r>
            <a:r>
              <a:rPr sz="2800" spc="-685" dirty="0">
                <a:solidFill>
                  <a:srgbClr val="FFFFFF"/>
                </a:solidFill>
                <a:latin typeface="Verdana"/>
                <a:cs typeface="Verdana"/>
              </a:rPr>
              <a:t> </a:t>
            </a:r>
            <a:r>
              <a:rPr sz="2800" spc="125" dirty="0">
                <a:solidFill>
                  <a:srgbClr val="FFFFFF"/>
                </a:solidFill>
                <a:latin typeface="Verdana"/>
                <a:cs typeface="Verdana"/>
              </a:rPr>
              <a:t>End</a:t>
            </a:r>
            <a:endParaRPr sz="2800">
              <a:latin typeface="Verdana"/>
              <a:cs typeface="Verdana"/>
            </a:endParaRPr>
          </a:p>
        </p:txBody>
      </p:sp>
    </p:spTree>
    <p:extLst>
      <p:ext uri="{BB962C8B-B14F-4D97-AF65-F5344CB8AC3E}">
        <p14:creationId xmlns:p14="http://schemas.microsoft.com/office/powerpoint/2010/main" val="3440513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399" y="1113974"/>
            <a:ext cx="8839182" cy="46300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94866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822" y="685801"/>
            <a:ext cx="6399977" cy="990600"/>
          </a:xfrm>
          <a:prstGeom prst="rect">
            <a:avLst/>
          </a:prstGeom>
        </p:spPr>
        <p:txBody>
          <a:bodyPr vert="horz" wrap="square" lIns="0" tIns="0" rIns="0" bIns="0" rtlCol="0" anchor="t">
            <a:normAutofit/>
          </a:bodyPr>
          <a:lstStyle/>
          <a:p>
            <a:r>
              <a:rPr dirty="0"/>
              <a:t>Kubectl</a:t>
            </a:r>
          </a:p>
        </p:txBody>
      </p:sp>
      <p:sp>
        <p:nvSpPr>
          <p:cNvPr id="3" name="object 3"/>
          <p:cNvSpPr txBox="1"/>
          <p:nvPr/>
        </p:nvSpPr>
        <p:spPr>
          <a:xfrm>
            <a:off x="1370518" y="2457306"/>
            <a:ext cx="3331845" cy="1339850"/>
          </a:xfrm>
          <a:prstGeom prst="rect">
            <a:avLst/>
          </a:prstGeom>
        </p:spPr>
        <p:txBody>
          <a:bodyPr vert="horz" wrap="square" lIns="0" tIns="12700" rIns="0" bIns="0" rtlCol="0">
            <a:spAutoFit/>
          </a:bodyPr>
          <a:lstStyle/>
          <a:p>
            <a:pPr marL="12700" marR="584835">
              <a:lnSpc>
                <a:spcPct val="113300"/>
              </a:lnSpc>
              <a:spcBef>
                <a:spcPts val="100"/>
              </a:spcBef>
              <a:buAutoNum type="arabicParenR"/>
              <a:tabLst>
                <a:tab pos="231140" algn="l"/>
              </a:tabLst>
            </a:pPr>
            <a:r>
              <a:rPr sz="1600" spc="-75" dirty="0">
                <a:solidFill>
                  <a:srgbClr val="FFFFFF"/>
                </a:solidFill>
                <a:latin typeface="Verdana"/>
                <a:cs typeface="Verdana"/>
              </a:rPr>
              <a:t>Kubectl</a:t>
            </a:r>
            <a:r>
              <a:rPr sz="1600" spc="-275" dirty="0">
                <a:solidFill>
                  <a:srgbClr val="FFFFFF"/>
                </a:solidFill>
                <a:latin typeface="Verdana"/>
                <a:cs typeface="Verdana"/>
              </a:rPr>
              <a:t> </a:t>
            </a:r>
            <a:r>
              <a:rPr sz="1600" spc="-100" dirty="0">
                <a:solidFill>
                  <a:srgbClr val="FFFFFF"/>
                </a:solidFill>
                <a:latin typeface="Verdana"/>
                <a:cs typeface="Verdana"/>
              </a:rPr>
              <a:t>performs</a:t>
            </a:r>
            <a:r>
              <a:rPr sz="1600" spc="-270" dirty="0">
                <a:solidFill>
                  <a:srgbClr val="FFFFFF"/>
                </a:solidFill>
                <a:latin typeface="Verdana"/>
                <a:cs typeface="Verdana"/>
              </a:rPr>
              <a:t> </a:t>
            </a:r>
            <a:r>
              <a:rPr sz="1600" spc="-70" dirty="0">
                <a:solidFill>
                  <a:srgbClr val="FFFFFF"/>
                </a:solidFill>
                <a:latin typeface="Verdana"/>
                <a:cs typeface="Verdana"/>
              </a:rPr>
              <a:t>client</a:t>
            </a:r>
            <a:r>
              <a:rPr sz="1600" spc="-270" dirty="0">
                <a:solidFill>
                  <a:srgbClr val="FFFFFF"/>
                </a:solidFill>
                <a:latin typeface="Verdana"/>
                <a:cs typeface="Verdana"/>
              </a:rPr>
              <a:t> </a:t>
            </a:r>
            <a:r>
              <a:rPr sz="1600" spc="-100" dirty="0">
                <a:solidFill>
                  <a:srgbClr val="FFFFFF"/>
                </a:solidFill>
                <a:latin typeface="Verdana"/>
                <a:cs typeface="Verdana"/>
              </a:rPr>
              <a:t>side  </a:t>
            </a:r>
            <a:r>
              <a:rPr sz="1600" spc="-90" dirty="0">
                <a:solidFill>
                  <a:srgbClr val="FFFFFF"/>
                </a:solidFill>
                <a:latin typeface="Verdana"/>
                <a:cs typeface="Verdana"/>
              </a:rPr>
              <a:t>validation</a:t>
            </a:r>
            <a:r>
              <a:rPr sz="1600" spc="-260" dirty="0">
                <a:solidFill>
                  <a:srgbClr val="FFFFFF"/>
                </a:solidFill>
                <a:latin typeface="Verdana"/>
                <a:cs typeface="Verdana"/>
              </a:rPr>
              <a:t> </a:t>
            </a:r>
            <a:r>
              <a:rPr sz="1600" spc="-105" dirty="0">
                <a:solidFill>
                  <a:srgbClr val="FFFFFF"/>
                </a:solidFill>
                <a:latin typeface="Verdana"/>
                <a:cs typeface="Verdana"/>
              </a:rPr>
              <a:t>on</a:t>
            </a:r>
            <a:r>
              <a:rPr sz="1600" spc="-260" dirty="0">
                <a:solidFill>
                  <a:srgbClr val="FFFFFF"/>
                </a:solidFill>
                <a:latin typeface="Verdana"/>
                <a:cs typeface="Verdana"/>
              </a:rPr>
              <a:t> </a:t>
            </a:r>
            <a:r>
              <a:rPr sz="1600" spc="-110" dirty="0">
                <a:solidFill>
                  <a:srgbClr val="FFFFFF"/>
                </a:solidFill>
                <a:latin typeface="Verdana"/>
                <a:cs typeface="Verdana"/>
              </a:rPr>
              <a:t>manifest</a:t>
            </a:r>
            <a:r>
              <a:rPr sz="1600" spc="-254" dirty="0">
                <a:solidFill>
                  <a:srgbClr val="FFFFFF"/>
                </a:solidFill>
                <a:latin typeface="Verdana"/>
                <a:cs typeface="Verdana"/>
              </a:rPr>
              <a:t> </a:t>
            </a:r>
            <a:r>
              <a:rPr sz="1600" spc="-130" dirty="0">
                <a:solidFill>
                  <a:srgbClr val="FFFFFF"/>
                </a:solidFill>
                <a:latin typeface="Verdana"/>
                <a:cs typeface="Verdana"/>
              </a:rPr>
              <a:t>(linting).</a:t>
            </a:r>
            <a:endParaRPr sz="1600" dirty="0">
              <a:latin typeface="Verdana"/>
              <a:cs typeface="Verdana"/>
            </a:endParaRPr>
          </a:p>
          <a:p>
            <a:pPr marL="12700" marR="5080">
              <a:lnSpc>
                <a:spcPct val="113300"/>
              </a:lnSpc>
              <a:spcBef>
                <a:spcPts val="1650"/>
              </a:spcBef>
              <a:buAutoNum type="arabicParenR"/>
              <a:tabLst>
                <a:tab pos="231140" algn="l"/>
              </a:tabLst>
            </a:pPr>
            <a:r>
              <a:rPr sz="1600" spc="-65" dirty="0">
                <a:solidFill>
                  <a:srgbClr val="FFFFFF"/>
                </a:solidFill>
                <a:latin typeface="Verdana"/>
                <a:cs typeface="Verdana"/>
              </a:rPr>
              <a:t>Manifest</a:t>
            </a:r>
            <a:r>
              <a:rPr sz="1600" spc="-270" dirty="0">
                <a:solidFill>
                  <a:srgbClr val="FFFFFF"/>
                </a:solidFill>
                <a:latin typeface="Verdana"/>
                <a:cs typeface="Verdana"/>
              </a:rPr>
              <a:t> </a:t>
            </a:r>
            <a:r>
              <a:rPr sz="1600" spc="-85" dirty="0">
                <a:solidFill>
                  <a:srgbClr val="FFFFFF"/>
                </a:solidFill>
                <a:latin typeface="Verdana"/>
                <a:cs typeface="Verdana"/>
              </a:rPr>
              <a:t>is</a:t>
            </a:r>
            <a:r>
              <a:rPr sz="1600" spc="-270" dirty="0">
                <a:solidFill>
                  <a:srgbClr val="FFFFFF"/>
                </a:solidFill>
                <a:latin typeface="Verdana"/>
                <a:cs typeface="Verdana"/>
              </a:rPr>
              <a:t> </a:t>
            </a:r>
            <a:r>
              <a:rPr sz="1600" spc="-100" dirty="0">
                <a:solidFill>
                  <a:srgbClr val="FFFFFF"/>
                </a:solidFill>
                <a:latin typeface="Verdana"/>
                <a:cs typeface="Verdana"/>
              </a:rPr>
              <a:t>prepared</a:t>
            </a:r>
            <a:r>
              <a:rPr sz="1600" spc="-265" dirty="0">
                <a:solidFill>
                  <a:srgbClr val="FFFFFF"/>
                </a:solidFill>
                <a:latin typeface="Verdana"/>
                <a:cs typeface="Verdana"/>
              </a:rPr>
              <a:t> </a:t>
            </a:r>
            <a:r>
              <a:rPr sz="1600" spc="-125" dirty="0">
                <a:solidFill>
                  <a:srgbClr val="FFFFFF"/>
                </a:solidFill>
                <a:latin typeface="Verdana"/>
                <a:cs typeface="Verdana"/>
              </a:rPr>
              <a:t>and</a:t>
            </a:r>
            <a:r>
              <a:rPr sz="1600" spc="-270" dirty="0">
                <a:solidFill>
                  <a:srgbClr val="FFFFFF"/>
                </a:solidFill>
                <a:latin typeface="Verdana"/>
                <a:cs typeface="Verdana"/>
              </a:rPr>
              <a:t> </a:t>
            </a:r>
            <a:r>
              <a:rPr sz="1600" spc="-85" dirty="0">
                <a:solidFill>
                  <a:srgbClr val="FFFFFF"/>
                </a:solidFill>
                <a:latin typeface="Verdana"/>
                <a:cs typeface="Verdana"/>
              </a:rPr>
              <a:t>serialized  </a:t>
            </a:r>
            <a:r>
              <a:rPr sz="1600" spc="-95" dirty="0">
                <a:solidFill>
                  <a:srgbClr val="FFFFFF"/>
                </a:solidFill>
                <a:latin typeface="Verdana"/>
                <a:cs typeface="Verdana"/>
              </a:rPr>
              <a:t>creating</a:t>
            </a:r>
            <a:r>
              <a:rPr sz="1600" spc="-260" dirty="0">
                <a:solidFill>
                  <a:srgbClr val="FFFFFF"/>
                </a:solidFill>
                <a:latin typeface="Verdana"/>
                <a:cs typeface="Verdana"/>
              </a:rPr>
              <a:t> </a:t>
            </a:r>
            <a:r>
              <a:rPr sz="1600" spc="-150" dirty="0">
                <a:solidFill>
                  <a:srgbClr val="FFFFFF"/>
                </a:solidFill>
                <a:latin typeface="Verdana"/>
                <a:cs typeface="Verdana"/>
              </a:rPr>
              <a:t>a</a:t>
            </a:r>
            <a:r>
              <a:rPr sz="1600" spc="-260" dirty="0">
                <a:solidFill>
                  <a:srgbClr val="FFFFFF"/>
                </a:solidFill>
                <a:latin typeface="Verdana"/>
                <a:cs typeface="Verdana"/>
              </a:rPr>
              <a:t> </a:t>
            </a:r>
            <a:r>
              <a:rPr sz="1600" spc="-60" dirty="0">
                <a:solidFill>
                  <a:srgbClr val="FFFFFF"/>
                </a:solidFill>
                <a:latin typeface="Verdana"/>
                <a:cs typeface="Verdana"/>
              </a:rPr>
              <a:t>JSON</a:t>
            </a:r>
            <a:r>
              <a:rPr sz="1600" spc="-254" dirty="0">
                <a:solidFill>
                  <a:srgbClr val="FFFFFF"/>
                </a:solidFill>
                <a:latin typeface="Verdana"/>
                <a:cs typeface="Verdana"/>
              </a:rPr>
              <a:t> </a:t>
            </a:r>
            <a:r>
              <a:rPr sz="1600" spc="-125" dirty="0">
                <a:solidFill>
                  <a:srgbClr val="FFFFFF"/>
                </a:solidFill>
                <a:latin typeface="Verdana"/>
                <a:cs typeface="Verdana"/>
              </a:rPr>
              <a:t>payload.</a:t>
            </a:r>
            <a:endParaRPr sz="1600" dirty="0">
              <a:latin typeface="Verdana"/>
              <a:cs typeface="Verdana"/>
            </a:endParaRPr>
          </a:p>
        </p:txBody>
      </p:sp>
      <p:sp>
        <p:nvSpPr>
          <p:cNvPr id="4" name="object 4"/>
          <p:cNvSpPr/>
          <p:nvPr/>
        </p:nvSpPr>
        <p:spPr>
          <a:xfrm>
            <a:off x="5015989" y="2424796"/>
            <a:ext cx="3320368"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7394458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422" y="429392"/>
            <a:ext cx="3683000" cy="1342419"/>
          </a:xfrm>
          <a:prstGeom prst="rect">
            <a:avLst/>
          </a:prstGeom>
        </p:spPr>
        <p:txBody>
          <a:bodyPr vert="horz" wrap="square" lIns="0" tIns="0" rIns="0" bIns="0" rtlCol="0" anchor="t">
            <a:normAutofit/>
          </a:bodyPr>
          <a:lstStyle/>
          <a:p>
            <a:r>
              <a:rPr dirty="0"/>
              <a:t>APIserver Request Loop</a:t>
            </a:r>
          </a:p>
        </p:txBody>
      </p:sp>
      <p:sp>
        <p:nvSpPr>
          <p:cNvPr id="3" name="object 3"/>
          <p:cNvSpPr/>
          <p:nvPr/>
        </p:nvSpPr>
        <p:spPr>
          <a:xfrm>
            <a:off x="4897615" y="2424797"/>
            <a:ext cx="3438768" cy="144034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9600" y="2494256"/>
            <a:ext cx="5591810" cy="3865161"/>
          </a:xfrm>
          <a:prstGeom prst="rect">
            <a:avLst/>
          </a:prstGeom>
        </p:spPr>
        <p:txBody>
          <a:bodyPr vert="horz" wrap="square" lIns="0" tIns="20320" rIns="0" bIns="0" rtlCol="0">
            <a:spAutoFit/>
          </a:bodyPr>
          <a:lstStyle/>
          <a:p>
            <a:pPr marL="12700" marR="2212975">
              <a:lnSpc>
                <a:spcPts val="1420"/>
              </a:lnSpc>
              <a:spcBef>
                <a:spcPts val="160"/>
              </a:spcBef>
              <a:buAutoNum type="arabicParenR" startAt="3"/>
              <a:tabLst>
                <a:tab pos="176530" algn="l"/>
              </a:tabLst>
            </a:pPr>
            <a:r>
              <a:rPr sz="1600" spc="-55" dirty="0">
                <a:solidFill>
                  <a:srgbClr val="FFFFFF"/>
                </a:solidFill>
                <a:latin typeface="Verdana"/>
                <a:cs typeface="Verdana"/>
              </a:rPr>
              <a:t>Kubectl</a:t>
            </a:r>
            <a:r>
              <a:rPr sz="1600" spc="-200" dirty="0">
                <a:solidFill>
                  <a:srgbClr val="FFFFFF"/>
                </a:solidFill>
                <a:latin typeface="Verdana"/>
                <a:cs typeface="Verdana"/>
              </a:rPr>
              <a:t> </a:t>
            </a:r>
            <a:r>
              <a:rPr sz="1600" spc="-75" dirty="0">
                <a:solidFill>
                  <a:srgbClr val="FFFFFF"/>
                </a:solidFill>
                <a:latin typeface="Verdana"/>
                <a:cs typeface="Verdana"/>
              </a:rPr>
              <a:t>authenticates</a:t>
            </a:r>
            <a:r>
              <a:rPr sz="1600" spc="-195" dirty="0">
                <a:solidFill>
                  <a:srgbClr val="FFFFFF"/>
                </a:solidFill>
                <a:latin typeface="Verdana"/>
                <a:cs typeface="Verdana"/>
              </a:rPr>
              <a:t> </a:t>
            </a:r>
            <a:r>
              <a:rPr sz="1600" spc="-45" dirty="0">
                <a:solidFill>
                  <a:srgbClr val="FFFFFF"/>
                </a:solidFill>
                <a:latin typeface="Verdana"/>
                <a:cs typeface="Verdana"/>
              </a:rPr>
              <a:t>to</a:t>
            </a:r>
            <a:r>
              <a:rPr sz="1600" spc="-195" dirty="0">
                <a:solidFill>
                  <a:srgbClr val="FFFFFF"/>
                </a:solidFill>
                <a:latin typeface="Verdana"/>
                <a:cs typeface="Verdana"/>
              </a:rPr>
              <a:t> </a:t>
            </a:r>
            <a:r>
              <a:rPr sz="1600" spc="-75" dirty="0">
                <a:solidFill>
                  <a:srgbClr val="FFFFFF"/>
                </a:solidFill>
                <a:latin typeface="Verdana"/>
                <a:cs typeface="Verdana"/>
              </a:rPr>
              <a:t>apiserver</a:t>
            </a:r>
            <a:r>
              <a:rPr sz="1600" spc="-200" dirty="0">
                <a:solidFill>
                  <a:srgbClr val="FFFFFF"/>
                </a:solidFill>
                <a:latin typeface="Verdana"/>
                <a:cs typeface="Verdana"/>
              </a:rPr>
              <a:t> </a:t>
            </a:r>
            <a:r>
              <a:rPr sz="1600" spc="-80" dirty="0">
                <a:solidFill>
                  <a:srgbClr val="FFFFFF"/>
                </a:solidFill>
                <a:latin typeface="Verdana"/>
                <a:cs typeface="Verdana"/>
              </a:rPr>
              <a:t>via</a:t>
            </a:r>
            <a:r>
              <a:rPr sz="1600" spc="-195" dirty="0">
                <a:solidFill>
                  <a:srgbClr val="FFFFFF"/>
                </a:solidFill>
                <a:latin typeface="Verdana"/>
                <a:cs typeface="Verdana"/>
              </a:rPr>
              <a:t> </a:t>
            </a:r>
            <a:r>
              <a:rPr sz="1600" spc="-100" dirty="0">
                <a:solidFill>
                  <a:srgbClr val="FFFFFF"/>
                </a:solidFill>
                <a:latin typeface="Verdana"/>
                <a:cs typeface="Verdana"/>
              </a:rPr>
              <a:t>x509,</a:t>
            </a:r>
            <a:r>
              <a:rPr sz="1600" spc="-195" dirty="0">
                <a:solidFill>
                  <a:srgbClr val="FFFFFF"/>
                </a:solidFill>
                <a:latin typeface="Verdana"/>
                <a:cs typeface="Verdana"/>
              </a:rPr>
              <a:t> </a:t>
            </a:r>
            <a:r>
              <a:rPr sz="1600" spc="-95" dirty="0">
                <a:solidFill>
                  <a:srgbClr val="FFFFFF"/>
                </a:solidFill>
                <a:latin typeface="Verdana"/>
                <a:cs typeface="Verdana"/>
              </a:rPr>
              <a:t>jwt,  </a:t>
            </a:r>
            <a:r>
              <a:rPr sz="1600" spc="-60" dirty="0">
                <a:solidFill>
                  <a:srgbClr val="FFFFFF"/>
                </a:solidFill>
                <a:latin typeface="Verdana"/>
                <a:cs typeface="Verdana"/>
              </a:rPr>
              <a:t>http</a:t>
            </a:r>
            <a:r>
              <a:rPr sz="1600" spc="-195" dirty="0">
                <a:solidFill>
                  <a:srgbClr val="FFFFFF"/>
                </a:solidFill>
                <a:latin typeface="Verdana"/>
                <a:cs typeface="Verdana"/>
              </a:rPr>
              <a:t> </a:t>
            </a:r>
            <a:r>
              <a:rPr sz="1600" spc="-85" dirty="0">
                <a:solidFill>
                  <a:srgbClr val="FFFFFF"/>
                </a:solidFill>
                <a:latin typeface="Verdana"/>
                <a:cs typeface="Verdana"/>
              </a:rPr>
              <a:t>auth</a:t>
            </a:r>
            <a:r>
              <a:rPr sz="1600" spc="-195" dirty="0">
                <a:solidFill>
                  <a:srgbClr val="FFFFFF"/>
                </a:solidFill>
                <a:latin typeface="Verdana"/>
                <a:cs typeface="Verdana"/>
              </a:rPr>
              <a:t> </a:t>
            </a:r>
            <a:r>
              <a:rPr sz="1600" spc="-95" dirty="0">
                <a:solidFill>
                  <a:srgbClr val="FFFFFF"/>
                </a:solidFill>
                <a:latin typeface="Verdana"/>
                <a:cs typeface="Verdana"/>
              </a:rPr>
              <a:t>proxy,</a:t>
            </a:r>
            <a:r>
              <a:rPr sz="1600" spc="-195" dirty="0">
                <a:solidFill>
                  <a:srgbClr val="FFFFFF"/>
                </a:solidFill>
                <a:latin typeface="Verdana"/>
                <a:cs typeface="Verdana"/>
              </a:rPr>
              <a:t> </a:t>
            </a:r>
            <a:r>
              <a:rPr sz="1600" spc="-60" dirty="0">
                <a:solidFill>
                  <a:srgbClr val="FFFFFF"/>
                </a:solidFill>
                <a:latin typeface="Verdana"/>
                <a:cs typeface="Verdana"/>
              </a:rPr>
              <a:t>other</a:t>
            </a:r>
            <a:r>
              <a:rPr sz="1600" spc="-195" dirty="0">
                <a:solidFill>
                  <a:srgbClr val="FFFFFF"/>
                </a:solidFill>
                <a:latin typeface="Verdana"/>
                <a:cs typeface="Verdana"/>
              </a:rPr>
              <a:t> </a:t>
            </a:r>
            <a:r>
              <a:rPr sz="1600" spc="-95" dirty="0">
                <a:solidFill>
                  <a:srgbClr val="FFFFFF"/>
                </a:solidFill>
                <a:latin typeface="Verdana"/>
                <a:cs typeface="Verdana"/>
              </a:rPr>
              <a:t>plugins,</a:t>
            </a:r>
            <a:r>
              <a:rPr sz="1600" spc="-195" dirty="0">
                <a:solidFill>
                  <a:srgbClr val="FFFFFF"/>
                </a:solidFill>
                <a:latin typeface="Verdana"/>
                <a:cs typeface="Verdana"/>
              </a:rPr>
              <a:t> </a:t>
            </a:r>
            <a:r>
              <a:rPr sz="1600" spc="-45" dirty="0">
                <a:solidFill>
                  <a:srgbClr val="FFFFFF"/>
                </a:solidFill>
                <a:latin typeface="Verdana"/>
                <a:cs typeface="Verdana"/>
              </a:rPr>
              <a:t>or</a:t>
            </a:r>
            <a:r>
              <a:rPr sz="1600" spc="-195" dirty="0">
                <a:solidFill>
                  <a:srgbClr val="FFFFFF"/>
                </a:solidFill>
                <a:latin typeface="Verdana"/>
                <a:cs typeface="Verdana"/>
              </a:rPr>
              <a:t> </a:t>
            </a:r>
            <a:r>
              <a:rPr sz="1600" spc="-75" dirty="0">
                <a:solidFill>
                  <a:srgbClr val="FFFFFF"/>
                </a:solidFill>
                <a:latin typeface="Verdana"/>
                <a:cs typeface="Verdana"/>
              </a:rPr>
              <a:t>http-basic</a:t>
            </a:r>
            <a:r>
              <a:rPr sz="1600" spc="-190" dirty="0">
                <a:solidFill>
                  <a:srgbClr val="FFFFFF"/>
                </a:solidFill>
                <a:latin typeface="Verdana"/>
                <a:cs typeface="Verdana"/>
              </a:rPr>
              <a:t> </a:t>
            </a:r>
            <a:r>
              <a:rPr sz="1600" spc="-105" dirty="0">
                <a:solidFill>
                  <a:srgbClr val="FFFFFF"/>
                </a:solidFill>
                <a:latin typeface="Verdana"/>
                <a:cs typeface="Verdana"/>
              </a:rPr>
              <a:t>auth.</a:t>
            </a:r>
            <a:endParaRPr sz="1600" dirty="0">
              <a:latin typeface="Verdana"/>
              <a:cs typeface="Verdana"/>
            </a:endParaRPr>
          </a:p>
          <a:p>
            <a:pPr>
              <a:spcBef>
                <a:spcPts val="50"/>
              </a:spcBef>
              <a:buClr>
                <a:srgbClr val="FFFFFF"/>
              </a:buClr>
              <a:buFont typeface="Verdana"/>
              <a:buAutoNum type="arabicParenR" startAt="3"/>
            </a:pPr>
            <a:endParaRPr sz="1600" dirty="0">
              <a:latin typeface="Times New Roman"/>
              <a:cs typeface="Times New Roman"/>
            </a:endParaRPr>
          </a:p>
          <a:p>
            <a:pPr marL="12700" marR="2523490">
              <a:lnSpc>
                <a:spcPts val="1420"/>
              </a:lnSpc>
              <a:spcBef>
                <a:spcPts val="5"/>
              </a:spcBef>
              <a:buAutoNum type="arabicParenR" startAt="3"/>
              <a:tabLst>
                <a:tab pos="176530" algn="l"/>
              </a:tabLst>
            </a:pPr>
            <a:r>
              <a:rPr sz="1600" spc="-55" dirty="0">
                <a:solidFill>
                  <a:srgbClr val="FFFFFF"/>
                </a:solidFill>
                <a:latin typeface="Verdana"/>
                <a:cs typeface="Verdana"/>
              </a:rPr>
              <a:t>Authorization</a:t>
            </a:r>
            <a:r>
              <a:rPr sz="1600" spc="-204" dirty="0">
                <a:solidFill>
                  <a:srgbClr val="FFFFFF"/>
                </a:solidFill>
                <a:latin typeface="Verdana"/>
                <a:cs typeface="Verdana"/>
              </a:rPr>
              <a:t> </a:t>
            </a:r>
            <a:r>
              <a:rPr sz="1600" spc="-65" dirty="0">
                <a:solidFill>
                  <a:srgbClr val="FFFFFF"/>
                </a:solidFill>
                <a:latin typeface="Verdana"/>
                <a:cs typeface="Verdana"/>
              </a:rPr>
              <a:t>iterates</a:t>
            </a:r>
            <a:r>
              <a:rPr sz="1600" spc="-204" dirty="0">
                <a:solidFill>
                  <a:srgbClr val="FFFFFF"/>
                </a:solidFill>
                <a:latin typeface="Verdana"/>
                <a:cs typeface="Verdana"/>
              </a:rPr>
              <a:t> </a:t>
            </a:r>
            <a:r>
              <a:rPr sz="1600" spc="-70" dirty="0">
                <a:solidFill>
                  <a:srgbClr val="FFFFFF"/>
                </a:solidFill>
                <a:latin typeface="Verdana"/>
                <a:cs typeface="Verdana"/>
              </a:rPr>
              <a:t>over</a:t>
            </a:r>
            <a:r>
              <a:rPr sz="1600" spc="-204" dirty="0">
                <a:solidFill>
                  <a:srgbClr val="FFFFFF"/>
                </a:solidFill>
                <a:latin typeface="Verdana"/>
                <a:cs typeface="Verdana"/>
              </a:rPr>
              <a:t> </a:t>
            </a:r>
            <a:r>
              <a:rPr sz="1600" spc="-75" dirty="0">
                <a:solidFill>
                  <a:srgbClr val="FFFFFF"/>
                </a:solidFill>
                <a:latin typeface="Verdana"/>
                <a:cs typeface="Verdana"/>
              </a:rPr>
              <a:t>available</a:t>
            </a:r>
            <a:r>
              <a:rPr sz="1600" spc="-200" dirty="0">
                <a:solidFill>
                  <a:srgbClr val="FFFFFF"/>
                </a:solidFill>
                <a:latin typeface="Verdana"/>
                <a:cs typeface="Verdana"/>
              </a:rPr>
              <a:t> </a:t>
            </a:r>
            <a:r>
              <a:rPr sz="1600" spc="-60" dirty="0">
                <a:solidFill>
                  <a:srgbClr val="FFFFFF"/>
                </a:solidFill>
                <a:latin typeface="Verdana"/>
                <a:cs typeface="Verdana"/>
              </a:rPr>
              <a:t>AuthZ  </a:t>
            </a:r>
            <a:r>
              <a:rPr sz="1600" spc="-100" dirty="0">
                <a:solidFill>
                  <a:srgbClr val="FFFFFF"/>
                </a:solidFill>
                <a:latin typeface="Verdana"/>
                <a:cs typeface="Verdana"/>
              </a:rPr>
              <a:t>sources:</a:t>
            </a:r>
            <a:r>
              <a:rPr sz="1600" spc="-200" dirty="0">
                <a:solidFill>
                  <a:srgbClr val="FFFFFF"/>
                </a:solidFill>
                <a:latin typeface="Verdana"/>
                <a:cs typeface="Verdana"/>
              </a:rPr>
              <a:t> </a:t>
            </a:r>
            <a:r>
              <a:rPr sz="1600" spc="-80" dirty="0">
                <a:solidFill>
                  <a:srgbClr val="FFFFFF"/>
                </a:solidFill>
                <a:latin typeface="Verdana"/>
                <a:cs typeface="Verdana"/>
              </a:rPr>
              <a:t>Node,</a:t>
            </a:r>
            <a:r>
              <a:rPr sz="1600" spc="-195" dirty="0">
                <a:solidFill>
                  <a:srgbClr val="FFFFFF"/>
                </a:solidFill>
                <a:latin typeface="Verdana"/>
                <a:cs typeface="Verdana"/>
              </a:rPr>
              <a:t> </a:t>
            </a:r>
            <a:r>
              <a:rPr sz="1600" spc="-55" dirty="0">
                <a:solidFill>
                  <a:srgbClr val="FFFFFF"/>
                </a:solidFill>
                <a:latin typeface="Verdana"/>
                <a:cs typeface="Verdana"/>
              </a:rPr>
              <a:t>ABAC,</a:t>
            </a:r>
            <a:r>
              <a:rPr sz="1600" spc="-200" dirty="0">
                <a:solidFill>
                  <a:srgbClr val="FFFFFF"/>
                </a:solidFill>
                <a:latin typeface="Verdana"/>
                <a:cs typeface="Verdana"/>
              </a:rPr>
              <a:t> </a:t>
            </a:r>
            <a:r>
              <a:rPr sz="1600" spc="-65" dirty="0">
                <a:solidFill>
                  <a:srgbClr val="FFFFFF"/>
                </a:solidFill>
                <a:latin typeface="Verdana"/>
                <a:cs typeface="Verdana"/>
              </a:rPr>
              <a:t>RBAC,</a:t>
            </a:r>
            <a:r>
              <a:rPr sz="1600" spc="-195" dirty="0">
                <a:solidFill>
                  <a:srgbClr val="FFFFFF"/>
                </a:solidFill>
                <a:latin typeface="Verdana"/>
                <a:cs typeface="Verdana"/>
              </a:rPr>
              <a:t> </a:t>
            </a:r>
            <a:r>
              <a:rPr sz="1600" spc="-45" dirty="0">
                <a:solidFill>
                  <a:srgbClr val="FFFFFF"/>
                </a:solidFill>
                <a:latin typeface="Verdana"/>
                <a:cs typeface="Verdana"/>
              </a:rPr>
              <a:t>or</a:t>
            </a:r>
            <a:r>
              <a:rPr sz="1600" spc="-195" dirty="0">
                <a:solidFill>
                  <a:srgbClr val="FFFFFF"/>
                </a:solidFill>
                <a:latin typeface="Verdana"/>
                <a:cs typeface="Verdana"/>
              </a:rPr>
              <a:t> </a:t>
            </a:r>
            <a:r>
              <a:rPr sz="1600" spc="-90" dirty="0">
                <a:solidFill>
                  <a:srgbClr val="FFFFFF"/>
                </a:solidFill>
                <a:latin typeface="Verdana"/>
                <a:cs typeface="Verdana"/>
              </a:rPr>
              <a:t>webhook.</a:t>
            </a:r>
            <a:endParaRPr sz="1600" dirty="0">
              <a:latin typeface="Verdana"/>
              <a:cs typeface="Verdana"/>
            </a:endParaRPr>
          </a:p>
          <a:p>
            <a:pPr>
              <a:spcBef>
                <a:spcPts val="5"/>
              </a:spcBef>
              <a:buClr>
                <a:srgbClr val="FFFFFF"/>
              </a:buClr>
              <a:buFont typeface="Verdana"/>
              <a:buAutoNum type="arabicParenR" startAt="3"/>
            </a:pPr>
            <a:endParaRPr sz="1600" dirty="0">
              <a:latin typeface="Times New Roman"/>
              <a:cs typeface="Times New Roman"/>
            </a:endParaRPr>
          </a:p>
          <a:p>
            <a:pPr marL="41910" marR="2580005" indent="-29209">
              <a:lnSpc>
                <a:spcPts val="1420"/>
              </a:lnSpc>
              <a:spcBef>
                <a:spcPts val="5"/>
              </a:spcBef>
              <a:buAutoNum type="arabicParenR" startAt="3"/>
              <a:tabLst>
                <a:tab pos="176530" algn="l"/>
              </a:tabLst>
            </a:pPr>
            <a:r>
              <a:rPr sz="1600" spc="-65" dirty="0">
                <a:solidFill>
                  <a:srgbClr val="FFFFFF"/>
                </a:solidFill>
                <a:latin typeface="Verdana"/>
                <a:cs typeface="Verdana"/>
              </a:rPr>
              <a:t>AdmissionControl</a:t>
            </a:r>
            <a:r>
              <a:rPr sz="1600" spc="-195" dirty="0">
                <a:solidFill>
                  <a:srgbClr val="FFFFFF"/>
                </a:solidFill>
                <a:latin typeface="Verdana"/>
                <a:cs typeface="Verdana"/>
              </a:rPr>
              <a:t> </a:t>
            </a:r>
            <a:r>
              <a:rPr sz="1600" spc="-85" dirty="0">
                <a:solidFill>
                  <a:srgbClr val="FFFFFF"/>
                </a:solidFill>
                <a:latin typeface="Verdana"/>
                <a:cs typeface="Verdana"/>
              </a:rPr>
              <a:t>checks</a:t>
            </a:r>
            <a:r>
              <a:rPr sz="1600" spc="-195" dirty="0">
                <a:solidFill>
                  <a:srgbClr val="FFFFFF"/>
                </a:solidFill>
                <a:latin typeface="Verdana"/>
                <a:cs typeface="Verdana"/>
              </a:rPr>
              <a:t> </a:t>
            </a:r>
            <a:r>
              <a:rPr sz="1600" spc="-70" dirty="0">
                <a:solidFill>
                  <a:srgbClr val="FFFFFF"/>
                </a:solidFill>
                <a:latin typeface="Verdana"/>
                <a:cs typeface="Verdana"/>
              </a:rPr>
              <a:t>resource</a:t>
            </a:r>
            <a:r>
              <a:rPr sz="1600" spc="-195" dirty="0">
                <a:solidFill>
                  <a:srgbClr val="FFFFFF"/>
                </a:solidFill>
                <a:latin typeface="Verdana"/>
                <a:cs typeface="Verdana"/>
              </a:rPr>
              <a:t> </a:t>
            </a:r>
            <a:r>
              <a:rPr sz="1600" spc="-95" dirty="0">
                <a:solidFill>
                  <a:srgbClr val="FFFFFF"/>
                </a:solidFill>
                <a:latin typeface="Verdana"/>
                <a:cs typeface="Verdana"/>
              </a:rPr>
              <a:t>quotas,  </a:t>
            </a:r>
            <a:r>
              <a:rPr sz="1600" spc="-60" dirty="0">
                <a:solidFill>
                  <a:srgbClr val="FFFFFF"/>
                </a:solidFill>
                <a:latin typeface="Verdana"/>
                <a:cs typeface="Verdana"/>
              </a:rPr>
              <a:t>other</a:t>
            </a:r>
            <a:r>
              <a:rPr sz="1600" spc="-200" dirty="0">
                <a:solidFill>
                  <a:srgbClr val="FFFFFF"/>
                </a:solidFill>
                <a:latin typeface="Verdana"/>
                <a:cs typeface="Verdana"/>
              </a:rPr>
              <a:t> </a:t>
            </a:r>
            <a:r>
              <a:rPr sz="1600" spc="-65" dirty="0">
                <a:solidFill>
                  <a:srgbClr val="FFFFFF"/>
                </a:solidFill>
                <a:latin typeface="Verdana"/>
                <a:cs typeface="Verdana"/>
              </a:rPr>
              <a:t>security</a:t>
            </a:r>
            <a:r>
              <a:rPr sz="1600" spc="-195" dirty="0">
                <a:solidFill>
                  <a:srgbClr val="FFFFFF"/>
                </a:solidFill>
                <a:latin typeface="Verdana"/>
                <a:cs typeface="Verdana"/>
              </a:rPr>
              <a:t> </a:t>
            </a:r>
            <a:r>
              <a:rPr sz="1600" spc="-65" dirty="0">
                <a:solidFill>
                  <a:srgbClr val="FFFFFF"/>
                </a:solidFill>
                <a:latin typeface="Verdana"/>
                <a:cs typeface="Verdana"/>
              </a:rPr>
              <a:t>related</a:t>
            </a:r>
            <a:r>
              <a:rPr sz="1600" spc="-200" dirty="0">
                <a:solidFill>
                  <a:srgbClr val="FFFFFF"/>
                </a:solidFill>
                <a:latin typeface="Verdana"/>
                <a:cs typeface="Verdana"/>
              </a:rPr>
              <a:t> </a:t>
            </a:r>
            <a:r>
              <a:rPr sz="1600" spc="-85" dirty="0">
                <a:solidFill>
                  <a:srgbClr val="FFFFFF"/>
                </a:solidFill>
                <a:latin typeface="Verdana"/>
                <a:cs typeface="Verdana"/>
              </a:rPr>
              <a:t>checks</a:t>
            </a:r>
            <a:r>
              <a:rPr sz="1600" spc="-195" dirty="0">
                <a:solidFill>
                  <a:srgbClr val="FFFFFF"/>
                </a:solidFill>
                <a:latin typeface="Verdana"/>
                <a:cs typeface="Verdana"/>
              </a:rPr>
              <a:t> </a:t>
            </a:r>
            <a:r>
              <a:rPr sz="1600" spc="-90" dirty="0">
                <a:solidFill>
                  <a:srgbClr val="FFFFFF"/>
                </a:solidFill>
                <a:latin typeface="Verdana"/>
                <a:cs typeface="Verdana"/>
              </a:rPr>
              <a:t>etc.</a:t>
            </a:r>
            <a:endParaRPr sz="1600" dirty="0">
              <a:latin typeface="Verdana"/>
              <a:cs typeface="Verdana"/>
            </a:endParaRPr>
          </a:p>
          <a:p>
            <a:pPr>
              <a:spcBef>
                <a:spcPts val="40"/>
              </a:spcBef>
              <a:buClr>
                <a:srgbClr val="FFFFFF"/>
              </a:buClr>
              <a:buFont typeface="Verdana"/>
              <a:buAutoNum type="arabicParenR" startAt="3"/>
            </a:pPr>
            <a:endParaRPr sz="1600" dirty="0">
              <a:latin typeface="Times New Roman"/>
              <a:cs typeface="Times New Roman"/>
            </a:endParaRPr>
          </a:p>
          <a:p>
            <a:pPr marL="12700">
              <a:buAutoNum type="arabicParenR" startAt="3"/>
              <a:tabLst>
                <a:tab pos="176530" algn="l"/>
              </a:tabLst>
            </a:pPr>
            <a:r>
              <a:rPr sz="1600" spc="-80" dirty="0">
                <a:solidFill>
                  <a:srgbClr val="FFFFFF"/>
                </a:solidFill>
                <a:latin typeface="Verdana"/>
                <a:cs typeface="Verdana"/>
              </a:rPr>
              <a:t>Request</a:t>
            </a:r>
            <a:r>
              <a:rPr sz="1600" spc="-200" dirty="0">
                <a:solidFill>
                  <a:srgbClr val="FFFFFF"/>
                </a:solidFill>
                <a:latin typeface="Verdana"/>
                <a:cs typeface="Verdana"/>
              </a:rPr>
              <a:t> </a:t>
            </a:r>
            <a:r>
              <a:rPr sz="1600" spc="-65" dirty="0">
                <a:solidFill>
                  <a:srgbClr val="FFFFFF"/>
                </a:solidFill>
                <a:latin typeface="Verdana"/>
                <a:cs typeface="Verdana"/>
              </a:rPr>
              <a:t>is</a:t>
            </a:r>
            <a:r>
              <a:rPr sz="1600" spc="-195" dirty="0">
                <a:solidFill>
                  <a:srgbClr val="FFFFFF"/>
                </a:solidFill>
                <a:latin typeface="Verdana"/>
                <a:cs typeface="Verdana"/>
              </a:rPr>
              <a:t> </a:t>
            </a:r>
            <a:r>
              <a:rPr sz="1600" spc="-65" dirty="0">
                <a:solidFill>
                  <a:srgbClr val="FFFFFF"/>
                </a:solidFill>
                <a:latin typeface="Verdana"/>
                <a:cs typeface="Verdana"/>
              </a:rPr>
              <a:t>stored</a:t>
            </a:r>
            <a:r>
              <a:rPr sz="1600" spc="-195" dirty="0">
                <a:solidFill>
                  <a:srgbClr val="FFFFFF"/>
                </a:solidFill>
                <a:latin typeface="Verdana"/>
                <a:cs typeface="Verdana"/>
              </a:rPr>
              <a:t> </a:t>
            </a:r>
            <a:r>
              <a:rPr sz="1600" spc="-60" dirty="0">
                <a:solidFill>
                  <a:srgbClr val="FFFFFF"/>
                </a:solidFill>
                <a:latin typeface="Verdana"/>
                <a:cs typeface="Verdana"/>
              </a:rPr>
              <a:t>in</a:t>
            </a:r>
            <a:r>
              <a:rPr sz="1600" spc="-195" dirty="0">
                <a:solidFill>
                  <a:srgbClr val="FFFFFF"/>
                </a:solidFill>
                <a:latin typeface="Verdana"/>
                <a:cs typeface="Verdana"/>
              </a:rPr>
              <a:t> </a:t>
            </a:r>
            <a:r>
              <a:rPr sz="1600" spc="-90" dirty="0">
                <a:solidFill>
                  <a:srgbClr val="FFFFFF"/>
                </a:solidFill>
                <a:latin typeface="Verdana"/>
                <a:cs typeface="Verdana"/>
              </a:rPr>
              <a:t>etcd.</a:t>
            </a:r>
            <a:endParaRPr sz="1600" dirty="0">
              <a:latin typeface="Verdana"/>
              <a:cs typeface="Verdana"/>
            </a:endParaRPr>
          </a:p>
          <a:p>
            <a:pPr>
              <a:spcBef>
                <a:spcPts val="25"/>
              </a:spcBef>
              <a:buClr>
                <a:srgbClr val="FFFFFF"/>
              </a:buClr>
              <a:buFont typeface="Verdana"/>
              <a:buAutoNum type="arabicParenR" startAt="3"/>
            </a:pPr>
            <a:endParaRPr sz="1600" dirty="0">
              <a:latin typeface="Times New Roman"/>
              <a:cs typeface="Times New Roman"/>
            </a:endParaRPr>
          </a:p>
          <a:p>
            <a:pPr marL="12700">
              <a:buAutoNum type="arabicParenR" startAt="3"/>
              <a:tabLst>
                <a:tab pos="176530" algn="l"/>
              </a:tabLst>
            </a:pPr>
            <a:r>
              <a:rPr sz="1600" spc="-65" dirty="0">
                <a:solidFill>
                  <a:srgbClr val="FFFFFF"/>
                </a:solidFill>
                <a:latin typeface="Verdana"/>
                <a:cs typeface="Verdana"/>
              </a:rPr>
              <a:t>Initializers</a:t>
            </a:r>
            <a:r>
              <a:rPr sz="1600" spc="-190" dirty="0">
                <a:solidFill>
                  <a:srgbClr val="FFFFFF"/>
                </a:solidFill>
                <a:latin typeface="Verdana"/>
                <a:cs typeface="Verdana"/>
              </a:rPr>
              <a:t> </a:t>
            </a:r>
            <a:r>
              <a:rPr sz="1600" spc="-80" dirty="0">
                <a:solidFill>
                  <a:srgbClr val="FFFFFF"/>
                </a:solidFill>
                <a:latin typeface="Verdana"/>
                <a:cs typeface="Verdana"/>
              </a:rPr>
              <a:t>are</a:t>
            </a:r>
            <a:r>
              <a:rPr sz="1600" spc="-185" dirty="0">
                <a:solidFill>
                  <a:srgbClr val="FFFFFF"/>
                </a:solidFill>
                <a:latin typeface="Verdana"/>
                <a:cs typeface="Verdana"/>
              </a:rPr>
              <a:t> </a:t>
            </a:r>
            <a:r>
              <a:rPr sz="1600" spc="-90" dirty="0">
                <a:solidFill>
                  <a:srgbClr val="FFFFFF"/>
                </a:solidFill>
                <a:latin typeface="Verdana"/>
                <a:cs typeface="Verdana"/>
              </a:rPr>
              <a:t>given</a:t>
            </a:r>
            <a:r>
              <a:rPr sz="1600" spc="-185" dirty="0">
                <a:solidFill>
                  <a:srgbClr val="FFFFFF"/>
                </a:solidFill>
                <a:latin typeface="Verdana"/>
                <a:cs typeface="Verdana"/>
              </a:rPr>
              <a:t> </a:t>
            </a:r>
            <a:r>
              <a:rPr sz="1600" spc="-65" dirty="0">
                <a:solidFill>
                  <a:srgbClr val="FFFFFF"/>
                </a:solidFill>
                <a:latin typeface="Verdana"/>
                <a:cs typeface="Verdana"/>
              </a:rPr>
              <a:t>opportunity</a:t>
            </a:r>
            <a:r>
              <a:rPr sz="1600" spc="-190" dirty="0">
                <a:solidFill>
                  <a:srgbClr val="FFFFFF"/>
                </a:solidFill>
                <a:latin typeface="Verdana"/>
                <a:cs typeface="Verdana"/>
              </a:rPr>
              <a:t> </a:t>
            </a:r>
            <a:r>
              <a:rPr sz="1600" spc="-45" dirty="0">
                <a:solidFill>
                  <a:srgbClr val="FFFFFF"/>
                </a:solidFill>
                <a:latin typeface="Verdana"/>
                <a:cs typeface="Verdana"/>
              </a:rPr>
              <a:t>to</a:t>
            </a:r>
            <a:r>
              <a:rPr sz="1600" spc="-185" dirty="0">
                <a:solidFill>
                  <a:srgbClr val="FFFFFF"/>
                </a:solidFill>
                <a:latin typeface="Verdana"/>
                <a:cs typeface="Verdana"/>
              </a:rPr>
              <a:t> </a:t>
            </a:r>
            <a:r>
              <a:rPr sz="1600" spc="-90" dirty="0">
                <a:solidFill>
                  <a:srgbClr val="FFFFFF"/>
                </a:solidFill>
                <a:latin typeface="Verdana"/>
                <a:cs typeface="Verdana"/>
              </a:rPr>
              <a:t>mutate</a:t>
            </a:r>
            <a:r>
              <a:rPr sz="1600" spc="-185" dirty="0">
                <a:solidFill>
                  <a:srgbClr val="FFFFFF"/>
                </a:solidFill>
                <a:latin typeface="Verdana"/>
                <a:cs typeface="Verdana"/>
              </a:rPr>
              <a:t> </a:t>
            </a:r>
            <a:r>
              <a:rPr sz="1600" spc="-75" dirty="0">
                <a:solidFill>
                  <a:srgbClr val="FFFFFF"/>
                </a:solidFill>
                <a:latin typeface="Verdana"/>
                <a:cs typeface="Verdana"/>
              </a:rPr>
              <a:t>request</a:t>
            </a:r>
            <a:r>
              <a:rPr sz="1600" spc="-185" dirty="0">
                <a:solidFill>
                  <a:srgbClr val="FFFFFF"/>
                </a:solidFill>
                <a:latin typeface="Verdana"/>
                <a:cs typeface="Verdana"/>
              </a:rPr>
              <a:t> </a:t>
            </a:r>
            <a:r>
              <a:rPr sz="1600" spc="-60" dirty="0">
                <a:solidFill>
                  <a:srgbClr val="FFFFFF"/>
                </a:solidFill>
                <a:latin typeface="Verdana"/>
                <a:cs typeface="Verdana"/>
              </a:rPr>
              <a:t>before</a:t>
            </a:r>
            <a:r>
              <a:rPr sz="1600" spc="-190" dirty="0">
                <a:solidFill>
                  <a:srgbClr val="FFFFFF"/>
                </a:solidFill>
                <a:latin typeface="Verdana"/>
                <a:cs typeface="Verdana"/>
              </a:rPr>
              <a:t> </a:t>
            </a:r>
            <a:r>
              <a:rPr sz="1600" spc="-70" dirty="0">
                <a:solidFill>
                  <a:srgbClr val="FFFFFF"/>
                </a:solidFill>
                <a:latin typeface="Verdana"/>
                <a:cs typeface="Verdana"/>
              </a:rPr>
              <a:t>the</a:t>
            </a:r>
            <a:r>
              <a:rPr sz="1600" spc="-185" dirty="0">
                <a:solidFill>
                  <a:srgbClr val="FFFFFF"/>
                </a:solidFill>
                <a:latin typeface="Verdana"/>
                <a:cs typeface="Verdana"/>
              </a:rPr>
              <a:t> </a:t>
            </a:r>
            <a:r>
              <a:rPr sz="1600" spc="-75" dirty="0">
                <a:solidFill>
                  <a:srgbClr val="FFFFFF"/>
                </a:solidFill>
                <a:latin typeface="Verdana"/>
                <a:cs typeface="Verdana"/>
              </a:rPr>
              <a:t>object</a:t>
            </a:r>
            <a:r>
              <a:rPr sz="1600" spc="-185" dirty="0">
                <a:solidFill>
                  <a:srgbClr val="FFFFFF"/>
                </a:solidFill>
                <a:latin typeface="Verdana"/>
                <a:cs typeface="Verdana"/>
              </a:rPr>
              <a:t> </a:t>
            </a:r>
            <a:r>
              <a:rPr sz="1600" spc="-65" dirty="0">
                <a:solidFill>
                  <a:srgbClr val="FFFFFF"/>
                </a:solidFill>
                <a:latin typeface="Verdana"/>
                <a:cs typeface="Verdana"/>
              </a:rPr>
              <a:t>is</a:t>
            </a:r>
            <a:r>
              <a:rPr sz="1600" spc="-185" dirty="0">
                <a:solidFill>
                  <a:srgbClr val="FFFFFF"/>
                </a:solidFill>
                <a:latin typeface="Verdana"/>
                <a:cs typeface="Verdana"/>
              </a:rPr>
              <a:t> </a:t>
            </a:r>
            <a:r>
              <a:rPr sz="1600" spc="-85" dirty="0">
                <a:solidFill>
                  <a:srgbClr val="FFFFFF"/>
                </a:solidFill>
                <a:latin typeface="Verdana"/>
                <a:cs typeface="Verdana"/>
              </a:rPr>
              <a:t>published.</a:t>
            </a:r>
            <a:endParaRPr sz="1600" dirty="0">
              <a:latin typeface="Verdana"/>
              <a:cs typeface="Verdana"/>
            </a:endParaRPr>
          </a:p>
          <a:p>
            <a:pPr>
              <a:spcBef>
                <a:spcPts val="25"/>
              </a:spcBef>
              <a:buClr>
                <a:srgbClr val="FFFFFF"/>
              </a:buClr>
              <a:buFont typeface="Verdana"/>
              <a:buAutoNum type="arabicParenR" startAt="3"/>
            </a:pPr>
            <a:endParaRPr sz="1600" dirty="0">
              <a:latin typeface="Times New Roman"/>
              <a:cs typeface="Times New Roman"/>
            </a:endParaRPr>
          </a:p>
          <a:p>
            <a:pPr marL="12700">
              <a:buAutoNum type="arabicParenR" startAt="3"/>
              <a:tabLst>
                <a:tab pos="176530" algn="l"/>
              </a:tabLst>
            </a:pPr>
            <a:r>
              <a:rPr sz="1600" spc="-80" dirty="0">
                <a:solidFill>
                  <a:srgbClr val="FFFFFF"/>
                </a:solidFill>
                <a:latin typeface="Verdana"/>
                <a:cs typeface="Verdana"/>
              </a:rPr>
              <a:t>Request</a:t>
            </a:r>
            <a:r>
              <a:rPr sz="1600" spc="-200" dirty="0">
                <a:solidFill>
                  <a:srgbClr val="FFFFFF"/>
                </a:solidFill>
                <a:latin typeface="Verdana"/>
                <a:cs typeface="Verdana"/>
              </a:rPr>
              <a:t> </a:t>
            </a:r>
            <a:r>
              <a:rPr sz="1600" spc="-65" dirty="0">
                <a:solidFill>
                  <a:srgbClr val="FFFFFF"/>
                </a:solidFill>
                <a:latin typeface="Verdana"/>
                <a:cs typeface="Verdana"/>
              </a:rPr>
              <a:t>is</a:t>
            </a:r>
            <a:r>
              <a:rPr sz="1600" spc="-195" dirty="0">
                <a:solidFill>
                  <a:srgbClr val="FFFFFF"/>
                </a:solidFill>
                <a:latin typeface="Verdana"/>
                <a:cs typeface="Verdana"/>
              </a:rPr>
              <a:t> </a:t>
            </a:r>
            <a:r>
              <a:rPr sz="1600" spc="-75" dirty="0">
                <a:solidFill>
                  <a:srgbClr val="FFFFFF"/>
                </a:solidFill>
                <a:latin typeface="Verdana"/>
                <a:cs typeface="Verdana"/>
              </a:rPr>
              <a:t>published</a:t>
            </a:r>
            <a:r>
              <a:rPr sz="1600" spc="-195" dirty="0">
                <a:solidFill>
                  <a:srgbClr val="FFFFFF"/>
                </a:solidFill>
                <a:latin typeface="Verdana"/>
                <a:cs typeface="Verdana"/>
              </a:rPr>
              <a:t> </a:t>
            </a:r>
            <a:r>
              <a:rPr sz="1600" spc="-80" dirty="0">
                <a:solidFill>
                  <a:srgbClr val="FFFFFF"/>
                </a:solidFill>
                <a:latin typeface="Verdana"/>
                <a:cs typeface="Verdana"/>
              </a:rPr>
              <a:t>on</a:t>
            </a:r>
            <a:r>
              <a:rPr sz="1600" spc="-195" dirty="0">
                <a:solidFill>
                  <a:srgbClr val="FFFFFF"/>
                </a:solidFill>
                <a:latin typeface="Verdana"/>
                <a:cs typeface="Verdana"/>
              </a:rPr>
              <a:t> </a:t>
            </a:r>
            <a:r>
              <a:rPr sz="1600" spc="-85" dirty="0">
                <a:solidFill>
                  <a:srgbClr val="FFFFFF"/>
                </a:solidFill>
                <a:latin typeface="Verdana"/>
                <a:cs typeface="Verdana"/>
              </a:rPr>
              <a:t>apiserver.</a:t>
            </a:r>
            <a:endParaRPr sz="1600" dirty="0">
              <a:latin typeface="Verdana"/>
              <a:cs typeface="Verdana"/>
            </a:endParaRPr>
          </a:p>
        </p:txBody>
      </p:sp>
    </p:spTree>
    <p:extLst>
      <p:ext uri="{BB962C8B-B14F-4D97-AF65-F5344CB8AC3E}">
        <p14:creationId xmlns:p14="http://schemas.microsoft.com/office/powerpoint/2010/main" val="23458218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18" y="1502182"/>
            <a:ext cx="3547745" cy="391160"/>
          </a:xfrm>
          <a:prstGeom prst="rect">
            <a:avLst/>
          </a:prstGeom>
        </p:spPr>
        <p:txBody>
          <a:bodyPr vert="horz" wrap="square" lIns="0" tIns="12700" rIns="0" bIns="0" rtlCol="0" anchor="t">
            <a:spAutoFit/>
          </a:bodyPr>
          <a:lstStyle/>
          <a:p>
            <a:pPr marL="12700">
              <a:lnSpc>
                <a:spcPct val="100000"/>
              </a:lnSpc>
              <a:spcBef>
                <a:spcPts val="100"/>
              </a:spcBef>
            </a:pPr>
            <a:r>
              <a:rPr sz="2400" spc="55" dirty="0"/>
              <a:t>Deployment</a:t>
            </a:r>
            <a:r>
              <a:rPr sz="2400" spc="-290" dirty="0"/>
              <a:t> </a:t>
            </a:r>
            <a:r>
              <a:rPr sz="2400" spc="15" dirty="0"/>
              <a:t>Controller</a:t>
            </a:r>
            <a:endParaRPr sz="2400"/>
          </a:p>
        </p:txBody>
      </p:sp>
      <p:sp>
        <p:nvSpPr>
          <p:cNvPr id="3" name="object 3"/>
          <p:cNvSpPr txBox="1"/>
          <p:nvPr/>
        </p:nvSpPr>
        <p:spPr>
          <a:xfrm>
            <a:off x="1370517" y="2491217"/>
            <a:ext cx="3930650" cy="2248501"/>
          </a:xfrm>
          <a:prstGeom prst="rect">
            <a:avLst/>
          </a:prstGeom>
        </p:spPr>
        <p:txBody>
          <a:bodyPr vert="horz" wrap="square" lIns="0" tIns="10795" rIns="0" bIns="0" rtlCol="0">
            <a:spAutoFit/>
          </a:bodyPr>
          <a:lstStyle/>
          <a:p>
            <a:pPr marL="12700" marR="488950">
              <a:lnSpc>
                <a:spcPct val="101000"/>
              </a:lnSpc>
              <a:spcBef>
                <a:spcPts val="85"/>
              </a:spcBef>
              <a:buAutoNum type="arabicParenR" startAt="9"/>
              <a:tabLst>
                <a:tab pos="222250" algn="l"/>
              </a:tabLst>
            </a:pPr>
            <a:r>
              <a:rPr sz="1300" spc="-85" dirty="0">
                <a:solidFill>
                  <a:srgbClr val="FFFFFF"/>
                </a:solidFill>
                <a:latin typeface="Verdana"/>
                <a:cs typeface="Verdana"/>
              </a:rPr>
              <a:t>Deployment</a:t>
            </a:r>
            <a:r>
              <a:rPr sz="1300" spc="-215" dirty="0">
                <a:solidFill>
                  <a:srgbClr val="FFFFFF"/>
                </a:solidFill>
                <a:latin typeface="Verdana"/>
                <a:cs typeface="Verdana"/>
              </a:rPr>
              <a: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70" dirty="0">
                <a:solidFill>
                  <a:srgbClr val="FFFFFF"/>
                </a:solidFill>
                <a:latin typeface="Verdana"/>
                <a:cs typeface="Verdana"/>
              </a:rPr>
              <a:t>is</a:t>
            </a:r>
            <a:r>
              <a:rPr sz="1300" spc="-215" dirty="0">
                <a:solidFill>
                  <a:srgbClr val="FFFFFF"/>
                </a:solidFill>
                <a:latin typeface="Verdana"/>
                <a:cs typeface="Verdana"/>
              </a:rPr>
              <a:t> </a:t>
            </a:r>
            <a:r>
              <a:rPr sz="1300" spc="-55" dirty="0">
                <a:solidFill>
                  <a:srgbClr val="FFFFFF"/>
                </a:solidFill>
                <a:latin typeface="Verdana"/>
                <a:cs typeface="Verdana"/>
              </a:rPr>
              <a:t>notified</a:t>
            </a:r>
            <a:r>
              <a:rPr sz="1300" spc="-215" dirty="0">
                <a:solidFill>
                  <a:srgbClr val="FFFFFF"/>
                </a:solidFill>
                <a:latin typeface="Verdana"/>
                <a:cs typeface="Verdana"/>
              </a:rPr>
              <a:t> </a:t>
            </a:r>
            <a:r>
              <a:rPr sz="1300" spc="-45" dirty="0">
                <a:solidFill>
                  <a:srgbClr val="FFFFFF"/>
                </a:solidFill>
                <a:latin typeface="Verdana"/>
                <a:cs typeface="Verdana"/>
              </a:rPr>
              <a:t>of</a:t>
            </a:r>
            <a:r>
              <a:rPr sz="1300" spc="-215"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  </a:t>
            </a:r>
            <a:r>
              <a:rPr sz="1300" spc="-85" dirty="0">
                <a:solidFill>
                  <a:srgbClr val="FFFFFF"/>
                </a:solidFill>
                <a:latin typeface="Verdana"/>
                <a:cs typeface="Verdana"/>
              </a:rPr>
              <a:t>Deployment via</a:t>
            </a:r>
            <a:r>
              <a:rPr sz="1300" spc="-340" dirty="0">
                <a:solidFill>
                  <a:srgbClr val="FFFFFF"/>
                </a:solidFill>
                <a:latin typeface="Verdana"/>
                <a:cs typeface="Verdana"/>
              </a:rPr>
              <a:t> </a:t>
            </a:r>
            <a:r>
              <a:rPr sz="1300" spc="-90" dirty="0">
                <a:solidFill>
                  <a:srgbClr val="FFFFFF"/>
                </a:solidFill>
                <a:latin typeface="Verdana"/>
                <a:cs typeface="Verdana"/>
              </a:rPr>
              <a:t>callback.</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5080">
              <a:lnSpc>
                <a:spcPct val="101000"/>
              </a:lnSpc>
              <a:buAutoNum type="arabicParenR" startAt="9"/>
              <a:tabLst>
                <a:tab pos="285750" algn="l"/>
              </a:tabLst>
            </a:pPr>
            <a:r>
              <a:rPr sz="1300" spc="-85" dirty="0">
                <a:solidFill>
                  <a:srgbClr val="FFFFFF"/>
                </a:solidFill>
                <a:latin typeface="Verdana"/>
                <a:cs typeface="Verdana"/>
              </a:rPr>
              <a:t>Deployment</a:t>
            </a:r>
            <a:r>
              <a:rPr sz="1300" spc="-210" dirty="0">
                <a:solidFill>
                  <a:srgbClr val="FFFFFF"/>
                </a:solidFill>
                <a:latin typeface="Verdana"/>
                <a:cs typeface="Verdana"/>
              </a:rPr>
              <a:t> </a:t>
            </a:r>
            <a:r>
              <a:rPr sz="1300" spc="-50" dirty="0">
                <a:solidFill>
                  <a:srgbClr val="FFFFFF"/>
                </a:solidFill>
                <a:latin typeface="Verdana"/>
                <a:cs typeface="Verdana"/>
              </a:rPr>
              <a:t>Controller</a:t>
            </a:r>
            <a:r>
              <a:rPr sz="1300" spc="-204" dirty="0">
                <a:solidFill>
                  <a:srgbClr val="FFFFFF"/>
                </a:solidFill>
                <a:latin typeface="Verdana"/>
                <a:cs typeface="Verdana"/>
              </a:rPr>
              <a:t> </a:t>
            </a:r>
            <a:r>
              <a:rPr sz="1300" spc="-90" dirty="0">
                <a:solidFill>
                  <a:srgbClr val="FFFFFF"/>
                </a:solidFill>
                <a:latin typeface="Verdana"/>
                <a:cs typeface="Verdana"/>
              </a:rPr>
              <a:t>evaluates</a:t>
            </a:r>
            <a:r>
              <a:rPr sz="1300" spc="-204" dirty="0">
                <a:solidFill>
                  <a:srgbClr val="FFFFFF"/>
                </a:solidFill>
                <a:latin typeface="Verdana"/>
                <a:cs typeface="Verdana"/>
              </a:rPr>
              <a:t> </a:t>
            </a:r>
            <a:r>
              <a:rPr sz="1300" spc="-70" dirty="0">
                <a:solidFill>
                  <a:srgbClr val="FFFFFF"/>
                </a:solidFill>
                <a:latin typeface="Verdana"/>
                <a:cs typeface="Verdana"/>
              </a:rPr>
              <a:t>cluster</a:t>
            </a:r>
            <a:r>
              <a:rPr sz="1300" spc="-204" dirty="0">
                <a:solidFill>
                  <a:srgbClr val="FFFFFF"/>
                </a:solidFill>
                <a:latin typeface="Verdana"/>
                <a:cs typeface="Verdana"/>
              </a:rPr>
              <a:t> </a:t>
            </a:r>
            <a:r>
              <a:rPr sz="1300" spc="-80" dirty="0">
                <a:solidFill>
                  <a:srgbClr val="FFFFFF"/>
                </a:solidFill>
                <a:latin typeface="Verdana"/>
                <a:cs typeface="Verdana"/>
              </a:rPr>
              <a:t>state</a:t>
            </a:r>
            <a:r>
              <a:rPr sz="1300" spc="-204" dirty="0">
                <a:solidFill>
                  <a:srgbClr val="FFFFFF"/>
                </a:solidFill>
                <a:latin typeface="Verdana"/>
                <a:cs typeface="Verdana"/>
              </a:rPr>
              <a:t> </a:t>
            </a:r>
            <a:r>
              <a:rPr sz="1300" spc="-105" dirty="0">
                <a:solidFill>
                  <a:srgbClr val="FFFFFF"/>
                </a:solidFill>
                <a:latin typeface="Verdana"/>
                <a:cs typeface="Verdana"/>
              </a:rPr>
              <a:t>and  </a:t>
            </a:r>
            <a:r>
              <a:rPr sz="1300" spc="-70" dirty="0">
                <a:solidFill>
                  <a:srgbClr val="FFFFFF"/>
                </a:solidFill>
                <a:latin typeface="Verdana"/>
                <a:cs typeface="Verdana"/>
              </a:rPr>
              <a:t>reconciles </a:t>
            </a:r>
            <a:r>
              <a:rPr sz="1300" spc="-75" dirty="0">
                <a:solidFill>
                  <a:srgbClr val="FFFFFF"/>
                </a:solidFill>
                <a:latin typeface="Verdana"/>
                <a:cs typeface="Verdana"/>
              </a:rPr>
              <a:t>the desired </a:t>
            </a:r>
            <a:r>
              <a:rPr sz="1300" spc="-110" dirty="0">
                <a:solidFill>
                  <a:srgbClr val="FFFFFF"/>
                </a:solidFill>
                <a:latin typeface="Verdana"/>
                <a:cs typeface="Verdana"/>
              </a:rPr>
              <a:t>vs </a:t>
            </a:r>
            <a:r>
              <a:rPr sz="1300" spc="-65" dirty="0">
                <a:solidFill>
                  <a:srgbClr val="FFFFFF"/>
                </a:solidFill>
                <a:latin typeface="Verdana"/>
                <a:cs typeface="Verdana"/>
              </a:rPr>
              <a:t>current </a:t>
            </a:r>
            <a:r>
              <a:rPr sz="1300" spc="-80" dirty="0">
                <a:solidFill>
                  <a:srgbClr val="FFFFFF"/>
                </a:solidFill>
                <a:latin typeface="Verdana"/>
                <a:cs typeface="Verdana"/>
              </a:rPr>
              <a:t>state </a:t>
            </a:r>
            <a:r>
              <a:rPr sz="1300" spc="-105" dirty="0">
                <a:solidFill>
                  <a:srgbClr val="FFFFFF"/>
                </a:solidFill>
                <a:latin typeface="Verdana"/>
                <a:cs typeface="Verdana"/>
              </a:rPr>
              <a:t>and </a:t>
            </a:r>
            <a:r>
              <a:rPr sz="1300" spc="-90" dirty="0">
                <a:solidFill>
                  <a:srgbClr val="FFFFFF"/>
                </a:solidFill>
                <a:latin typeface="Verdana"/>
                <a:cs typeface="Verdana"/>
              </a:rPr>
              <a:t>forms </a:t>
            </a:r>
            <a:r>
              <a:rPr sz="1300" spc="-125" dirty="0">
                <a:solidFill>
                  <a:srgbClr val="FFFFFF"/>
                </a:solidFill>
                <a:latin typeface="Verdana"/>
                <a:cs typeface="Verdana"/>
              </a:rPr>
              <a:t>a  </a:t>
            </a:r>
            <a:r>
              <a:rPr sz="1300" spc="-80" dirty="0">
                <a:solidFill>
                  <a:srgbClr val="FFFFFF"/>
                </a:solidFill>
                <a:latin typeface="Verdana"/>
                <a:cs typeface="Verdana"/>
              </a:rPr>
              <a:t>request</a:t>
            </a:r>
            <a:r>
              <a:rPr sz="1300" spc="-215" dirty="0">
                <a:solidFill>
                  <a:srgbClr val="FFFFFF"/>
                </a:solidFill>
                <a:latin typeface="Verdana"/>
                <a:cs typeface="Verdana"/>
              </a:rPr>
              <a:t> </a:t>
            </a:r>
            <a:r>
              <a:rPr sz="1300" spc="-40" dirty="0">
                <a:solidFill>
                  <a:srgbClr val="FFFFFF"/>
                </a:solidFill>
                <a:latin typeface="Verdana"/>
                <a:cs typeface="Verdana"/>
              </a:rPr>
              <a:t>for</a:t>
            </a:r>
            <a:r>
              <a:rPr sz="1300" spc="-210" dirty="0">
                <a:solidFill>
                  <a:srgbClr val="FFFFFF"/>
                </a:solidFill>
                <a:latin typeface="Verdana"/>
                <a:cs typeface="Verdana"/>
              </a:rPr>
              <a:t> </a:t>
            </a:r>
            <a:r>
              <a:rPr sz="1300" spc="-75" dirty="0">
                <a:solidFill>
                  <a:srgbClr val="FFFFFF"/>
                </a:solidFill>
                <a:latin typeface="Verdana"/>
                <a:cs typeface="Verdana"/>
              </a:rPr>
              <a:t>the</a:t>
            </a:r>
            <a:r>
              <a:rPr sz="1300" spc="-210" dirty="0">
                <a:solidFill>
                  <a:srgbClr val="FFFFFF"/>
                </a:solidFill>
                <a:latin typeface="Verdana"/>
                <a:cs typeface="Verdana"/>
              </a:rPr>
              <a:t> </a:t>
            </a:r>
            <a:r>
              <a:rPr sz="1300" spc="-90" dirty="0">
                <a:solidFill>
                  <a:srgbClr val="FFFFFF"/>
                </a:solidFill>
                <a:latin typeface="Verdana"/>
                <a:cs typeface="Verdana"/>
              </a:rPr>
              <a:t>new</a:t>
            </a:r>
            <a:r>
              <a:rPr sz="1300" spc="-210" dirty="0">
                <a:solidFill>
                  <a:srgbClr val="FFFFFF"/>
                </a:solidFill>
                <a:latin typeface="Verdana"/>
                <a:cs typeface="Verdana"/>
              </a:rPr>
              <a:t> </a:t>
            </a:r>
            <a:r>
              <a:rPr sz="1300" spc="-95" dirty="0">
                <a:solidFill>
                  <a:srgbClr val="FFFFFF"/>
                </a:solidFill>
                <a:latin typeface="Verdana"/>
                <a:cs typeface="Verdana"/>
              </a:rPr>
              <a:t>ReplicaSet.</a:t>
            </a:r>
            <a:endParaRPr sz="1300">
              <a:latin typeface="Verdana"/>
              <a:cs typeface="Verdana"/>
            </a:endParaRPr>
          </a:p>
          <a:p>
            <a:pPr>
              <a:spcBef>
                <a:spcPts val="20"/>
              </a:spcBef>
              <a:buClr>
                <a:srgbClr val="FFFFFF"/>
              </a:buClr>
              <a:buFont typeface="Verdana"/>
              <a:buAutoNum type="arabicParenR" startAt="9"/>
            </a:pPr>
            <a:endParaRPr sz="1350">
              <a:latin typeface="Times New Roman"/>
              <a:cs typeface="Times New Roman"/>
            </a:endParaRPr>
          </a:p>
          <a:p>
            <a:pPr marL="12700" marR="367665">
              <a:lnSpc>
                <a:spcPct val="101000"/>
              </a:lnSpc>
              <a:buAutoNum type="arabicParenR" startAt="9"/>
              <a:tabLst>
                <a:tab pos="285750" algn="l"/>
              </a:tabLst>
            </a:pPr>
            <a:r>
              <a:rPr sz="1300" spc="-80" dirty="0">
                <a:solidFill>
                  <a:srgbClr val="FFFFFF"/>
                </a:solidFill>
                <a:latin typeface="Verdana"/>
                <a:cs typeface="Verdana"/>
              </a:rPr>
              <a:t>apiserver</a:t>
            </a:r>
            <a:r>
              <a:rPr sz="1300" spc="-215" dirty="0">
                <a:solidFill>
                  <a:srgbClr val="FFFFFF"/>
                </a:solidFill>
                <a:latin typeface="Verdana"/>
                <a:cs typeface="Verdana"/>
              </a:rPr>
              <a:t> </a:t>
            </a:r>
            <a:r>
              <a:rPr sz="1300" spc="-80" dirty="0">
                <a:solidFill>
                  <a:srgbClr val="FFFFFF"/>
                </a:solidFill>
                <a:latin typeface="Verdana"/>
                <a:cs typeface="Verdana"/>
              </a:rPr>
              <a:t>request</a:t>
            </a:r>
            <a:r>
              <a:rPr sz="1300" spc="-210" dirty="0">
                <a:solidFill>
                  <a:srgbClr val="FFFFFF"/>
                </a:solidFill>
                <a:latin typeface="Verdana"/>
                <a:cs typeface="Verdana"/>
              </a:rPr>
              <a:t> </a:t>
            </a:r>
            <a:r>
              <a:rPr sz="1300" spc="-65" dirty="0">
                <a:solidFill>
                  <a:srgbClr val="FFFFFF"/>
                </a:solidFill>
                <a:latin typeface="Verdana"/>
                <a:cs typeface="Verdana"/>
              </a:rPr>
              <a:t>loop</a:t>
            </a:r>
            <a:r>
              <a:rPr sz="1300" spc="-215" dirty="0">
                <a:solidFill>
                  <a:srgbClr val="FFFFFF"/>
                </a:solidFill>
                <a:latin typeface="Verdana"/>
                <a:cs typeface="Verdana"/>
              </a:rPr>
              <a:t> </a:t>
            </a:r>
            <a:r>
              <a:rPr sz="1300" spc="-90" dirty="0">
                <a:solidFill>
                  <a:srgbClr val="FFFFFF"/>
                </a:solidFill>
                <a:latin typeface="Verdana"/>
                <a:cs typeface="Verdana"/>
              </a:rPr>
              <a:t>evaluates</a:t>
            </a:r>
            <a:r>
              <a:rPr sz="1300" spc="-210" dirty="0">
                <a:solidFill>
                  <a:srgbClr val="FFFFFF"/>
                </a:solidFill>
                <a:latin typeface="Verdana"/>
                <a:cs typeface="Verdana"/>
              </a:rPr>
              <a:t> </a:t>
            </a:r>
            <a:r>
              <a:rPr sz="1300" spc="-85" dirty="0">
                <a:solidFill>
                  <a:srgbClr val="FFFFFF"/>
                </a:solidFill>
                <a:latin typeface="Verdana"/>
                <a:cs typeface="Verdana"/>
              </a:rPr>
              <a:t>Deployment  </a:t>
            </a:r>
            <a:r>
              <a:rPr sz="1300" spc="-50" dirty="0">
                <a:solidFill>
                  <a:srgbClr val="FFFFFF"/>
                </a:solidFill>
                <a:latin typeface="Verdana"/>
                <a:cs typeface="Verdana"/>
              </a:rPr>
              <a:t>Controller</a:t>
            </a:r>
            <a:r>
              <a:rPr sz="1300" spc="-215" dirty="0">
                <a:solidFill>
                  <a:srgbClr val="FFFFFF"/>
                </a:solidFill>
                <a:latin typeface="Verdana"/>
                <a:cs typeface="Verdana"/>
              </a:rPr>
              <a:t> </a:t>
            </a:r>
            <a:r>
              <a:rPr sz="1300" spc="-95" dirty="0">
                <a:solidFill>
                  <a:srgbClr val="FFFFFF"/>
                </a:solidFill>
                <a:latin typeface="Verdana"/>
                <a:cs typeface="Verdana"/>
              </a:rPr>
              <a:t>request.</a:t>
            </a:r>
            <a:endParaRPr sz="1300">
              <a:latin typeface="Verdana"/>
              <a:cs typeface="Verdana"/>
            </a:endParaRPr>
          </a:p>
          <a:p>
            <a:pPr>
              <a:spcBef>
                <a:spcPts val="40"/>
              </a:spcBef>
              <a:buClr>
                <a:srgbClr val="FFFFFF"/>
              </a:buClr>
              <a:buFont typeface="Verdana"/>
              <a:buAutoNum type="arabicParenR" startAt="9"/>
            </a:pPr>
            <a:endParaRPr sz="1350">
              <a:latin typeface="Times New Roman"/>
              <a:cs typeface="Times New Roman"/>
            </a:endParaRPr>
          </a:p>
          <a:p>
            <a:pPr marL="285115" indent="-272415">
              <a:buAutoNum type="arabicParenR" startAt="9"/>
              <a:tabLst>
                <a:tab pos="285750" algn="l"/>
              </a:tabLst>
            </a:pPr>
            <a:r>
              <a:rPr sz="1300" spc="-85" dirty="0">
                <a:solidFill>
                  <a:srgbClr val="FFFFFF"/>
                </a:solidFill>
                <a:latin typeface="Verdana"/>
                <a:cs typeface="Verdana"/>
              </a:rPr>
              <a:t>ReplicaSet </a:t>
            </a:r>
            <a:r>
              <a:rPr sz="1300" spc="-70" dirty="0">
                <a:solidFill>
                  <a:srgbClr val="FFFFFF"/>
                </a:solidFill>
                <a:latin typeface="Verdana"/>
                <a:cs typeface="Verdana"/>
              </a:rPr>
              <a:t>is</a:t>
            </a:r>
            <a:r>
              <a:rPr sz="1300" spc="-340" dirty="0">
                <a:solidFill>
                  <a:srgbClr val="FFFFFF"/>
                </a:solidFill>
                <a:latin typeface="Verdana"/>
                <a:cs typeface="Verdana"/>
              </a:rPr>
              <a:t> </a:t>
            </a:r>
            <a:r>
              <a:rPr sz="1300" spc="-95" dirty="0">
                <a:solidFill>
                  <a:srgbClr val="FFFFFF"/>
                </a:solidFill>
                <a:latin typeface="Verdana"/>
                <a:cs typeface="Verdana"/>
              </a:rPr>
              <a:t>published.</a:t>
            </a:r>
            <a:endParaRPr sz="1300">
              <a:latin typeface="Verdana"/>
              <a:cs typeface="Verdana"/>
            </a:endParaRPr>
          </a:p>
        </p:txBody>
      </p:sp>
      <p:sp>
        <p:nvSpPr>
          <p:cNvPr id="4" name="object 4"/>
          <p:cNvSpPr/>
          <p:nvPr/>
        </p:nvSpPr>
        <p:spPr>
          <a:xfrm>
            <a:off x="5646938" y="2424796"/>
            <a:ext cx="26894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9741257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757" y="304800"/>
            <a:ext cx="3251200" cy="1342419"/>
          </a:xfrm>
          <a:prstGeom prst="rect">
            <a:avLst/>
          </a:prstGeom>
        </p:spPr>
        <p:txBody>
          <a:bodyPr vert="horz" wrap="square" lIns="0" tIns="0" rIns="0" bIns="0" rtlCol="0" anchor="t">
            <a:normAutofit/>
          </a:bodyPr>
          <a:lstStyle/>
          <a:p>
            <a:r>
              <a:rPr dirty="0"/>
              <a:t>ReplicaSet Controller</a:t>
            </a:r>
          </a:p>
        </p:txBody>
      </p:sp>
      <p:sp>
        <p:nvSpPr>
          <p:cNvPr id="3" name="object 3"/>
          <p:cNvSpPr txBox="1"/>
          <p:nvPr/>
        </p:nvSpPr>
        <p:spPr>
          <a:xfrm>
            <a:off x="533400" y="2441672"/>
            <a:ext cx="4216400" cy="3913700"/>
          </a:xfrm>
          <a:prstGeom prst="rect">
            <a:avLst/>
          </a:prstGeom>
        </p:spPr>
        <p:txBody>
          <a:bodyPr vert="horz" wrap="square" lIns="0" tIns="10795" rIns="0" bIns="0" rtlCol="0">
            <a:spAutoFit/>
          </a:bodyPr>
          <a:lstStyle/>
          <a:p>
            <a:pPr marL="12700" marR="13970">
              <a:lnSpc>
                <a:spcPct val="101000"/>
              </a:lnSpc>
              <a:spcBef>
                <a:spcPts val="85"/>
              </a:spcBef>
              <a:buAutoNum type="arabicParenR" startAt="13"/>
              <a:tabLst>
                <a:tab pos="317500" algn="l"/>
              </a:tabLst>
            </a:pPr>
            <a:r>
              <a:rPr spc="-85" dirty="0">
                <a:solidFill>
                  <a:srgbClr val="FFFFFF"/>
                </a:solidFill>
                <a:latin typeface="Verdana"/>
                <a:cs typeface="Verdana"/>
              </a:rPr>
              <a:t>ReplicaSet</a:t>
            </a:r>
            <a:r>
              <a:rPr spc="-210" dirty="0">
                <a:solidFill>
                  <a:srgbClr val="FFFFFF"/>
                </a:solidFill>
                <a:latin typeface="Verdana"/>
                <a:cs typeface="Verdana"/>
              </a:rPr>
              <a:t> </a:t>
            </a:r>
            <a:r>
              <a:rPr spc="-50" dirty="0">
                <a:solidFill>
                  <a:srgbClr val="FFFFFF"/>
                </a:solidFill>
                <a:latin typeface="Verdana"/>
                <a:cs typeface="Verdana"/>
              </a:rPr>
              <a:t>Controller</a:t>
            </a:r>
            <a:r>
              <a:rPr spc="-204" dirty="0">
                <a:solidFill>
                  <a:srgbClr val="FFFFFF"/>
                </a:solidFill>
                <a:latin typeface="Verdana"/>
                <a:cs typeface="Verdana"/>
              </a:rPr>
              <a:t> </a:t>
            </a:r>
            <a:r>
              <a:rPr spc="-70" dirty="0">
                <a:solidFill>
                  <a:srgbClr val="FFFFFF"/>
                </a:solidFill>
                <a:latin typeface="Verdana"/>
                <a:cs typeface="Verdana"/>
              </a:rPr>
              <a:t>is</a:t>
            </a:r>
            <a:r>
              <a:rPr spc="-210" dirty="0">
                <a:solidFill>
                  <a:srgbClr val="FFFFFF"/>
                </a:solidFill>
                <a:latin typeface="Verdana"/>
                <a:cs typeface="Verdana"/>
              </a:rPr>
              <a:t> </a:t>
            </a:r>
            <a:r>
              <a:rPr spc="-55" dirty="0">
                <a:solidFill>
                  <a:srgbClr val="FFFFFF"/>
                </a:solidFill>
                <a:latin typeface="Verdana"/>
                <a:cs typeface="Verdana"/>
              </a:rPr>
              <a:t>notified</a:t>
            </a:r>
            <a:r>
              <a:rPr spc="-204" dirty="0">
                <a:solidFill>
                  <a:srgbClr val="FFFFFF"/>
                </a:solidFill>
                <a:latin typeface="Verdana"/>
                <a:cs typeface="Verdana"/>
              </a:rPr>
              <a:t> </a:t>
            </a:r>
            <a:r>
              <a:rPr spc="-45" dirty="0">
                <a:solidFill>
                  <a:srgbClr val="FFFFFF"/>
                </a:solidFill>
                <a:latin typeface="Verdana"/>
                <a:cs typeface="Verdana"/>
              </a:rPr>
              <a:t>of</a:t>
            </a:r>
            <a:r>
              <a:rPr spc="-210" dirty="0">
                <a:solidFill>
                  <a:srgbClr val="FFFFFF"/>
                </a:solidFill>
                <a:latin typeface="Verdana"/>
                <a:cs typeface="Verdana"/>
              </a:rPr>
              <a:t> </a:t>
            </a:r>
            <a:r>
              <a:rPr spc="-75" dirty="0">
                <a:solidFill>
                  <a:srgbClr val="FFFFFF"/>
                </a:solidFill>
                <a:latin typeface="Verdana"/>
                <a:cs typeface="Verdana"/>
              </a:rPr>
              <a:t>the</a:t>
            </a:r>
            <a:r>
              <a:rPr spc="-204" dirty="0">
                <a:solidFill>
                  <a:srgbClr val="FFFFFF"/>
                </a:solidFill>
                <a:latin typeface="Verdana"/>
                <a:cs typeface="Verdana"/>
              </a:rPr>
              <a:t> </a:t>
            </a:r>
            <a:r>
              <a:rPr spc="-90" dirty="0">
                <a:solidFill>
                  <a:srgbClr val="FFFFFF"/>
                </a:solidFill>
                <a:latin typeface="Verdana"/>
                <a:cs typeface="Verdana"/>
              </a:rPr>
              <a:t>new</a:t>
            </a:r>
            <a:r>
              <a:rPr spc="-210" dirty="0">
                <a:solidFill>
                  <a:srgbClr val="FFFFFF"/>
                </a:solidFill>
                <a:latin typeface="Verdana"/>
                <a:cs typeface="Verdana"/>
              </a:rPr>
              <a:t> </a:t>
            </a:r>
            <a:r>
              <a:rPr spc="-85" dirty="0">
                <a:solidFill>
                  <a:srgbClr val="FFFFFF"/>
                </a:solidFill>
                <a:latin typeface="Verdana"/>
                <a:cs typeface="Verdana"/>
              </a:rPr>
              <a:t>ReplicaSet  via</a:t>
            </a:r>
            <a:r>
              <a:rPr spc="-215" dirty="0">
                <a:solidFill>
                  <a:srgbClr val="FFFFFF"/>
                </a:solidFill>
                <a:latin typeface="Verdana"/>
                <a:cs typeface="Verdana"/>
              </a:rPr>
              <a:t> </a:t>
            </a:r>
            <a:r>
              <a:rPr spc="-90" dirty="0">
                <a:solidFill>
                  <a:srgbClr val="FFFFFF"/>
                </a:solidFill>
                <a:latin typeface="Verdana"/>
                <a:cs typeface="Verdana"/>
              </a:rPr>
              <a:t>callback.</a:t>
            </a:r>
            <a:endParaRPr dirty="0">
              <a:latin typeface="Verdana"/>
              <a:cs typeface="Verdana"/>
            </a:endParaRPr>
          </a:p>
          <a:p>
            <a:pPr>
              <a:spcBef>
                <a:spcPts val="20"/>
              </a:spcBef>
              <a:buClr>
                <a:srgbClr val="FFFFFF"/>
              </a:buClr>
              <a:buFont typeface="Verdana"/>
              <a:buAutoNum type="arabicParenR" startAt="13"/>
            </a:pPr>
            <a:endParaRPr dirty="0">
              <a:latin typeface="Times New Roman"/>
              <a:cs typeface="Times New Roman"/>
            </a:endParaRPr>
          </a:p>
          <a:p>
            <a:pPr marL="12700" marR="5080">
              <a:lnSpc>
                <a:spcPct val="101000"/>
              </a:lnSpc>
              <a:buAutoNum type="arabicParenR" startAt="13"/>
              <a:tabLst>
                <a:tab pos="285750" algn="l"/>
              </a:tabLst>
            </a:pPr>
            <a:r>
              <a:rPr spc="-85" dirty="0">
                <a:solidFill>
                  <a:srgbClr val="FFFFFF"/>
                </a:solidFill>
                <a:latin typeface="Verdana"/>
                <a:cs typeface="Verdana"/>
              </a:rPr>
              <a:t>ReplicaSet </a:t>
            </a:r>
            <a:r>
              <a:rPr spc="-50" dirty="0">
                <a:solidFill>
                  <a:srgbClr val="FFFFFF"/>
                </a:solidFill>
                <a:latin typeface="Verdana"/>
                <a:cs typeface="Verdana"/>
              </a:rPr>
              <a:t>Controller </a:t>
            </a:r>
            <a:r>
              <a:rPr spc="-90" dirty="0">
                <a:solidFill>
                  <a:srgbClr val="FFFFFF"/>
                </a:solidFill>
                <a:latin typeface="Verdana"/>
                <a:cs typeface="Verdana"/>
              </a:rPr>
              <a:t>evaluates </a:t>
            </a:r>
            <a:r>
              <a:rPr spc="-70" dirty="0">
                <a:solidFill>
                  <a:srgbClr val="FFFFFF"/>
                </a:solidFill>
                <a:latin typeface="Verdana"/>
                <a:cs typeface="Verdana"/>
              </a:rPr>
              <a:t>cluster </a:t>
            </a:r>
            <a:r>
              <a:rPr spc="-80" dirty="0">
                <a:solidFill>
                  <a:srgbClr val="FFFFFF"/>
                </a:solidFill>
                <a:latin typeface="Verdana"/>
                <a:cs typeface="Verdana"/>
              </a:rPr>
              <a:t>state </a:t>
            </a:r>
            <a:r>
              <a:rPr spc="-105" dirty="0">
                <a:solidFill>
                  <a:srgbClr val="FFFFFF"/>
                </a:solidFill>
                <a:latin typeface="Verdana"/>
                <a:cs typeface="Verdana"/>
              </a:rPr>
              <a:t>and  </a:t>
            </a:r>
            <a:r>
              <a:rPr spc="-70" dirty="0">
                <a:solidFill>
                  <a:srgbClr val="FFFFFF"/>
                </a:solidFill>
                <a:latin typeface="Verdana"/>
                <a:cs typeface="Verdana"/>
              </a:rPr>
              <a:t>reconciles</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75" dirty="0">
                <a:solidFill>
                  <a:srgbClr val="FFFFFF"/>
                </a:solidFill>
                <a:latin typeface="Verdana"/>
                <a:cs typeface="Verdana"/>
              </a:rPr>
              <a:t>desired</a:t>
            </a:r>
            <a:r>
              <a:rPr spc="-210" dirty="0">
                <a:solidFill>
                  <a:srgbClr val="FFFFFF"/>
                </a:solidFill>
                <a:latin typeface="Verdana"/>
                <a:cs typeface="Verdana"/>
              </a:rPr>
              <a:t> </a:t>
            </a:r>
            <a:r>
              <a:rPr spc="-110" dirty="0">
                <a:solidFill>
                  <a:srgbClr val="FFFFFF"/>
                </a:solidFill>
                <a:latin typeface="Verdana"/>
                <a:cs typeface="Verdana"/>
              </a:rPr>
              <a:t>vs</a:t>
            </a:r>
            <a:r>
              <a:rPr spc="-210" dirty="0">
                <a:solidFill>
                  <a:srgbClr val="FFFFFF"/>
                </a:solidFill>
                <a:latin typeface="Verdana"/>
                <a:cs typeface="Verdana"/>
              </a:rPr>
              <a:t> </a:t>
            </a:r>
            <a:r>
              <a:rPr spc="-65" dirty="0">
                <a:solidFill>
                  <a:srgbClr val="FFFFFF"/>
                </a:solidFill>
                <a:latin typeface="Verdana"/>
                <a:cs typeface="Verdana"/>
              </a:rPr>
              <a:t>current</a:t>
            </a:r>
            <a:r>
              <a:rPr spc="-210" dirty="0">
                <a:solidFill>
                  <a:srgbClr val="FFFFFF"/>
                </a:solidFill>
                <a:latin typeface="Verdana"/>
                <a:cs typeface="Verdana"/>
              </a:rPr>
              <a:t> </a:t>
            </a:r>
            <a:r>
              <a:rPr spc="-80" dirty="0">
                <a:solidFill>
                  <a:srgbClr val="FFFFFF"/>
                </a:solidFill>
                <a:latin typeface="Verdana"/>
                <a:cs typeface="Verdana"/>
              </a:rPr>
              <a:t>state</a:t>
            </a:r>
            <a:r>
              <a:rPr spc="-210" dirty="0">
                <a:solidFill>
                  <a:srgbClr val="FFFFFF"/>
                </a:solidFill>
                <a:latin typeface="Verdana"/>
                <a:cs typeface="Verdana"/>
              </a:rPr>
              <a:t> </a:t>
            </a:r>
            <a:r>
              <a:rPr spc="-105" dirty="0">
                <a:solidFill>
                  <a:srgbClr val="FFFFFF"/>
                </a:solidFill>
                <a:latin typeface="Verdana"/>
                <a:cs typeface="Verdana"/>
              </a:rPr>
              <a:t>and</a:t>
            </a:r>
            <a:r>
              <a:rPr spc="-210" dirty="0">
                <a:solidFill>
                  <a:srgbClr val="FFFFFF"/>
                </a:solidFill>
                <a:latin typeface="Verdana"/>
                <a:cs typeface="Verdana"/>
              </a:rPr>
              <a:t> </a:t>
            </a:r>
            <a:r>
              <a:rPr spc="-90" dirty="0">
                <a:solidFill>
                  <a:srgbClr val="FFFFFF"/>
                </a:solidFill>
                <a:latin typeface="Verdana"/>
                <a:cs typeface="Verdana"/>
              </a:rPr>
              <a:t>forms</a:t>
            </a:r>
            <a:r>
              <a:rPr spc="-210" dirty="0">
                <a:solidFill>
                  <a:srgbClr val="FFFFFF"/>
                </a:solidFill>
                <a:latin typeface="Verdana"/>
                <a:cs typeface="Verdana"/>
              </a:rPr>
              <a:t> </a:t>
            </a:r>
            <a:r>
              <a:rPr spc="-125" dirty="0">
                <a:solidFill>
                  <a:srgbClr val="FFFFFF"/>
                </a:solidFill>
                <a:latin typeface="Verdana"/>
                <a:cs typeface="Verdana"/>
              </a:rPr>
              <a:t>a</a:t>
            </a:r>
            <a:r>
              <a:rPr spc="-210" dirty="0">
                <a:solidFill>
                  <a:srgbClr val="FFFFFF"/>
                </a:solidFill>
                <a:latin typeface="Verdana"/>
                <a:cs typeface="Verdana"/>
              </a:rPr>
              <a:t> </a:t>
            </a:r>
            <a:r>
              <a:rPr spc="-80" dirty="0">
                <a:solidFill>
                  <a:srgbClr val="FFFFFF"/>
                </a:solidFill>
                <a:latin typeface="Verdana"/>
                <a:cs typeface="Verdana"/>
              </a:rPr>
              <a:t>request  </a:t>
            </a:r>
            <a:r>
              <a:rPr spc="-40" dirty="0">
                <a:solidFill>
                  <a:srgbClr val="FFFFFF"/>
                </a:solidFill>
                <a:latin typeface="Verdana"/>
                <a:cs typeface="Verdana"/>
              </a:rPr>
              <a:t>for</a:t>
            </a:r>
            <a:r>
              <a:rPr spc="-215"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75" dirty="0">
                <a:solidFill>
                  <a:srgbClr val="FFFFFF"/>
                </a:solidFill>
                <a:latin typeface="Verdana"/>
                <a:cs typeface="Verdana"/>
              </a:rPr>
              <a:t>desired</a:t>
            </a:r>
            <a:r>
              <a:rPr spc="-210" dirty="0">
                <a:solidFill>
                  <a:srgbClr val="FFFFFF"/>
                </a:solidFill>
                <a:latin typeface="Verdana"/>
                <a:cs typeface="Verdana"/>
              </a:rPr>
              <a:t> </a:t>
            </a:r>
            <a:r>
              <a:rPr spc="-105" dirty="0">
                <a:solidFill>
                  <a:srgbClr val="FFFFFF"/>
                </a:solidFill>
                <a:latin typeface="Verdana"/>
                <a:cs typeface="Verdana"/>
              </a:rPr>
              <a:t>amount</a:t>
            </a:r>
            <a:r>
              <a:rPr spc="-210" dirty="0">
                <a:solidFill>
                  <a:srgbClr val="FFFFFF"/>
                </a:solidFill>
                <a:latin typeface="Verdana"/>
                <a:cs typeface="Verdana"/>
              </a:rPr>
              <a:t> </a:t>
            </a:r>
            <a:r>
              <a:rPr spc="-45" dirty="0">
                <a:solidFill>
                  <a:srgbClr val="FFFFFF"/>
                </a:solidFill>
                <a:latin typeface="Verdana"/>
                <a:cs typeface="Verdana"/>
              </a:rPr>
              <a:t>of</a:t>
            </a:r>
            <a:r>
              <a:rPr spc="-210" dirty="0">
                <a:solidFill>
                  <a:srgbClr val="FFFFFF"/>
                </a:solidFill>
                <a:latin typeface="Verdana"/>
                <a:cs typeface="Verdana"/>
              </a:rPr>
              <a:t> </a:t>
            </a:r>
            <a:r>
              <a:rPr spc="-114" dirty="0">
                <a:solidFill>
                  <a:srgbClr val="FFFFFF"/>
                </a:solidFill>
                <a:latin typeface="Verdana"/>
                <a:cs typeface="Verdana"/>
              </a:rPr>
              <a:t>pods.</a:t>
            </a:r>
            <a:endParaRPr dirty="0">
              <a:latin typeface="Verdana"/>
              <a:cs typeface="Verdana"/>
            </a:endParaRPr>
          </a:p>
          <a:p>
            <a:pPr>
              <a:spcBef>
                <a:spcPts val="20"/>
              </a:spcBef>
              <a:buClr>
                <a:srgbClr val="FFFFFF"/>
              </a:buClr>
              <a:buFont typeface="Verdana"/>
              <a:buAutoNum type="arabicParenR" startAt="13"/>
            </a:pPr>
            <a:endParaRPr dirty="0">
              <a:latin typeface="Times New Roman"/>
              <a:cs typeface="Times New Roman"/>
            </a:endParaRPr>
          </a:p>
          <a:p>
            <a:pPr marL="12700" marR="753110">
              <a:lnSpc>
                <a:spcPct val="101000"/>
              </a:lnSpc>
              <a:buAutoNum type="arabicParenR" startAt="13"/>
              <a:tabLst>
                <a:tab pos="317500" algn="l"/>
              </a:tabLst>
            </a:pPr>
            <a:r>
              <a:rPr spc="-80" dirty="0">
                <a:solidFill>
                  <a:srgbClr val="FFFFFF"/>
                </a:solidFill>
                <a:latin typeface="Verdana"/>
                <a:cs typeface="Verdana"/>
              </a:rPr>
              <a:t>apiserver</a:t>
            </a:r>
            <a:r>
              <a:rPr spc="-215" dirty="0">
                <a:solidFill>
                  <a:srgbClr val="FFFFFF"/>
                </a:solidFill>
                <a:latin typeface="Verdana"/>
                <a:cs typeface="Verdana"/>
              </a:rPr>
              <a:t> </a:t>
            </a:r>
            <a:r>
              <a:rPr spc="-80" dirty="0">
                <a:solidFill>
                  <a:srgbClr val="FFFFFF"/>
                </a:solidFill>
                <a:latin typeface="Verdana"/>
                <a:cs typeface="Verdana"/>
              </a:rPr>
              <a:t>request</a:t>
            </a:r>
            <a:r>
              <a:rPr spc="-210" dirty="0">
                <a:solidFill>
                  <a:srgbClr val="FFFFFF"/>
                </a:solidFill>
                <a:latin typeface="Verdana"/>
                <a:cs typeface="Verdana"/>
              </a:rPr>
              <a:t> </a:t>
            </a:r>
            <a:r>
              <a:rPr spc="-65" dirty="0">
                <a:solidFill>
                  <a:srgbClr val="FFFFFF"/>
                </a:solidFill>
                <a:latin typeface="Verdana"/>
                <a:cs typeface="Verdana"/>
              </a:rPr>
              <a:t>loop</a:t>
            </a:r>
            <a:r>
              <a:rPr spc="-210" dirty="0">
                <a:solidFill>
                  <a:srgbClr val="FFFFFF"/>
                </a:solidFill>
                <a:latin typeface="Verdana"/>
                <a:cs typeface="Verdana"/>
              </a:rPr>
              <a:t> </a:t>
            </a:r>
            <a:r>
              <a:rPr spc="-90" dirty="0">
                <a:solidFill>
                  <a:srgbClr val="FFFFFF"/>
                </a:solidFill>
                <a:latin typeface="Verdana"/>
                <a:cs typeface="Verdana"/>
              </a:rPr>
              <a:t>evaluates</a:t>
            </a:r>
            <a:r>
              <a:rPr spc="-210" dirty="0">
                <a:solidFill>
                  <a:srgbClr val="FFFFFF"/>
                </a:solidFill>
                <a:latin typeface="Verdana"/>
                <a:cs typeface="Verdana"/>
              </a:rPr>
              <a:t> </a:t>
            </a:r>
            <a:r>
              <a:rPr spc="-85" dirty="0">
                <a:solidFill>
                  <a:srgbClr val="FFFFFF"/>
                </a:solidFill>
                <a:latin typeface="Verdana"/>
                <a:cs typeface="Verdana"/>
              </a:rPr>
              <a:t>ReplicaSet  </a:t>
            </a:r>
            <a:r>
              <a:rPr spc="-50" dirty="0">
                <a:solidFill>
                  <a:srgbClr val="FFFFFF"/>
                </a:solidFill>
                <a:latin typeface="Verdana"/>
                <a:cs typeface="Verdana"/>
              </a:rPr>
              <a:t>Controller</a:t>
            </a:r>
            <a:r>
              <a:rPr spc="-215" dirty="0">
                <a:solidFill>
                  <a:srgbClr val="FFFFFF"/>
                </a:solidFill>
                <a:latin typeface="Verdana"/>
                <a:cs typeface="Verdana"/>
              </a:rPr>
              <a:t> </a:t>
            </a:r>
            <a:r>
              <a:rPr spc="-95" dirty="0">
                <a:solidFill>
                  <a:srgbClr val="FFFFFF"/>
                </a:solidFill>
                <a:latin typeface="Verdana"/>
                <a:cs typeface="Verdana"/>
              </a:rPr>
              <a:t>request.</a:t>
            </a:r>
            <a:endParaRPr dirty="0">
              <a:latin typeface="Verdana"/>
              <a:cs typeface="Verdana"/>
            </a:endParaRPr>
          </a:p>
          <a:p>
            <a:pPr>
              <a:spcBef>
                <a:spcPts val="40"/>
              </a:spcBef>
              <a:buClr>
                <a:srgbClr val="FFFFFF"/>
              </a:buClr>
              <a:buFont typeface="Verdana"/>
              <a:buAutoNum type="arabicParenR" startAt="13"/>
            </a:pPr>
            <a:endParaRPr dirty="0">
              <a:latin typeface="Times New Roman"/>
              <a:cs typeface="Times New Roman"/>
            </a:endParaRPr>
          </a:p>
          <a:p>
            <a:pPr marL="285115" indent="-272415">
              <a:buAutoNum type="arabicParenR" startAt="13"/>
              <a:tabLst>
                <a:tab pos="285750" algn="l"/>
              </a:tabLst>
            </a:pPr>
            <a:r>
              <a:rPr spc="-65" dirty="0">
                <a:solidFill>
                  <a:srgbClr val="FFFFFF"/>
                </a:solidFill>
                <a:latin typeface="Verdana"/>
                <a:cs typeface="Verdana"/>
              </a:rPr>
              <a:t>Pods</a:t>
            </a:r>
            <a:r>
              <a:rPr spc="-210" dirty="0">
                <a:solidFill>
                  <a:srgbClr val="FFFFFF"/>
                </a:solidFill>
                <a:latin typeface="Verdana"/>
                <a:cs typeface="Verdana"/>
              </a:rPr>
              <a:t> </a:t>
            </a:r>
            <a:r>
              <a:rPr spc="-95" dirty="0">
                <a:solidFill>
                  <a:srgbClr val="FFFFFF"/>
                </a:solidFill>
                <a:latin typeface="Verdana"/>
                <a:cs typeface="Verdana"/>
              </a:rPr>
              <a:t>published,</a:t>
            </a:r>
            <a:r>
              <a:rPr spc="-210" dirty="0">
                <a:solidFill>
                  <a:srgbClr val="FFFFFF"/>
                </a:solidFill>
                <a:latin typeface="Verdana"/>
                <a:cs typeface="Verdana"/>
              </a:rPr>
              <a:t> </a:t>
            </a:r>
            <a:r>
              <a:rPr spc="-105" dirty="0">
                <a:solidFill>
                  <a:srgbClr val="FFFFFF"/>
                </a:solidFill>
                <a:latin typeface="Verdana"/>
                <a:cs typeface="Verdana"/>
              </a:rPr>
              <a:t>and</a:t>
            </a:r>
            <a:r>
              <a:rPr spc="-210" dirty="0">
                <a:solidFill>
                  <a:srgbClr val="FFFFFF"/>
                </a:solidFill>
                <a:latin typeface="Verdana"/>
                <a:cs typeface="Verdana"/>
              </a:rPr>
              <a:t> </a:t>
            </a:r>
            <a:r>
              <a:rPr spc="-70" dirty="0">
                <a:solidFill>
                  <a:srgbClr val="FFFFFF"/>
                </a:solidFill>
                <a:latin typeface="Verdana"/>
                <a:cs typeface="Verdana"/>
              </a:rPr>
              <a:t>enter</a:t>
            </a:r>
            <a:r>
              <a:rPr spc="-210" dirty="0">
                <a:solidFill>
                  <a:srgbClr val="FFFFFF"/>
                </a:solidFill>
                <a:latin typeface="Verdana"/>
                <a:cs typeface="Verdana"/>
              </a:rPr>
              <a:t> </a:t>
            </a:r>
            <a:r>
              <a:rPr spc="-80" dirty="0">
                <a:solidFill>
                  <a:srgbClr val="FFFFFF"/>
                </a:solidFill>
                <a:latin typeface="Verdana"/>
                <a:cs typeface="Verdana"/>
              </a:rPr>
              <a:t>‘Pending’</a:t>
            </a:r>
            <a:r>
              <a:rPr spc="-210" dirty="0">
                <a:solidFill>
                  <a:srgbClr val="FFFFFF"/>
                </a:solidFill>
                <a:latin typeface="Verdana"/>
                <a:cs typeface="Verdana"/>
              </a:rPr>
              <a:t> </a:t>
            </a:r>
            <a:r>
              <a:rPr spc="-120" dirty="0">
                <a:solidFill>
                  <a:srgbClr val="FFFFFF"/>
                </a:solidFill>
                <a:latin typeface="Verdana"/>
                <a:cs typeface="Verdana"/>
              </a:rPr>
              <a:t>phase.</a:t>
            </a:r>
            <a:endParaRPr dirty="0">
              <a:latin typeface="Verdana"/>
              <a:cs typeface="Verdana"/>
            </a:endParaRPr>
          </a:p>
        </p:txBody>
      </p:sp>
      <p:sp>
        <p:nvSpPr>
          <p:cNvPr id="4" name="object 4"/>
          <p:cNvSpPr/>
          <p:nvPr/>
        </p:nvSpPr>
        <p:spPr>
          <a:xfrm>
            <a:off x="5667764" y="2424796"/>
            <a:ext cx="2668619"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93929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825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1C4487"/>
          </a:solidFill>
        </p:spPr>
        <p:txBody>
          <a:bodyPr wrap="square" lIns="0" tIns="0" rIns="0" bIns="0" rtlCol="0"/>
          <a:lstStyle/>
          <a:p>
            <a:endParaRPr/>
          </a:p>
        </p:txBody>
      </p:sp>
      <p:sp>
        <p:nvSpPr>
          <p:cNvPr id="3" name="object 3"/>
          <p:cNvSpPr/>
          <p:nvPr/>
        </p:nvSpPr>
        <p:spPr>
          <a:xfrm>
            <a:off x="229049" y="144573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073662"/>
          </a:solidFill>
        </p:spPr>
        <p:txBody>
          <a:bodyPr wrap="square" lIns="0" tIns="0" rIns="0" bIns="0" rtlCol="0"/>
          <a:lstStyle/>
          <a:p>
            <a:endParaRPr/>
          </a:p>
        </p:txBody>
      </p:sp>
      <p:sp>
        <p:nvSpPr>
          <p:cNvPr id="4" name="object 4"/>
          <p:cNvSpPr/>
          <p:nvPr/>
        </p:nvSpPr>
        <p:spPr>
          <a:xfrm>
            <a:off x="3748018" y="857251"/>
            <a:ext cx="5143489" cy="514348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3823" y="1009649"/>
            <a:ext cx="7816334" cy="483869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9575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52401"/>
            <a:ext cx="5181600" cy="1295400"/>
          </a:xfrm>
          <a:prstGeom prst="rect">
            <a:avLst/>
          </a:prstGeom>
        </p:spPr>
        <p:txBody>
          <a:bodyPr vert="horz" wrap="square" lIns="0" tIns="0" rIns="0" bIns="0" rtlCol="0" anchor="t">
            <a:normAutofit/>
          </a:bodyPr>
          <a:lstStyle/>
          <a:p>
            <a:r>
              <a:rPr dirty="0"/>
              <a:t>Scheduler</a:t>
            </a:r>
          </a:p>
        </p:txBody>
      </p:sp>
      <p:sp>
        <p:nvSpPr>
          <p:cNvPr id="3" name="object 3"/>
          <p:cNvSpPr txBox="1"/>
          <p:nvPr/>
        </p:nvSpPr>
        <p:spPr>
          <a:xfrm>
            <a:off x="381000" y="1219200"/>
            <a:ext cx="3774440" cy="5007909"/>
          </a:xfrm>
          <a:prstGeom prst="rect">
            <a:avLst/>
          </a:prstGeom>
        </p:spPr>
        <p:txBody>
          <a:bodyPr vert="horz" wrap="square" lIns="0" tIns="10795" rIns="0" bIns="0" rtlCol="0">
            <a:spAutoFit/>
          </a:bodyPr>
          <a:lstStyle/>
          <a:p>
            <a:pPr marL="12700" marR="359410">
              <a:lnSpc>
                <a:spcPct val="101000"/>
              </a:lnSpc>
              <a:spcBef>
                <a:spcPts val="85"/>
              </a:spcBef>
              <a:buAutoNum type="arabicParenR" startAt="17"/>
              <a:tabLst>
                <a:tab pos="317500" algn="l"/>
              </a:tabLst>
            </a:pPr>
            <a:r>
              <a:rPr spc="-90" dirty="0">
                <a:solidFill>
                  <a:srgbClr val="FFFFFF"/>
                </a:solidFill>
                <a:latin typeface="Verdana"/>
                <a:cs typeface="Verdana"/>
              </a:rPr>
              <a:t>Scheduler</a:t>
            </a:r>
            <a:r>
              <a:rPr spc="-220" dirty="0">
                <a:solidFill>
                  <a:srgbClr val="FFFFFF"/>
                </a:solidFill>
                <a:latin typeface="Verdana"/>
                <a:cs typeface="Verdana"/>
              </a:rPr>
              <a:t> </a:t>
            </a:r>
            <a:r>
              <a:rPr spc="-80" dirty="0">
                <a:solidFill>
                  <a:srgbClr val="FFFFFF"/>
                </a:solidFill>
                <a:latin typeface="Verdana"/>
                <a:cs typeface="Verdana"/>
              </a:rPr>
              <a:t>monitors</a:t>
            </a:r>
            <a:r>
              <a:rPr spc="-225" dirty="0">
                <a:solidFill>
                  <a:srgbClr val="FFFFFF"/>
                </a:solidFill>
                <a:latin typeface="Verdana"/>
                <a:cs typeface="Verdana"/>
              </a:rPr>
              <a:t> </a:t>
            </a:r>
            <a:r>
              <a:rPr spc="-80" dirty="0">
                <a:solidFill>
                  <a:srgbClr val="FFFFFF"/>
                </a:solidFill>
                <a:latin typeface="Verdana"/>
                <a:cs typeface="Verdana"/>
              </a:rPr>
              <a:t>published</a:t>
            </a:r>
            <a:r>
              <a:rPr spc="-220" dirty="0">
                <a:solidFill>
                  <a:srgbClr val="FFFFFF"/>
                </a:solidFill>
                <a:latin typeface="Verdana"/>
                <a:cs typeface="Verdana"/>
              </a:rPr>
              <a:t> </a:t>
            </a:r>
            <a:r>
              <a:rPr spc="-90" dirty="0">
                <a:solidFill>
                  <a:srgbClr val="FFFFFF"/>
                </a:solidFill>
                <a:latin typeface="Verdana"/>
                <a:cs typeface="Verdana"/>
              </a:rPr>
              <a:t>pods</a:t>
            </a:r>
            <a:r>
              <a:rPr spc="-220" dirty="0">
                <a:solidFill>
                  <a:srgbClr val="FFFFFF"/>
                </a:solidFill>
                <a:latin typeface="Verdana"/>
                <a:cs typeface="Verdana"/>
              </a:rPr>
              <a:t> </a:t>
            </a:r>
            <a:r>
              <a:rPr spc="-55" dirty="0">
                <a:solidFill>
                  <a:srgbClr val="FFFFFF"/>
                </a:solidFill>
                <a:latin typeface="Verdana"/>
                <a:cs typeface="Verdana"/>
              </a:rPr>
              <a:t>with</a:t>
            </a:r>
            <a:r>
              <a:rPr spc="-220" dirty="0">
                <a:solidFill>
                  <a:srgbClr val="FFFFFF"/>
                </a:solidFill>
                <a:latin typeface="Verdana"/>
                <a:cs typeface="Verdana"/>
              </a:rPr>
              <a:t> </a:t>
            </a:r>
            <a:r>
              <a:rPr spc="-85" dirty="0">
                <a:solidFill>
                  <a:srgbClr val="FFFFFF"/>
                </a:solidFill>
                <a:latin typeface="Verdana"/>
                <a:cs typeface="Verdana"/>
              </a:rPr>
              <a:t>no  </a:t>
            </a:r>
            <a:r>
              <a:rPr spc="-80" dirty="0">
                <a:solidFill>
                  <a:srgbClr val="FFFFFF"/>
                </a:solidFill>
                <a:latin typeface="Verdana"/>
                <a:cs typeface="Verdana"/>
              </a:rPr>
              <a:t>‘NodeName’</a:t>
            </a:r>
            <a:r>
              <a:rPr spc="-215" dirty="0">
                <a:solidFill>
                  <a:srgbClr val="FFFFFF"/>
                </a:solidFill>
                <a:latin typeface="Verdana"/>
                <a:cs typeface="Verdana"/>
              </a:rPr>
              <a:t> </a:t>
            </a:r>
            <a:r>
              <a:rPr spc="-114" dirty="0">
                <a:solidFill>
                  <a:srgbClr val="FFFFFF"/>
                </a:solidFill>
                <a:latin typeface="Verdana"/>
                <a:cs typeface="Verdana"/>
              </a:rPr>
              <a:t>assigned.</a:t>
            </a:r>
            <a:endParaRPr dirty="0">
              <a:latin typeface="Verdana"/>
              <a:cs typeface="Verdana"/>
            </a:endParaRPr>
          </a:p>
          <a:p>
            <a:pPr>
              <a:spcBef>
                <a:spcPts val="20"/>
              </a:spcBef>
              <a:buClr>
                <a:srgbClr val="FFFFFF"/>
              </a:buClr>
              <a:buFont typeface="Verdana"/>
              <a:buAutoNum type="arabicParenR" startAt="17"/>
            </a:pPr>
            <a:endParaRPr dirty="0">
              <a:latin typeface="Times New Roman"/>
              <a:cs typeface="Times New Roman"/>
            </a:endParaRPr>
          </a:p>
          <a:p>
            <a:pPr marL="12700" marR="344805">
              <a:lnSpc>
                <a:spcPct val="101000"/>
              </a:lnSpc>
              <a:buAutoNum type="arabicParenR" startAt="17"/>
              <a:tabLst>
                <a:tab pos="285750" algn="l"/>
              </a:tabLst>
            </a:pPr>
            <a:r>
              <a:rPr spc="-65" dirty="0">
                <a:solidFill>
                  <a:srgbClr val="FFFFFF"/>
                </a:solidFill>
                <a:latin typeface="Verdana"/>
                <a:cs typeface="Verdana"/>
              </a:rPr>
              <a:t>Applies</a:t>
            </a:r>
            <a:r>
              <a:rPr spc="-210" dirty="0">
                <a:solidFill>
                  <a:srgbClr val="FFFFFF"/>
                </a:solidFill>
                <a:latin typeface="Verdana"/>
                <a:cs typeface="Verdana"/>
              </a:rPr>
              <a:t> </a:t>
            </a:r>
            <a:r>
              <a:rPr spc="-90" dirty="0">
                <a:solidFill>
                  <a:srgbClr val="FFFFFF"/>
                </a:solidFill>
                <a:latin typeface="Verdana"/>
                <a:cs typeface="Verdana"/>
              </a:rPr>
              <a:t>scheduling</a:t>
            </a:r>
            <a:r>
              <a:rPr spc="-204" dirty="0">
                <a:solidFill>
                  <a:srgbClr val="FFFFFF"/>
                </a:solidFill>
                <a:latin typeface="Verdana"/>
                <a:cs typeface="Verdana"/>
              </a:rPr>
              <a:t> </a:t>
            </a:r>
            <a:r>
              <a:rPr spc="-75" dirty="0">
                <a:solidFill>
                  <a:srgbClr val="FFFFFF"/>
                </a:solidFill>
                <a:latin typeface="Verdana"/>
                <a:cs typeface="Verdana"/>
              </a:rPr>
              <a:t>rules</a:t>
            </a:r>
            <a:r>
              <a:rPr spc="-210" dirty="0">
                <a:solidFill>
                  <a:srgbClr val="FFFFFF"/>
                </a:solidFill>
                <a:latin typeface="Verdana"/>
                <a:cs typeface="Verdana"/>
              </a:rPr>
              <a:t> </a:t>
            </a:r>
            <a:r>
              <a:rPr spc="-105" dirty="0">
                <a:solidFill>
                  <a:srgbClr val="FFFFFF"/>
                </a:solidFill>
                <a:latin typeface="Verdana"/>
                <a:cs typeface="Verdana"/>
              </a:rPr>
              <a:t>and</a:t>
            </a:r>
            <a:r>
              <a:rPr spc="-204" dirty="0">
                <a:solidFill>
                  <a:srgbClr val="FFFFFF"/>
                </a:solidFill>
                <a:latin typeface="Verdana"/>
                <a:cs typeface="Verdana"/>
              </a:rPr>
              <a:t> </a:t>
            </a:r>
            <a:r>
              <a:rPr spc="-50" dirty="0">
                <a:solidFill>
                  <a:srgbClr val="FFFFFF"/>
                </a:solidFill>
                <a:latin typeface="Verdana"/>
                <a:cs typeface="Verdana"/>
              </a:rPr>
              <a:t>filters</a:t>
            </a:r>
            <a:r>
              <a:rPr spc="-204" dirty="0">
                <a:solidFill>
                  <a:srgbClr val="FFFFFF"/>
                </a:solidFill>
                <a:latin typeface="Verdana"/>
                <a:cs typeface="Verdana"/>
              </a:rPr>
              <a:t> </a:t>
            </a:r>
            <a:r>
              <a:rPr spc="-50" dirty="0">
                <a:solidFill>
                  <a:srgbClr val="FFFFFF"/>
                </a:solidFill>
                <a:latin typeface="Verdana"/>
                <a:cs typeface="Verdana"/>
              </a:rPr>
              <a:t>to</a:t>
            </a:r>
            <a:r>
              <a:rPr spc="-210" dirty="0">
                <a:solidFill>
                  <a:srgbClr val="FFFFFF"/>
                </a:solidFill>
                <a:latin typeface="Verdana"/>
                <a:cs typeface="Verdana"/>
              </a:rPr>
              <a:t> </a:t>
            </a:r>
            <a:r>
              <a:rPr spc="-60" dirty="0">
                <a:solidFill>
                  <a:srgbClr val="FFFFFF"/>
                </a:solidFill>
                <a:latin typeface="Verdana"/>
                <a:cs typeface="Verdana"/>
              </a:rPr>
              <a:t>find</a:t>
            </a:r>
            <a:r>
              <a:rPr spc="45" dirty="0">
                <a:solidFill>
                  <a:srgbClr val="FFFFFF"/>
                </a:solidFill>
                <a:latin typeface="Verdana"/>
                <a:cs typeface="Verdana"/>
              </a:rPr>
              <a:t> </a:t>
            </a:r>
            <a:r>
              <a:rPr spc="-125" dirty="0">
                <a:solidFill>
                  <a:srgbClr val="FFFFFF"/>
                </a:solidFill>
                <a:latin typeface="Verdana"/>
                <a:cs typeface="Verdana"/>
              </a:rPr>
              <a:t>a  </a:t>
            </a:r>
            <a:r>
              <a:rPr spc="-75" dirty="0">
                <a:solidFill>
                  <a:srgbClr val="FFFFFF"/>
                </a:solidFill>
                <a:latin typeface="Verdana"/>
                <a:cs typeface="Verdana"/>
              </a:rPr>
              <a:t>suitable</a:t>
            </a:r>
            <a:r>
              <a:rPr spc="-215" dirty="0">
                <a:solidFill>
                  <a:srgbClr val="FFFFFF"/>
                </a:solidFill>
                <a:latin typeface="Verdana"/>
                <a:cs typeface="Verdana"/>
              </a:rPr>
              <a:t> </a:t>
            </a:r>
            <a:r>
              <a:rPr spc="-90" dirty="0">
                <a:solidFill>
                  <a:srgbClr val="FFFFFF"/>
                </a:solidFill>
                <a:latin typeface="Verdana"/>
                <a:cs typeface="Verdana"/>
              </a:rPr>
              <a:t>node</a:t>
            </a:r>
            <a:r>
              <a:rPr spc="-210" dirty="0">
                <a:solidFill>
                  <a:srgbClr val="FFFFFF"/>
                </a:solidFill>
                <a:latin typeface="Verdana"/>
                <a:cs typeface="Verdana"/>
              </a:rPr>
              <a:t> </a:t>
            </a:r>
            <a:r>
              <a:rPr spc="-50" dirty="0">
                <a:solidFill>
                  <a:srgbClr val="FFFFFF"/>
                </a:solidFill>
                <a:latin typeface="Verdana"/>
                <a:cs typeface="Verdana"/>
              </a:rPr>
              <a:t>to</a:t>
            </a:r>
            <a:r>
              <a:rPr spc="-210" dirty="0">
                <a:solidFill>
                  <a:srgbClr val="FFFFFF"/>
                </a:solidFill>
                <a:latin typeface="Verdana"/>
                <a:cs typeface="Verdana"/>
              </a:rPr>
              <a:t> </a:t>
            </a:r>
            <a:r>
              <a:rPr spc="-80" dirty="0">
                <a:solidFill>
                  <a:srgbClr val="FFFFFF"/>
                </a:solidFill>
                <a:latin typeface="Verdana"/>
                <a:cs typeface="Verdana"/>
              </a:rPr>
              <a:t>host</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85" dirty="0">
                <a:solidFill>
                  <a:srgbClr val="FFFFFF"/>
                </a:solidFill>
                <a:latin typeface="Verdana"/>
                <a:cs typeface="Verdana"/>
              </a:rPr>
              <a:t>Pod.</a:t>
            </a:r>
            <a:endParaRPr dirty="0">
              <a:latin typeface="Verdana"/>
              <a:cs typeface="Verdana"/>
            </a:endParaRPr>
          </a:p>
          <a:p>
            <a:pPr>
              <a:spcBef>
                <a:spcPts val="20"/>
              </a:spcBef>
              <a:buClr>
                <a:srgbClr val="FFFFFF"/>
              </a:buClr>
              <a:buFont typeface="Verdana"/>
              <a:buAutoNum type="arabicParenR" startAt="17"/>
            </a:pPr>
            <a:endParaRPr dirty="0">
              <a:latin typeface="Times New Roman"/>
              <a:cs typeface="Times New Roman"/>
            </a:endParaRPr>
          </a:p>
          <a:p>
            <a:pPr marL="12700" marR="100330">
              <a:lnSpc>
                <a:spcPct val="101000"/>
              </a:lnSpc>
              <a:buAutoNum type="arabicParenR" startAt="17"/>
              <a:tabLst>
                <a:tab pos="285750" algn="l"/>
              </a:tabLst>
            </a:pPr>
            <a:r>
              <a:rPr spc="-90" dirty="0">
                <a:solidFill>
                  <a:srgbClr val="FFFFFF"/>
                </a:solidFill>
                <a:latin typeface="Verdana"/>
                <a:cs typeface="Verdana"/>
              </a:rPr>
              <a:t>Scheduler</a:t>
            </a:r>
            <a:r>
              <a:rPr spc="-215" dirty="0">
                <a:solidFill>
                  <a:srgbClr val="FFFFFF"/>
                </a:solidFill>
                <a:latin typeface="Verdana"/>
                <a:cs typeface="Verdana"/>
              </a:rPr>
              <a:t> </a:t>
            </a:r>
            <a:r>
              <a:rPr spc="-80" dirty="0">
                <a:solidFill>
                  <a:srgbClr val="FFFFFF"/>
                </a:solidFill>
                <a:latin typeface="Verdana"/>
                <a:cs typeface="Verdana"/>
              </a:rPr>
              <a:t>creates</a:t>
            </a:r>
            <a:r>
              <a:rPr spc="-215" dirty="0">
                <a:solidFill>
                  <a:srgbClr val="FFFFFF"/>
                </a:solidFill>
                <a:latin typeface="Verdana"/>
                <a:cs typeface="Verdana"/>
              </a:rPr>
              <a:t> </a:t>
            </a:r>
            <a:r>
              <a:rPr spc="-125" dirty="0">
                <a:solidFill>
                  <a:srgbClr val="FFFFFF"/>
                </a:solidFill>
                <a:latin typeface="Verdana"/>
                <a:cs typeface="Verdana"/>
              </a:rPr>
              <a:t>a</a:t>
            </a:r>
            <a:r>
              <a:rPr spc="-215" dirty="0">
                <a:solidFill>
                  <a:srgbClr val="FFFFFF"/>
                </a:solidFill>
                <a:latin typeface="Verdana"/>
                <a:cs typeface="Verdana"/>
              </a:rPr>
              <a:t> </a:t>
            </a:r>
            <a:r>
              <a:rPr spc="-80" dirty="0">
                <a:solidFill>
                  <a:srgbClr val="FFFFFF"/>
                </a:solidFill>
                <a:latin typeface="Verdana"/>
                <a:cs typeface="Verdana"/>
              </a:rPr>
              <a:t>binding</a:t>
            </a:r>
            <a:r>
              <a:rPr spc="-210" dirty="0">
                <a:solidFill>
                  <a:srgbClr val="FFFFFF"/>
                </a:solidFill>
                <a:latin typeface="Verdana"/>
                <a:cs typeface="Verdana"/>
              </a:rPr>
              <a:t> </a:t>
            </a:r>
            <a:r>
              <a:rPr spc="-45" dirty="0">
                <a:solidFill>
                  <a:srgbClr val="FFFFFF"/>
                </a:solidFill>
                <a:latin typeface="Verdana"/>
                <a:cs typeface="Verdana"/>
              </a:rPr>
              <a:t>of</a:t>
            </a:r>
            <a:r>
              <a:rPr spc="-215" dirty="0">
                <a:solidFill>
                  <a:srgbClr val="FFFFFF"/>
                </a:solidFill>
                <a:latin typeface="Verdana"/>
                <a:cs typeface="Verdana"/>
              </a:rPr>
              <a:t> </a:t>
            </a:r>
            <a:r>
              <a:rPr spc="-50" dirty="0">
                <a:solidFill>
                  <a:srgbClr val="FFFFFF"/>
                </a:solidFill>
                <a:latin typeface="Verdana"/>
                <a:cs typeface="Verdana"/>
              </a:rPr>
              <a:t>Pod</a:t>
            </a:r>
            <a:r>
              <a:rPr spc="-215" dirty="0">
                <a:solidFill>
                  <a:srgbClr val="FFFFFF"/>
                </a:solidFill>
                <a:latin typeface="Verdana"/>
                <a:cs typeface="Verdana"/>
              </a:rPr>
              <a:t> </a:t>
            </a:r>
            <a:r>
              <a:rPr spc="-50" dirty="0">
                <a:solidFill>
                  <a:srgbClr val="FFFFFF"/>
                </a:solidFill>
                <a:latin typeface="Verdana"/>
                <a:cs typeface="Verdana"/>
              </a:rPr>
              <a:t>to</a:t>
            </a:r>
            <a:r>
              <a:rPr spc="-215" dirty="0">
                <a:solidFill>
                  <a:srgbClr val="FFFFFF"/>
                </a:solidFill>
                <a:latin typeface="Verdana"/>
                <a:cs typeface="Verdana"/>
              </a:rPr>
              <a:t> </a:t>
            </a:r>
            <a:r>
              <a:rPr spc="-60" dirty="0">
                <a:solidFill>
                  <a:srgbClr val="FFFFFF"/>
                </a:solidFill>
                <a:latin typeface="Verdana"/>
                <a:cs typeface="Verdana"/>
              </a:rPr>
              <a:t>Node</a:t>
            </a:r>
            <a:r>
              <a:rPr spc="-210" dirty="0">
                <a:solidFill>
                  <a:srgbClr val="FFFFFF"/>
                </a:solidFill>
                <a:latin typeface="Verdana"/>
                <a:cs typeface="Verdana"/>
              </a:rPr>
              <a:t> </a:t>
            </a:r>
            <a:r>
              <a:rPr spc="-105" dirty="0">
                <a:solidFill>
                  <a:srgbClr val="FFFFFF"/>
                </a:solidFill>
                <a:latin typeface="Verdana"/>
                <a:cs typeface="Verdana"/>
              </a:rPr>
              <a:t>and  </a:t>
            </a:r>
            <a:r>
              <a:rPr spc="-65" dirty="0">
                <a:solidFill>
                  <a:srgbClr val="FFFFFF"/>
                </a:solidFill>
                <a:latin typeface="Verdana"/>
                <a:cs typeface="Verdana"/>
              </a:rPr>
              <a:t>POSTs </a:t>
            </a:r>
            <a:r>
              <a:rPr spc="-50" dirty="0">
                <a:solidFill>
                  <a:srgbClr val="FFFFFF"/>
                </a:solidFill>
                <a:latin typeface="Verdana"/>
                <a:cs typeface="Verdana"/>
              </a:rPr>
              <a:t>to</a:t>
            </a:r>
            <a:r>
              <a:rPr spc="-360" dirty="0">
                <a:solidFill>
                  <a:srgbClr val="FFFFFF"/>
                </a:solidFill>
                <a:latin typeface="Verdana"/>
                <a:cs typeface="Verdana"/>
              </a:rPr>
              <a:t> </a:t>
            </a:r>
            <a:r>
              <a:rPr spc="-90" dirty="0">
                <a:solidFill>
                  <a:srgbClr val="FFFFFF"/>
                </a:solidFill>
                <a:latin typeface="Verdana"/>
                <a:cs typeface="Verdana"/>
              </a:rPr>
              <a:t>apiserver.</a:t>
            </a:r>
            <a:endParaRPr dirty="0">
              <a:latin typeface="Verdana"/>
              <a:cs typeface="Verdana"/>
            </a:endParaRPr>
          </a:p>
          <a:p>
            <a:pPr>
              <a:spcBef>
                <a:spcPts val="40"/>
              </a:spcBef>
              <a:buClr>
                <a:srgbClr val="FFFFFF"/>
              </a:buClr>
              <a:buFont typeface="Verdana"/>
              <a:buAutoNum type="arabicParenR" startAt="17"/>
            </a:pPr>
            <a:endParaRPr dirty="0">
              <a:latin typeface="Times New Roman"/>
              <a:cs typeface="Times New Roman"/>
            </a:endParaRPr>
          </a:p>
          <a:p>
            <a:pPr marL="285115" indent="-272415">
              <a:buAutoNum type="arabicParenR" startAt="17"/>
              <a:tabLst>
                <a:tab pos="285750" algn="l"/>
              </a:tabLst>
            </a:pPr>
            <a:r>
              <a:rPr spc="-80" dirty="0">
                <a:solidFill>
                  <a:srgbClr val="FFFFFF"/>
                </a:solidFill>
                <a:latin typeface="Verdana"/>
                <a:cs typeface="Verdana"/>
              </a:rPr>
              <a:t>apiserver</a:t>
            </a:r>
            <a:r>
              <a:rPr spc="-215" dirty="0">
                <a:solidFill>
                  <a:srgbClr val="FFFFFF"/>
                </a:solidFill>
                <a:latin typeface="Verdana"/>
                <a:cs typeface="Verdana"/>
              </a:rPr>
              <a:t> </a:t>
            </a:r>
            <a:r>
              <a:rPr spc="-80" dirty="0">
                <a:solidFill>
                  <a:srgbClr val="FFFFFF"/>
                </a:solidFill>
                <a:latin typeface="Verdana"/>
                <a:cs typeface="Verdana"/>
              </a:rPr>
              <a:t>request</a:t>
            </a:r>
            <a:r>
              <a:rPr spc="-210" dirty="0">
                <a:solidFill>
                  <a:srgbClr val="FFFFFF"/>
                </a:solidFill>
                <a:latin typeface="Verdana"/>
                <a:cs typeface="Verdana"/>
              </a:rPr>
              <a:t> </a:t>
            </a:r>
            <a:r>
              <a:rPr spc="-65" dirty="0">
                <a:solidFill>
                  <a:srgbClr val="FFFFFF"/>
                </a:solidFill>
                <a:latin typeface="Verdana"/>
                <a:cs typeface="Verdana"/>
              </a:rPr>
              <a:t>loop</a:t>
            </a:r>
            <a:r>
              <a:rPr spc="-210" dirty="0">
                <a:solidFill>
                  <a:srgbClr val="FFFFFF"/>
                </a:solidFill>
                <a:latin typeface="Verdana"/>
                <a:cs typeface="Verdana"/>
              </a:rPr>
              <a:t> </a:t>
            </a:r>
            <a:r>
              <a:rPr spc="-90" dirty="0">
                <a:solidFill>
                  <a:srgbClr val="FFFFFF"/>
                </a:solidFill>
                <a:latin typeface="Verdana"/>
                <a:cs typeface="Verdana"/>
              </a:rPr>
              <a:t>evaluates</a:t>
            </a:r>
            <a:r>
              <a:rPr spc="-210" dirty="0">
                <a:solidFill>
                  <a:srgbClr val="FFFFFF"/>
                </a:solidFill>
                <a:latin typeface="Verdana"/>
                <a:cs typeface="Verdana"/>
              </a:rPr>
              <a:t> </a:t>
            </a:r>
            <a:r>
              <a:rPr spc="-55" dirty="0">
                <a:solidFill>
                  <a:srgbClr val="FFFFFF"/>
                </a:solidFill>
                <a:latin typeface="Verdana"/>
                <a:cs typeface="Verdana"/>
              </a:rPr>
              <a:t>POST</a:t>
            </a:r>
            <a:r>
              <a:rPr spc="-215" dirty="0">
                <a:solidFill>
                  <a:srgbClr val="FFFFFF"/>
                </a:solidFill>
                <a:latin typeface="Verdana"/>
                <a:cs typeface="Verdana"/>
              </a:rPr>
              <a:t> </a:t>
            </a:r>
            <a:r>
              <a:rPr spc="-95" dirty="0">
                <a:solidFill>
                  <a:srgbClr val="FFFFFF"/>
                </a:solidFill>
                <a:latin typeface="Verdana"/>
                <a:cs typeface="Verdana"/>
              </a:rPr>
              <a:t>request.</a:t>
            </a:r>
            <a:endParaRPr dirty="0">
              <a:latin typeface="Verdana"/>
              <a:cs typeface="Verdana"/>
            </a:endParaRPr>
          </a:p>
          <a:p>
            <a:pPr>
              <a:spcBef>
                <a:spcPts val="20"/>
              </a:spcBef>
              <a:buClr>
                <a:srgbClr val="FFFFFF"/>
              </a:buClr>
              <a:buFont typeface="Verdana"/>
              <a:buAutoNum type="arabicParenR" startAt="17"/>
            </a:pPr>
            <a:endParaRPr dirty="0">
              <a:latin typeface="Times New Roman"/>
              <a:cs typeface="Times New Roman"/>
            </a:endParaRPr>
          </a:p>
          <a:p>
            <a:pPr marL="12700" marR="5080">
              <a:lnSpc>
                <a:spcPct val="101000"/>
              </a:lnSpc>
              <a:buAutoNum type="arabicParenR" startAt="17"/>
              <a:tabLst>
                <a:tab pos="285750" algn="l"/>
              </a:tabLst>
            </a:pPr>
            <a:r>
              <a:rPr spc="-50" dirty="0">
                <a:solidFill>
                  <a:srgbClr val="FFFFFF"/>
                </a:solidFill>
                <a:latin typeface="Verdana"/>
                <a:cs typeface="Verdana"/>
              </a:rPr>
              <a:t>Pod</a:t>
            </a:r>
            <a:r>
              <a:rPr spc="-215" dirty="0">
                <a:solidFill>
                  <a:srgbClr val="FFFFFF"/>
                </a:solidFill>
                <a:latin typeface="Verdana"/>
                <a:cs typeface="Verdana"/>
              </a:rPr>
              <a:t> </a:t>
            </a:r>
            <a:r>
              <a:rPr spc="-85" dirty="0">
                <a:solidFill>
                  <a:srgbClr val="FFFFFF"/>
                </a:solidFill>
                <a:latin typeface="Verdana"/>
                <a:cs typeface="Verdana"/>
              </a:rPr>
              <a:t>status</a:t>
            </a:r>
            <a:r>
              <a:rPr spc="-210" dirty="0">
                <a:solidFill>
                  <a:srgbClr val="FFFFFF"/>
                </a:solidFill>
                <a:latin typeface="Verdana"/>
                <a:cs typeface="Verdana"/>
              </a:rPr>
              <a:t> </a:t>
            </a:r>
            <a:r>
              <a:rPr spc="-70" dirty="0">
                <a:solidFill>
                  <a:srgbClr val="FFFFFF"/>
                </a:solidFill>
                <a:latin typeface="Verdana"/>
                <a:cs typeface="Verdana"/>
              </a:rPr>
              <a:t>is</a:t>
            </a:r>
            <a:r>
              <a:rPr spc="-210" dirty="0">
                <a:solidFill>
                  <a:srgbClr val="FFFFFF"/>
                </a:solidFill>
                <a:latin typeface="Verdana"/>
                <a:cs typeface="Verdana"/>
              </a:rPr>
              <a:t> </a:t>
            </a:r>
            <a:r>
              <a:rPr spc="-90" dirty="0">
                <a:solidFill>
                  <a:srgbClr val="FFFFFF"/>
                </a:solidFill>
                <a:latin typeface="Verdana"/>
                <a:cs typeface="Verdana"/>
              </a:rPr>
              <a:t>updated</a:t>
            </a:r>
            <a:r>
              <a:rPr spc="-210" dirty="0">
                <a:solidFill>
                  <a:srgbClr val="FFFFFF"/>
                </a:solidFill>
                <a:latin typeface="Verdana"/>
                <a:cs typeface="Verdana"/>
              </a:rPr>
              <a:t> </a:t>
            </a:r>
            <a:r>
              <a:rPr spc="-55" dirty="0">
                <a:solidFill>
                  <a:srgbClr val="FFFFFF"/>
                </a:solidFill>
                <a:latin typeface="Verdana"/>
                <a:cs typeface="Verdana"/>
              </a:rPr>
              <a:t>with</a:t>
            </a:r>
            <a:r>
              <a:rPr spc="-210" dirty="0">
                <a:solidFill>
                  <a:srgbClr val="FFFFFF"/>
                </a:solidFill>
                <a:latin typeface="Verdana"/>
                <a:cs typeface="Verdana"/>
              </a:rPr>
              <a:t> </a:t>
            </a:r>
            <a:r>
              <a:rPr spc="-90" dirty="0">
                <a:solidFill>
                  <a:srgbClr val="FFFFFF"/>
                </a:solidFill>
                <a:latin typeface="Verdana"/>
                <a:cs typeface="Verdana"/>
              </a:rPr>
              <a:t>node</a:t>
            </a:r>
            <a:r>
              <a:rPr spc="-215" dirty="0">
                <a:solidFill>
                  <a:srgbClr val="FFFFFF"/>
                </a:solidFill>
                <a:latin typeface="Verdana"/>
                <a:cs typeface="Verdana"/>
              </a:rPr>
              <a:t> </a:t>
            </a:r>
            <a:r>
              <a:rPr spc="-80" dirty="0">
                <a:solidFill>
                  <a:srgbClr val="FFFFFF"/>
                </a:solidFill>
                <a:latin typeface="Verdana"/>
                <a:cs typeface="Verdana"/>
              </a:rPr>
              <a:t>binding</a:t>
            </a:r>
            <a:r>
              <a:rPr spc="-210" dirty="0">
                <a:solidFill>
                  <a:srgbClr val="FFFFFF"/>
                </a:solidFill>
                <a:latin typeface="Verdana"/>
                <a:cs typeface="Verdana"/>
              </a:rPr>
              <a:t> </a:t>
            </a:r>
            <a:r>
              <a:rPr spc="-105" dirty="0">
                <a:solidFill>
                  <a:srgbClr val="FFFFFF"/>
                </a:solidFill>
                <a:latin typeface="Verdana"/>
                <a:cs typeface="Verdana"/>
              </a:rPr>
              <a:t>and</a:t>
            </a:r>
            <a:r>
              <a:rPr spc="-210" dirty="0">
                <a:solidFill>
                  <a:srgbClr val="FFFFFF"/>
                </a:solidFill>
                <a:latin typeface="Verdana"/>
                <a:cs typeface="Verdana"/>
              </a:rPr>
              <a:t> </a:t>
            </a:r>
            <a:r>
              <a:rPr spc="-90" dirty="0">
                <a:solidFill>
                  <a:srgbClr val="FFFFFF"/>
                </a:solidFill>
                <a:latin typeface="Verdana"/>
                <a:cs typeface="Verdana"/>
              </a:rPr>
              <a:t>sets  </a:t>
            </a:r>
            <a:r>
              <a:rPr spc="-85" dirty="0">
                <a:solidFill>
                  <a:srgbClr val="FFFFFF"/>
                </a:solidFill>
                <a:latin typeface="Verdana"/>
                <a:cs typeface="Verdana"/>
              </a:rPr>
              <a:t>status </a:t>
            </a:r>
            <a:r>
              <a:rPr spc="-50" dirty="0">
                <a:solidFill>
                  <a:srgbClr val="FFFFFF"/>
                </a:solidFill>
                <a:latin typeface="Verdana"/>
                <a:cs typeface="Verdana"/>
              </a:rPr>
              <a:t>to</a:t>
            </a:r>
            <a:r>
              <a:rPr spc="-340" dirty="0">
                <a:solidFill>
                  <a:srgbClr val="FFFFFF"/>
                </a:solidFill>
                <a:latin typeface="Verdana"/>
                <a:cs typeface="Verdana"/>
              </a:rPr>
              <a:t> </a:t>
            </a:r>
            <a:r>
              <a:rPr spc="-90" dirty="0">
                <a:solidFill>
                  <a:srgbClr val="FFFFFF"/>
                </a:solidFill>
                <a:latin typeface="Verdana"/>
                <a:cs typeface="Verdana"/>
              </a:rPr>
              <a:t>‘PodScheduled’.</a:t>
            </a:r>
            <a:endParaRPr dirty="0">
              <a:latin typeface="Verdana"/>
              <a:cs typeface="Verdana"/>
            </a:endParaRPr>
          </a:p>
        </p:txBody>
      </p:sp>
      <p:sp>
        <p:nvSpPr>
          <p:cNvPr id="4" name="object 4"/>
          <p:cNvSpPr/>
          <p:nvPr/>
        </p:nvSpPr>
        <p:spPr>
          <a:xfrm>
            <a:off x="5255690" y="2405922"/>
            <a:ext cx="3080693" cy="294896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31911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28601"/>
            <a:ext cx="5486400" cy="1219200"/>
          </a:xfrm>
          <a:prstGeom prst="rect">
            <a:avLst/>
          </a:prstGeom>
        </p:spPr>
        <p:txBody>
          <a:bodyPr vert="horz" wrap="square" lIns="0" tIns="0" rIns="0" bIns="0" rtlCol="0" anchor="t">
            <a:normAutofit/>
          </a:bodyPr>
          <a:lstStyle/>
          <a:p>
            <a:r>
              <a:rPr dirty="0"/>
              <a:t>Kubelet - PodSync</a:t>
            </a:r>
          </a:p>
        </p:txBody>
      </p:sp>
      <p:sp>
        <p:nvSpPr>
          <p:cNvPr id="3" name="object 3"/>
          <p:cNvSpPr txBox="1"/>
          <p:nvPr/>
        </p:nvSpPr>
        <p:spPr>
          <a:xfrm>
            <a:off x="381000" y="2350232"/>
            <a:ext cx="4846320" cy="3924729"/>
          </a:xfrm>
          <a:prstGeom prst="rect">
            <a:avLst/>
          </a:prstGeom>
        </p:spPr>
        <p:txBody>
          <a:bodyPr vert="horz" wrap="square" lIns="0" tIns="10795" rIns="0" bIns="0" rtlCol="0">
            <a:spAutoFit/>
          </a:bodyPr>
          <a:lstStyle/>
          <a:p>
            <a:pPr marL="12700" marR="43180">
              <a:lnSpc>
                <a:spcPct val="101000"/>
              </a:lnSpc>
              <a:spcBef>
                <a:spcPts val="85"/>
              </a:spcBef>
              <a:buAutoNum type="arabicParenR" startAt="22"/>
              <a:tabLst>
                <a:tab pos="317500" algn="l"/>
              </a:tabLst>
            </a:pPr>
            <a:r>
              <a:rPr spc="-80" dirty="0">
                <a:solidFill>
                  <a:srgbClr val="FFFFFF"/>
                </a:solidFill>
                <a:latin typeface="Verdana"/>
                <a:cs typeface="Verdana"/>
              </a:rPr>
              <a:t>The</a:t>
            </a:r>
            <a:r>
              <a:rPr spc="-210" dirty="0">
                <a:solidFill>
                  <a:srgbClr val="FFFFFF"/>
                </a:solidFill>
                <a:latin typeface="Verdana"/>
                <a:cs typeface="Verdana"/>
              </a:rPr>
              <a:t> </a:t>
            </a:r>
            <a:r>
              <a:rPr spc="-75" dirty="0">
                <a:solidFill>
                  <a:srgbClr val="FFFFFF"/>
                </a:solidFill>
                <a:latin typeface="Verdana"/>
                <a:cs typeface="Verdana"/>
              </a:rPr>
              <a:t>kubelet</a:t>
            </a:r>
            <a:r>
              <a:rPr spc="-210" dirty="0">
                <a:solidFill>
                  <a:srgbClr val="FFFFFF"/>
                </a:solidFill>
                <a:latin typeface="Verdana"/>
                <a:cs typeface="Verdana"/>
              </a:rPr>
              <a:t> </a:t>
            </a:r>
            <a:r>
              <a:rPr spc="-114" dirty="0">
                <a:solidFill>
                  <a:srgbClr val="FFFFFF"/>
                </a:solidFill>
                <a:latin typeface="Verdana"/>
                <a:cs typeface="Verdana"/>
              </a:rPr>
              <a:t>daemon</a:t>
            </a:r>
            <a:r>
              <a:rPr spc="-210" dirty="0">
                <a:solidFill>
                  <a:srgbClr val="FFFFFF"/>
                </a:solidFill>
                <a:latin typeface="Verdana"/>
                <a:cs typeface="Verdana"/>
              </a:rPr>
              <a:t> </a:t>
            </a:r>
            <a:r>
              <a:rPr spc="-85" dirty="0">
                <a:solidFill>
                  <a:srgbClr val="FFFFFF"/>
                </a:solidFill>
                <a:latin typeface="Verdana"/>
                <a:cs typeface="Verdana"/>
              </a:rPr>
              <a:t>on</a:t>
            </a:r>
            <a:r>
              <a:rPr spc="-204" dirty="0">
                <a:solidFill>
                  <a:srgbClr val="FFFFFF"/>
                </a:solidFill>
                <a:latin typeface="Verdana"/>
                <a:cs typeface="Verdana"/>
              </a:rPr>
              <a:t> </a:t>
            </a:r>
            <a:r>
              <a:rPr spc="-85" dirty="0">
                <a:solidFill>
                  <a:srgbClr val="FFFFFF"/>
                </a:solidFill>
                <a:latin typeface="Verdana"/>
                <a:cs typeface="Verdana"/>
              </a:rPr>
              <a:t>every</a:t>
            </a:r>
            <a:r>
              <a:rPr spc="-210" dirty="0">
                <a:solidFill>
                  <a:srgbClr val="FFFFFF"/>
                </a:solidFill>
                <a:latin typeface="Verdana"/>
                <a:cs typeface="Verdana"/>
              </a:rPr>
              <a:t> </a:t>
            </a:r>
            <a:r>
              <a:rPr spc="-90" dirty="0">
                <a:solidFill>
                  <a:srgbClr val="FFFFFF"/>
                </a:solidFill>
                <a:latin typeface="Verdana"/>
                <a:cs typeface="Verdana"/>
              </a:rPr>
              <a:t>node</a:t>
            </a:r>
            <a:r>
              <a:rPr spc="-210" dirty="0">
                <a:solidFill>
                  <a:srgbClr val="FFFFFF"/>
                </a:solidFill>
                <a:latin typeface="Verdana"/>
                <a:cs typeface="Verdana"/>
              </a:rPr>
              <a:t> </a:t>
            </a:r>
            <a:r>
              <a:rPr spc="-65" dirty="0">
                <a:solidFill>
                  <a:srgbClr val="FFFFFF"/>
                </a:solidFill>
                <a:latin typeface="Verdana"/>
                <a:cs typeface="Verdana"/>
              </a:rPr>
              <a:t>polls</a:t>
            </a:r>
            <a:r>
              <a:rPr spc="-204"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80" dirty="0">
                <a:solidFill>
                  <a:srgbClr val="FFFFFF"/>
                </a:solidFill>
                <a:latin typeface="Verdana"/>
                <a:cs typeface="Verdana"/>
              </a:rPr>
              <a:t>apiserver</a:t>
            </a:r>
            <a:r>
              <a:rPr spc="-210" dirty="0">
                <a:solidFill>
                  <a:srgbClr val="FFFFFF"/>
                </a:solidFill>
                <a:latin typeface="Verdana"/>
                <a:cs typeface="Verdana"/>
              </a:rPr>
              <a:t> </a:t>
            </a:r>
            <a:r>
              <a:rPr spc="-55" dirty="0">
                <a:solidFill>
                  <a:srgbClr val="FFFFFF"/>
                </a:solidFill>
                <a:latin typeface="Verdana"/>
                <a:cs typeface="Verdana"/>
              </a:rPr>
              <a:t>filtering  </a:t>
            </a:r>
            <a:r>
              <a:rPr spc="-40" dirty="0">
                <a:solidFill>
                  <a:srgbClr val="FFFFFF"/>
                </a:solidFill>
                <a:latin typeface="Verdana"/>
                <a:cs typeface="Verdana"/>
              </a:rPr>
              <a:t>for</a:t>
            </a:r>
            <a:r>
              <a:rPr spc="-215" dirty="0">
                <a:solidFill>
                  <a:srgbClr val="FFFFFF"/>
                </a:solidFill>
                <a:latin typeface="Verdana"/>
                <a:cs typeface="Verdana"/>
              </a:rPr>
              <a:t> </a:t>
            </a:r>
            <a:r>
              <a:rPr spc="-90" dirty="0">
                <a:solidFill>
                  <a:srgbClr val="FFFFFF"/>
                </a:solidFill>
                <a:latin typeface="Verdana"/>
                <a:cs typeface="Verdana"/>
              </a:rPr>
              <a:t>pods</a:t>
            </a:r>
            <a:r>
              <a:rPr spc="-210" dirty="0">
                <a:solidFill>
                  <a:srgbClr val="FFFFFF"/>
                </a:solidFill>
                <a:latin typeface="Verdana"/>
                <a:cs typeface="Verdana"/>
              </a:rPr>
              <a:t> </a:t>
            </a:r>
            <a:r>
              <a:rPr spc="-100" dirty="0">
                <a:solidFill>
                  <a:srgbClr val="FFFFFF"/>
                </a:solidFill>
                <a:latin typeface="Verdana"/>
                <a:cs typeface="Verdana"/>
              </a:rPr>
              <a:t>matching</a:t>
            </a:r>
            <a:r>
              <a:rPr spc="-210" dirty="0">
                <a:solidFill>
                  <a:srgbClr val="FFFFFF"/>
                </a:solidFill>
                <a:latin typeface="Verdana"/>
                <a:cs typeface="Verdana"/>
              </a:rPr>
              <a:t> </a:t>
            </a:r>
            <a:r>
              <a:rPr spc="-55" dirty="0">
                <a:solidFill>
                  <a:srgbClr val="FFFFFF"/>
                </a:solidFill>
                <a:latin typeface="Verdana"/>
                <a:cs typeface="Verdana"/>
              </a:rPr>
              <a:t>its</a:t>
            </a:r>
            <a:r>
              <a:rPr spc="-215" dirty="0">
                <a:solidFill>
                  <a:srgbClr val="FFFFFF"/>
                </a:solidFill>
                <a:latin typeface="Verdana"/>
                <a:cs typeface="Verdana"/>
              </a:rPr>
              <a:t> </a:t>
            </a:r>
            <a:r>
              <a:rPr spc="-80" dirty="0">
                <a:solidFill>
                  <a:srgbClr val="FFFFFF"/>
                </a:solidFill>
                <a:latin typeface="Verdana"/>
                <a:cs typeface="Verdana"/>
              </a:rPr>
              <a:t>own</a:t>
            </a:r>
            <a:r>
              <a:rPr spc="-210" dirty="0">
                <a:solidFill>
                  <a:srgbClr val="FFFFFF"/>
                </a:solidFill>
                <a:latin typeface="Verdana"/>
                <a:cs typeface="Verdana"/>
              </a:rPr>
              <a:t> </a:t>
            </a:r>
            <a:r>
              <a:rPr spc="-95" dirty="0">
                <a:solidFill>
                  <a:srgbClr val="FFFFFF"/>
                </a:solidFill>
                <a:latin typeface="Verdana"/>
                <a:cs typeface="Verdana"/>
              </a:rPr>
              <a:t>‘NodeName’;</a:t>
            </a:r>
            <a:r>
              <a:rPr spc="-210" dirty="0">
                <a:solidFill>
                  <a:srgbClr val="FFFFFF"/>
                </a:solidFill>
                <a:latin typeface="Verdana"/>
                <a:cs typeface="Verdana"/>
              </a:rPr>
              <a:t> </a:t>
            </a:r>
            <a:r>
              <a:rPr spc="-90" dirty="0">
                <a:solidFill>
                  <a:srgbClr val="FFFFFF"/>
                </a:solidFill>
                <a:latin typeface="Verdana"/>
                <a:cs typeface="Verdana"/>
              </a:rPr>
              <a:t>checking</a:t>
            </a:r>
            <a:r>
              <a:rPr spc="-215" dirty="0">
                <a:solidFill>
                  <a:srgbClr val="FFFFFF"/>
                </a:solidFill>
                <a:latin typeface="Verdana"/>
                <a:cs typeface="Verdana"/>
              </a:rPr>
              <a:t> </a:t>
            </a:r>
            <a:r>
              <a:rPr spc="-55" dirty="0">
                <a:solidFill>
                  <a:srgbClr val="FFFFFF"/>
                </a:solidFill>
                <a:latin typeface="Verdana"/>
                <a:cs typeface="Verdana"/>
              </a:rPr>
              <a:t>its</a:t>
            </a:r>
            <a:r>
              <a:rPr spc="-210" dirty="0">
                <a:solidFill>
                  <a:srgbClr val="FFFFFF"/>
                </a:solidFill>
                <a:latin typeface="Verdana"/>
                <a:cs typeface="Verdana"/>
              </a:rPr>
              <a:t> </a:t>
            </a:r>
            <a:r>
              <a:rPr spc="-65" dirty="0">
                <a:solidFill>
                  <a:srgbClr val="FFFFFF"/>
                </a:solidFill>
                <a:latin typeface="Verdana"/>
                <a:cs typeface="Verdana"/>
              </a:rPr>
              <a:t>current</a:t>
            </a:r>
            <a:r>
              <a:rPr spc="-210" dirty="0">
                <a:solidFill>
                  <a:srgbClr val="FFFFFF"/>
                </a:solidFill>
                <a:latin typeface="Verdana"/>
                <a:cs typeface="Verdana"/>
              </a:rPr>
              <a:t> </a:t>
            </a:r>
            <a:r>
              <a:rPr spc="-80" dirty="0">
                <a:solidFill>
                  <a:srgbClr val="FFFFFF"/>
                </a:solidFill>
                <a:latin typeface="Verdana"/>
                <a:cs typeface="Verdana"/>
              </a:rPr>
              <a:t>state  </a:t>
            </a:r>
            <a:r>
              <a:rPr spc="-55" dirty="0">
                <a:solidFill>
                  <a:srgbClr val="FFFFFF"/>
                </a:solidFill>
                <a:latin typeface="Verdana"/>
                <a:cs typeface="Verdana"/>
              </a:rPr>
              <a:t>with</a:t>
            </a:r>
            <a:r>
              <a:rPr spc="-215"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75" dirty="0">
                <a:solidFill>
                  <a:srgbClr val="FFFFFF"/>
                </a:solidFill>
                <a:latin typeface="Verdana"/>
                <a:cs typeface="Verdana"/>
              </a:rPr>
              <a:t>desired</a:t>
            </a:r>
            <a:r>
              <a:rPr spc="-210" dirty="0">
                <a:solidFill>
                  <a:srgbClr val="FFFFFF"/>
                </a:solidFill>
                <a:latin typeface="Verdana"/>
                <a:cs typeface="Verdana"/>
              </a:rPr>
              <a:t> </a:t>
            </a:r>
            <a:r>
              <a:rPr spc="-80" dirty="0">
                <a:solidFill>
                  <a:srgbClr val="FFFFFF"/>
                </a:solidFill>
                <a:latin typeface="Verdana"/>
                <a:cs typeface="Verdana"/>
              </a:rPr>
              <a:t>state</a:t>
            </a:r>
            <a:r>
              <a:rPr spc="-210" dirty="0">
                <a:solidFill>
                  <a:srgbClr val="FFFFFF"/>
                </a:solidFill>
                <a:latin typeface="Verdana"/>
                <a:cs typeface="Verdana"/>
              </a:rPr>
              <a:t> </a:t>
            </a:r>
            <a:r>
              <a:rPr spc="-80" dirty="0">
                <a:solidFill>
                  <a:srgbClr val="FFFFFF"/>
                </a:solidFill>
                <a:latin typeface="Verdana"/>
                <a:cs typeface="Verdana"/>
              </a:rPr>
              <a:t>published</a:t>
            </a:r>
            <a:r>
              <a:rPr spc="-215" dirty="0">
                <a:solidFill>
                  <a:srgbClr val="FFFFFF"/>
                </a:solidFill>
                <a:latin typeface="Verdana"/>
                <a:cs typeface="Verdana"/>
              </a:rPr>
              <a:t> </a:t>
            </a:r>
            <a:r>
              <a:rPr spc="-85" dirty="0">
                <a:solidFill>
                  <a:srgbClr val="FFFFFF"/>
                </a:solidFill>
                <a:latin typeface="Verdana"/>
                <a:cs typeface="Verdana"/>
              </a:rPr>
              <a:t>through</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90" dirty="0">
                <a:solidFill>
                  <a:srgbClr val="FFFFFF"/>
                </a:solidFill>
                <a:latin typeface="Verdana"/>
                <a:cs typeface="Verdana"/>
              </a:rPr>
              <a:t>apiserver.</a:t>
            </a:r>
            <a:endParaRPr dirty="0">
              <a:latin typeface="Verdana"/>
              <a:cs typeface="Verdana"/>
            </a:endParaRPr>
          </a:p>
          <a:p>
            <a:pPr>
              <a:spcBef>
                <a:spcPts val="20"/>
              </a:spcBef>
              <a:buClr>
                <a:srgbClr val="FFFFFF"/>
              </a:buClr>
              <a:buFont typeface="Verdana"/>
              <a:buAutoNum type="arabicParenR" startAt="22"/>
            </a:pPr>
            <a:endParaRPr dirty="0">
              <a:latin typeface="Times New Roman"/>
              <a:cs typeface="Times New Roman"/>
            </a:endParaRPr>
          </a:p>
          <a:p>
            <a:pPr marL="12700" marR="5080">
              <a:lnSpc>
                <a:spcPct val="101000"/>
              </a:lnSpc>
              <a:buAutoNum type="arabicParenR" startAt="22"/>
              <a:tabLst>
                <a:tab pos="285750" algn="l"/>
              </a:tabLst>
            </a:pPr>
            <a:r>
              <a:rPr spc="-65" dirty="0">
                <a:solidFill>
                  <a:srgbClr val="FFFFFF"/>
                </a:solidFill>
                <a:latin typeface="Verdana"/>
                <a:cs typeface="Verdana"/>
              </a:rPr>
              <a:t>Kubelet</a:t>
            </a:r>
            <a:r>
              <a:rPr spc="-204" dirty="0">
                <a:solidFill>
                  <a:srgbClr val="FFFFFF"/>
                </a:solidFill>
                <a:latin typeface="Verdana"/>
                <a:cs typeface="Verdana"/>
              </a:rPr>
              <a:t> </a:t>
            </a:r>
            <a:r>
              <a:rPr spc="-35" dirty="0">
                <a:solidFill>
                  <a:srgbClr val="FFFFFF"/>
                </a:solidFill>
                <a:latin typeface="Verdana"/>
                <a:cs typeface="Verdana"/>
              </a:rPr>
              <a:t>will</a:t>
            </a:r>
            <a:r>
              <a:rPr spc="-204" dirty="0">
                <a:solidFill>
                  <a:srgbClr val="FFFFFF"/>
                </a:solidFill>
                <a:latin typeface="Verdana"/>
                <a:cs typeface="Verdana"/>
              </a:rPr>
              <a:t> </a:t>
            </a:r>
            <a:r>
              <a:rPr spc="-85" dirty="0">
                <a:solidFill>
                  <a:srgbClr val="FFFFFF"/>
                </a:solidFill>
                <a:latin typeface="Verdana"/>
                <a:cs typeface="Verdana"/>
              </a:rPr>
              <a:t>then</a:t>
            </a:r>
            <a:r>
              <a:rPr spc="-200" dirty="0">
                <a:solidFill>
                  <a:srgbClr val="FFFFFF"/>
                </a:solidFill>
                <a:latin typeface="Verdana"/>
                <a:cs typeface="Verdana"/>
              </a:rPr>
              <a:t> </a:t>
            </a:r>
            <a:r>
              <a:rPr spc="-120" dirty="0">
                <a:solidFill>
                  <a:srgbClr val="FFFFFF"/>
                </a:solidFill>
                <a:latin typeface="Verdana"/>
                <a:cs typeface="Verdana"/>
              </a:rPr>
              <a:t>move</a:t>
            </a:r>
            <a:r>
              <a:rPr spc="-204" dirty="0">
                <a:solidFill>
                  <a:srgbClr val="FFFFFF"/>
                </a:solidFill>
                <a:latin typeface="Verdana"/>
                <a:cs typeface="Verdana"/>
              </a:rPr>
              <a:t> </a:t>
            </a:r>
            <a:r>
              <a:rPr spc="-85" dirty="0">
                <a:solidFill>
                  <a:srgbClr val="FFFFFF"/>
                </a:solidFill>
                <a:latin typeface="Verdana"/>
                <a:cs typeface="Verdana"/>
              </a:rPr>
              <a:t>through</a:t>
            </a:r>
            <a:r>
              <a:rPr spc="-200" dirty="0">
                <a:solidFill>
                  <a:srgbClr val="FFFFFF"/>
                </a:solidFill>
                <a:latin typeface="Verdana"/>
                <a:cs typeface="Verdana"/>
              </a:rPr>
              <a:t> </a:t>
            </a:r>
            <a:r>
              <a:rPr spc="-125" dirty="0">
                <a:solidFill>
                  <a:srgbClr val="FFFFFF"/>
                </a:solidFill>
                <a:latin typeface="Verdana"/>
                <a:cs typeface="Verdana"/>
              </a:rPr>
              <a:t>a</a:t>
            </a:r>
            <a:r>
              <a:rPr spc="-204" dirty="0">
                <a:solidFill>
                  <a:srgbClr val="FFFFFF"/>
                </a:solidFill>
                <a:latin typeface="Verdana"/>
                <a:cs typeface="Verdana"/>
              </a:rPr>
              <a:t> </a:t>
            </a:r>
            <a:r>
              <a:rPr spc="-80" dirty="0">
                <a:solidFill>
                  <a:srgbClr val="FFFFFF"/>
                </a:solidFill>
                <a:latin typeface="Verdana"/>
                <a:cs typeface="Verdana"/>
              </a:rPr>
              <a:t>series</a:t>
            </a:r>
            <a:r>
              <a:rPr spc="-200" dirty="0">
                <a:solidFill>
                  <a:srgbClr val="FFFFFF"/>
                </a:solidFill>
                <a:latin typeface="Verdana"/>
                <a:cs typeface="Verdana"/>
              </a:rPr>
              <a:t> </a:t>
            </a:r>
            <a:r>
              <a:rPr spc="-45" dirty="0">
                <a:solidFill>
                  <a:srgbClr val="FFFFFF"/>
                </a:solidFill>
                <a:latin typeface="Verdana"/>
                <a:cs typeface="Verdana"/>
              </a:rPr>
              <a:t>of</a:t>
            </a:r>
            <a:r>
              <a:rPr spc="-204" dirty="0">
                <a:solidFill>
                  <a:srgbClr val="FFFFFF"/>
                </a:solidFill>
                <a:latin typeface="Verdana"/>
                <a:cs typeface="Verdana"/>
              </a:rPr>
              <a:t> </a:t>
            </a:r>
            <a:r>
              <a:rPr spc="-70" dirty="0">
                <a:solidFill>
                  <a:srgbClr val="FFFFFF"/>
                </a:solidFill>
                <a:latin typeface="Verdana"/>
                <a:cs typeface="Verdana"/>
              </a:rPr>
              <a:t>internal</a:t>
            </a:r>
            <a:r>
              <a:rPr spc="-200" dirty="0">
                <a:solidFill>
                  <a:srgbClr val="FFFFFF"/>
                </a:solidFill>
                <a:latin typeface="Verdana"/>
                <a:cs typeface="Verdana"/>
              </a:rPr>
              <a:t> </a:t>
            </a:r>
            <a:r>
              <a:rPr spc="-90" dirty="0">
                <a:solidFill>
                  <a:srgbClr val="FFFFFF"/>
                </a:solidFill>
                <a:latin typeface="Verdana"/>
                <a:cs typeface="Verdana"/>
              </a:rPr>
              <a:t>processes</a:t>
            </a:r>
            <a:r>
              <a:rPr spc="-204" dirty="0">
                <a:solidFill>
                  <a:srgbClr val="FFFFFF"/>
                </a:solidFill>
                <a:latin typeface="Verdana"/>
                <a:cs typeface="Verdana"/>
              </a:rPr>
              <a:t> </a:t>
            </a:r>
            <a:r>
              <a:rPr spc="-50" dirty="0">
                <a:solidFill>
                  <a:srgbClr val="FFFFFF"/>
                </a:solidFill>
                <a:latin typeface="Verdana"/>
                <a:cs typeface="Verdana"/>
              </a:rPr>
              <a:t>to  </a:t>
            </a:r>
            <a:r>
              <a:rPr spc="-80" dirty="0">
                <a:solidFill>
                  <a:srgbClr val="FFFFFF"/>
                </a:solidFill>
                <a:latin typeface="Verdana"/>
                <a:cs typeface="Verdana"/>
              </a:rPr>
              <a:t>prepare </a:t>
            </a:r>
            <a:r>
              <a:rPr spc="-75" dirty="0">
                <a:solidFill>
                  <a:srgbClr val="FFFFFF"/>
                </a:solidFill>
                <a:latin typeface="Verdana"/>
                <a:cs typeface="Verdana"/>
              </a:rPr>
              <a:t>the </a:t>
            </a:r>
            <a:r>
              <a:rPr spc="-85" dirty="0">
                <a:solidFill>
                  <a:srgbClr val="FFFFFF"/>
                </a:solidFill>
                <a:latin typeface="Verdana"/>
                <a:cs typeface="Verdana"/>
              </a:rPr>
              <a:t>pod </a:t>
            </a:r>
            <a:r>
              <a:rPr spc="-95" dirty="0">
                <a:solidFill>
                  <a:srgbClr val="FFFFFF"/>
                </a:solidFill>
                <a:latin typeface="Verdana"/>
                <a:cs typeface="Verdana"/>
              </a:rPr>
              <a:t>environment. </a:t>
            </a:r>
            <a:r>
              <a:rPr spc="-70" dirty="0">
                <a:solidFill>
                  <a:srgbClr val="FFFFFF"/>
                </a:solidFill>
                <a:latin typeface="Verdana"/>
                <a:cs typeface="Verdana"/>
              </a:rPr>
              <a:t>This </a:t>
            </a:r>
            <a:r>
              <a:rPr spc="-80" dirty="0">
                <a:solidFill>
                  <a:srgbClr val="FFFFFF"/>
                </a:solidFill>
                <a:latin typeface="Verdana"/>
                <a:cs typeface="Verdana"/>
              </a:rPr>
              <a:t>includes </a:t>
            </a:r>
            <a:r>
              <a:rPr spc="-75" dirty="0">
                <a:solidFill>
                  <a:srgbClr val="FFFFFF"/>
                </a:solidFill>
                <a:latin typeface="Verdana"/>
                <a:cs typeface="Verdana"/>
              </a:rPr>
              <a:t>pulling </a:t>
            </a:r>
            <a:r>
              <a:rPr spc="-95" dirty="0">
                <a:solidFill>
                  <a:srgbClr val="FFFFFF"/>
                </a:solidFill>
                <a:latin typeface="Verdana"/>
                <a:cs typeface="Verdana"/>
              </a:rPr>
              <a:t>secrets,  </a:t>
            </a:r>
            <a:r>
              <a:rPr spc="-75" dirty="0">
                <a:solidFill>
                  <a:srgbClr val="FFFFFF"/>
                </a:solidFill>
                <a:latin typeface="Verdana"/>
                <a:cs typeface="Verdana"/>
              </a:rPr>
              <a:t>provisioning</a:t>
            </a:r>
            <a:r>
              <a:rPr spc="-215" dirty="0">
                <a:solidFill>
                  <a:srgbClr val="FFFFFF"/>
                </a:solidFill>
                <a:latin typeface="Verdana"/>
                <a:cs typeface="Verdana"/>
              </a:rPr>
              <a:t> </a:t>
            </a:r>
            <a:r>
              <a:rPr spc="-100" dirty="0">
                <a:solidFill>
                  <a:srgbClr val="FFFFFF"/>
                </a:solidFill>
                <a:latin typeface="Verdana"/>
                <a:cs typeface="Verdana"/>
              </a:rPr>
              <a:t>storage,</a:t>
            </a:r>
            <a:r>
              <a:rPr spc="-215" dirty="0">
                <a:solidFill>
                  <a:srgbClr val="FFFFFF"/>
                </a:solidFill>
                <a:latin typeface="Verdana"/>
                <a:cs typeface="Verdana"/>
              </a:rPr>
              <a:t> </a:t>
            </a:r>
            <a:r>
              <a:rPr spc="-90" dirty="0">
                <a:solidFill>
                  <a:srgbClr val="FFFFFF"/>
                </a:solidFill>
                <a:latin typeface="Verdana"/>
                <a:cs typeface="Verdana"/>
              </a:rPr>
              <a:t>applying</a:t>
            </a:r>
            <a:r>
              <a:rPr spc="-215" dirty="0">
                <a:solidFill>
                  <a:srgbClr val="FFFFFF"/>
                </a:solidFill>
                <a:latin typeface="Verdana"/>
                <a:cs typeface="Verdana"/>
              </a:rPr>
              <a:t> </a:t>
            </a:r>
            <a:r>
              <a:rPr spc="-65" dirty="0">
                <a:solidFill>
                  <a:srgbClr val="FFFFFF"/>
                </a:solidFill>
                <a:latin typeface="Verdana"/>
                <a:cs typeface="Verdana"/>
              </a:rPr>
              <a:t>AppArmor</a:t>
            </a:r>
            <a:r>
              <a:rPr spc="-215" dirty="0">
                <a:solidFill>
                  <a:srgbClr val="FFFFFF"/>
                </a:solidFill>
                <a:latin typeface="Verdana"/>
                <a:cs typeface="Verdana"/>
              </a:rPr>
              <a:t> </a:t>
            </a:r>
            <a:r>
              <a:rPr spc="-60" dirty="0">
                <a:solidFill>
                  <a:srgbClr val="FFFFFF"/>
                </a:solidFill>
                <a:latin typeface="Verdana"/>
                <a:cs typeface="Verdana"/>
              </a:rPr>
              <a:t>profiles</a:t>
            </a:r>
            <a:r>
              <a:rPr spc="-215" dirty="0">
                <a:solidFill>
                  <a:srgbClr val="FFFFFF"/>
                </a:solidFill>
                <a:latin typeface="Verdana"/>
                <a:cs typeface="Verdana"/>
              </a:rPr>
              <a:t> </a:t>
            </a:r>
            <a:r>
              <a:rPr spc="-105" dirty="0">
                <a:solidFill>
                  <a:srgbClr val="FFFFFF"/>
                </a:solidFill>
                <a:latin typeface="Verdana"/>
                <a:cs typeface="Verdana"/>
              </a:rPr>
              <a:t>and</a:t>
            </a:r>
            <a:r>
              <a:rPr spc="-215" dirty="0">
                <a:solidFill>
                  <a:srgbClr val="FFFFFF"/>
                </a:solidFill>
                <a:latin typeface="Verdana"/>
                <a:cs typeface="Verdana"/>
              </a:rPr>
              <a:t> </a:t>
            </a:r>
            <a:r>
              <a:rPr spc="-65" dirty="0">
                <a:solidFill>
                  <a:srgbClr val="FFFFFF"/>
                </a:solidFill>
                <a:latin typeface="Verdana"/>
                <a:cs typeface="Verdana"/>
              </a:rPr>
              <a:t>other</a:t>
            </a:r>
            <a:r>
              <a:rPr spc="-215" dirty="0">
                <a:solidFill>
                  <a:srgbClr val="FFFFFF"/>
                </a:solidFill>
                <a:latin typeface="Verdana"/>
                <a:cs typeface="Verdana"/>
              </a:rPr>
              <a:t> </a:t>
            </a:r>
            <a:r>
              <a:rPr spc="-80" dirty="0">
                <a:solidFill>
                  <a:srgbClr val="FFFFFF"/>
                </a:solidFill>
                <a:latin typeface="Verdana"/>
                <a:cs typeface="Verdana"/>
              </a:rPr>
              <a:t>various  </a:t>
            </a:r>
            <a:r>
              <a:rPr spc="-85" dirty="0">
                <a:solidFill>
                  <a:srgbClr val="FFFFFF"/>
                </a:solidFill>
                <a:latin typeface="Verdana"/>
                <a:cs typeface="Verdana"/>
              </a:rPr>
              <a:t>scaffolding.</a:t>
            </a:r>
            <a:r>
              <a:rPr spc="45" dirty="0">
                <a:solidFill>
                  <a:srgbClr val="FFFFFF"/>
                </a:solidFill>
                <a:latin typeface="Verdana"/>
                <a:cs typeface="Verdana"/>
              </a:rPr>
              <a:t> </a:t>
            </a:r>
            <a:r>
              <a:rPr spc="-75" dirty="0">
                <a:solidFill>
                  <a:srgbClr val="FFFFFF"/>
                </a:solidFill>
                <a:latin typeface="Verdana"/>
                <a:cs typeface="Verdana"/>
              </a:rPr>
              <a:t>During</a:t>
            </a:r>
            <a:r>
              <a:rPr spc="-204" dirty="0">
                <a:solidFill>
                  <a:srgbClr val="FFFFFF"/>
                </a:solidFill>
                <a:latin typeface="Verdana"/>
                <a:cs typeface="Verdana"/>
              </a:rPr>
              <a:t> </a:t>
            </a:r>
            <a:r>
              <a:rPr spc="-70" dirty="0">
                <a:solidFill>
                  <a:srgbClr val="FFFFFF"/>
                </a:solidFill>
                <a:latin typeface="Verdana"/>
                <a:cs typeface="Verdana"/>
              </a:rPr>
              <a:t>this</a:t>
            </a:r>
            <a:r>
              <a:rPr spc="-204" dirty="0">
                <a:solidFill>
                  <a:srgbClr val="FFFFFF"/>
                </a:solidFill>
                <a:latin typeface="Verdana"/>
                <a:cs typeface="Verdana"/>
              </a:rPr>
              <a:t> </a:t>
            </a:r>
            <a:r>
              <a:rPr spc="-85" dirty="0">
                <a:solidFill>
                  <a:srgbClr val="FFFFFF"/>
                </a:solidFill>
                <a:latin typeface="Verdana"/>
                <a:cs typeface="Verdana"/>
              </a:rPr>
              <a:t>period,</a:t>
            </a:r>
            <a:r>
              <a:rPr spc="-204" dirty="0">
                <a:solidFill>
                  <a:srgbClr val="FFFFFF"/>
                </a:solidFill>
                <a:latin typeface="Verdana"/>
                <a:cs typeface="Verdana"/>
              </a:rPr>
              <a:t> </a:t>
            </a:r>
            <a:r>
              <a:rPr spc="-30" dirty="0">
                <a:solidFill>
                  <a:srgbClr val="FFFFFF"/>
                </a:solidFill>
                <a:latin typeface="Verdana"/>
                <a:cs typeface="Verdana"/>
              </a:rPr>
              <a:t>it</a:t>
            </a:r>
            <a:r>
              <a:rPr spc="-204" dirty="0">
                <a:solidFill>
                  <a:srgbClr val="FFFFFF"/>
                </a:solidFill>
                <a:latin typeface="Verdana"/>
                <a:cs typeface="Verdana"/>
              </a:rPr>
              <a:t> </a:t>
            </a:r>
            <a:r>
              <a:rPr spc="-35" dirty="0">
                <a:solidFill>
                  <a:srgbClr val="FFFFFF"/>
                </a:solidFill>
                <a:latin typeface="Verdana"/>
                <a:cs typeface="Verdana"/>
              </a:rPr>
              <a:t>will</a:t>
            </a:r>
            <a:r>
              <a:rPr spc="-204" dirty="0">
                <a:solidFill>
                  <a:srgbClr val="FFFFFF"/>
                </a:solidFill>
                <a:latin typeface="Verdana"/>
                <a:cs typeface="Verdana"/>
              </a:rPr>
              <a:t> </a:t>
            </a:r>
            <a:r>
              <a:rPr spc="-90" dirty="0">
                <a:solidFill>
                  <a:srgbClr val="FFFFFF"/>
                </a:solidFill>
                <a:latin typeface="Verdana"/>
                <a:cs typeface="Verdana"/>
              </a:rPr>
              <a:t>asynchronously</a:t>
            </a:r>
            <a:r>
              <a:rPr spc="-204" dirty="0">
                <a:solidFill>
                  <a:srgbClr val="FFFFFF"/>
                </a:solidFill>
                <a:latin typeface="Verdana"/>
                <a:cs typeface="Verdana"/>
              </a:rPr>
              <a:t> </a:t>
            </a:r>
            <a:r>
              <a:rPr spc="-90" dirty="0">
                <a:solidFill>
                  <a:srgbClr val="FFFFFF"/>
                </a:solidFill>
                <a:latin typeface="Verdana"/>
                <a:cs typeface="Verdana"/>
              </a:rPr>
              <a:t>be</a:t>
            </a:r>
            <a:r>
              <a:rPr spc="-204" dirty="0">
                <a:solidFill>
                  <a:srgbClr val="FFFFFF"/>
                </a:solidFill>
                <a:latin typeface="Verdana"/>
                <a:cs typeface="Verdana"/>
              </a:rPr>
              <a:t> </a:t>
            </a:r>
            <a:r>
              <a:rPr spc="-70" dirty="0">
                <a:solidFill>
                  <a:srgbClr val="FFFFFF"/>
                </a:solidFill>
                <a:latin typeface="Verdana"/>
                <a:cs typeface="Verdana"/>
              </a:rPr>
              <a:t>POST’ing  </a:t>
            </a:r>
            <a:r>
              <a:rPr spc="-75" dirty="0">
                <a:solidFill>
                  <a:srgbClr val="FFFFFF"/>
                </a:solidFill>
                <a:latin typeface="Verdana"/>
                <a:cs typeface="Verdana"/>
              </a:rPr>
              <a:t>the </a:t>
            </a:r>
            <a:r>
              <a:rPr spc="-80" dirty="0">
                <a:solidFill>
                  <a:srgbClr val="FFFFFF"/>
                </a:solidFill>
                <a:latin typeface="Verdana"/>
                <a:cs typeface="Verdana"/>
              </a:rPr>
              <a:t>‘PodStatus’ </a:t>
            </a:r>
            <a:r>
              <a:rPr spc="-50" dirty="0">
                <a:solidFill>
                  <a:srgbClr val="FFFFFF"/>
                </a:solidFill>
                <a:latin typeface="Verdana"/>
                <a:cs typeface="Verdana"/>
              </a:rPr>
              <a:t>to </a:t>
            </a:r>
            <a:r>
              <a:rPr spc="-75" dirty="0">
                <a:solidFill>
                  <a:srgbClr val="FFFFFF"/>
                </a:solidFill>
                <a:latin typeface="Verdana"/>
                <a:cs typeface="Verdana"/>
              </a:rPr>
              <a:t>the </a:t>
            </a:r>
            <a:r>
              <a:rPr spc="-80" dirty="0">
                <a:solidFill>
                  <a:srgbClr val="FFFFFF"/>
                </a:solidFill>
                <a:latin typeface="Verdana"/>
                <a:cs typeface="Verdana"/>
              </a:rPr>
              <a:t>apiserver </a:t>
            </a:r>
            <a:r>
              <a:rPr spc="-85" dirty="0">
                <a:solidFill>
                  <a:srgbClr val="FFFFFF"/>
                </a:solidFill>
                <a:latin typeface="Verdana"/>
                <a:cs typeface="Verdana"/>
              </a:rPr>
              <a:t>through </a:t>
            </a:r>
            <a:r>
              <a:rPr spc="-75" dirty="0">
                <a:solidFill>
                  <a:srgbClr val="FFFFFF"/>
                </a:solidFill>
                <a:latin typeface="Verdana"/>
                <a:cs typeface="Verdana"/>
              </a:rPr>
              <a:t>the </a:t>
            </a:r>
            <a:r>
              <a:rPr spc="-90" dirty="0">
                <a:solidFill>
                  <a:srgbClr val="FFFFFF"/>
                </a:solidFill>
                <a:latin typeface="Verdana"/>
                <a:cs typeface="Verdana"/>
              </a:rPr>
              <a:t>standard </a:t>
            </a:r>
            <a:r>
              <a:rPr spc="-80" dirty="0">
                <a:solidFill>
                  <a:srgbClr val="FFFFFF"/>
                </a:solidFill>
                <a:latin typeface="Verdana"/>
                <a:cs typeface="Verdana"/>
              </a:rPr>
              <a:t>apiserver  request</a:t>
            </a:r>
            <a:r>
              <a:rPr spc="-215" dirty="0">
                <a:solidFill>
                  <a:srgbClr val="FFFFFF"/>
                </a:solidFill>
                <a:latin typeface="Verdana"/>
                <a:cs typeface="Verdana"/>
              </a:rPr>
              <a:t> </a:t>
            </a:r>
            <a:r>
              <a:rPr spc="-90" dirty="0">
                <a:solidFill>
                  <a:srgbClr val="FFFFFF"/>
                </a:solidFill>
                <a:latin typeface="Verdana"/>
                <a:cs typeface="Verdana"/>
              </a:rPr>
              <a:t>loop.</a:t>
            </a:r>
            <a:endParaRPr dirty="0">
              <a:latin typeface="Verdana"/>
              <a:cs typeface="Verdana"/>
            </a:endParaRPr>
          </a:p>
        </p:txBody>
      </p:sp>
      <p:sp>
        <p:nvSpPr>
          <p:cNvPr id="4" name="object 4"/>
          <p:cNvSpPr/>
          <p:nvPr/>
        </p:nvSpPr>
        <p:spPr>
          <a:xfrm>
            <a:off x="6385162" y="2424796"/>
            <a:ext cx="1951220"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305137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632" y="228601"/>
            <a:ext cx="7945568" cy="1066800"/>
          </a:xfrm>
          <a:prstGeom prst="rect">
            <a:avLst/>
          </a:prstGeom>
        </p:spPr>
        <p:txBody>
          <a:bodyPr vert="horz" wrap="square" lIns="0" tIns="0" rIns="0" bIns="0" rtlCol="0" anchor="t">
            <a:normAutofit/>
          </a:bodyPr>
          <a:lstStyle/>
          <a:p>
            <a:r>
              <a:rPr dirty="0"/>
              <a:t>Pause and Plumbing</a:t>
            </a:r>
          </a:p>
        </p:txBody>
      </p:sp>
      <p:sp>
        <p:nvSpPr>
          <p:cNvPr id="3" name="object 3"/>
          <p:cNvSpPr txBox="1"/>
          <p:nvPr/>
        </p:nvSpPr>
        <p:spPr>
          <a:xfrm>
            <a:off x="304800" y="1600200"/>
            <a:ext cx="4019550" cy="4201728"/>
          </a:xfrm>
          <a:prstGeom prst="rect">
            <a:avLst/>
          </a:prstGeom>
        </p:spPr>
        <p:txBody>
          <a:bodyPr vert="horz" wrap="square" lIns="0" tIns="10795" rIns="0" bIns="0" rtlCol="0">
            <a:spAutoFit/>
          </a:bodyPr>
          <a:lstStyle/>
          <a:p>
            <a:pPr marL="12700" marR="5080">
              <a:lnSpc>
                <a:spcPct val="101000"/>
              </a:lnSpc>
              <a:spcBef>
                <a:spcPts val="85"/>
              </a:spcBef>
              <a:buAutoNum type="arabicParenR" startAt="24"/>
              <a:tabLst>
                <a:tab pos="317500" algn="l"/>
              </a:tabLst>
            </a:pPr>
            <a:r>
              <a:rPr spc="-65" dirty="0">
                <a:solidFill>
                  <a:srgbClr val="FFFFFF"/>
                </a:solidFill>
                <a:latin typeface="Verdana"/>
                <a:cs typeface="Verdana"/>
              </a:rPr>
              <a:t>Kubelet</a:t>
            </a:r>
            <a:r>
              <a:rPr spc="-210" dirty="0">
                <a:solidFill>
                  <a:srgbClr val="FFFFFF"/>
                </a:solidFill>
                <a:latin typeface="Verdana"/>
                <a:cs typeface="Verdana"/>
              </a:rPr>
              <a:t> </a:t>
            </a:r>
            <a:r>
              <a:rPr spc="-85" dirty="0">
                <a:solidFill>
                  <a:srgbClr val="FFFFFF"/>
                </a:solidFill>
                <a:latin typeface="Verdana"/>
                <a:cs typeface="Verdana"/>
              </a:rPr>
              <a:t>then</a:t>
            </a:r>
            <a:r>
              <a:rPr spc="-204" dirty="0">
                <a:solidFill>
                  <a:srgbClr val="FFFFFF"/>
                </a:solidFill>
                <a:latin typeface="Verdana"/>
                <a:cs typeface="Verdana"/>
              </a:rPr>
              <a:t> </a:t>
            </a:r>
            <a:r>
              <a:rPr spc="-75" dirty="0">
                <a:solidFill>
                  <a:srgbClr val="FFFFFF"/>
                </a:solidFill>
                <a:latin typeface="Verdana"/>
                <a:cs typeface="Verdana"/>
              </a:rPr>
              <a:t>provisions</a:t>
            </a:r>
            <a:r>
              <a:rPr spc="-204" dirty="0">
                <a:solidFill>
                  <a:srgbClr val="FFFFFF"/>
                </a:solidFill>
                <a:latin typeface="Verdana"/>
                <a:cs typeface="Verdana"/>
              </a:rPr>
              <a:t> </a:t>
            </a:r>
            <a:r>
              <a:rPr spc="-125" dirty="0">
                <a:solidFill>
                  <a:srgbClr val="FFFFFF"/>
                </a:solidFill>
                <a:latin typeface="Verdana"/>
                <a:cs typeface="Verdana"/>
              </a:rPr>
              <a:t>a</a:t>
            </a:r>
            <a:r>
              <a:rPr spc="-204" dirty="0">
                <a:solidFill>
                  <a:srgbClr val="FFFFFF"/>
                </a:solidFill>
                <a:latin typeface="Verdana"/>
                <a:cs typeface="Verdana"/>
              </a:rPr>
              <a:t> </a:t>
            </a:r>
            <a:r>
              <a:rPr spc="-100" dirty="0">
                <a:solidFill>
                  <a:srgbClr val="FFFFFF"/>
                </a:solidFill>
                <a:latin typeface="Verdana"/>
                <a:cs typeface="Verdana"/>
              </a:rPr>
              <a:t>‘pause’</a:t>
            </a:r>
            <a:r>
              <a:rPr spc="-204" dirty="0">
                <a:solidFill>
                  <a:srgbClr val="FFFFFF"/>
                </a:solidFill>
                <a:latin typeface="Verdana"/>
                <a:cs typeface="Verdana"/>
              </a:rPr>
              <a:t> </a:t>
            </a:r>
            <a:r>
              <a:rPr spc="-75" dirty="0">
                <a:solidFill>
                  <a:srgbClr val="FFFFFF"/>
                </a:solidFill>
                <a:latin typeface="Verdana"/>
                <a:cs typeface="Verdana"/>
              </a:rPr>
              <a:t>container</a:t>
            </a:r>
            <a:r>
              <a:rPr spc="-204" dirty="0">
                <a:solidFill>
                  <a:srgbClr val="FFFFFF"/>
                </a:solidFill>
                <a:latin typeface="Verdana"/>
                <a:cs typeface="Verdana"/>
              </a:rPr>
              <a:t> </a:t>
            </a:r>
            <a:r>
              <a:rPr spc="-85" dirty="0">
                <a:solidFill>
                  <a:srgbClr val="FFFFFF"/>
                </a:solidFill>
                <a:latin typeface="Verdana"/>
                <a:cs typeface="Verdana"/>
              </a:rPr>
              <a:t>via</a:t>
            </a:r>
            <a:r>
              <a:rPr spc="-210" dirty="0">
                <a:solidFill>
                  <a:srgbClr val="FFFFFF"/>
                </a:solidFill>
                <a:latin typeface="Verdana"/>
                <a:cs typeface="Verdana"/>
              </a:rPr>
              <a:t> </a:t>
            </a:r>
            <a:r>
              <a:rPr spc="-75" dirty="0">
                <a:solidFill>
                  <a:srgbClr val="FFFFFF"/>
                </a:solidFill>
                <a:latin typeface="Verdana"/>
                <a:cs typeface="Verdana"/>
              </a:rPr>
              <a:t>the  </a:t>
            </a:r>
            <a:r>
              <a:rPr spc="-80" dirty="0">
                <a:solidFill>
                  <a:srgbClr val="FFFFFF"/>
                </a:solidFill>
                <a:latin typeface="Verdana"/>
                <a:cs typeface="Verdana"/>
              </a:rPr>
              <a:t>CRI</a:t>
            </a:r>
            <a:r>
              <a:rPr spc="-200" dirty="0">
                <a:solidFill>
                  <a:srgbClr val="FFFFFF"/>
                </a:solidFill>
                <a:latin typeface="Verdana"/>
                <a:cs typeface="Verdana"/>
              </a:rPr>
              <a:t> </a:t>
            </a:r>
            <a:r>
              <a:rPr spc="-80" dirty="0">
                <a:solidFill>
                  <a:srgbClr val="FFFFFF"/>
                </a:solidFill>
                <a:latin typeface="Verdana"/>
                <a:cs typeface="Verdana"/>
              </a:rPr>
              <a:t>(Container</a:t>
            </a:r>
            <a:r>
              <a:rPr spc="-200" dirty="0">
                <a:solidFill>
                  <a:srgbClr val="FFFFFF"/>
                </a:solidFill>
                <a:latin typeface="Verdana"/>
                <a:cs typeface="Verdana"/>
              </a:rPr>
              <a:t> </a:t>
            </a:r>
            <a:r>
              <a:rPr spc="-90" dirty="0">
                <a:solidFill>
                  <a:srgbClr val="FFFFFF"/>
                </a:solidFill>
                <a:latin typeface="Verdana"/>
                <a:cs typeface="Verdana"/>
              </a:rPr>
              <a:t>Runtime</a:t>
            </a:r>
            <a:r>
              <a:rPr spc="-200" dirty="0">
                <a:solidFill>
                  <a:srgbClr val="FFFFFF"/>
                </a:solidFill>
                <a:latin typeface="Verdana"/>
                <a:cs typeface="Verdana"/>
              </a:rPr>
              <a:t> </a:t>
            </a:r>
            <a:r>
              <a:rPr spc="-105" dirty="0">
                <a:solidFill>
                  <a:srgbClr val="FFFFFF"/>
                </a:solidFill>
                <a:latin typeface="Verdana"/>
                <a:cs typeface="Verdana"/>
              </a:rPr>
              <a:t>Interface).</a:t>
            </a:r>
            <a:r>
              <a:rPr spc="-200" dirty="0">
                <a:solidFill>
                  <a:srgbClr val="FFFFFF"/>
                </a:solidFill>
                <a:latin typeface="Verdana"/>
                <a:cs typeface="Verdana"/>
              </a:rPr>
              <a:t> </a:t>
            </a:r>
            <a:r>
              <a:rPr spc="-80" dirty="0">
                <a:solidFill>
                  <a:srgbClr val="FFFFFF"/>
                </a:solidFill>
                <a:latin typeface="Verdana"/>
                <a:cs typeface="Verdana"/>
              </a:rPr>
              <a:t>The</a:t>
            </a:r>
            <a:r>
              <a:rPr spc="-200" dirty="0">
                <a:solidFill>
                  <a:srgbClr val="FFFFFF"/>
                </a:solidFill>
                <a:latin typeface="Verdana"/>
                <a:cs typeface="Verdana"/>
              </a:rPr>
              <a:t> </a:t>
            </a:r>
            <a:r>
              <a:rPr spc="-105" dirty="0">
                <a:solidFill>
                  <a:srgbClr val="FFFFFF"/>
                </a:solidFill>
                <a:latin typeface="Verdana"/>
                <a:cs typeface="Verdana"/>
              </a:rPr>
              <a:t>pause</a:t>
            </a:r>
            <a:r>
              <a:rPr spc="-200" dirty="0">
                <a:solidFill>
                  <a:srgbClr val="FFFFFF"/>
                </a:solidFill>
                <a:latin typeface="Verdana"/>
                <a:cs typeface="Verdana"/>
              </a:rPr>
              <a:t> </a:t>
            </a:r>
            <a:r>
              <a:rPr spc="-75" dirty="0">
                <a:solidFill>
                  <a:srgbClr val="FFFFFF"/>
                </a:solidFill>
                <a:latin typeface="Verdana"/>
                <a:cs typeface="Verdana"/>
              </a:rPr>
              <a:t>container  </a:t>
            </a:r>
            <a:r>
              <a:rPr spc="-85" dirty="0">
                <a:solidFill>
                  <a:srgbClr val="FFFFFF"/>
                </a:solidFill>
                <a:latin typeface="Verdana"/>
                <a:cs typeface="Verdana"/>
              </a:rPr>
              <a:t>acts</a:t>
            </a:r>
            <a:r>
              <a:rPr spc="-215" dirty="0">
                <a:solidFill>
                  <a:srgbClr val="FFFFFF"/>
                </a:solidFill>
                <a:latin typeface="Verdana"/>
                <a:cs typeface="Verdana"/>
              </a:rPr>
              <a:t> </a:t>
            </a:r>
            <a:r>
              <a:rPr spc="-120" dirty="0">
                <a:solidFill>
                  <a:srgbClr val="FFFFFF"/>
                </a:solidFill>
                <a:latin typeface="Verdana"/>
                <a:cs typeface="Verdana"/>
              </a:rPr>
              <a:t>as</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80" dirty="0">
                <a:solidFill>
                  <a:srgbClr val="FFFFFF"/>
                </a:solidFill>
                <a:latin typeface="Verdana"/>
                <a:cs typeface="Verdana"/>
              </a:rPr>
              <a:t>parent</a:t>
            </a:r>
            <a:r>
              <a:rPr spc="-210" dirty="0">
                <a:solidFill>
                  <a:srgbClr val="FFFFFF"/>
                </a:solidFill>
                <a:latin typeface="Verdana"/>
                <a:cs typeface="Verdana"/>
              </a:rPr>
              <a:t> </a:t>
            </a:r>
            <a:r>
              <a:rPr spc="-75" dirty="0">
                <a:solidFill>
                  <a:srgbClr val="FFFFFF"/>
                </a:solidFill>
                <a:latin typeface="Verdana"/>
                <a:cs typeface="Verdana"/>
              </a:rPr>
              <a:t>container</a:t>
            </a:r>
            <a:r>
              <a:rPr spc="-210" dirty="0">
                <a:solidFill>
                  <a:srgbClr val="FFFFFF"/>
                </a:solidFill>
                <a:latin typeface="Verdana"/>
                <a:cs typeface="Verdana"/>
              </a:rPr>
              <a:t> </a:t>
            </a:r>
            <a:r>
              <a:rPr spc="-40" dirty="0">
                <a:solidFill>
                  <a:srgbClr val="FFFFFF"/>
                </a:solidFill>
                <a:latin typeface="Verdana"/>
                <a:cs typeface="Verdana"/>
              </a:rPr>
              <a:t>for</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85" dirty="0">
                <a:solidFill>
                  <a:srgbClr val="FFFFFF"/>
                </a:solidFill>
                <a:latin typeface="Verdana"/>
                <a:cs typeface="Verdana"/>
              </a:rPr>
              <a:t>Pod.</a:t>
            </a:r>
            <a:endParaRPr dirty="0">
              <a:latin typeface="Verdana"/>
              <a:cs typeface="Verdana"/>
            </a:endParaRPr>
          </a:p>
          <a:p>
            <a:pPr>
              <a:spcBef>
                <a:spcPts val="20"/>
              </a:spcBef>
              <a:buClr>
                <a:srgbClr val="FFFFFF"/>
              </a:buClr>
              <a:buFont typeface="Verdana"/>
              <a:buAutoNum type="arabicParenR" startAt="24"/>
            </a:pPr>
            <a:endParaRPr dirty="0">
              <a:latin typeface="Times New Roman"/>
              <a:cs typeface="Times New Roman"/>
            </a:endParaRPr>
          </a:p>
          <a:p>
            <a:pPr marL="12700" marR="354330" algn="just">
              <a:lnSpc>
                <a:spcPct val="101000"/>
              </a:lnSpc>
              <a:buAutoNum type="arabicParenR" startAt="24"/>
              <a:tabLst>
                <a:tab pos="285750" algn="l"/>
              </a:tabLst>
            </a:pPr>
            <a:r>
              <a:rPr spc="-80" dirty="0">
                <a:solidFill>
                  <a:srgbClr val="FFFFFF"/>
                </a:solidFill>
                <a:latin typeface="Verdana"/>
                <a:cs typeface="Verdana"/>
              </a:rPr>
              <a:t>The</a:t>
            </a:r>
            <a:r>
              <a:rPr spc="-210" dirty="0">
                <a:solidFill>
                  <a:srgbClr val="FFFFFF"/>
                </a:solidFill>
                <a:latin typeface="Verdana"/>
                <a:cs typeface="Verdana"/>
              </a:rPr>
              <a:t> </a:t>
            </a:r>
            <a:r>
              <a:rPr spc="-70" dirty="0">
                <a:solidFill>
                  <a:srgbClr val="FFFFFF"/>
                </a:solidFill>
                <a:latin typeface="Verdana"/>
                <a:cs typeface="Verdana"/>
              </a:rPr>
              <a:t>network</a:t>
            </a:r>
            <a:r>
              <a:rPr spc="-210" dirty="0">
                <a:solidFill>
                  <a:srgbClr val="FFFFFF"/>
                </a:solidFill>
                <a:latin typeface="Verdana"/>
                <a:cs typeface="Verdana"/>
              </a:rPr>
              <a:t> </a:t>
            </a:r>
            <a:r>
              <a:rPr spc="-70" dirty="0">
                <a:solidFill>
                  <a:srgbClr val="FFFFFF"/>
                </a:solidFill>
                <a:latin typeface="Verdana"/>
                <a:cs typeface="Verdana"/>
              </a:rPr>
              <a:t>is</a:t>
            </a:r>
            <a:r>
              <a:rPr spc="-210" dirty="0">
                <a:solidFill>
                  <a:srgbClr val="FFFFFF"/>
                </a:solidFill>
                <a:latin typeface="Verdana"/>
                <a:cs typeface="Verdana"/>
              </a:rPr>
              <a:t> </a:t>
            </a:r>
            <a:r>
              <a:rPr spc="-100" dirty="0">
                <a:solidFill>
                  <a:srgbClr val="FFFFFF"/>
                </a:solidFill>
                <a:latin typeface="Verdana"/>
                <a:cs typeface="Verdana"/>
              </a:rPr>
              <a:t>plumbed</a:t>
            </a:r>
            <a:r>
              <a:rPr spc="-210" dirty="0">
                <a:solidFill>
                  <a:srgbClr val="FFFFFF"/>
                </a:solidFill>
                <a:latin typeface="Verdana"/>
                <a:cs typeface="Verdana"/>
              </a:rPr>
              <a:t> </a:t>
            </a:r>
            <a:r>
              <a:rPr spc="-50" dirty="0">
                <a:solidFill>
                  <a:srgbClr val="FFFFFF"/>
                </a:solidFill>
                <a:latin typeface="Verdana"/>
                <a:cs typeface="Verdana"/>
              </a:rPr>
              <a:t>to</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50" dirty="0">
                <a:solidFill>
                  <a:srgbClr val="FFFFFF"/>
                </a:solidFill>
                <a:latin typeface="Verdana"/>
                <a:cs typeface="Verdana"/>
              </a:rPr>
              <a:t>Pod</a:t>
            </a:r>
            <a:r>
              <a:rPr spc="-210" dirty="0">
                <a:solidFill>
                  <a:srgbClr val="FFFFFF"/>
                </a:solidFill>
                <a:latin typeface="Verdana"/>
                <a:cs typeface="Verdana"/>
              </a:rPr>
              <a:t> </a:t>
            </a:r>
            <a:r>
              <a:rPr spc="-85" dirty="0">
                <a:solidFill>
                  <a:srgbClr val="FFFFFF"/>
                </a:solidFill>
                <a:latin typeface="Verdana"/>
                <a:cs typeface="Verdana"/>
              </a:rPr>
              <a:t>via</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55" dirty="0">
                <a:solidFill>
                  <a:srgbClr val="FFFFFF"/>
                </a:solidFill>
                <a:latin typeface="Verdana"/>
                <a:cs typeface="Verdana"/>
              </a:rPr>
              <a:t>CNI  </a:t>
            </a:r>
            <a:r>
              <a:rPr spc="-80" dirty="0">
                <a:solidFill>
                  <a:srgbClr val="FFFFFF"/>
                </a:solidFill>
                <a:latin typeface="Verdana"/>
                <a:cs typeface="Verdana"/>
              </a:rPr>
              <a:t>(Container</a:t>
            </a:r>
            <a:r>
              <a:rPr spc="-204" dirty="0">
                <a:solidFill>
                  <a:srgbClr val="FFFFFF"/>
                </a:solidFill>
                <a:latin typeface="Verdana"/>
                <a:cs typeface="Verdana"/>
              </a:rPr>
              <a:t> </a:t>
            </a:r>
            <a:r>
              <a:rPr spc="-55" dirty="0">
                <a:solidFill>
                  <a:srgbClr val="FFFFFF"/>
                </a:solidFill>
                <a:latin typeface="Verdana"/>
                <a:cs typeface="Verdana"/>
              </a:rPr>
              <a:t>Network</a:t>
            </a:r>
            <a:r>
              <a:rPr spc="-200" dirty="0">
                <a:solidFill>
                  <a:srgbClr val="FFFFFF"/>
                </a:solidFill>
                <a:latin typeface="Verdana"/>
                <a:cs typeface="Verdana"/>
              </a:rPr>
              <a:t> </a:t>
            </a:r>
            <a:r>
              <a:rPr spc="-105" dirty="0">
                <a:solidFill>
                  <a:srgbClr val="FFFFFF"/>
                </a:solidFill>
                <a:latin typeface="Verdana"/>
                <a:cs typeface="Verdana"/>
              </a:rPr>
              <a:t>Interface),</a:t>
            </a:r>
            <a:r>
              <a:rPr spc="-200" dirty="0">
                <a:solidFill>
                  <a:srgbClr val="FFFFFF"/>
                </a:solidFill>
                <a:latin typeface="Verdana"/>
                <a:cs typeface="Verdana"/>
              </a:rPr>
              <a:t> </a:t>
            </a:r>
            <a:r>
              <a:rPr spc="-80" dirty="0">
                <a:solidFill>
                  <a:srgbClr val="FFFFFF"/>
                </a:solidFill>
                <a:latin typeface="Verdana"/>
                <a:cs typeface="Verdana"/>
              </a:rPr>
              <a:t>creating</a:t>
            </a:r>
            <a:r>
              <a:rPr spc="-204" dirty="0">
                <a:solidFill>
                  <a:srgbClr val="FFFFFF"/>
                </a:solidFill>
                <a:latin typeface="Verdana"/>
                <a:cs typeface="Verdana"/>
              </a:rPr>
              <a:t> </a:t>
            </a:r>
            <a:r>
              <a:rPr spc="-125" dirty="0">
                <a:solidFill>
                  <a:srgbClr val="FFFFFF"/>
                </a:solidFill>
                <a:latin typeface="Verdana"/>
                <a:cs typeface="Verdana"/>
              </a:rPr>
              <a:t>a</a:t>
            </a:r>
            <a:r>
              <a:rPr spc="-200" dirty="0">
                <a:solidFill>
                  <a:srgbClr val="FFFFFF"/>
                </a:solidFill>
                <a:latin typeface="Verdana"/>
                <a:cs typeface="Verdana"/>
              </a:rPr>
              <a:t> </a:t>
            </a:r>
            <a:r>
              <a:rPr spc="-85" dirty="0">
                <a:solidFill>
                  <a:srgbClr val="FFFFFF"/>
                </a:solidFill>
                <a:latin typeface="Verdana"/>
                <a:cs typeface="Verdana"/>
              </a:rPr>
              <a:t>veth</a:t>
            </a:r>
            <a:r>
              <a:rPr spc="-200" dirty="0">
                <a:solidFill>
                  <a:srgbClr val="FFFFFF"/>
                </a:solidFill>
                <a:latin typeface="Verdana"/>
                <a:cs typeface="Verdana"/>
              </a:rPr>
              <a:t> </a:t>
            </a:r>
            <a:r>
              <a:rPr spc="-70" dirty="0">
                <a:solidFill>
                  <a:srgbClr val="FFFFFF"/>
                </a:solidFill>
                <a:latin typeface="Verdana"/>
                <a:cs typeface="Verdana"/>
              </a:rPr>
              <a:t>pair  </a:t>
            </a:r>
            <a:r>
              <a:rPr spc="-85" dirty="0">
                <a:solidFill>
                  <a:srgbClr val="FFFFFF"/>
                </a:solidFill>
                <a:latin typeface="Verdana"/>
                <a:cs typeface="Verdana"/>
              </a:rPr>
              <a:t>attached</a:t>
            </a:r>
            <a:r>
              <a:rPr spc="-204" dirty="0">
                <a:solidFill>
                  <a:srgbClr val="FFFFFF"/>
                </a:solidFill>
                <a:latin typeface="Verdana"/>
                <a:cs typeface="Verdana"/>
              </a:rPr>
              <a:t> </a:t>
            </a:r>
            <a:r>
              <a:rPr spc="-50" dirty="0">
                <a:solidFill>
                  <a:srgbClr val="FFFFFF"/>
                </a:solidFill>
                <a:latin typeface="Verdana"/>
                <a:cs typeface="Verdana"/>
              </a:rPr>
              <a:t>to</a:t>
            </a:r>
            <a:r>
              <a:rPr spc="-204" dirty="0">
                <a:solidFill>
                  <a:srgbClr val="FFFFFF"/>
                </a:solidFill>
                <a:latin typeface="Verdana"/>
                <a:cs typeface="Verdana"/>
              </a:rPr>
              <a:t> </a:t>
            </a:r>
            <a:r>
              <a:rPr spc="-75" dirty="0">
                <a:solidFill>
                  <a:srgbClr val="FFFFFF"/>
                </a:solidFill>
                <a:latin typeface="Verdana"/>
                <a:cs typeface="Verdana"/>
              </a:rPr>
              <a:t>the</a:t>
            </a:r>
            <a:r>
              <a:rPr spc="-204" dirty="0">
                <a:solidFill>
                  <a:srgbClr val="FFFFFF"/>
                </a:solidFill>
                <a:latin typeface="Verdana"/>
                <a:cs typeface="Verdana"/>
              </a:rPr>
              <a:t> </a:t>
            </a:r>
            <a:r>
              <a:rPr spc="-105" dirty="0">
                <a:solidFill>
                  <a:srgbClr val="FFFFFF"/>
                </a:solidFill>
                <a:latin typeface="Verdana"/>
                <a:cs typeface="Verdana"/>
              </a:rPr>
              <a:t>pause</a:t>
            </a:r>
            <a:r>
              <a:rPr spc="-204" dirty="0">
                <a:solidFill>
                  <a:srgbClr val="FFFFFF"/>
                </a:solidFill>
                <a:latin typeface="Verdana"/>
                <a:cs typeface="Verdana"/>
              </a:rPr>
              <a:t> </a:t>
            </a:r>
            <a:r>
              <a:rPr spc="-75" dirty="0">
                <a:solidFill>
                  <a:srgbClr val="FFFFFF"/>
                </a:solidFill>
                <a:latin typeface="Verdana"/>
                <a:cs typeface="Verdana"/>
              </a:rPr>
              <a:t>container</a:t>
            </a:r>
            <a:r>
              <a:rPr spc="-204" dirty="0">
                <a:solidFill>
                  <a:srgbClr val="FFFFFF"/>
                </a:solidFill>
                <a:latin typeface="Verdana"/>
                <a:cs typeface="Verdana"/>
              </a:rPr>
              <a:t> </a:t>
            </a:r>
            <a:r>
              <a:rPr spc="-105" dirty="0">
                <a:solidFill>
                  <a:srgbClr val="FFFFFF"/>
                </a:solidFill>
                <a:latin typeface="Verdana"/>
                <a:cs typeface="Verdana"/>
              </a:rPr>
              <a:t>and</a:t>
            </a:r>
            <a:r>
              <a:rPr spc="-204" dirty="0">
                <a:solidFill>
                  <a:srgbClr val="FFFFFF"/>
                </a:solidFill>
                <a:latin typeface="Verdana"/>
                <a:cs typeface="Verdana"/>
              </a:rPr>
              <a:t> </a:t>
            </a:r>
            <a:r>
              <a:rPr spc="-50" dirty="0">
                <a:solidFill>
                  <a:srgbClr val="FFFFFF"/>
                </a:solidFill>
                <a:latin typeface="Verdana"/>
                <a:cs typeface="Verdana"/>
              </a:rPr>
              <a:t>to</a:t>
            </a:r>
            <a:r>
              <a:rPr spc="-200" dirty="0">
                <a:solidFill>
                  <a:srgbClr val="FFFFFF"/>
                </a:solidFill>
                <a:latin typeface="Verdana"/>
                <a:cs typeface="Verdana"/>
              </a:rPr>
              <a:t> </a:t>
            </a:r>
            <a:r>
              <a:rPr spc="-125" dirty="0">
                <a:solidFill>
                  <a:srgbClr val="FFFFFF"/>
                </a:solidFill>
                <a:latin typeface="Verdana"/>
                <a:cs typeface="Verdana"/>
              </a:rPr>
              <a:t>a</a:t>
            </a:r>
            <a:r>
              <a:rPr spc="-204" dirty="0">
                <a:solidFill>
                  <a:srgbClr val="FFFFFF"/>
                </a:solidFill>
                <a:latin typeface="Verdana"/>
                <a:cs typeface="Verdana"/>
              </a:rPr>
              <a:t> </a:t>
            </a:r>
            <a:r>
              <a:rPr spc="-75" dirty="0">
                <a:solidFill>
                  <a:srgbClr val="FFFFFF"/>
                </a:solidFill>
                <a:latin typeface="Verdana"/>
                <a:cs typeface="Verdana"/>
              </a:rPr>
              <a:t>container  </a:t>
            </a:r>
            <a:r>
              <a:rPr spc="-80" dirty="0">
                <a:solidFill>
                  <a:srgbClr val="FFFFFF"/>
                </a:solidFill>
                <a:latin typeface="Verdana"/>
                <a:cs typeface="Verdana"/>
              </a:rPr>
              <a:t>bridge</a:t>
            </a:r>
            <a:r>
              <a:rPr spc="-215" dirty="0">
                <a:solidFill>
                  <a:srgbClr val="FFFFFF"/>
                </a:solidFill>
                <a:latin typeface="Verdana"/>
                <a:cs typeface="Verdana"/>
              </a:rPr>
              <a:t> </a:t>
            </a:r>
            <a:r>
              <a:rPr spc="-125" dirty="0">
                <a:solidFill>
                  <a:srgbClr val="FFFFFF"/>
                </a:solidFill>
                <a:latin typeface="Verdana"/>
                <a:cs typeface="Verdana"/>
              </a:rPr>
              <a:t>(cbr0).</a:t>
            </a:r>
            <a:endParaRPr dirty="0">
              <a:latin typeface="Verdana"/>
              <a:cs typeface="Verdana"/>
            </a:endParaRPr>
          </a:p>
          <a:p>
            <a:pPr>
              <a:spcBef>
                <a:spcPts val="20"/>
              </a:spcBef>
              <a:buClr>
                <a:srgbClr val="FFFFFF"/>
              </a:buClr>
              <a:buFont typeface="Verdana"/>
              <a:buAutoNum type="arabicParenR" startAt="24"/>
            </a:pPr>
            <a:endParaRPr dirty="0">
              <a:latin typeface="Times New Roman"/>
              <a:cs typeface="Times New Roman"/>
            </a:endParaRPr>
          </a:p>
          <a:p>
            <a:pPr marL="12700" marR="24130">
              <a:lnSpc>
                <a:spcPct val="101000"/>
              </a:lnSpc>
              <a:buAutoNum type="arabicParenR" startAt="24"/>
              <a:tabLst>
                <a:tab pos="285750" algn="l"/>
              </a:tabLst>
            </a:pPr>
            <a:r>
              <a:rPr spc="-15" dirty="0">
                <a:solidFill>
                  <a:srgbClr val="FFFFFF"/>
                </a:solidFill>
                <a:latin typeface="Verdana"/>
                <a:cs typeface="Verdana"/>
              </a:rPr>
              <a:t>IPAM</a:t>
            </a:r>
            <a:r>
              <a:rPr spc="-210" dirty="0">
                <a:solidFill>
                  <a:srgbClr val="FFFFFF"/>
                </a:solidFill>
                <a:latin typeface="Verdana"/>
                <a:cs typeface="Verdana"/>
              </a:rPr>
              <a:t> </a:t>
            </a:r>
            <a:r>
              <a:rPr spc="-90" dirty="0">
                <a:solidFill>
                  <a:srgbClr val="FFFFFF"/>
                </a:solidFill>
                <a:latin typeface="Verdana"/>
                <a:cs typeface="Verdana"/>
              </a:rPr>
              <a:t>handled</a:t>
            </a:r>
            <a:r>
              <a:rPr spc="-210" dirty="0">
                <a:solidFill>
                  <a:srgbClr val="FFFFFF"/>
                </a:solidFill>
                <a:latin typeface="Verdana"/>
                <a:cs typeface="Verdana"/>
              </a:rPr>
              <a:t> </a:t>
            </a:r>
            <a:r>
              <a:rPr spc="-95" dirty="0">
                <a:solidFill>
                  <a:srgbClr val="FFFFFF"/>
                </a:solidFill>
                <a:latin typeface="Verdana"/>
                <a:cs typeface="Verdana"/>
              </a:rPr>
              <a:t>by</a:t>
            </a:r>
            <a:r>
              <a:rPr spc="-210" dirty="0">
                <a:solidFill>
                  <a:srgbClr val="FFFFFF"/>
                </a:solidFill>
                <a:latin typeface="Verdana"/>
                <a:cs typeface="Verdana"/>
              </a:rPr>
              <a:t> </a:t>
            </a:r>
            <a:r>
              <a:rPr spc="-75" dirty="0">
                <a:solidFill>
                  <a:srgbClr val="FFFFFF"/>
                </a:solidFill>
                <a:latin typeface="Verdana"/>
                <a:cs typeface="Verdana"/>
              </a:rPr>
              <a:t>the</a:t>
            </a:r>
            <a:r>
              <a:rPr spc="-210" dirty="0">
                <a:solidFill>
                  <a:srgbClr val="FFFFFF"/>
                </a:solidFill>
                <a:latin typeface="Verdana"/>
                <a:cs typeface="Verdana"/>
              </a:rPr>
              <a:t> </a:t>
            </a:r>
            <a:r>
              <a:rPr spc="-55" dirty="0">
                <a:solidFill>
                  <a:srgbClr val="FFFFFF"/>
                </a:solidFill>
                <a:latin typeface="Verdana"/>
                <a:cs typeface="Verdana"/>
              </a:rPr>
              <a:t>CNI</a:t>
            </a:r>
            <a:r>
              <a:rPr spc="-204" dirty="0">
                <a:solidFill>
                  <a:srgbClr val="FFFFFF"/>
                </a:solidFill>
                <a:latin typeface="Verdana"/>
                <a:cs typeface="Verdana"/>
              </a:rPr>
              <a:t> </a:t>
            </a:r>
            <a:r>
              <a:rPr spc="-85" dirty="0">
                <a:solidFill>
                  <a:srgbClr val="FFFFFF"/>
                </a:solidFill>
                <a:latin typeface="Verdana"/>
                <a:cs typeface="Verdana"/>
              </a:rPr>
              <a:t>plugin</a:t>
            </a:r>
            <a:r>
              <a:rPr spc="-210" dirty="0">
                <a:solidFill>
                  <a:srgbClr val="FFFFFF"/>
                </a:solidFill>
                <a:latin typeface="Verdana"/>
                <a:cs typeface="Verdana"/>
              </a:rPr>
              <a:t> </a:t>
            </a:r>
            <a:r>
              <a:rPr spc="-105" dirty="0">
                <a:solidFill>
                  <a:srgbClr val="FFFFFF"/>
                </a:solidFill>
                <a:latin typeface="Verdana"/>
                <a:cs typeface="Verdana"/>
              </a:rPr>
              <a:t>assigns</a:t>
            </a:r>
            <a:r>
              <a:rPr spc="-210" dirty="0">
                <a:solidFill>
                  <a:srgbClr val="FFFFFF"/>
                </a:solidFill>
                <a:latin typeface="Verdana"/>
                <a:cs typeface="Verdana"/>
              </a:rPr>
              <a:t> </a:t>
            </a:r>
            <a:r>
              <a:rPr spc="-114" dirty="0">
                <a:solidFill>
                  <a:srgbClr val="FFFFFF"/>
                </a:solidFill>
                <a:latin typeface="Verdana"/>
                <a:cs typeface="Verdana"/>
              </a:rPr>
              <a:t>an</a:t>
            </a:r>
            <a:r>
              <a:rPr spc="-210" dirty="0">
                <a:solidFill>
                  <a:srgbClr val="FFFFFF"/>
                </a:solidFill>
                <a:latin typeface="Verdana"/>
                <a:cs typeface="Verdana"/>
              </a:rPr>
              <a:t> </a:t>
            </a:r>
            <a:r>
              <a:rPr spc="-70" dirty="0">
                <a:solidFill>
                  <a:srgbClr val="FFFFFF"/>
                </a:solidFill>
                <a:latin typeface="Verdana"/>
                <a:cs typeface="Verdana"/>
              </a:rPr>
              <a:t>IP</a:t>
            </a:r>
            <a:r>
              <a:rPr spc="-204" dirty="0">
                <a:solidFill>
                  <a:srgbClr val="FFFFFF"/>
                </a:solidFill>
                <a:latin typeface="Verdana"/>
                <a:cs typeface="Verdana"/>
              </a:rPr>
              <a:t> </a:t>
            </a:r>
            <a:r>
              <a:rPr spc="-50" dirty="0">
                <a:solidFill>
                  <a:srgbClr val="FFFFFF"/>
                </a:solidFill>
                <a:latin typeface="Verdana"/>
                <a:cs typeface="Verdana"/>
              </a:rPr>
              <a:t>to</a:t>
            </a:r>
            <a:r>
              <a:rPr spc="-210" dirty="0">
                <a:solidFill>
                  <a:srgbClr val="FFFFFF"/>
                </a:solidFill>
                <a:latin typeface="Verdana"/>
                <a:cs typeface="Verdana"/>
              </a:rPr>
              <a:t> </a:t>
            </a:r>
            <a:r>
              <a:rPr spc="-75" dirty="0">
                <a:solidFill>
                  <a:srgbClr val="FFFFFF"/>
                </a:solidFill>
                <a:latin typeface="Verdana"/>
                <a:cs typeface="Verdana"/>
              </a:rPr>
              <a:t>the  </a:t>
            </a:r>
            <a:r>
              <a:rPr spc="-105" dirty="0">
                <a:solidFill>
                  <a:srgbClr val="FFFFFF"/>
                </a:solidFill>
                <a:latin typeface="Verdana"/>
                <a:cs typeface="Verdana"/>
              </a:rPr>
              <a:t>pause</a:t>
            </a:r>
            <a:r>
              <a:rPr spc="-215" dirty="0">
                <a:solidFill>
                  <a:srgbClr val="FFFFFF"/>
                </a:solidFill>
                <a:latin typeface="Verdana"/>
                <a:cs typeface="Verdana"/>
              </a:rPr>
              <a:t> </a:t>
            </a:r>
            <a:r>
              <a:rPr spc="-85" dirty="0">
                <a:solidFill>
                  <a:srgbClr val="FFFFFF"/>
                </a:solidFill>
                <a:latin typeface="Verdana"/>
                <a:cs typeface="Verdana"/>
              </a:rPr>
              <a:t>container.</a:t>
            </a:r>
            <a:endParaRPr dirty="0">
              <a:latin typeface="Verdana"/>
              <a:cs typeface="Verdana"/>
            </a:endParaRPr>
          </a:p>
        </p:txBody>
      </p:sp>
      <p:sp>
        <p:nvSpPr>
          <p:cNvPr id="4" name="object 4"/>
          <p:cNvSpPr/>
          <p:nvPr/>
        </p:nvSpPr>
        <p:spPr>
          <a:xfrm>
            <a:off x="5525339" y="2424796"/>
            <a:ext cx="281104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733291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7026248" cy="677621"/>
          </a:xfrm>
          <a:prstGeom prst="rect">
            <a:avLst/>
          </a:prstGeom>
        </p:spPr>
        <p:txBody>
          <a:bodyPr vert="horz" wrap="square" lIns="0" tIns="0" rIns="0" bIns="0" rtlCol="0" anchor="t">
            <a:normAutofit/>
          </a:bodyPr>
          <a:lstStyle/>
          <a:p>
            <a:r>
              <a:rPr dirty="0"/>
              <a:t>Master Components</a:t>
            </a:r>
          </a:p>
        </p:txBody>
      </p:sp>
      <p:sp>
        <p:nvSpPr>
          <p:cNvPr id="3" name="object 3"/>
          <p:cNvSpPr txBox="1"/>
          <p:nvPr/>
        </p:nvSpPr>
        <p:spPr>
          <a:xfrm>
            <a:off x="4789546" y="2661173"/>
            <a:ext cx="4354454" cy="1992853"/>
          </a:xfrm>
          <a:prstGeom prst="rect">
            <a:avLst/>
          </a:prstGeom>
        </p:spPr>
        <p:txBody>
          <a:bodyPr vert="horz" wrap="square" lIns="0" tIns="43180" rIns="0" bIns="0" rtlCol="0">
            <a:spAutoFit/>
          </a:bodyPr>
          <a:lstStyle/>
          <a:p>
            <a:pPr marL="340995" indent="-328295">
              <a:spcBef>
                <a:spcPts val="340"/>
              </a:spcBef>
              <a:buFont typeface="Arial"/>
              <a:buChar char="●"/>
              <a:tabLst>
                <a:tab pos="340360" algn="l"/>
                <a:tab pos="340995" algn="l"/>
              </a:tabLst>
            </a:pPr>
            <a:r>
              <a:rPr sz="2400" spc="-85" dirty="0">
                <a:solidFill>
                  <a:srgbClr val="FFFFFF"/>
                </a:solidFill>
                <a:latin typeface="Verdana"/>
                <a:cs typeface="Verdana"/>
              </a:rPr>
              <a:t>Kube-apiserver</a:t>
            </a:r>
            <a:endParaRPr sz="2400" dirty="0">
              <a:latin typeface="Verdana"/>
              <a:cs typeface="Verdana"/>
            </a:endParaRPr>
          </a:p>
          <a:p>
            <a:pPr marL="340995" indent="-328295">
              <a:spcBef>
                <a:spcPts val="240"/>
              </a:spcBef>
              <a:buFont typeface="Arial"/>
              <a:buChar char="●"/>
              <a:tabLst>
                <a:tab pos="340360" algn="l"/>
                <a:tab pos="340995" algn="l"/>
              </a:tabLst>
            </a:pPr>
            <a:r>
              <a:rPr sz="2400" spc="-65" dirty="0">
                <a:solidFill>
                  <a:srgbClr val="FFFFFF"/>
                </a:solidFill>
                <a:latin typeface="Verdana"/>
                <a:cs typeface="Verdana"/>
              </a:rPr>
              <a:t>Etcd</a:t>
            </a:r>
            <a:endParaRPr sz="2400" dirty="0">
              <a:latin typeface="Verdana"/>
              <a:cs typeface="Verdana"/>
            </a:endParaRPr>
          </a:p>
          <a:p>
            <a:pPr marL="340995" indent="-328295">
              <a:spcBef>
                <a:spcPts val="240"/>
              </a:spcBef>
              <a:buFont typeface="Arial"/>
              <a:buChar char="●"/>
              <a:tabLst>
                <a:tab pos="340360" algn="l"/>
                <a:tab pos="340995" algn="l"/>
              </a:tabLst>
            </a:pPr>
            <a:r>
              <a:rPr sz="2400" spc="-85" dirty="0">
                <a:solidFill>
                  <a:srgbClr val="FFFFFF"/>
                </a:solidFill>
                <a:latin typeface="Verdana"/>
                <a:cs typeface="Verdana"/>
              </a:rPr>
              <a:t>Kube-controller-manager</a:t>
            </a:r>
            <a:endParaRPr sz="2400" dirty="0">
              <a:latin typeface="Verdana"/>
              <a:cs typeface="Verdana"/>
            </a:endParaRPr>
          </a:p>
          <a:p>
            <a:pPr marL="340995" indent="-328295">
              <a:spcBef>
                <a:spcPts val="240"/>
              </a:spcBef>
              <a:buFont typeface="Arial"/>
              <a:buChar char="●"/>
              <a:tabLst>
                <a:tab pos="340360" algn="l"/>
                <a:tab pos="340995" algn="l"/>
              </a:tabLst>
            </a:pPr>
            <a:r>
              <a:rPr sz="2400" spc="-80" dirty="0">
                <a:solidFill>
                  <a:srgbClr val="FFFFFF"/>
                </a:solidFill>
                <a:latin typeface="Verdana"/>
                <a:cs typeface="Verdana"/>
              </a:rPr>
              <a:t>Cloud-controller-manager</a:t>
            </a:r>
            <a:endParaRPr sz="2400" dirty="0">
              <a:latin typeface="Verdana"/>
              <a:cs typeface="Verdana"/>
            </a:endParaRPr>
          </a:p>
          <a:p>
            <a:pPr marL="340995" indent="-328295">
              <a:spcBef>
                <a:spcPts val="240"/>
              </a:spcBef>
              <a:buFont typeface="Arial"/>
              <a:buChar char="●"/>
              <a:tabLst>
                <a:tab pos="340360" algn="l"/>
                <a:tab pos="340995" algn="l"/>
              </a:tabLst>
            </a:pPr>
            <a:r>
              <a:rPr sz="2400" spc="-85" dirty="0">
                <a:solidFill>
                  <a:srgbClr val="FFFFFF"/>
                </a:solidFill>
                <a:latin typeface="Verdana"/>
                <a:cs typeface="Verdana"/>
              </a:rPr>
              <a:t>Kube-scheduler</a:t>
            </a:r>
            <a:endParaRPr sz="2400" dirty="0">
              <a:latin typeface="Verdana"/>
              <a:cs typeface="Verdana"/>
            </a:endParaRPr>
          </a:p>
        </p:txBody>
      </p:sp>
      <p:sp>
        <p:nvSpPr>
          <p:cNvPr id="4" name="object 4"/>
          <p:cNvSpPr/>
          <p:nvPr/>
        </p:nvSpPr>
        <p:spPr>
          <a:xfrm>
            <a:off x="457200" y="1066800"/>
            <a:ext cx="4191000"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8184492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09600"/>
            <a:ext cx="7543800" cy="1371600"/>
          </a:xfrm>
          <a:prstGeom prst="rect">
            <a:avLst/>
          </a:prstGeom>
        </p:spPr>
        <p:txBody>
          <a:bodyPr vert="horz" wrap="square" lIns="0" tIns="0" rIns="0" bIns="0" rtlCol="0" anchor="t">
            <a:normAutofit/>
          </a:bodyPr>
          <a:lstStyle/>
          <a:p>
            <a:r>
              <a:rPr dirty="0"/>
              <a:t>Kublet - Create Containers</a:t>
            </a:r>
          </a:p>
        </p:txBody>
      </p:sp>
      <p:sp>
        <p:nvSpPr>
          <p:cNvPr id="3" name="object 3"/>
          <p:cNvSpPr txBox="1"/>
          <p:nvPr/>
        </p:nvSpPr>
        <p:spPr>
          <a:xfrm>
            <a:off x="228600" y="2743200"/>
            <a:ext cx="4572000" cy="2484270"/>
          </a:xfrm>
          <a:prstGeom prst="rect">
            <a:avLst/>
          </a:prstGeom>
        </p:spPr>
        <p:txBody>
          <a:bodyPr vert="horz" wrap="square" lIns="0" tIns="12700" rIns="0" bIns="0" rtlCol="0">
            <a:spAutoFit/>
          </a:bodyPr>
          <a:lstStyle/>
          <a:p>
            <a:pPr marL="12700">
              <a:spcBef>
                <a:spcPts val="100"/>
              </a:spcBef>
              <a:buAutoNum type="arabicParenR" startAt="24"/>
              <a:tabLst>
                <a:tab pos="317500" algn="l"/>
              </a:tabLst>
            </a:pPr>
            <a:r>
              <a:rPr sz="2000" spc="-65" dirty="0">
                <a:solidFill>
                  <a:srgbClr val="FFFFFF"/>
                </a:solidFill>
                <a:latin typeface="Verdana"/>
                <a:cs typeface="Verdana"/>
              </a:rPr>
              <a:t>Kubelet</a:t>
            </a:r>
            <a:r>
              <a:rPr sz="2000" spc="-210" dirty="0">
                <a:solidFill>
                  <a:srgbClr val="FFFFFF"/>
                </a:solidFill>
                <a:latin typeface="Verdana"/>
                <a:cs typeface="Verdana"/>
              </a:rPr>
              <a:t> </a:t>
            </a:r>
            <a:r>
              <a:rPr sz="2000" spc="-75" dirty="0">
                <a:solidFill>
                  <a:srgbClr val="FFFFFF"/>
                </a:solidFill>
                <a:latin typeface="Verdana"/>
                <a:cs typeface="Verdana"/>
              </a:rPr>
              <a:t>pulls</a:t>
            </a:r>
            <a:r>
              <a:rPr sz="2000" spc="-210" dirty="0">
                <a:solidFill>
                  <a:srgbClr val="FFFFFF"/>
                </a:solidFill>
                <a:latin typeface="Verdana"/>
                <a:cs typeface="Verdana"/>
              </a:rPr>
              <a:t> </a:t>
            </a:r>
            <a:r>
              <a:rPr sz="2000" spc="-75" dirty="0">
                <a:solidFill>
                  <a:srgbClr val="FFFFFF"/>
                </a:solidFill>
                <a:latin typeface="Verdana"/>
                <a:cs typeface="Verdana"/>
              </a:rPr>
              <a:t>the</a:t>
            </a:r>
            <a:r>
              <a:rPr sz="2000" spc="-210" dirty="0">
                <a:solidFill>
                  <a:srgbClr val="FFFFFF"/>
                </a:solidFill>
                <a:latin typeface="Verdana"/>
                <a:cs typeface="Verdana"/>
              </a:rPr>
              <a:t> </a:t>
            </a:r>
            <a:r>
              <a:rPr sz="2000" spc="-75" dirty="0">
                <a:solidFill>
                  <a:srgbClr val="FFFFFF"/>
                </a:solidFill>
                <a:latin typeface="Verdana"/>
                <a:cs typeface="Verdana"/>
              </a:rPr>
              <a:t>container</a:t>
            </a:r>
            <a:r>
              <a:rPr sz="2000" spc="-210" dirty="0">
                <a:solidFill>
                  <a:srgbClr val="FFFFFF"/>
                </a:solidFill>
                <a:latin typeface="Verdana"/>
                <a:cs typeface="Verdana"/>
              </a:rPr>
              <a:t> </a:t>
            </a:r>
            <a:r>
              <a:rPr sz="2000" spc="-150" dirty="0">
                <a:solidFill>
                  <a:srgbClr val="FFFFFF"/>
                </a:solidFill>
                <a:latin typeface="Verdana"/>
                <a:cs typeface="Verdana"/>
              </a:rPr>
              <a:t>Images.</a:t>
            </a:r>
            <a:endParaRPr sz="2000" dirty="0">
              <a:latin typeface="Verdana"/>
              <a:cs typeface="Verdana"/>
            </a:endParaRPr>
          </a:p>
          <a:p>
            <a:pPr>
              <a:spcBef>
                <a:spcPts val="35"/>
              </a:spcBef>
              <a:buClr>
                <a:srgbClr val="FFFFFF"/>
              </a:buClr>
              <a:buFont typeface="Verdana"/>
              <a:buAutoNum type="arabicParenR" startAt="24"/>
            </a:pPr>
            <a:endParaRPr sz="2000" dirty="0">
              <a:latin typeface="Times New Roman"/>
              <a:cs typeface="Times New Roman"/>
            </a:endParaRPr>
          </a:p>
          <a:p>
            <a:pPr marL="285115" indent="-272415">
              <a:buAutoNum type="arabicParenR" startAt="24"/>
              <a:tabLst>
                <a:tab pos="285750" algn="l"/>
              </a:tabLst>
            </a:pPr>
            <a:r>
              <a:rPr sz="2000" spc="-65" dirty="0">
                <a:solidFill>
                  <a:srgbClr val="FFFFFF"/>
                </a:solidFill>
                <a:latin typeface="Verdana"/>
                <a:cs typeface="Verdana"/>
              </a:rPr>
              <a:t>Kubelet</a:t>
            </a:r>
            <a:r>
              <a:rPr sz="2000" spc="-210" dirty="0">
                <a:solidFill>
                  <a:srgbClr val="FFFFFF"/>
                </a:solidFill>
                <a:latin typeface="Verdana"/>
                <a:cs typeface="Verdana"/>
              </a:rPr>
              <a:t> </a:t>
            </a:r>
            <a:r>
              <a:rPr sz="2000" spc="-45" dirty="0">
                <a:solidFill>
                  <a:srgbClr val="FFFFFF"/>
                </a:solidFill>
                <a:latin typeface="Verdana"/>
                <a:cs typeface="Verdana"/>
              </a:rPr>
              <a:t>first</a:t>
            </a:r>
            <a:r>
              <a:rPr sz="2000" spc="-204" dirty="0">
                <a:solidFill>
                  <a:srgbClr val="FFFFFF"/>
                </a:solidFill>
                <a:latin typeface="Verdana"/>
                <a:cs typeface="Verdana"/>
              </a:rPr>
              <a:t> </a:t>
            </a:r>
            <a:r>
              <a:rPr sz="2000" spc="-80" dirty="0">
                <a:solidFill>
                  <a:srgbClr val="FFFFFF"/>
                </a:solidFill>
                <a:latin typeface="Verdana"/>
                <a:cs typeface="Verdana"/>
              </a:rPr>
              <a:t>creates</a:t>
            </a:r>
            <a:r>
              <a:rPr sz="2000" spc="-210" dirty="0">
                <a:solidFill>
                  <a:srgbClr val="FFFFFF"/>
                </a:solidFill>
                <a:latin typeface="Verdana"/>
                <a:cs typeface="Verdana"/>
              </a:rPr>
              <a:t> </a:t>
            </a:r>
            <a:r>
              <a:rPr sz="2000" spc="-105" dirty="0">
                <a:solidFill>
                  <a:srgbClr val="FFFFFF"/>
                </a:solidFill>
                <a:latin typeface="Verdana"/>
                <a:cs typeface="Verdana"/>
              </a:rPr>
              <a:t>and</a:t>
            </a:r>
            <a:r>
              <a:rPr sz="2000" spc="-204" dirty="0">
                <a:solidFill>
                  <a:srgbClr val="FFFFFF"/>
                </a:solidFill>
                <a:latin typeface="Verdana"/>
                <a:cs typeface="Verdana"/>
              </a:rPr>
              <a:t> </a:t>
            </a:r>
            <a:r>
              <a:rPr sz="2000" spc="-75" dirty="0">
                <a:solidFill>
                  <a:srgbClr val="FFFFFF"/>
                </a:solidFill>
                <a:latin typeface="Verdana"/>
                <a:cs typeface="Verdana"/>
              </a:rPr>
              <a:t>starts</a:t>
            </a:r>
            <a:r>
              <a:rPr sz="2000" spc="-204" dirty="0">
                <a:solidFill>
                  <a:srgbClr val="FFFFFF"/>
                </a:solidFill>
                <a:latin typeface="Verdana"/>
                <a:cs typeface="Verdana"/>
              </a:rPr>
              <a:t> </a:t>
            </a:r>
            <a:r>
              <a:rPr sz="2000" spc="-110" dirty="0">
                <a:solidFill>
                  <a:srgbClr val="FFFFFF"/>
                </a:solidFill>
                <a:latin typeface="Verdana"/>
                <a:cs typeface="Verdana"/>
              </a:rPr>
              <a:t>any</a:t>
            </a:r>
            <a:r>
              <a:rPr sz="2000" spc="-210" dirty="0">
                <a:solidFill>
                  <a:srgbClr val="FFFFFF"/>
                </a:solidFill>
                <a:latin typeface="Verdana"/>
                <a:cs typeface="Verdana"/>
              </a:rPr>
              <a:t> </a:t>
            </a:r>
            <a:r>
              <a:rPr sz="2000" spc="-45" dirty="0">
                <a:solidFill>
                  <a:srgbClr val="FFFFFF"/>
                </a:solidFill>
                <a:latin typeface="Verdana"/>
                <a:cs typeface="Verdana"/>
              </a:rPr>
              <a:t>init</a:t>
            </a:r>
            <a:r>
              <a:rPr sz="2000" spc="-204" dirty="0">
                <a:solidFill>
                  <a:srgbClr val="FFFFFF"/>
                </a:solidFill>
                <a:latin typeface="Verdana"/>
                <a:cs typeface="Verdana"/>
              </a:rPr>
              <a:t> </a:t>
            </a:r>
            <a:r>
              <a:rPr sz="2000" spc="-90" dirty="0">
                <a:solidFill>
                  <a:srgbClr val="FFFFFF"/>
                </a:solidFill>
                <a:latin typeface="Verdana"/>
                <a:cs typeface="Verdana"/>
              </a:rPr>
              <a:t>containers.</a:t>
            </a:r>
            <a:endParaRPr sz="2000" dirty="0">
              <a:latin typeface="Verdana"/>
              <a:cs typeface="Verdana"/>
            </a:endParaRPr>
          </a:p>
          <a:p>
            <a:pPr>
              <a:spcBef>
                <a:spcPts val="20"/>
              </a:spcBef>
              <a:buClr>
                <a:srgbClr val="FFFFFF"/>
              </a:buClr>
              <a:buFont typeface="Verdana"/>
              <a:buAutoNum type="arabicParenR" startAt="24"/>
            </a:pPr>
            <a:endParaRPr sz="2000" dirty="0">
              <a:latin typeface="Times New Roman"/>
              <a:cs typeface="Times New Roman"/>
            </a:endParaRPr>
          </a:p>
          <a:p>
            <a:pPr marL="12700" marR="218440">
              <a:lnSpc>
                <a:spcPct val="101000"/>
              </a:lnSpc>
              <a:spcBef>
                <a:spcPts val="5"/>
              </a:spcBef>
              <a:buAutoNum type="arabicParenR" startAt="24"/>
              <a:tabLst>
                <a:tab pos="317500" algn="l"/>
              </a:tabLst>
            </a:pPr>
            <a:r>
              <a:rPr sz="2000" spc="-65" dirty="0">
                <a:solidFill>
                  <a:srgbClr val="FFFFFF"/>
                </a:solidFill>
                <a:latin typeface="Verdana"/>
                <a:cs typeface="Verdana"/>
              </a:rPr>
              <a:t>Once</a:t>
            </a:r>
            <a:r>
              <a:rPr sz="2000" spc="-210" dirty="0">
                <a:solidFill>
                  <a:srgbClr val="FFFFFF"/>
                </a:solidFill>
                <a:latin typeface="Verdana"/>
                <a:cs typeface="Verdana"/>
              </a:rPr>
              <a:t> </a:t>
            </a:r>
            <a:r>
              <a:rPr sz="2000" spc="-75" dirty="0">
                <a:solidFill>
                  <a:srgbClr val="FFFFFF"/>
                </a:solidFill>
                <a:latin typeface="Verdana"/>
                <a:cs typeface="Verdana"/>
              </a:rPr>
              <a:t>the</a:t>
            </a:r>
            <a:r>
              <a:rPr sz="2000" spc="-210" dirty="0">
                <a:solidFill>
                  <a:srgbClr val="FFFFFF"/>
                </a:solidFill>
                <a:latin typeface="Verdana"/>
                <a:cs typeface="Verdana"/>
              </a:rPr>
              <a:t> </a:t>
            </a:r>
            <a:r>
              <a:rPr sz="2000" spc="-70" dirty="0">
                <a:solidFill>
                  <a:srgbClr val="FFFFFF"/>
                </a:solidFill>
                <a:latin typeface="Verdana"/>
                <a:cs typeface="Verdana"/>
              </a:rPr>
              <a:t>optional</a:t>
            </a:r>
            <a:r>
              <a:rPr sz="2000" spc="-210" dirty="0">
                <a:solidFill>
                  <a:srgbClr val="FFFFFF"/>
                </a:solidFill>
                <a:latin typeface="Verdana"/>
                <a:cs typeface="Verdana"/>
              </a:rPr>
              <a:t> </a:t>
            </a:r>
            <a:r>
              <a:rPr sz="2000" spc="-45" dirty="0">
                <a:solidFill>
                  <a:srgbClr val="FFFFFF"/>
                </a:solidFill>
                <a:latin typeface="Verdana"/>
                <a:cs typeface="Verdana"/>
              </a:rPr>
              <a:t>init</a:t>
            </a:r>
            <a:r>
              <a:rPr sz="2000" spc="-210" dirty="0">
                <a:solidFill>
                  <a:srgbClr val="FFFFFF"/>
                </a:solidFill>
                <a:latin typeface="Verdana"/>
                <a:cs typeface="Verdana"/>
              </a:rPr>
              <a:t> </a:t>
            </a:r>
            <a:r>
              <a:rPr sz="2000" spc="-75" dirty="0">
                <a:solidFill>
                  <a:srgbClr val="FFFFFF"/>
                </a:solidFill>
                <a:latin typeface="Verdana"/>
                <a:cs typeface="Verdana"/>
              </a:rPr>
              <a:t>containers</a:t>
            </a:r>
            <a:r>
              <a:rPr sz="2000" spc="-204" dirty="0">
                <a:solidFill>
                  <a:srgbClr val="FFFFFF"/>
                </a:solidFill>
                <a:latin typeface="Verdana"/>
                <a:cs typeface="Verdana"/>
              </a:rPr>
              <a:t> </a:t>
            </a:r>
            <a:r>
              <a:rPr sz="2000" spc="-100" dirty="0">
                <a:solidFill>
                  <a:srgbClr val="FFFFFF"/>
                </a:solidFill>
                <a:latin typeface="Verdana"/>
                <a:cs typeface="Verdana"/>
              </a:rPr>
              <a:t>complete,</a:t>
            </a:r>
            <a:r>
              <a:rPr sz="2000" spc="-210" dirty="0">
                <a:solidFill>
                  <a:srgbClr val="FFFFFF"/>
                </a:solidFill>
                <a:latin typeface="Verdana"/>
                <a:cs typeface="Verdana"/>
              </a:rPr>
              <a:t> </a:t>
            </a:r>
            <a:r>
              <a:rPr sz="2000" spc="-75" dirty="0">
                <a:solidFill>
                  <a:srgbClr val="FFFFFF"/>
                </a:solidFill>
                <a:latin typeface="Verdana"/>
                <a:cs typeface="Verdana"/>
              </a:rPr>
              <a:t>the  </a:t>
            </a:r>
            <a:r>
              <a:rPr sz="2000" spc="-90" dirty="0">
                <a:solidFill>
                  <a:srgbClr val="FFFFFF"/>
                </a:solidFill>
                <a:latin typeface="Verdana"/>
                <a:cs typeface="Verdana"/>
              </a:rPr>
              <a:t>primary</a:t>
            </a:r>
            <a:r>
              <a:rPr sz="2000" spc="-215" dirty="0">
                <a:solidFill>
                  <a:srgbClr val="FFFFFF"/>
                </a:solidFill>
                <a:latin typeface="Verdana"/>
                <a:cs typeface="Verdana"/>
              </a:rPr>
              <a:t> </a:t>
            </a:r>
            <a:r>
              <a:rPr sz="2000" spc="-85" dirty="0">
                <a:solidFill>
                  <a:srgbClr val="FFFFFF"/>
                </a:solidFill>
                <a:latin typeface="Verdana"/>
                <a:cs typeface="Verdana"/>
              </a:rPr>
              <a:t>pod</a:t>
            </a:r>
            <a:r>
              <a:rPr sz="2000" spc="-210" dirty="0">
                <a:solidFill>
                  <a:srgbClr val="FFFFFF"/>
                </a:solidFill>
                <a:latin typeface="Verdana"/>
                <a:cs typeface="Verdana"/>
              </a:rPr>
              <a:t> </a:t>
            </a:r>
            <a:r>
              <a:rPr sz="2000" spc="-75" dirty="0">
                <a:solidFill>
                  <a:srgbClr val="FFFFFF"/>
                </a:solidFill>
                <a:latin typeface="Verdana"/>
                <a:cs typeface="Verdana"/>
              </a:rPr>
              <a:t>containers</a:t>
            </a:r>
            <a:r>
              <a:rPr sz="2000" spc="-210" dirty="0">
                <a:solidFill>
                  <a:srgbClr val="FFFFFF"/>
                </a:solidFill>
                <a:latin typeface="Verdana"/>
                <a:cs typeface="Verdana"/>
              </a:rPr>
              <a:t> </a:t>
            </a:r>
            <a:r>
              <a:rPr sz="2000" spc="-85" dirty="0">
                <a:solidFill>
                  <a:srgbClr val="FFFFFF"/>
                </a:solidFill>
                <a:latin typeface="Verdana"/>
                <a:cs typeface="Verdana"/>
              </a:rPr>
              <a:t>are</a:t>
            </a:r>
            <a:r>
              <a:rPr sz="2000" spc="-210" dirty="0">
                <a:solidFill>
                  <a:srgbClr val="FFFFFF"/>
                </a:solidFill>
                <a:latin typeface="Verdana"/>
                <a:cs typeface="Verdana"/>
              </a:rPr>
              <a:t> </a:t>
            </a:r>
            <a:r>
              <a:rPr sz="2000" spc="-90" dirty="0">
                <a:solidFill>
                  <a:srgbClr val="FFFFFF"/>
                </a:solidFill>
                <a:latin typeface="Verdana"/>
                <a:cs typeface="Verdana"/>
              </a:rPr>
              <a:t>started.</a:t>
            </a:r>
            <a:endParaRPr sz="2000" dirty="0">
              <a:latin typeface="Verdana"/>
              <a:cs typeface="Verdana"/>
            </a:endParaRPr>
          </a:p>
        </p:txBody>
      </p:sp>
      <p:sp>
        <p:nvSpPr>
          <p:cNvPr id="4" name="object 4"/>
          <p:cNvSpPr/>
          <p:nvPr/>
        </p:nvSpPr>
        <p:spPr>
          <a:xfrm>
            <a:off x="5556088" y="2424796"/>
            <a:ext cx="2780294"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862154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1001"/>
            <a:ext cx="7772400" cy="1219200"/>
          </a:xfrm>
          <a:prstGeom prst="rect">
            <a:avLst/>
          </a:prstGeom>
        </p:spPr>
        <p:txBody>
          <a:bodyPr vert="horz" wrap="square" lIns="0" tIns="0" rIns="0" bIns="0" rtlCol="0" anchor="t">
            <a:normAutofit/>
          </a:bodyPr>
          <a:lstStyle/>
          <a:p>
            <a:r>
              <a:rPr dirty="0"/>
              <a:t>Pod Status</a:t>
            </a:r>
          </a:p>
        </p:txBody>
      </p:sp>
      <p:sp>
        <p:nvSpPr>
          <p:cNvPr id="3" name="object 3"/>
          <p:cNvSpPr txBox="1"/>
          <p:nvPr/>
        </p:nvSpPr>
        <p:spPr>
          <a:xfrm>
            <a:off x="655320" y="2426432"/>
            <a:ext cx="5449570" cy="2183803"/>
          </a:xfrm>
          <a:prstGeom prst="rect">
            <a:avLst/>
          </a:prstGeom>
        </p:spPr>
        <p:txBody>
          <a:bodyPr vert="horz" wrap="square" lIns="0" tIns="10795" rIns="0" bIns="0" rtlCol="0">
            <a:spAutoFit/>
          </a:bodyPr>
          <a:lstStyle/>
          <a:p>
            <a:pPr marL="12700" marR="5080">
              <a:lnSpc>
                <a:spcPct val="101000"/>
              </a:lnSpc>
              <a:spcBef>
                <a:spcPts val="85"/>
              </a:spcBef>
              <a:buAutoNum type="arabicParenR" startAt="27"/>
              <a:tabLst>
                <a:tab pos="285750" algn="l"/>
              </a:tabLst>
            </a:pPr>
            <a:r>
              <a:rPr sz="2000" spc="-85" dirty="0">
                <a:solidFill>
                  <a:srgbClr val="FFFFFF"/>
                </a:solidFill>
                <a:latin typeface="Verdana"/>
                <a:cs typeface="Verdana"/>
              </a:rPr>
              <a:t>If</a:t>
            </a:r>
            <a:r>
              <a:rPr sz="2000" spc="-204" dirty="0">
                <a:solidFill>
                  <a:srgbClr val="FFFFFF"/>
                </a:solidFill>
                <a:latin typeface="Verdana"/>
                <a:cs typeface="Verdana"/>
              </a:rPr>
              <a:t> </a:t>
            </a:r>
            <a:r>
              <a:rPr sz="2000" spc="-70" dirty="0">
                <a:solidFill>
                  <a:srgbClr val="FFFFFF"/>
                </a:solidFill>
                <a:latin typeface="Verdana"/>
                <a:cs typeface="Verdana"/>
              </a:rPr>
              <a:t>there</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110" dirty="0">
                <a:solidFill>
                  <a:srgbClr val="FFFFFF"/>
                </a:solidFill>
                <a:latin typeface="Verdana"/>
                <a:cs typeface="Verdana"/>
              </a:rPr>
              <a:t>any</a:t>
            </a:r>
            <a:r>
              <a:rPr sz="2000" spc="-204" dirty="0">
                <a:solidFill>
                  <a:srgbClr val="FFFFFF"/>
                </a:solidFill>
                <a:latin typeface="Verdana"/>
                <a:cs typeface="Verdana"/>
              </a:rPr>
              <a:t> </a:t>
            </a:r>
            <a:r>
              <a:rPr sz="2000" spc="-85" dirty="0">
                <a:solidFill>
                  <a:srgbClr val="FFFFFF"/>
                </a:solidFill>
                <a:latin typeface="Verdana"/>
                <a:cs typeface="Verdana"/>
              </a:rPr>
              <a:t>liveless/readiness</a:t>
            </a:r>
            <a:r>
              <a:rPr sz="2000" spc="-204" dirty="0">
                <a:solidFill>
                  <a:srgbClr val="FFFFFF"/>
                </a:solidFill>
                <a:latin typeface="Verdana"/>
                <a:cs typeface="Verdana"/>
              </a:rPr>
              <a:t> </a:t>
            </a:r>
            <a:r>
              <a:rPr sz="2000" spc="-100" dirty="0">
                <a:solidFill>
                  <a:srgbClr val="FFFFFF"/>
                </a:solidFill>
                <a:latin typeface="Verdana"/>
                <a:cs typeface="Verdana"/>
              </a:rPr>
              <a:t>probes,</a:t>
            </a:r>
            <a:r>
              <a:rPr sz="2000" spc="-204" dirty="0">
                <a:solidFill>
                  <a:srgbClr val="FFFFFF"/>
                </a:solidFill>
                <a:latin typeface="Verdana"/>
                <a:cs typeface="Verdana"/>
              </a:rPr>
              <a:t> </a:t>
            </a:r>
            <a:r>
              <a:rPr sz="2000" spc="-90" dirty="0">
                <a:solidFill>
                  <a:srgbClr val="FFFFFF"/>
                </a:solidFill>
                <a:latin typeface="Verdana"/>
                <a:cs typeface="Verdana"/>
              </a:rPr>
              <a:t>these</a:t>
            </a:r>
            <a:r>
              <a:rPr sz="2000" spc="-204" dirty="0">
                <a:solidFill>
                  <a:srgbClr val="FFFFFF"/>
                </a:solidFill>
                <a:latin typeface="Verdana"/>
                <a:cs typeface="Verdana"/>
              </a:rPr>
              <a:t> </a:t>
            </a:r>
            <a:r>
              <a:rPr sz="2000" spc="-85" dirty="0">
                <a:solidFill>
                  <a:srgbClr val="FFFFFF"/>
                </a:solidFill>
                <a:latin typeface="Verdana"/>
                <a:cs typeface="Verdana"/>
              </a:rPr>
              <a:t>are</a:t>
            </a:r>
            <a:r>
              <a:rPr sz="2000" spc="-204" dirty="0">
                <a:solidFill>
                  <a:srgbClr val="FFFFFF"/>
                </a:solidFill>
                <a:latin typeface="Verdana"/>
                <a:cs typeface="Verdana"/>
              </a:rPr>
              <a:t> </a:t>
            </a:r>
            <a:r>
              <a:rPr sz="2000" spc="-85" dirty="0">
                <a:solidFill>
                  <a:srgbClr val="FFFFFF"/>
                </a:solidFill>
                <a:latin typeface="Verdana"/>
                <a:cs typeface="Verdana"/>
              </a:rPr>
              <a:t>executed</a:t>
            </a:r>
            <a:r>
              <a:rPr sz="2000" spc="-200" dirty="0">
                <a:solidFill>
                  <a:srgbClr val="FFFFFF"/>
                </a:solidFill>
                <a:latin typeface="Verdana"/>
                <a:cs typeface="Verdana"/>
              </a:rPr>
              <a:t> </a:t>
            </a:r>
            <a:r>
              <a:rPr sz="2000" spc="-65" dirty="0">
                <a:solidFill>
                  <a:srgbClr val="FFFFFF"/>
                </a:solidFill>
                <a:latin typeface="Verdana"/>
                <a:cs typeface="Verdana"/>
              </a:rPr>
              <a:t>before</a:t>
            </a:r>
            <a:r>
              <a:rPr sz="2000" spc="-204" dirty="0">
                <a:solidFill>
                  <a:srgbClr val="FFFFFF"/>
                </a:solidFill>
                <a:latin typeface="Verdana"/>
                <a:cs typeface="Verdana"/>
              </a:rPr>
              <a:t> </a:t>
            </a:r>
            <a:r>
              <a:rPr sz="2000" spc="-75" dirty="0">
                <a:solidFill>
                  <a:srgbClr val="FFFFFF"/>
                </a:solidFill>
                <a:latin typeface="Verdana"/>
                <a:cs typeface="Verdana"/>
              </a:rPr>
              <a:t>the  </a:t>
            </a:r>
            <a:r>
              <a:rPr sz="2000" spc="-85" dirty="0">
                <a:solidFill>
                  <a:srgbClr val="FFFFFF"/>
                </a:solidFill>
                <a:latin typeface="Verdana"/>
                <a:cs typeface="Verdana"/>
              </a:rPr>
              <a:t>PodStatus </a:t>
            </a:r>
            <a:r>
              <a:rPr sz="2000" spc="-70" dirty="0">
                <a:solidFill>
                  <a:srgbClr val="FFFFFF"/>
                </a:solidFill>
                <a:latin typeface="Verdana"/>
                <a:cs typeface="Verdana"/>
              </a:rPr>
              <a:t>is</a:t>
            </a:r>
            <a:r>
              <a:rPr sz="2000" spc="-340" dirty="0">
                <a:solidFill>
                  <a:srgbClr val="FFFFFF"/>
                </a:solidFill>
                <a:latin typeface="Verdana"/>
                <a:cs typeface="Verdana"/>
              </a:rPr>
              <a:t> </a:t>
            </a:r>
            <a:r>
              <a:rPr sz="2000" spc="-100" dirty="0">
                <a:solidFill>
                  <a:srgbClr val="FFFFFF"/>
                </a:solidFill>
                <a:latin typeface="Verdana"/>
                <a:cs typeface="Verdana"/>
              </a:rPr>
              <a:t>updated.</a:t>
            </a:r>
            <a:endParaRPr sz="2000" dirty="0">
              <a:latin typeface="Verdana"/>
              <a:cs typeface="Verdana"/>
            </a:endParaRPr>
          </a:p>
          <a:p>
            <a:pPr>
              <a:spcBef>
                <a:spcPts val="20"/>
              </a:spcBef>
              <a:buClr>
                <a:srgbClr val="FFFFFF"/>
              </a:buClr>
              <a:buFont typeface="Verdana"/>
              <a:buAutoNum type="arabicParenR" startAt="27"/>
            </a:pPr>
            <a:endParaRPr sz="2000" dirty="0">
              <a:latin typeface="Times New Roman"/>
              <a:cs typeface="Times New Roman"/>
            </a:endParaRPr>
          </a:p>
          <a:p>
            <a:pPr marL="12700" marR="115570">
              <a:lnSpc>
                <a:spcPct val="101000"/>
              </a:lnSpc>
              <a:buAutoNum type="arabicParenR" startAt="27"/>
              <a:tabLst>
                <a:tab pos="285750" algn="l"/>
              </a:tabLst>
            </a:pPr>
            <a:r>
              <a:rPr sz="2000" spc="-85" dirty="0">
                <a:solidFill>
                  <a:srgbClr val="FFFFFF"/>
                </a:solidFill>
                <a:latin typeface="Verdana"/>
                <a:cs typeface="Verdana"/>
              </a:rPr>
              <a:t>If</a:t>
            </a:r>
            <a:r>
              <a:rPr sz="2000" spc="-204" dirty="0">
                <a:solidFill>
                  <a:srgbClr val="FFFFFF"/>
                </a:solidFill>
                <a:latin typeface="Verdana"/>
                <a:cs typeface="Verdana"/>
              </a:rPr>
              <a:t> </a:t>
            </a:r>
            <a:r>
              <a:rPr sz="2000" spc="-60" dirty="0">
                <a:solidFill>
                  <a:srgbClr val="FFFFFF"/>
                </a:solidFill>
                <a:latin typeface="Verdana"/>
                <a:cs typeface="Verdana"/>
              </a:rPr>
              <a:t>all</a:t>
            </a:r>
            <a:r>
              <a:rPr sz="2000" spc="-200" dirty="0">
                <a:solidFill>
                  <a:srgbClr val="FFFFFF"/>
                </a:solidFill>
                <a:latin typeface="Verdana"/>
                <a:cs typeface="Verdana"/>
              </a:rPr>
              <a:t> </a:t>
            </a:r>
            <a:r>
              <a:rPr sz="2000" spc="-85" dirty="0">
                <a:solidFill>
                  <a:srgbClr val="FFFFFF"/>
                </a:solidFill>
                <a:latin typeface="Verdana"/>
                <a:cs typeface="Verdana"/>
              </a:rPr>
              <a:t>complete</a:t>
            </a:r>
            <a:r>
              <a:rPr sz="2000" spc="-204" dirty="0">
                <a:solidFill>
                  <a:srgbClr val="FFFFFF"/>
                </a:solidFill>
                <a:latin typeface="Verdana"/>
                <a:cs typeface="Verdana"/>
              </a:rPr>
              <a:t> </a:t>
            </a:r>
            <a:r>
              <a:rPr sz="2000" spc="-90" dirty="0">
                <a:solidFill>
                  <a:srgbClr val="FFFFFF"/>
                </a:solidFill>
                <a:latin typeface="Verdana"/>
                <a:cs typeface="Verdana"/>
              </a:rPr>
              <a:t>successfully,</a:t>
            </a:r>
            <a:r>
              <a:rPr sz="2000" spc="-200" dirty="0">
                <a:solidFill>
                  <a:srgbClr val="FFFFFF"/>
                </a:solidFill>
                <a:latin typeface="Verdana"/>
                <a:cs typeface="Verdana"/>
              </a:rPr>
              <a:t> </a:t>
            </a:r>
            <a:r>
              <a:rPr sz="2000" spc="-85" dirty="0">
                <a:solidFill>
                  <a:srgbClr val="FFFFFF"/>
                </a:solidFill>
                <a:latin typeface="Verdana"/>
                <a:cs typeface="Verdana"/>
              </a:rPr>
              <a:t>PodStatus</a:t>
            </a:r>
            <a:r>
              <a:rPr sz="2000" spc="-204" dirty="0">
                <a:solidFill>
                  <a:srgbClr val="FFFFFF"/>
                </a:solidFill>
                <a:latin typeface="Verdana"/>
                <a:cs typeface="Verdana"/>
              </a:rPr>
              <a:t> </a:t>
            </a:r>
            <a:r>
              <a:rPr sz="2000" spc="-70" dirty="0">
                <a:solidFill>
                  <a:srgbClr val="FFFFFF"/>
                </a:solidFill>
                <a:latin typeface="Verdana"/>
                <a:cs typeface="Verdana"/>
              </a:rPr>
              <a:t>is</a:t>
            </a:r>
            <a:r>
              <a:rPr sz="2000" spc="-200" dirty="0">
                <a:solidFill>
                  <a:srgbClr val="FFFFFF"/>
                </a:solidFill>
                <a:latin typeface="Verdana"/>
                <a:cs typeface="Verdana"/>
              </a:rPr>
              <a:t> </a:t>
            </a:r>
            <a:r>
              <a:rPr sz="2000" spc="-80" dirty="0">
                <a:solidFill>
                  <a:srgbClr val="FFFFFF"/>
                </a:solidFill>
                <a:latin typeface="Verdana"/>
                <a:cs typeface="Verdana"/>
              </a:rPr>
              <a:t>set</a:t>
            </a:r>
            <a:r>
              <a:rPr sz="2000" spc="-204" dirty="0">
                <a:solidFill>
                  <a:srgbClr val="FFFFFF"/>
                </a:solidFill>
                <a:latin typeface="Verdana"/>
                <a:cs typeface="Verdana"/>
              </a:rPr>
              <a:t> </a:t>
            </a:r>
            <a:r>
              <a:rPr sz="2000" spc="-50" dirty="0">
                <a:solidFill>
                  <a:srgbClr val="FFFFFF"/>
                </a:solidFill>
                <a:latin typeface="Verdana"/>
                <a:cs typeface="Verdana"/>
              </a:rPr>
              <a:t>to</a:t>
            </a:r>
            <a:r>
              <a:rPr sz="2000" spc="-200" dirty="0">
                <a:solidFill>
                  <a:srgbClr val="FFFFFF"/>
                </a:solidFill>
                <a:latin typeface="Verdana"/>
                <a:cs typeface="Verdana"/>
              </a:rPr>
              <a:t> </a:t>
            </a:r>
            <a:r>
              <a:rPr sz="2000" spc="-90" dirty="0">
                <a:solidFill>
                  <a:srgbClr val="FFFFFF"/>
                </a:solidFill>
                <a:latin typeface="Verdana"/>
                <a:cs typeface="Verdana"/>
              </a:rPr>
              <a:t>ready</a:t>
            </a:r>
            <a:r>
              <a:rPr sz="2000" spc="-204" dirty="0">
                <a:solidFill>
                  <a:srgbClr val="FFFFFF"/>
                </a:solidFill>
                <a:latin typeface="Verdana"/>
                <a:cs typeface="Verdana"/>
              </a:rPr>
              <a:t> </a:t>
            </a:r>
            <a:r>
              <a:rPr sz="2000" spc="-105" dirty="0">
                <a:solidFill>
                  <a:srgbClr val="FFFFFF"/>
                </a:solidFill>
                <a:latin typeface="Verdana"/>
                <a:cs typeface="Verdana"/>
              </a:rPr>
              <a:t>and</a:t>
            </a:r>
            <a:r>
              <a:rPr sz="2000" spc="-200" dirty="0">
                <a:solidFill>
                  <a:srgbClr val="FFFFFF"/>
                </a:solidFill>
                <a:latin typeface="Verdana"/>
                <a:cs typeface="Verdana"/>
              </a:rPr>
              <a:t> </a:t>
            </a:r>
            <a:r>
              <a:rPr sz="2000" spc="-75" dirty="0">
                <a:solidFill>
                  <a:srgbClr val="FFFFFF"/>
                </a:solidFill>
                <a:latin typeface="Verdana"/>
                <a:cs typeface="Verdana"/>
              </a:rPr>
              <a:t>the</a:t>
            </a:r>
            <a:r>
              <a:rPr sz="2000" spc="-204" dirty="0">
                <a:solidFill>
                  <a:srgbClr val="FFFFFF"/>
                </a:solidFill>
                <a:latin typeface="Verdana"/>
                <a:cs typeface="Verdana"/>
              </a:rPr>
              <a:t> </a:t>
            </a:r>
            <a:r>
              <a:rPr sz="2000" spc="-75" dirty="0">
                <a:solidFill>
                  <a:srgbClr val="FFFFFF"/>
                </a:solidFill>
                <a:latin typeface="Verdana"/>
                <a:cs typeface="Verdana"/>
              </a:rPr>
              <a:t>container  </a:t>
            </a:r>
            <a:r>
              <a:rPr sz="2000" spc="-114" dirty="0">
                <a:solidFill>
                  <a:srgbClr val="FFFFFF"/>
                </a:solidFill>
                <a:latin typeface="Verdana"/>
                <a:cs typeface="Verdana"/>
              </a:rPr>
              <a:t>has </a:t>
            </a:r>
            <a:r>
              <a:rPr sz="2000" spc="-75" dirty="0">
                <a:solidFill>
                  <a:srgbClr val="FFFFFF"/>
                </a:solidFill>
                <a:latin typeface="Verdana"/>
                <a:cs typeface="Verdana"/>
              </a:rPr>
              <a:t>started</a:t>
            </a:r>
            <a:r>
              <a:rPr sz="2000" spc="-310" dirty="0">
                <a:solidFill>
                  <a:srgbClr val="FFFFFF"/>
                </a:solidFill>
                <a:latin typeface="Verdana"/>
                <a:cs typeface="Verdana"/>
              </a:rPr>
              <a:t> </a:t>
            </a:r>
            <a:r>
              <a:rPr sz="2000" spc="-90" dirty="0">
                <a:solidFill>
                  <a:srgbClr val="FFFFFF"/>
                </a:solidFill>
                <a:latin typeface="Verdana"/>
                <a:cs typeface="Verdana"/>
              </a:rPr>
              <a:t>successfully.</a:t>
            </a:r>
            <a:endParaRPr sz="2000" dirty="0">
              <a:latin typeface="Verdana"/>
              <a:cs typeface="Verdana"/>
            </a:endParaRPr>
          </a:p>
        </p:txBody>
      </p:sp>
      <p:sp>
        <p:nvSpPr>
          <p:cNvPr id="4" name="object 4"/>
          <p:cNvSpPr txBox="1"/>
          <p:nvPr/>
        </p:nvSpPr>
        <p:spPr>
          <a:xfrm>
            <a:off x="2057400" y="4892906"/>
            <a:ext cx="4251960" cy="574040"/>
          </a:xfrm>
          <a:prstGeom prst="rect">
            <a:avLst/>
          </a:prstGeom>
        </p:spPr>
        <p:txBody>
          <a:bodyPr vert="horz" wrap="square" lIns="0" tIns="12700" rIns="0" bIns="0" rtlCol="0">
            <a:spAutoFit/>
          </a:bodyPr>
          <a:lstStyle/>
          <a:p>
            <a:pPr marL="12700">
              <a:spcBef>
                <a:spcPts val="100"/>
              </a:spcBef>
            </a:pPr>
            <a:r>
              <a:rPr sz="3600" spc="-210" dirty="0">
                <a:solidFill>
                  <a:srgbClr val="FFFFFF"/>
                </a:solidFill>
                <a:latin typeface="Verdana"/>
                <a:cs typeface="Verdana"/>
              </a:rPr>
              <a:t>The</a:t>
            </a:r>
            <a:r>
              <a:rPr sz="3600" spc="-600" dirty="0">
                <a:solidFill>
                  <a:srgbClr val="FFFFFF"/>
                </a:solidFill>
                <a:latin typeface="Verdana"/>
                <a:cs typeface="Verdana"/>
              </a:rPr>
              <a:t> </a:t>
            </a:r>
            <a:r>
              <a:rPr sz="3600" spc="-130" dirty="0">
                <a:solidFill>
                  <a:srgbClr val="FFFFFF"/>
                </a:solidFill>
                <a:latin typeface="Verdana"/>
                <a:cs typeface="Verdana"/>
              </a:rPr>
              <a:t>Pod</a:t>
            </a:r>
            <a:r>
              <a:rPr sz="3600" spc="-600" dirty="0">
                <a:solidFill>
                  <a:srgbClr val="FFFFFF"/>
                </a:solidFill>
                <a:latin typeface="Verdana"/>
                <a:cs typeface="Verdana"/>
              </a:rPr>
              <a:t> </a:t>
            </a:r>
            <a:r>
              <a:rPr sz="3600" spc="-190" dirty="0">
                <a:solidFill>
                  <a:srgbClr val="FFFFFF"/>
                </a:solidFill>
                <a:latin typeface="Verdana"/>
                <a:cs typeface="Verdana"/>
              </a:rPr>
              <a:t>is</a:t>
            </a:r>
            <a:r>
              <a:rPr sz="3600" spc="-600" dirty="0">
                <a:solidFill>
                  <a:srgbClr val="FFFFFF"/>
                </a:solidFill>
                <a:latin typeface="Verdana"/>
                <a:cs typeface="Verdana"/>
              </a:rPr>
              <a:t> </a:t>
            </a:r>
            <a:r>
              <a:rPr sz="3600" spc="-200" dirty="0">
                <a:solidFill>
                  <a:srgbClr val="FFFFFF"/>
                </a:solidFill>
                <a:latin typeface="Verdana"/>
                <a:cs typeface="Verdana"/>
              </a:rPr>
              <a:t>Deployed!</a:t>
            </a:r>
            <a:endParaRPr sz="3600" dirty="0">
              <a:latin typeface="Verdana"/>
              <a:cs typeface="Verdana"/>
            </a:endParaRPr>
          </a:p>
        </p:txBody>
      </p:sp>
      <p:sp>
        <p:nvSpPr>
          <p:cNvPr id="5" name="object 5"/>
          <p:cNvSpPr/>
          <p:nvPr/>
        </p:nvSpPr>
        <p:spPr>
          <a:xfrm>
            <a:off x="6974861" y="2424796"/>
            <a:ext cx="1361522" cy="291119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384947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4175" y="3352800"/>
            <a:ext cx="8740775" cy="895350"/>
          </a:xfrm>
        </p:spPr>
        <p:txBody>
          <a:bodyPr/>
          <a:lstStyle/>
          <a:p>
            <a:r>
              <a:rPr lang="en-GB" dirty="0"/>
              <a:t>Azure Container Service</a:t>
            </a:r>
          </a:p>
        </p:txBody>
      </p:sp>
      <p:sp>
        <p:nvSpPr>
          <p:cNvPr id="3" name="TextBox 2">
            <a:extLst>
              <a:ext uri="{FF2B5EF4-FFF2-40B4-BE49-F238E27FC236}">
                <a16:creationId xmlns="" xmlns:a16="http://schemas.microsoft.com/office/drawing/2014/main" id="{3299C69A-F03C-47C8-81EF-DF21CD5D29FD}"/>
              </a:ext>
            </a:extLst>
          </p:cNvPr>
          <p:cNvSpPr txBox="1"/>
          <p:nvPr/>
        </p:nvSpPr>
        <p:spPr>
          <a:xfrm>
            <a:off x="384175" y="990600"/>
            <a:ext cx="6366249" cy="2011833"/>
          </a:xfrm>
          <a:prstGeom prst="rect">
            <a:avLst/>
          </a:prstGeom>
          <a:noFill/>
        </p:spPr>
        <p:txBody>
          <a:bodyPr wrap="square" lIns="137160" tIns="109728" rIns="137160" bIns="109728" rtlCol="0">
            <a:spAutoFit/>
          </a:bodyPr>
          <a:lstStyle/>
          <a:p>
            <a:pPr algn="ctr">
              <a:lnSpc>
                <a:spcPct val="90000"/>
              </a:lnSpc>
              <a:spcAft>
                <a:spcPts val="450"/>
              </a:spcAft>
            </a:pPr>
            <a:r>
              <a:rPr lang="en-GB" sz="4000" dirty="0">
                <a:gradFill>
                  <a:gsLst>
                    <a:gs pos="2917">
                      <a:schemeClr val="tx1"/>
                    </a:gs>
                    <a:gs pos="30000">
                      <a:schemeClr val="tx1"/>
                    </a:gs>
                  </a:gsLst>
                  <a:lin ang="5400000" scaled="0"/>
                </a:gradFill>
              </a:rPr>
              <a:t>Orchestration </a:t>
            </a:r>
            <a:endParaRPr lang="en-GB" sz="4000" dirty="0" smtClean="0">
              <a:gradFill>
                <a:gsLst>
                  <a:gs pos="2917">
                    <a:schemeClr val="tx1"/>
                  </a:gs>
                  <a:gs pos="30000">
                    <a:schemeClr val="tx1"/>
                  </a:gs>
                </a:gsLst>
                <a:lin ang="5400000" scaled="0"/>
              </a:gradFill>
            </a:endParaRPr>
          </a:p>
          <a:p>
            <a:pPr algn="ctr">
              <a:lnSpc>
                <a:spcPct val="90000"/>
              </a:lnSpc>
              <a:spcAft>
                <a:spcPts val="450"/>
              </a:spcAft>
            </a:pPr>
            <a:r>
              <a:rPr lang="en-GB" sz="4000" dirty="0" smtClean="0">
                <a:gradFill>
                  <a:gsLst>
                    <a:gs pos="2917">
                      <a:schemeClr val="tx1"/>
                    </a:gs>
                    <a:gs pos="30000">
                      <a:schemeClr val="tx1"/>
                    </a:gs>
                  </a:gsLst>
                  <a:lin ang="5400000" scaled="0"/>
                </a:gradFill>
              </a:rPr>
              <a:t>&amp; </a:t>
            </a:r>
          </a:p>
          <a:p>
            <a:pPr algn="ctr">
              <a:lnSpc>
                <a:spcPct val="90000"/>
              </a:lnSpc>
              <a:spcAft>
                <a:spcPts val="450"/>
              </a:spcAft>
            </a:pPr>
            <a:r>
              <a:rPr lang="en-GB" sz="4000" dirty="0" err="1" smtClean="0">
                <a:gradFill>
                  <a:gsLst>
                    <a:gs pos="2917">
                      <a:schemeClr val="tx1"/>
                    </a:gs>
                    <a:gs pos="30000">
                      <a:schemeClr val="tx1"/>
                    </a:gs>
                  </a:gsLst>
                  <a:lin ang="5400000" scaled="0"/>
                </a:gradFill>
              </a:rPr>
              <a:t>Microservices</a:t>
            </a:r>
            <a:endParaRPr lang="en-GB"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9083588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3902127" y="1957281"/>
            <a:ext cx="4955679" cy="3391664"/>
          </a:xfrm>
          <a:prstGeom prst="roundRect">
            <a:avLst>
              <a:gd name="adj" fmla="val 5367"/>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06" tIns="107525" rIns="134406" bIns="107525" numCol="1" spcCol="0" rtlCol="0" fromWordArt="0" anchor="t" anchorCtr="0" forceAA="0" compatLnSpc="1">
            <a:prstTxWarp prst="textNoShape">
              <a:avLst/>
            </a:prstTxWarp>
            <a:noAutofit/>
          </a:bodyPr>
          <a:lstStyle/>
          <a:p>
            <a:pPr defTabSz="685182">
              <a:spcBef>
                <a:spcPct val="0"/>
              </a:spcBef>
              <a:spcAft>
                <a:spcPct val="0"/>
              </a:spcAft>
              <a:defRPr/>
            </a:pPr>
            <a:endParaRPr lang="en-US" sz="1765"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2"/>
          <p:cNvSpPr txBox="1">
            <a:spLocks/>
          </p:cNvSpPr>
          <p:nvPr/>
        </p:nvSpPr>
        <p:spPr>
          <a:xfrm>
            <a:off x="232030" y="1995388"/>
            <a:ext cx="3529685" cy="3887386"/>
          </a:xfrm>
          <a:prstGeom prst="rect">
            <a:avLst/>
          </a:prstGeom>
          <a:noFill/>
        </p:spPr>
        <p:txBody>
          <a:bodyPr vert="horz" wrap="square" lIns="134406" tIns="107525" rIns="134406" bIns="107525"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205">
              <a:lnSpc>
                <a:spcPct val="100000"/>
              </a:lnSpc>
              <a:spcBef>
                <a:spcPts val="0"/>
              </a:spcBef>
              <a:spcAft>
                <a:spcPts val="880"/>
              </a:spcAft>
              <a:buClr>
                <a:srgbClr val="FFFFFF"/>
              </a:buClr>
              <a:buNone/>
              <a:defRPr/>
            </a:pPr>
            <a:r>
              <a:rPr lang="en-US" sz="2400" dirty="0"/>
              <a:t>Provisioning of DC/OS, Docker, and Kubernetes</a:t>
            </a:r>
          </a:p>
          <a:p>
            <a:pPr marL="0" indent="0" defTabSz="685205">
              <a:lnSpc>
                <a:spcPct val="100000"/>
              </a:lnSpc>
              <a:spcBef>
                <a:spcPts val="0"/>
              </a:spcBef>
              <a:spcAft>
                <a:spcPts val="880"/>
              </a:spcAft>
              <a:buClr>
                <a:srgbClr val="FFFFFF"/>
              </a:buClr>
              <a:buNone/>
              <a:defRPr/>
            </a:pPr>
            <a:r>
              <a:rPr lang="en-US" sz="2400" dirty="0"/>
              <a:t>Standard Docker tooling and API support</a:t>
            </a:r>
          </a:p>
          <a:p>
            <a:pPr marL="0" indent="0" defTabSz="685205">
              <a:lnSpc>
                <a:spcPct val="100000"/>
              </a:lnSpc>
              <a:spcBef>
                <a:spcPts val="0"/>
              </a:spcBef>
              <a:spcAft>
                <a:spcPts val="880"/>
              </a:spcAft>
              <a:buClr>
                <a:srgbClr val="FFFFFF"/>
              </a:buClr>
              <a:buNone/>
              <a:defRPr/>
            </a:pPr>
            <a:r>
              <a:rPr lang="en-US" sz="2400" dirty="0"/>
              <a:t>Linux and Windows Server containers</a:t>
            </a:r>
          </a:p>
          <a:p>
            <a:pPr marL="0" indent="0" defTabSz="685205">
              <a:lnSpc>
                <a:spcPct val="100000"/>
              </a:lnSpc>
              <a:spcBef>
                <a:spcPts val="0"/>
              </a:spcBef>
              <a:spcAft>
                <a:spcPts val="880"/>
              </a:spcAft>
              <a:buClr>
                <a:srgbClr val="FFFFFF"/>
              </a:buClr>
              <a:buNone/>
              <a:defRPr/>
            </a:pPr>
            <a:r>
              <a:rPr lang="en-US" sz="2400" dirty="0"/>
              <a:t>Billed for the compute resource used</a:t>
            </a:r>
          </a:p>
        </p:txBody>
      </p:sp>
      <p:sp>
        <p:nvSpPr>
          <p:cNvPr id="5" name="Title 1"/>
          <p:cNvSpPr txBox="1">
            <a:spLocks/>
          </p:cNvSpPr>
          <p:nvPr/>
        </p:nvSpPr>
        <p:spPr>
          <a:xfrm>
            <a:off x="225608" y="545935"/>
            <a:ext cx="3678338" cy="1206392"/>
          </a:xfrm>
          <a:prstGeom prst="rect">
            <a:avLst/>
          </a:prstGeom>
        </p:spPr>
        <p:txBody>
          <a:bodyPr vert="horz" wrap="square" lIns="134406" tIns="107525" rIns="134406" bIns="107525"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381">
              <a:spcBef>
                <a:spcPts val="880"/>
              </a:spcBef>
              <a:spcAft>
                <a:spcPct val="0"/>
              </a:spcAft>
              <a:defRPr/>
            </a:pPr>
            <a:r>
              <a:rPr lang="en-US" sz="3525" spc="-75" dirty="0">
                <a:solidFill>
                  <a:srgbClr val="505050">
                    <a:lumMod val="50000"/>
                  </a:srgbClr>
                </a:solidFill>
                <a:latin typeface="Segoe UI Light"/>
              </a:rPr>
              <a:t> </a:t>
            </a:r>
            <a:r>
              <a:rPr lang="en-US" sz="3233" spc="-75" dirty="0">
                <a:solidFill>
                  <a:srgbClr val="505050"/>
                </a:solidFill>
                <a:latin typeface="Segoe UI Light"/>
              </a:rPr>
              <a:t/>
            </a:r>
            <a:br>
              <a:rPr lang="en-US" sz="3233" spc="-75" dirty="0">
                <a:solidFill>
                  <a:srgbClr val="505050"/>
                </a:solidFill>
                <a:latin typeface="Segoe UI Light"/>
              </a:rPr>
            </a:br>
            <a:endParaRPr lang="en-US" sz="3525" spc="-75" dirty="0">
              <a:solidFill>
                <a:srgbClr val="505050">
                  <a:lumMod val="50000"/>
                </a:srgbClr>
              </a:solidFill>
              <a:latin typeface="Segoe UI Light"/>
            </a:endParaRPr>
          </a:p>
        </p:txBody>
      </p:sp>
      <p:sp>
        <p:nvSpPr>
          <p:cNvPr id="6" name="AutoShape 3"/>
          <p:cNvSpPr>
            <a:spLocks noChangeAspect="1" noChangeArrowheads="1" noTextEdit="1"/>
          </p:cNvSpPr>
          <p:nvPr/>
        </p:nvSpPr>
        <p:spPr bwMode="auto">
          <a:xfrm>
            <a:off x="5955737" y="1773914"/>
            <a:ext cx="2972811" cy="281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7" name="Freeform 5"/>
          <p:cNvSpPr>
            <a:spLocks/>
          </p:cNvSpPr>
          <p:nvPr/>
        </p:nvSpPr>
        <p:spPr bwMode="auto">
          <a:xfrm>
            <a:off x="4327423" y="1221036"/>
            <a:ext cx="4174352" cy="1959947"/>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chemeClr val="accent3">
              <a:lumMod val="40000"/>
              <a:lumOff val="60000"/>
            </a:schemeClr>
          </a:solidFill>
          <a:ln>
            <a:noFill/>
          </a:ln>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nvGrpSpPr>
          <p:cNvPr id="24" name="Group 23"/>
          <p:cNvGrpSpPr/>
          <p:nvPr/>
        </p:nvGrpSpPr>
        <p:grpSpPr>
          <a:xfrm>
            <a:off x="6030887" y="2187721"/>
            <a:ext cx="854042" cy="235679"/>
            <a:chOff x="9250363" y="1863726"/>
            <a:chExt cx="1162050" cy="320676"/>
          </a:xfrm>
        </p:grpSpPr>
        <p:sp>
          <p:nvSpPr>
            <p:cNvPr id="9" name="Freeform 6"/>
            <p:cNvSpPr>
              <a:spLocks noEditPoints="1"/>
            </p:cNvSpPr>
            <p:nvPr/>
          </p:nvSpPr>
          <p:spPr bwMode="auto">
            <a:xfrm>
              <a:off x="9250363" y="1863726"/>
              <a:ext cx="295275" cy="315913"/>
            </a:xfrm>
            <a:custGeom>
              <a:avLst/>
              <a:gdLst>
                <a:gd name="T0" fmla="*/ 119 w 119"/>
                <a:gd name="T1" fmla="*/ 127 h 127"/>
                <a:gd name="T2" fmla="*/ 96 w 119"/>
                <a:gd name="T3" fmla="*/ 127 h 127"/>
                <a:gd name="T4" fmla="*/ 84 w 119"/>
                <a:gd name="T5" fmla="*/ 95 h 127"/>
                <a:gd name="T6" fmla="*/ 34 w 119"/>
                <a:gd name="T7" fmla="*/ 95 h 127"/>
                <a:gd name="T8" fmla="*/ 23 w 119"/>
                <a:gd name="T9" fmla="*/ 127 h 127"/>
                <a:gd name="T10" fmla="*/ 0 w 119"/>
                <a:gd name="T11" fmla="*/ 127 h 127"/>
                <a:gd name="T12" fmla="*/ 48 w 119"/>
                <a:gd name="T13" fmla="*/ 0 h 127"/>
                <a:gd name="T14" fmla="*/ 72 w 119"/>
                <a:gd name="T15" fmla="*/ 0 h 127"/>
                <a:gd name="T16" fmla="*/ 119 w 119"/>
                <a:gd name="T17" fmla="*/ 127 h 127"/>
                <a:gd name="T18" fmla="*/ 79 w 119"/>
                <a:gd name="T19" fmla="*/ 77 h 127"/>
                <a:gd name="T20" fmla="*/ 61 w 119"/>
                <a:gd name="T21" fmla="*/ 27 h 127"/>
                <a:gd name="T22" fmla="*/ 59 w 119"/>
                <a:gd name="T23" fmla="*/ 19 h 127"/>
                <a:gd name="T24" fmla="*/ 59 w 119"/>
                <a:gd name="T25" fmla="*/ 19 h 127"/>
                <a:gd name="T26" fmla="*/ 57 w 119"/>
                <a:gd name="T27" fmla="*/ 27 h 127"/>
                <a:gd name="T28" fmla="*/ 40 w 119"/>
                <a:gd name="T29" fmla="*/ 77 h 127"/>
                <a:gd name="T30" fmla="*/ 79 w 119"/>
                <a:gd name="T31" fmla="*/ 7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7">
                  <a:moveTo>
                    <a:pt x="119" y="127"/>
                  </a:moveTo>
                  <a:cubicBezTo>
                    <a:pt x="96" y="127"/>
                    <a:pt x="96" y="127"/>
                    <a:pt x="96" y="127"/>
                  </a:cubicBezTo>
                  <a:cubicBezTo>
                    <a:pt x="84" y="95"/>
                    <a:pt x="84" y="95"/>
                    <a:pt x="84" y="95"/>
                  </a:cubicBezTo>
                  <a:cubicBezTo>
                    <a:pt x="34" y="95"/>
                    <a:pt x="34" y="95"/>
                    <a:pt x="34" y="95"/>
                  </a:cubicBezTo>
                  <a:cubicBezTo>
                    <a:pt x="23" y="127"/>
                    <a:pt x="23" y="127"/>
                    <a:pt x="23" y="127"/>
                  </a:cubicBezTo>
                  <a:cubicBezTo>
                    <a:pt x="0" y="127"/>
                    <a:pt x="0" y="127"/>
                    <a:pt x="0" y="127"/>
                  </a:cubicBezTo>
                  <a:cubicBezTo>
                    <a:pt x="48" y="0"/>
                    <a:pt x="48" y="0"/>
                    <a:pt x="48" y="0"/>
                  </a:cubicBezTo>
                  <a:cubicBezTo>
                    <a:pt x="72" y="0"/>
                    <a:pt x="72" y="0"/>
                    <a:pt x="72" y="0"/>
                  </a:cubicBezTo>
                  <a:lnTo>
                    <a:pt x="119" y="127"/>
                  </a:lnTo>
                  <a:close/>
                  <a:moveTo>
                    <a:pt x="79" y="77"/>
                  </a:moveTo>
                  <a:cubicBezTo>
                    <a:pt x="61" y="27"/>
                    <a:pt x="61" y="27"/>
                    <a:pt x="61" y="27"/>
                  </a:cubicBezTo>
                  <a:cubicBezTo>
                    <a:pt x="60" y="25"/>
                    <a:pt x="60" y="22"/>
                    <a:pt x="59" y="19"/>
                  </a:cubicBezTo>
                  <a:cubicBezTo>
                    <a:pt x="59" y="19"/>
                    <a:pt x="59" y="19"/>
                    <a:pt x="59" y="19"/>
                  </a:cubicBezTo>
                  <a:cubicBezTo>
                    <a:pt x="58" y="22"/>
                    <a:pt x="58" y="25"/>
                    <a:pt x="57" y="27"/>
                  </a:cubicBezTo>
                  <a:cubicBezTo>
                    <a:pt x="40" y="77"/>
                    <a:pt x="40" y="77"/>
                    <a:pt x="40" y="77"/>
                  </a:cubicBezTo>
                  <a:lnTo>
                    <a:pt x="79" y="77"/>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0" name="Freeform 7"/>
            <p:cNvSpPr>
              <a:spLocks/>
            </p:cNvSpPr>
            <p:nvPr/>
          </p:nvSpPr>
          <p:spPr bwMode="auto">
            <a:xfrm>
              <a:off x="9556751" y="1954214"/>
              <a:ext cx="193675" cy="225425"/>
            </a:xfrm>
            <a:custGeom>
              <a:avLst/>
              <a:gdLst>
                <a:gd name="T0" fmla="*/ 122 w 122"/>
                <a:gd name="T1" fmla="*/ 14 h 142"/>
                <a:gd name="T2" fmla="*/ 45 w 122"/>
                <a:gd name="T3" fmla="*/ 117 h 142"/>
                <a:gd name="T4" fmla="*/ 122 w 122"/>
                <a:gd name="T5" fmla="*/ 117 h 142"/>
                <a:gd name="T6" fmla="*/ 122 w 122"/>
                <a:gd name="T7" fmla="*/ 142 h 142"/>
                <a:gd name="T8" fmla="*/ 0 w 122"/>
                <a:gd name="T9" fmla="*/ 142 h 142"/>
                <a:gd name="T10" fmla="*/ 0 w 122"/>
                <a:gd name="T11" fmla="*/ 129 h 142"/>
                <a:gd name="T12" fmla="*/ 79 w 122"/>
                <a:gd name="T13" fmla="*/ 25 h 142"/>
                <a:gd name="T14" fmla="*/ 7 w 122"/>
                <a:gd name="T15" fmla="*/ 25 h 142"/>
                <a:gd name="T16" fmla="*/ 7 w 122"/>
                <a:gd name="T17" fmla="*/ 0 h 142"/>
                <a:gd name="T18" fmla="*/ 122 w 122"/>
                <a:gd name="T19" fmla="*/ 0 h 142"/>
                <a:gd name="T20" fmla="*/ 122 w 122"/>
                <a:gd name="T2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42">
                  <a:moveTo>
                    <a:pt x="122" y="14"/>
                  </a:moveTo>
                  <a:lnTo>
                    <a:pt x="45" y="117"/>
                  </a:lnTo>
                  <a:lnTo>
                    <a:pt x="122" y="117"/>
                  </a:lnTo>
                  <a:lnTo>
                    <a:pt x="122" y="142"/>
                  </a:lnTo>
                  <a:lnTo>
                    <a:pt x="0" y="142"/>
                  </a:lnTo>
                  <a:lnTo>
                    <a:pt x="0" y="129"/>
                  </a:lnTo>
                  <a:lnTo>
                    <a:pt x="79" y="25"/>
                  </a:lnTo>
                  <a:lnTo>
                    <a:pt x="7" y="25"/>
                  </a:lnTo>
                  <a:lnTo>
                    <a:pt x="7" y="0"/>
                  </a:lnTo>
                  <a:lnTo>
                    <a:pt x="122" y="0"/>
                  </a:lnTo>
                  <a:lnTo>
                    <a:pt x="122" y="14"/>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1" name="Freeform 8"/>
            <p:cNvSpPr>
              <a:spLocks/>
            </p:cNvSpPr>
            <p:nvPr/>
          </p:nvSpPr>
          <p:spPr bwMode="auto">
            <a:xfrm>
              <a:off x="9790113" y="1954214"/>
              <a:ext cx="200025" cy="230188"/>
            </a:xfrm>
            <a:custGeom>
              <a:avLst/>
              <a:gdLst>
                <a:gd name="T0" fmla="*/ 81 w 81"/>
                <a:gd name="T1" fmla="*/ 91 h 93"/>
                <a:gd name="T2" fmla="*/ 60 w 81"/>
                <a:gd name="T3" fmla="*/ 91 h 93"/>
                <a:gd name="T4" fmla="*/ 60 w 81"/>
                <a:gd name="T5" fmla="*/ 77 h 93"/>
                <a:gd name="T6" fmla="*/ 60 w 81"/>
                <a:gd name="T7" fmla="*/ 77 h 93"/>
                <a:gd name="T8" fmla="*/ 32 w 81"/>
                <a:gd name="T9" fmla="*/ 93 h 93"/>
                <a:gd name="T10" fmla="*/ 0 w 81"/>
                <a:gd name="T11" fmla="*/ 54 h 93"/>
                <a:gd name="T12" fmla="*/ 0 w 81"/>
                <a:gd name="T13" fmla="*/ 0 h 93"/>
                <a:gd name="T14" fmla="*/ 21 w 81"/>
                <a:gd name="T15" fmla="*/ 0 h 93"/>
                <a:gd name="T16" fmla="*/ 21 w 81"/>
                <a:gd name="T17" fmla="*/ 52 h 93"/>
                <a:gd name="T18" fmla="*/ 39 w 81"/>
                <a:gd name="T19" fmla="*/ 77 h 93"/>
                <a:gd name="T20" fmla="*/ 55 w 81"/>
                <a:gd name="T21" fmla="*/ 70 h 93"/>
                <a:gd name="T22" fmla="*/ 60 w 81"/>
                <a:gd name="T23" fmla="*/ 52 h 93"/>
                <a:gd name="T24" fmla="*/ 60 w 81"/>
                <a:gd name="T25" fmla="*/ 0 h 93"/>
                <a:gd name="T26" fmla="*/ 81 w 81"/>
                <a:gd name="T27" fmla="*/ 0 h 93"/>
                <a:gd name="T28" fmla="*/ 81 w 81"/>
                <a:gd name="T29"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93">
                  <a:moveTo>
                    <a:pt x="81" y="91"/>
                  </a:moveTo>
                  <a:cubicBezTo>
                    <a:pt x="60" y="91"/>
                    <a:pt x="60" y="91"/>
                    <a:pt x="60" y="91"/>
                  </a:cubicBezTo>
                  <a:cubicBezTo>
                    <a:pt x="60" y="77"/>
                    <a:pt x="60" y="77"/>
                    <a:pt x="60" y="77"/>
                  </a:cubicBezTo>
                  <a:cubicBezTo>
                    <a:pt x="60" y="77"/>
                    <a:pt x="60" y="77"/>
                    <a:pt x="60" y="77"/>
                  </a:cubicBezTo>
                  <a:cubicBezTo>
                    <a:pt x="54" y="88"/>
                    <a:pt x="45" y="93"/>
                    <a:pt x="32" y="93"/>
                  </a:cubicBezTo>
                  <a:cubicBezTo>
                    <a:pt x="11" y="93"/>
                    <a:pt x="0" y="80"/>
                    <a:pt x="0" y="54"/>
                  </a:cubicBezTo>
                  <a:cubicBezTo>
                    <a:pt x="0" y="0"/>
                    <a:pt x="0" y="0"/>
                    <a:pt x="0" y="0"/>
                  </a:cubicBezTo>
                  <a:cubicBezTo>
                    <a:pt x="21" y="0"/>
                    <a:pt x="21" y="0"/>
                    <a:pt x="21" y="0"/>
                  </a:cubicBezTo>
                  <a:cubicBezTo>
                    <a:pt x="21" y="52"/>
                    <a:pt x="21" y="52"/>
                    <a:pt x="21" y="52"/>
                  </a:cubicBezTo>
                  <a:cubicBezTo>
                    <a:pt x="21" y="69"/>
                    <a:pt x="27" y="77"/>
                    <a:pt x="39" y="77"/>
                  </a:cubicBezTo>
                  <a:cubicBezTo>
                    <a:pt x="46" y="77"/>
                    <a:pt x="51" y="75"/>
                    <a:pt x="55" y="70"/>
                  </a:cubicBezTo>
                  <a:cubicBezTo>
                    <a:pt x="58" y="66"/>
                    <a:pt x="60" y="60"/>
                    <a:pt x="60" y="52"/>
                  </a:cubicBezTo>
                  <a:cubicBezTo>
                    <a:pt x="60" y="0"/>
                    <a:pt x="60" y="0"/>
                    <a:pt x="60" y="0"/>
                  </a:cubicBezTo>
                  <a:cubicBezTo>
                    <a:pt x="81" y="0"/>
                    <a:pt x="81" y="0"/>
                    <a:pt x="81" y="0"/>
                  </a:cubicBezTo>
                  <a:lnTo>
                    <a:pt x="81" y="91"/>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2" name="Freeform 9"/>
            <p:cNvSpPr>
              <a:spLocks/>
            </p:cNvSpPr>
            <p:nvPr/>
          </p:nvSpPr>
          <p:spPr bwMode="auto">
            <a:xfrm>
              <a:off x="10058401" y="1949451"/>
              <a:ext cx="130175" cy="230188"/>
            </a:xfrm>
            <a:custGeom>
              <a:avLst/>
              <a:gdLst>
                <a:gd name="T0" fmla="*/ 53 w 53"/>
                <a:gd name="T1" fmla="*/ 22 h 93"/>
                <a:gd name="T2" fmla="*/ 42 w 53"/>
                <a:gd name="T3" fmla="*/ 19 h 93"/>
                <a:gd name="T4" fmla="*/ 27 w 53"/>
                <a:gd name="T5" fmla="*/ 27 h 93"/>
                <a:gd name="T6" fmla="*/ 21 w 53"/>
                <a:gd name="T7" fmla="*/ 50 h 93"/>
                <a:gd name="T8" fmla="*/ 21 w 53"/>
                <a:gd name="T9" fmla="*/ 93 h 93"/>
                <a:gd name="T10" fmla="*/ 0 w 53"/>
                <a:gd name="T11" fmla="*/ 93 h 93"/>
                <a:gd name="T12" fmla="*/ 0 w 53"/>
                <a:gd name="T13" fmla="*/ 2 h 93"/>
                <a:gd name="T14" fmla="*/ 21 w 53"/>
                <a:gd name="T15" fmla="*/ 2 h 93"/>
                <a:gd name="T16" fmla="*/ 21 w 53"/>
                <a:gd name="T17" fmla="*/ 21 h 93"/>
                <a:gd name="T18" fmla="*/ 21 w 53"/>
                <a:gd name="T19" fmla="*/ 21 h 93"/>
                <a:gd name="T20" fmla="*/ 30 w 53"/>
                <a:gd name="T21" fmla="*/ 6 h 93"/>
                <a:gd name="T22" fmla="*/ 44 w 53"/>
                <a:gd name="T23" fmla="*/ 0 h 93"/>
                <a:gd name="T24" fmla="*/ 53 w 53"/>
                <a:gd name="T25" fmla="*/ 2 h 93"/>
                <a:gd name="T26" fmla="*/ 53 w 53"/>
                <a:gd name="T27" fmla="*/ 2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93">
                  <a:moveTo>
                    <a:pt x="53" y="22"/>
                  </a:moveTo>
                  <a:cubicBezTo>
                    <a:pt x="50" y="20"/>
                    <a:pt x="47" y="19"/>
                    <a:pt x="42" y="19"/>
                  </a:cubicBezTo>
                  <a:cubicBezTo>
                    <a:pt x="36" y="19"/>
                    <a:pt x="31" y="22"/>
                    <a:pt x="27" y="27"/>
                  </a:cubicBezTo>
                  <a:cubicBezTo>
                    <a:pt x="23" y="33"/>
                    <a:pt x="21" y="40"/>
                    <a:pt x="21" y="50"/>
                  </a:cubicBezTo>
                  <a:cubicBezTo>
                    <a:pt x="21" y="93"/>
                    <a:pt x="21" y="93"/>
                    <a:pt x="21" y="93"/>
                  </a:cubicBezTo>
                  <a:cubicBezTo>
                    <a:pt x="0" y="93"/>
                    <a:pt x="0" y="93"/>
                    <a:pt x="0" y="93"/>
                  </a:cubicBezTo>
                  <a:cubicBezTo>
                    <a:pt x="0" y="2"/>
                    <a:pt x="0" y="2"/>
                    <a:pt x="0" y="2"/>
                  </a:cubicBezTo>
                  <a:cubicBezTo>
                    <a:pt x="21" y="2"/>
                    <a:pt x="21" y="2"/>
                    <a:pt x="21" y="2"/>
                  </a:cubicBezTo>
                  <a:cubicBezTo>
                    <a:pt x="21" y="21"/>
                    <a:pt x="21" y="21"/>
                    <a:pt x="21" y="21"/>
                  </a:cubicBezTo>
                  <a:cubicBezTo>
                    <a:pt x="21" y="21"/>
                    <a:pt x="21" y="21"/>
                    <a:pt x="21" y="21"/>
                  </a:cubicBezTo>
                  <a:cubicBezTo>
                    <a:pt x="23" y="14"/>
                    <a:pt x="26" y="9"/>
                    <a:pt x="30" y="6"/>
                  </a:cubicBezTo>
                  <a:cubicBezTo>
                    <a:pt x="34" y="2"/>
                    <a:pt x="39" y="0"/>
                    <a:pt x="44" y="0"/>
                  </a:cubicBezTo>
                  <a:cubicBezTo>
                    <a:pt x="48" y="0"/>
                    <a:pt x="51" y="1"/>
                    <a:pt x="53" y="2"/>
                  </a:cubicBezTo>
                  <a:lnTo>
                    <a:pt x="53" y="22"/>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3" name="Freeform 10"/>
            <p:cNvSpPr>
              <a:spLocks noEditPoints="1"/>
            </p:cNvSpPr>
            <p:nvPr/>
          </p:nvSpPr>
          <p:spPr bwMode="auto">
            <a:xfrm>
              <a:off x="10206038" y="1949451"/>
              <a:ext cx="206375" cy="234950"/>
            </a:xfrm>
            <a:custGeom>
              <a:avLst/>
              <a:gdLst>
                <a:gd name="T0" fmla="*/ 83 w 83"/>
                <a:gd name="T1" fmla="*/ 53 h 95"/>
                <a:gd name="T2" fmla="*/ 21 w 83"/>
                <a:gd name="T3" fmla="*/ 53 h 95"/>
                <a:gd name="T4" fmla="*/ 29 w 83"/>
                <a:gd name="T5" fmla="*/ 73 h 95"/>
                <a:gd name="T6" fmla="*/ 49 w 83"/>
                <a:gd name="T7" fmla="*/ 79 h 95"/>
                <a:gd name="T8" fmla="*/ 76 w 83"/>
                <a:gd name="T9" fmla="*/ 71 h 95"/>
                <a:gd name="T10" fmla="*/ 76 w 83"/>
                <a:gd name="T11" fmla="*/ 87 h 95"/>
                <a:gd name="T12" fmla="*/ 43 w 83"/>
                <a:gd name="T13" fmla="*/ 95 h 95"/>
                <a:gd name="T14" fmla="*/ 11 w 83"/>
                <a:gd name="T15" fmla="*/ 83 h 95"/>
                <a:gd name="T16" fmla="*/ 0 w 83"/>
                <a:gd name="T17" fmla="*/ 48 h 95"/>
                <a:gd name="T18" fmla="*/ 12 w 83"/>
                <a:gd name="T19" fmla="*/ 13 h 95"/>
                <a:gd name="T20" fmla="*/ 44 w 83"/>
                <a:gd name="T21" fmla="*/ 0 h 95"/>
                <a:gd name="T22" fmla="*/ 73 w 83"/>
                <a:gd name="T23" fmla="*/ 12 h 95"/>
                <a:gd name="T24" fmla="*/ 83 w 83"/>
                <a:gd name="T25" fmla="*/ 45 h 95"/>
                <a:gd name="T26" fmla="*/ 83 w 83"/>
                <a:gd name="T27" fmla="*/ 53 h 95"/>
                <a:gd name="T28" fmla="*/ 63 w 83"/>
                <a:gd name="T29" fmla="*/ 39 h 95"/>
                <a:gd name="T30" fmla="*/ 58 w 83"/>
                <a:gd name="T31" fmla="*/ 21 h 95"/>
                <a:gd name="T32" fmla="*/ 43 w 83"/>
                <a:gd name="T33" fmla="*/ 15 h 95"/>
                <a:gd name="T34" fmla="*/ 28 w 83"/>
                <a:gd name="T35" fmla="*/ 22 h 95"/>
                <a:gd name="T36" fmla="*/ 21 w 83"/>
                <a:gd name="T37" fmla="*/ 39 h 95"/>
                <a:gd name="T38" fmla="*/ 63 w 83"/>
                <a:gd name="T39" fmla="*/ 3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 h="95">
                  <a:moveTo>
                    <a:pt x="83" y="53"/>
                  </a:moveTo>
                  <a:cubicBezTo>
                    <a:pt x="21" y="53"/>
                    <a:pt x="21" y="53"/>
                    <a:pt x="21" y="53"/>
                  </a:cubicBezTo>
                  <a:cubicBezTo>
                    <a:pt x="21" y="62"/>
                    <a:pt x="24" y="68"/>
                    <a:pt x="29" y="73"/>
                  </a:cubicBezTo>
                  <a:cubicBezTo>
                    <a:pt x="34" y="77"/>
                    <a:pt x="40" y="79"/>
                    <a:pt x="49" y="79"/>
                  </a:cubicBezTo>
                  <a:cubicBezTo>
                    <a:pt x="59" y="79"/>
                    <a:pt x="68" y="77"/>
                    <a:pt x="76" y="71"/>
                  </a:cubicBezTo>
                  <a:cubicBezTo>
                    <a:pt x="76" y="87"/>
                    <a:pt x="76" y="87"/>
                    <a:pt x="76" y="87"/>
                  </a:cubicBezTo>
                  <a:cubicBezTo>
                    <a:pt x="67" y="93"/>
                    <a:pt x="56" y="95"/>
                    <a:pt x="43" y="95"/>
                  </a:cubicBezTo>
                  <a:cubicBezTo>
                    <a:pt x="29" y="95"/>
                    <a:pt x="19" y="91"/>
                    <a:pt x="11" y="83"/>
                  </a:cubicBezTo>
                  <a:cubicBezTo>
                    <a:pt x="4" y="75"/>
                    <a:pt x="0" y="63"/>
                    <a:pt x="0" y="48"/>
                  </a:cubicBezTo>
                  <a:cubicBezTo>
                    <a:pt x="0" y="34"/>
                    <a:pt x="4" y="22"/>
                    <a:pt x="12" y="13"/>
                  </a:cubicBezTo>
                  <a:cubicBezTo>
                    <a:pt x="21" y="4"/>
                    <a:pt x="31" y="0"/>
                    <a:pt x="44" y="0"/>
                  </a:cubicBezTo>
                  <a:cubicBezTo>
                    <a:pt x="56" y="0"/>
                    <a:pt x="66" y="4"/>
                    <a:pt x="73" y="12"/>
                  </a:cubicBezTo>
                  <a:cubicBezTo>
                    <a:pt x="79" y="20"/>
                    <a:pt x="83" y="31"/>
                    <a:pt x="83" y="45"/>
                  </a:cubicBezTo>
                  <a:lnTo>
                    <a:pt x="83" y="53"/>
                  </a:lnTo>
                  <a:close/>
                  <a:moveTo>
                    <a:pt x="63" y="39"/>
                  </a:moveTo>
                  <a:cubicBezTo>
                    <a:pt x="63" y="31"/>
                    <a:pt x="61" y="25"/>
                    <a:pt x="58" y="21"/>
                  </a:cubicBezTo>
                  <a:cubicBezTo>
                    <a:pt x="54" y="17"/>
                    <a:pt x="50" y="15"/>
                    <a:pt x="43" y="15"/>
                  </a:cubicBezTo>
                  <a:cubicBezTo>
                    <a:pt x="38" y="15"/>
                    <a:pt x="33" y="17"/>
                    <a:pt x="28" y="22"/>
                  </a:cubicBezTo>
                  <a:cubicBezTo>
                    <a:pt x="24" y="26"/>
                    <a:pt x="22" y="32"/>
                    <a:pt x="21" y="39"/>
                  </a:cubicBezTo>
                  <a:lnTo>
                    <a:pt x="63" y="39"/>
                  </a:lnTo>
                  <a:close/>
                </a:path>
              </a:pathLst>
            </a:custGeom>
            <a:solidFill>
              <a:srgbClr val="064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grpSp>
      <p:sp>
        <p:nvSpPr>
          <p:cNvPr id="14" name="Freeform 11"/>
          <p:cNvSpPr>
            <a:spLocks/>
          </p:cNvSpPr>
          <p:nvPr/>
        </p:nvSpPr>
        <p:spPr bwMode="auto">
          <a:xfrm>
            <a:off x="6399572"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5" name="Freeform 12"/>
          <p:cNvSpPr>
            <a:spLocks/>
          </p:cNvSpPr>
          <p:nvPr/>
        </p:nvSpPr>
        <p:spPr bwMode="auto">
          <a:xfrm>
            <a:off x="6399572"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6" name="Freeform 13"/>
          <p:cNvSpPr>
            <a:spLocks/>
          </p:cNvSpPr>
          <p:nvPr/>
        </p:nvSpPr>
        <p:spPr bwMode="auto">
          <a:xfrm>
            <a:off x="6286399"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7" name="Oval 14"/>
          <p:cNvSpPr>
            <a:spLocks noChangeArrowheads="1"/>
          </p:cNvSpPr>
          <p:nvPr/>
        </p:nvSpPr>
        <p:spPr bwMode="auto">
          <a:xfrm>
            <a:off x="5910715" y="3592447"/>
            <a:ext cx="1094387" cy="109322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8" name="Oval 16"/>
          <p:cNvSpPr>
            <a:spLocks noChangeArrowheads="1"/>
          </p:cNvSpPr>
          <p:nvPr/>
        </p:nvSpPr>
        <p:spPr bwMode="auto">
          <a:xfrm>
            <a:off x="6401906"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19" name="Freeform 17"/>
          <p:cNvSpPr>
            <a:spLocks/>
          </p:cNvSpPr>
          <p:nvPr/>
        </p:nvSpPr>
        <p:spPr bwMode="auto">
          <a:xfrm>
            <a:off x="7026103"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3" name="Freeform 18"/>
          <p:cNvSpPr>
            <a:spLocks/>
          </p:cNvSpPr>
          <p:nvPr/>
        </p:nvSpPr>
        <p:spPr bwMode="auto">
          <a:xfrm>
            <a:off x="5729874"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8"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157" y="3521329"/>
            <a:ext cx="1522109" cy="1267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7489375" y="4722589"/>
            <a:ext cx="1204727" cy="906402"/>
          </a:xfrm>
          <a:prstGeom prst="rect">
            <a:avLst/>
          </a:prstGeom>
        </p:spPr>
        <p:txBody>
          <a:bodyPr wrap="square">
            <a:spAutoFit/>
          </a:bodyPr>
          <a:lstStyle/>
          <a:p>
            <a:pPr defTabSz="671903">
              <a:defRPr/>
            </a:pPr>
            <a:r>
              <a:rPr lang="en-US" sz="264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Swarm</a:t>
            </a:r>
            <a:endParaRPr lang="en-US" sz="2645" kern="0">
              <a:solidFill>
                <a:srgbClr val="F1F1F1"/>
              </a:solidFill>
              <a:latin typeface="Segoe UI"/>
              <a:ea typeface="MS PGothic" panose="020B0600070205080204" pitchFamily="34" charset="-128"/>
            </a:endParaRPr>
          </a:p>
        </p:txBody>
      </p:sp>
      <p:sp>
        <p:nvSpPr>
          <p:cNvPr id="28" name="Freeform 11"/>
          <p:cNvSpPr>
            <a:spLocks/>
          </p:cNvSpPr>
          <p:nvPr/>
        </p:nvSpPr>
        <p:spPr bwMode="auto">
          <a:xfrm>
            <a:off x="7983626" y="3188760"/>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29" name="Freeform 12"/>
          <p:cNvSpPr>
            <a:spLocks/>
          </p:cNvSpPr>
          <p:nvPr/>
        </p:nvSpPr>
        <p:spPr bwMode="auto">
          <a:xfrm>
            <a:off x="7983626" y="3465273"/>
            <a:ext cx="119006" cy="187843"/>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0" name="Freeform 13"/>
          <p:cNvSpPr>
            <a:spLocks/>
          </p:cNvSpPr>
          <p:nvPr/>
        </p:nvSpPr>
        <p:spPr bwMode="auto">
          <a:xfrm>
            <a:off x="7870453" y="2953081"/>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1" name="Oval 16"/>
          <p:cNvSpPr>
            <a:spLocks noChangeArrowheads="1"/>
          </p:cNvSpPr>
          <p:nvPr/>
        </p:nvSpPr>
        <p:spPr bwMode="auto">
          <a:xfrm>
            <a:off x="7985959" y="3017251"/>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2" name="Freeform 17"/>
          <p:cNvSpPr>
            <a:spLocks/>
          </p:cNvSpPr>
          <p:nvPr/>
        </p:nvSpPr>
        <p:spPr bwMode="auto">
          <a:xfrm>
            <a:off x="8610157" y="365311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33" name="Freeform 18"/>
          <p:cNvSpPr>
            <a:spLocks/>
          </p:cNvSpPr>
          <p:nvPr/>
        </p:nvSpPr>
        <p:spPr bwMode="auto">
          <a:xfrm>
            <a:off x="7313928" y="365311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29698"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113751" y="3754414"/>
            <a:ext cx="713386" cy="829952"/>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874200" y="4724255"/>
            <a:ext cx="1195110" cy="906402"/>
          </a:xfrm>
          <a:prstGeom prst="rect">
            <a:avLst/>
          </a:prstGeom>
        </p:spPr>
        <p:txBody>
          <a:bodyPr wrap="square">
            <a:spAutoFit/>
          </a:bodyPr>
          <a:lstStyle/>
          <a:p>
            <a:pPr defTabSz="671903">
              <a:defRPr/>
            </a:pPr>
            <a:r>
              <a:rPr lang="en-US" sz="2645" kern="0" dirty="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DC/OS</a:t>
            </a:r>
            <a:endParaRPr lang="en-US" sz="2645" kern="0" dirty="0">
              <a:solidFill>
                <a:srgbClr val="F1F1F1"/>
              </a:solidFill>
              <a:latin typeface="Segoe UI"/>
              <a:ea typeface="MS PGothic" panose="020B0600070205080204" pitchFamily="34" charset="-128"/>
            </a:endParaRPr>
          </a:p>
        </p:txBody>
      </p:sp>
      <p:sp>
        <p:nvSpPr>
          <p:cNvPr id="36" name="Rectangle 35"/>
          <p:cNvSpPr/>
          <p:nvPr/>
        </p:nvSpPr>
        <p:spPr>
          <a:xfrm>
            <a:off x="3948794" y="4718414"/>
            <a:ext cx="1903136" cy="496290"/>
          </a:xfrm>
          <a:prstGeom prst="rect">
            <a:avLst/>
          </a:prstGeom>
        </p:spPr>
        <p:txBody>
          <a:bodyPr wrap="square" anchor="t">
            <a:spAutoFit/>
          </a:bodyPr>
          <a:lstStyle/>
          <a:p>
            <a:pPr defTabSz="671903">
              <a:defRPr/>
            </a:pPr>
            <a:r>
              <a:rPr lang="en-US" sz="2625" kern="0">
                <a:solidFill>
                  <a:srgbClr val="F1F1F1"/>
                </a:solidFill>
                <a:latin typeface="Segoe UI Semibold" panose="020B0702040204020203" pitchFamily="34" charset="0"/>
                <a:ea typeface="MS PGothic" panose="020B0600070205080204" pitchFamily="34" charset="-128"/>
                <a:cs typeface="Segoe UI Semibold" panose="020B0702040204020203" pitchFamily="34" charset="0"/>
              </a:rPr>
              <a:t>Kubernetes</a:t>
            </a:r>
            <a:endParaRPr lang="en-US" sz="2645" kern="0">
              <a:solidFill>
                <a:srgbClr val="F1F1F1"/>
              </a:solidFill>
              <a:latin typeface="Segoe UI"/>
              <a:ea typeface="MS PGothic" panose="020B0600070205080204" pitchFamily="34" charset="-128"/>
            </a:endParaRPr>
          </a:p>
        </p:txBody>
      </p:sp>
      <p:sp>
        <p:nvSpPr>
          <p:cNvPr id="43" name="Freeform 17"/>
          <p:cNvSpPr>
            <a:spLocks/>
          </p:cNvSpPr>
          <p:nvPr/>
        </p:nvSpPr>
        <p:spPr bwMode="auto">
          <a:xfrm>
            <a:off x="5392459" y="3671785"/>
            <a:ext cx="156341" cy="1032551"/>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4" name="Freeform 18"/>
          <p:cNvSpPr>
            <a:spLocks/>
          </p:cNvSpPr>
          <p:nvPr/>
        </p:nvSpPr>
        <p:spPr bwMode="auto">
          <a:xfrm>
            <a:off x="4096228" y="3671785"/>
            <a:ext cx="157508" cy="1032551"/>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5" name="Freeform 11"/>
          <p:cNvSpPr>
            <a:spLocks/>
          </p:cNvSpPr>
          <p:nvPr/>
        </p:nvSpPr>
        <p:spPr bwMode="auto">
          <a:xfrm>
            <a:off x="4763012" y="3205533"/>
            <a:ext cx="122507" cy="464356"/>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6" name="Freeform 12"/>
          <p:cNvSpPr>
            <a:spLocks/>
          </p:cNvSpPr>
          <p:nvPr/>
        </p:nvSpPr>
        <p:spPr bwMode="auto">
          <a:xfrm>
            <a:off x="4763012" y="3410020"/>
            <a:ext cx="122507" cy="249759"/>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AF79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7" name="Freeform 13"/>
          <p:cNvSpPr>
            <a:spLocks/>
          </p:cNvSpPr>
          <p:nvPr/>
        </p:nvSpPr>
        <p:spPr bwMode="auto">
          <a:xfrm>
            <a:off x="4649840" y="2969854"/>
            <a:ext cx="352352" cy="298680"/>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ECA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sp>
        <p:nvSpPr>
          <p:cNvPr id="48" name="Oval 16"/>
          <p:cNvSpPr>
            <a:spLocks noChangeArrowheads="1"/>
          </p:cNvSpPr>
          <p:nvPr/>
        </p:nvSpPr>
        <p:spPr bwMode="auto">
          <a:xfrm>
            <a:off x="4765347" y="3034025"/>
            <a:ext cx="120173" cy="12017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3" tIns="33602" rIns="67203" bIns="33602" numCol="1" anchor="t" anchorCtr="0" compatLnSpc="1">
            <a:prstTxWarp prst="textNoShape">
              <a:avLst/>
            </a:prstTxWarp>
          </a:bodyPr>
          <a:lstStyle/>
          <a:p>
            <a:pPr defTabSz="671903">
              <a:defRPr/>
            </a:pPr>
            <a:endParaRPr lang="en-US" sz="1324" kern="0">
              <a:solidFill>
                <a:sysClr val="windowText" lastClr="000000"/>
              </a:solidFill>
              <a:latin typeface="Segoe UI"/>
              <a:ea typeface="MS PGothic" panose="020B0600070205080204" pitchFamily="34" charset="-128"/>
            </a:endParaRPr>
          </a:p>
        </p:txBody>
      </p:sp>
      <p:pic>
        <p:nvPicPr>
          <p:cNvPr id="34" name="Picture 10" descr="https://www.packet.net/media/images/m7S2-kubernetes.png"/>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772851" y="3364351"/>
            <a:ext cx="2096975" cy="12729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A9CCDD28-7519-432D-AC17-A068F63B97E3}"/>
              </a:ext>
            </a:extLst>
          </p:cNvPr>
          <p:cNvSpPr>
            <a:spLocks noGrp="1"/>
          </p:cNvSpPr>
          <p:nvPr>
            <p:ph type="title"/>
          </p:nvPr>
        </p:nvSpPr>
        <p:spPr>
          <a:xfrm>
            <a:off x="381000" y="230188"/>
            <a:ext cx="8382000" cy="664797"/>
          </a:xfrm>
        </p:spPr>
        <p:txBody>
          <a:bodyPr vert="horz" wrap="square" lIns="0" tIns="0" rIns="0" bIns="0" rtlCol="0" anchor="t">
            <a:normAutofit/>
          </a:bodyPr>
          <a:lstStyle/>
          <a:p>
            <a:r>
              <a:rPr lang="en-US"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rPr>
              <a:t>Azure Container Service</a:t>
            </a:r>
            <a:endParaRPr lang="en-GB" sz="4800" dirty="0">
              <a:gradFill flip="none" rotWithShape="1">
                <a:gsLst>
                  <a:gs pos="0">
                    <a:srgbClr val="FFFFB9"/>
                  </a:gs>
                  <a:gs pos="36000">
                    <a:srgbClr val="FFFF99"/>
                  </a:gs>
                  <a:gs pos="86000">
                    <a:srgbClr val="F6AE1E"/>
                  </a:gs>
                </a:gsLst>
                <a:lin ang="5400000" scaled="0"/>
                <a:tileRect/>
              </a:gradFill>
              <a:latin typeface="Segoe" pitchFamily="34" charset="0"/>
              <a:cs typeface="Arial" charset="0"/>
            </a:endParaRPr>
          </a:p>
        </p:txBody>
      </p:sp>
      <p:grpSp>
        <p:nvGrpSpPr>
          <p:cNvPr id="39" name="Group 38">
            <a:extLst>
              <a:ext uri="{FF2B5EF4-FFF2-40B4-BE49-F238E27FC236}">
                <a16:creationId xmlns="" xmlns:a16="http://schemas.microsoft.com/office/drawing/2014/main" id="{DCC9E020-554E-4B0B-8F04-2A5C3F80BFDA}"/>
              </a:ext>
            </a:extLst>
          </p:cNvPr>
          <p:cNvGrpSpPr/>
          <p:nvPr/>
        </p:nvGrpSpPr>
        <p:grpSpPr>
          <a:xfrm>
            <a:off x="7027333" y="5149850"/>
            <a:ext cx="2116667" cy="873983"/>
            <a:chOff x="9369778" y="5723467"/>
            <a:chExt cx="2822222" cy="1165310"/>
          </a:xfrm>
        </p:grpSpPr>
        <p:sp>
          <p:nvSpPr>
            <p:cNvPr id="40" name="Right Triangle 39">
              <a:extLst>
                <a:ext uri="{FF2B5EF4-FFF2-40B4-BE49-F238E27FC236}">
                  <a16:creationId xmlns="" xmlns:a16="http://schemas.microsoft.com/office/drawing/2014/main" id="{C4022CE4-CA69-4BF7-BE8F-F3CDA1FEC04F}"/>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 xmlns:a16="http://schemas.microsoft.com/office/drawing/2014/main" id="{C96F832D-C527-4B40-9517-3573A81C72DA}"/>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Preview</a:t>
              </a:r>
            </a:p>
          </p:txBody>
        </p:sp>
      </p:grpSp>
    </p:spTree>
    <p:extLst>
      <p:ext uri="{BB962C8B-B14F-4D97-AF65-F5344CB8AC3E}">
        <p14:creationId xmlns:p14="http://schemas.microsoft.com/office/powerpoint/2010/main" val="33907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35" presetClass="path" presetSubtype="0" decel="100000" fill="hold" grpId="1" nodeType="withEffect">
                                  <p:stCondLst>
                                    <p:cond delay="0"/>
                                  </p:stCondLst>
                                  <p:childTnLst>
                                    <p:animMotion origin="layout" path="M -8.45034E-7 -1.53881E-6 L -0.05285 -1.53881E-6 " pathEditMode="relative" rAng="0" ptsTypes="AA">
                                      <p:cBhvr>
                                        <p:cTn id="9" dur="750" spd="-100000" fill="hold"/>
                                        <p:tgtEl>
                                          <p:spTgt spid="5"/>
                                        </p:tgtEl>
                                        <p:attrNameLst>
                                          <p:attrName>ppt_x</p:attrName>
                                          <p:attrName>ppt_y</p:attrName>
                                        </p:attrNameLst>
                                      </p:cBhvr>
                                      <p:rCtr x="-2642" y="0"/>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35" presetClass="path" presetSubtype="0" decel="100000" fill="hold" grpId="1" nodeType="withEffect">
                                  <p:stCondLst>
                                    <p:cond delay="0"/>
                                  </p:stCondLst>
                                  <p:childTnLst>
                                    <p:animMotion origin="layout" path="M -2.48404E-6 1.65683E-6 L -0.05284 1.65683E-6 " pathEditMode="relative" rAng="0" ptsTypes="AA">
                                      <p:cBhvr>
                                        <p:cTn id="14" dur="750" spd="-100000" fill="hold"/>
                                        <p:tgtEl>
                                          <p:spTgt spid="4"/>
                                        </p:tgtEl>
                                        <p:attrNameLst>
                                          <p:attrName>ppt_x</p:attrName>
                                          <p:attrName>ppt_y</p:attrName>
                                        </p:attrNameLst>
                                      </p:cBhvr>
                                      <p:rCtr x="-264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9869"/>
            <a:ext cx="8740775" cy="674688"/>
          </a:xfrm>
        </p:spPr>
        <p:txBody>
          <a:bodyPr vert="horz" wrap="square" lIns="0" tIns="0" rIns="0" bIns="0" rtlCol="0" anchor="t">
            <a:normAutofit/>
          </a:bodyPr>
          <a:lstStyle/>
          <a:p>
            <a:r>
              <a:rPr lang="en-US" dirty="0"/>
              <a:t>Azure Container Service</a:t>
            </a:r>
          </a:p>
        </p:txBody>
      </p:sp>
      <p:sp>
        <p:nvSpPr>
          <p:cNvPr id="4" name="Rectangle 3"/>
          <p:cNvSpPr/>
          <p:nvPr/>
        </p:nvSpPr>
        <p:spPr bwMode="auto">
          <a:xfrm>
            <a:off x="235907" y="1839311"/>
            <a:ext cx="5731200" cy="675000"/>
          </a:xfrm>
          <a:prstGeom prst="rect">
            <a:avLst/>
          </a:prstGeom>
          <a:solidFill>
            <a:srgbClr val="00B05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Containers</a:t>
            </a:r>
          </a:p>
        </p:txBody>
      </p:sp>
      <p:sp>
        <p:nvSpPr>
          <p:cNvPr id="12" name="Rectangle 11"/>
          <p:cNvSpPr/>
          <p:nvPr/>
        </p:nvSpPr>
        <p:spPr bwMode="auto">
          <a:xfrm>
            <a:off x="3197684" y="3389065"/>
            <a:ext cx="2769423"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Windows Server</a:t>
            </a:r>
          </a:p>
        </p:txBody>
      </p:sp>
      <p:sp>
        <p:nvSpPr>
          <p:cNvPr id="13" name="Rectangle 12"/>
          <p:cNvSpPr/>
          <p:nvPr/>
        </p:nvSpPr>
        <p:spPr bwMode="auto">
          <a:xfrm>
            <a:off x="244722" y="3389066"/>
            <a:ext cx="2802935" cy="675000"/>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Linux</a:t>
            </a:r>
          </a:p>
        </p:txBody>
      </p:sp>
      <p:sp>
        <p:nvSpPr>
          <p:cNvPr id="7" name="Rectangle 6"/>
          <p:cNvSpPr/>
          <p:nvPr/>
        </p:nvSpPr>
        <p:spPr bwMode="auto">
          <a:xfrm>
            <a:off x="234547" y="2597443"/>
            <a:ext cx="5722387" cy="675000"/>
          </a:xfrm>
          <a:prstGeom prst="rect">
            <a:avLst/>
          </a:prstGeom>
          <a:solidFill>
            <a:schemeClr val="accent1">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dirty="0"/>
              <a:t>Orchestrator</a:t>
            </a:r>
            <a:br>
              <a:rPr lang="en-US" dirty="0"/>
            </a:br>
            <a:r>
              <a:rPr lang="en-US" dirty="0"/>
              <a:t>(Docker </a:t>
            </a:r>
            <a:r>
              <a:rPr lang="en-GB" dirty="0"/>
              <a:t>Swarm, DC/OS, Kubernetes</a:t>
            </a:r>
            <a:r>
              <a:rPr lang="en-US" dirty="0"/>
              <a:t>)</a:t>
            </a:r>
          </a:p>
        </p:txBody>
      </p:sp>
      <p:sp>
        <p:nvSpPr>
          <p:cNvPr id="17" name="Down Arrow 16"/>
          <p:cNvSpPr/>
          <p:nvPr/>
        </p:nvSpPr>
        <p:spPr bwMode="auto">
          <a:xfrm rot="5400000">
            <a:off x="6013868" y="2719886"/>
            <a:ext cx="501850" cy="430115"/>
          </a:xfrm>
          <a:prstGeom prst="downArrow">
            <a:avLst>
              <a:gd name="adj1" fmla="val 50191"/>
              <a:gd name="adj2" fmla="val 50000"/>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
        <p:nvSpPr>
          <p:cNvPr id="18" name="Rectangle 17"/>
          <p:cNvSpPr/>
          <p:nvPr/>
        </p:nvSpPr>
        <p:spPr bwMode="auto">
          <a:xfrm>
            <a:off x="6541408" y="2582202"/>
            <a:ext cx="2407877" cy="675000"/>
          </a:xfrm>
          <a:prstGeom prst="rect">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Container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Docker CLI</a:t>
            </a:r>
          </a:p>
        </p:txBody>
      </p:sp>
      <p:sp>
        <p:nvSpPr>
          <p:cNvPr id="15" name="Rectangle 14"/>
          <p:cNvSpPr/>
          <p:nvPr/>
        </p:nvSpPr>
        <p:spPr bwMode="auto">
          <a:xfrm>
            <a:off x="244721" y="4969753"/>
            <a:ext cx="2802935"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16" name="Rectangle 15"/>
          <p:cNvSpPr/>
          <p:nvPr/>
        </p:nvSpPr>
        <p:spPr bwMode="auto">
          <a:xfrm>
            <a:off x="3197684" y="4969753"/>
            <a:ext cx="2769423" cy="675000"/>
          </a:xfrm>
          <a:prstGeom prst="rect">
            <a:avLst/>
          </a:prstGeom>
          <a:solidFill>
            <a:schemeClr val="accent3"/>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Azure</a:t>
            </a:r>
          </a:p>
        </p:txBody>
      </p:sp>
      <p:sp>
        <p:nvSpPr>
          <p:cNvPr id="5" name="Rectangle 4"/>
          <p:cNvSpPr/>
          <p:nvPr/>
        </p:nvSpPr>
        <p:spPr bwMode="auto">
          <a:xfrm>
            <a:off x="244721" y="4167585"/>
            <a:ext cx="5722386" cy="675000"/>
          </a:xfrm>
          <a:prstGeom prst="rect">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r>
              <a:rPr lang="en-US" kern="0"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19" name="Rectangle 18"/>
          <p:cNvSpPr/>
          <p:nvPr/>
        </p:nvSpPr>
        <p:spPr bwMode="auto">
          <a:xfrm>
            <a:off x="6541408" y="4168359"/>
            <a:ext cx="2407877" cy="675000"/>
          </a:xfrm>
          <a:prstGeom prst="rect">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r>
              <a:rPr lang="en-US" b="1" kern="0" dirty="0">
                <a:solidFill>
                  <a:srgbClr val="000000"/>
                </a:solidFill>
                <a:ea typeface="Segoe UI" pitchFamily="34" charset="0"/>
                <a:cs typeface="Segoe UI" pitchFamily="34" charset="0"/>
              </a:rPr>
              <a:t>Service Tooling</a:t>
            </a:r>
            <a:br>
              <a:rPr lang="en-US" b="1" kern="0" dirty="0">
                <a:solidFill>
                  <a:srgbClr val="000000"/>
                </a:solidFill>
                <a:ea typeface="Segoe UI" pitchFamily="34" charset="0"/>
                <a:cs typeface="Segoe UI" pitchFamily="34" charset="0"/>
              </a:rPr>
            </a:br>
            <a:r>
              <a:rPr lang="en-US" b="1" kern="0" dirty="0">
                <a:solidFill>
                  <a:srgbClr val="000000"/>
                </a:solidFill>
                <a:ea typeface="Segoe UI" pitchFamily="34" charset="0"/>
                <a:cs typeface="Segoe UI" pitchFamily="34" charset="0"/>
              </a:rPr>
              <a:t>e.g. ARM Template</a:t>
            </a:r>
          </a:p>
        </p:txBody>
      </p:sp>
      <p:sp>
        <p:nvSpPr>
          <p:cNvPr id="20" name="Down Arrow 16"/>
          <p:cNvSpPr/>
          <p:nvPr/>
        </p:nvSpPr>
        <p:spPr bwMode="auto">
          <a:xfrm rot="5400000">
            <a:off x="6037407" y="4294602"/>
            <a:ext cx="445622" cy="420966"/>
          </a:xfrm>
          <a:prstGeom prst="downArrow">
            <a:avLst>
              <a:gd name="adj1" fmla="val 50191"/>
              <a:gd name="adj2" fmla="val 50000"/>
            </a:avLst>
          </a:prstGeom>
          <a:solidFill>
            <a:schemeClr val="accent2">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85443" fontAlgn="base">
              <a:lnSpc>
                <a:spcPct val="90000"/>
              </a:lnSpc>
              <a:spcBef>
                <a:spcPct val="0"/>
              </a:spcBef>
              <a:spcAft>
                <a:spcPct val="0"/>
              </a:spcAft>
              <a:defRPr/>
            </a:pPr>
            <a:endParaRPr lang="en-US" kern="0" spc="-38"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619791537"/>
      </p:ext>
    </p:extLst>
  </p:cSld>
  <p:clrMapOvr>
    <a:overrideClrMapping bg1="dk1" tx1="lt1" bg2="dk2" tx2="lt2" accent1="accent1" accent2="accent2" accent3="accent3" accent4="accent4" accent5="accent5" accent6="accent6" hlink="hlink" folHlink="folHlink"/>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 xmlns:a16="http://schemas.microsoft.com/office/drawing/2014/main" id="{CC9B109E-8830-482B-AC35-B24F0F54BA23}"/>
              </a:ext>
            </a:extLst>
          </p:cNvPr>
          <p:cNvSpPr/>
          <p:nvPr/>
        </p:nvSpPr>
        <p:spPr bwMode="auto">
          <a:xfrm flipH="1">
            <a:off x="7027333" y="5149850"/>
            <a:ext cx="2116667" cy="867833"/>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 xmlns:a16="http://schemas.microsoft.com/office/drawing/2014/main" id="{E255D52E-35D0-496B-88B4-6B4481F325AD}"/>
              </a:ext>
            </a:extLst>
          </p:cNvPr>
          <p:cNvSpPr>
            <a:spLocks noGrp="1"/>
          </p:cNvSpPr>
          <p:nvPr>
            <p:ph type="body" sz="quarter" idx="4294967295"/>
          </p:nvPr>
        </p:nvSpPr>
        <p:spPr>
          <a:xfrm>
            <a:off x="201977" y="1747983"/>
            <a:ext cx="8741309" cy="2383345"/>
          </a:xfrm>
          <a:prstGeom prst="rect">
            <a:avLst/>
          </a:prstGeom>
        </p:spPr>
        <p:txBody>
          <a:bodyPr/>
          <a:lstStyle/>
          <a:p>
            <a:pPr marL="342900" indent="-342900">
              <a:buFont typeface="Arial" panose="020B0604020202020204" pitchFamily="34" charset="0"/>
              <a:buChar char="•"/>
            </a:pPr>
            <a:r>
              <a:rPr lang="en-GB" sz="2100" dirty="0"/>
              <a:t>Azure-hosted control plane</a:t>
            </a:r>
          </a:p>
          <a:p>
            <a:pPr marL="685800" lvl="1" indent="-342900">
              <a:buFont typeface="Arial" panose="020B0604020202020204" pitchFamily="34" charset="0"/>
              <a:buChar char="•"/>
            </a:pPr>
            <a:r>
              <a:rPr lang="en-GB" sz="2100" dirty="0"/>
              <a:t>No master nodes to manage or pay for</a:t>
            </a:r>
          </a:p>
          <a:p>
            <a:pPr marL="342900" indent="-342900">
              <a:buFont typeface="Arial" panose="020B0604020202020204" pitchFamily="34" charset="0"/>
              <a:buChar char="•"/>
            </a:pPr>
            <a:r>
              <a:rPr lang="en-GB" sz="2100" dirty="0"/>
              <a:t>Automated upgrades and patching</a:t>
            </a:r>
          </a:p>
          <a:p>
            <a:pPr marL="685800" lvl="1" indent="-342900">
              <a:buFont typeface="Arial" panose="020B0604020202020204" pitchFamily="34" charset="0"/>
              <a:buChar char="•"/>
            </a:pPr>
            <a:r>
              <a:rPr lang="en-GB" sz="2100" dirty="0"/>
              <a:t>Easily upgrade control plane and worker nodes to new versions of Kubernetes</a:t>
            </a:r>
          </a:p>
          <a:p>
            <a:pPr marL="342900" indent="-342900">
              <a:buFont typeface="Arial" panose="020B0604020202020204" pitchFamily="34" charset="0"/>
              <a:buChar char="•"/>
            </a:pPr>
            <a:r>
              <a:rPr lang="en-GB" sz="2100" dirty="0"/>
              <a:t>Scale agent pool to increase or decrease capacity</a:t>
            </a:r>
          </a:p>
          <a:p>
            <a:pPr algn="l"/>
            <a:endParaRPr lang="en-GB" sz="2100" dirty="0"/>
          </a:p>
        </p:txBody>
      </p:sp>
      <p:sp>
        <p:nvSpPr>
          <p:cNvPr id="5" name="Rectangle 4">
            <a:extLst>
              <a:ext uri="{FF2B5EF4-FFF2-40B4-BE49-F238E27FC236}">
                <a16:creationId xmlns="" xmlns:a16="http://schemas.microsoft.com/office/drawing/2014/main" id="{A9F08B0C-7446-45BF-8D1D-2B6E27B8E7A9}"/>
              </a:ext>
            </a:extLst>
          </p:cNvPr>
          <p:cNvSpPr/>
          <p:nvPr/>
        </p:nvSpPr>
        <p:spPr>
          <a:xfrm>
            <a:off x="7492999" y="5557552"/>
            <a:ext cx="1651001" cy="466281"/>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Linux: Preview</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Windows: Not yet</a:t>
            </a:r>
          </a:p>
        </p:txBody>
      </p:sp>
      <p:pic>
        <p:nvPicPr>
          <p:cNvPr id="8" name="Picture 7">
            <a:extLst>
              <a:ext uri="{FF2B5EF4-FFF2-40B4-BE49-F238E27FC236}">
                <a16:creationId xmlns="" xmlns:a16="http://schemas.microsoft.com/office/drawing/2014/main" id="{D387DF53-E144-4AA4-8FF5-3928F205AED1}"/>
              </a:ext>
            </a:extLst>
          </p:cNvPr>
          <p:cNvPicPr>
            <a:picLocks noChangeAspect="1"/>
          </p:cNvPicPr>
          <p:nvPr/>
        </p:nvPicPr>
        <p:blipFill>
          <a:blip r:embed="rId3"/>
          <a:stretch>
            <a:fillRect/>
          </a:stretch>
        </p:blipFill>
        <p:spPr>
          <a:xfrm>
            <a:off x="392909" y="4131526"/>
            <a:ext cx="3430038" cy="1694153"/>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 xmlns:a16="http://schemas.microsoft.com/office/drawing/2014/main" id="{834ED0FD-5608-4D71-BF51-03C29106A568}"/>
              </a:ext>
            </a:extLst>
          </p:cNvPr>
          <p:cNvPicPr>
            <a:picLocks noChangeAspect="1"/>
          </p:cNvPicPr>
          <p:nvPr/>
        </p:nvPicPr>
        <p:blipFill rotWithShape="1">
          <a:blip r:embed="rId4"/>
          <a:srcRect r="4689" b="13875"/>
          <a:stretch/>
        </p:blipFill>
        <p:spPr>
          <a:xfrm>
            <a:off x="4015635" y="4131327"/>
            <a:ext cx="3370312" cy="169713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90240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D90F880E-746B-4587-9803-59F6A8A32C95}"/>
              </a:ext>
            </a:extLst>
          </p:cNvPr>
          <p:cNvSpPr>
            <a:spLocks noGrp="1"/>
          </p:cNvSpPr>
          <p:nvPr>
            <p:ph type="title" idx="4294967295"/>
          </p:nvPr>
        </p:nvSpPr>
        <p:spPr>
          <a:xfrm>
            <a:off x="990601" y="2590800"/>
            <a:ext cx="5181600" cy="1371600"/>
          </a:xfrm>
        </p:spPr>
        <p:txBody>
          <a:bodyPr/>
          <a:lstStyle/>
          <a:p>
            <a:r>
              <a:rPr lang="en-GB" dirty="0"/>
              <a:t>Service Fabric</a:t>
            </a:r>
          </a:p>
        </p:txBody>
      </p:sp>
      <p:sp>
        <p:nvSpPr>
          <p:cNvPr id="2" name="TextBox 1">
            <a:extLst>
              <a:ext uri="{FF2B5EF4-FFF2-40B4-BE49-F238E27FC236}">
                <a16:creationId xmlns="" xmlns:a16="http://schemas.microsoft.com/office/drawing/2014/main" id="{0DA81B13-E655-4102-825E-A1709A35CFEC}"/>
              </a:ext>
            </a:extLst>
          </p:cNvPr>
          <p:cNvSpPr txBox="1"/>
          <p:nvPr/>
        </p:nvSpPr>
        <p:spPr>
          <a:xfrm>
            <a:off x="3852583" y="5529852"/>
            <a:ext cx="5560497" cy="470898"/>
          </a:xfrm>
          <a:prstGeom prst="rect">
            <a:avLst/>
          </a:prstGeom>
          <a:noFill/>
        </p:spPr>
        <p:txBody>
          <a:bodyPr wrap="none" lIns="137160" tIns="109728" rIns="137160" bIns="109728" rtlCol="0">
            <a:spAutoFit/>
          </a:bodyPr>
          <a:lstStyle/>
          <a:p>
            <a:pPr>
              <a:lnSpc>
                <a:spcPct val="90000"/>
              </a:lnSpc>
              <a:spcAft>
                <a:spcPts val="450"/>
              </a:spcAft>
            </a:pPr>
            <a:r>
              <a:rPr lang="en-GB" dirty="0">
                <a:gradFill>
                  <a:gsLst>
                    <a:gs pos="2917">
                      <a:schemeClr val="tx1"/>
                    </a:gs>
                    <a:gs pos="30000">
                      <a:schemeClr val="tx1"/>
                    </a:gs>
                  </a:gsLst>
                  <a:lin ang="5400000" scaled="0"/>
                </a:gradFill>
              </a:rPr>
              <a:t>Orchestration, microservices, programming models </a:t>
            </a:r>
          </a:p>
        </p:txBody>
      </p:sp>
    </p:spTree>
    <p:extLst>
      <p:ext uri="{BB962C8B-B14F-4D97-AF65-F5344CB8AC3E}">
        <p14:creationId xmlns:p14="http://schemas.microsoft.com/office/powerpoint/2010/main" val="379721724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84139" y="2742052"/>
            <a:ext cx="2087757"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Cosmos DB</a:t>
            </a:r>
          </a:p>
          <a:p>
            <a:pPr algn="ctr" defTabSz="672290">
              <a:lnSpc>
                <a:spcPct val="90000"/>
              </a:lnSpc>
              <a:spcAft>
                <a:spcPts val="441"/>
              </a:spcAft>
              <a:defRPr/>
            </a:pPr>
            <a:r>
              <a:rPr lang="en-US" sz="1324" kern="0" dirty="0">
                <a:latin typeface="Segoe UI"/>
              </a:rPr>
              <a:t>Billions transactions/day</a:t>
            </a:r>
            <a:endParaRPr lang="en-US" sz="2059" kern="0" dirty="0">
              <a:latin typeface="Segoe UI"/>
            </a:endParaRPr>
          </a:p>
        </p:txBody>
      </p:sp>
      <p:sp>
        <p:nvSpPr>
          <p:cNvPr id="4" name="Title 1"/>
          <p:cNvSpPr>
            <a:spLocks noGrp="1"/>
          </p:cNvSpPr>
          <p:nvPr>
            <p:ph type="title"/>
          </p:nvPr>
        </p:nvSpPr>
        <p:spPr>
          <a:xfrm>
            <a:off x="156972" y="282879"/>
            <a:ext cx="8741309" cy="1329595"/>
          </a:xfrm>
        </p:spPr>
        <p:txBody>
          <a:bodyPr/>
          <a:lstStyle/>
          <a:p>
            <a:r>
              <a:rPr lang="en-US" dirty="0"/>
              <a:t>Services Powered by Service Fabric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09" y="1941030"/>
            <a:ext cx="819806" cy="91231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568" y="1935676"/>
            <a:ext cx="806785" cy="80678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01" y="4180177"/>
            <a:ext cx="643310" cy="64331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5781" y="1944502"/>
            <a:ext cx="739550" cy="73955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82900" y="1953316"/>
            <a:ext cx="726815" cy="726815"/>
          </a:xfrm>
          <a:prstGeom prst="rect">
            <a:avLst/>
          </a:prstGeom>
        </p:spPr>
      </p:pic>
      <p:pic>
        <p:nvPicPr>
          <p:cNvPr id="10" name="Picture 9"/>
          <p:cNvPicPr>
            <a:picLocks noChangeAspect="1"/>
          </p:cNvPicPr>
          <p:nvPr/>
        </p:nvPicPr>
        <p:blipFill>
          <a:blip r:embed="rId8"/>
          <a:stretch>
            <a:fillRect/>
          </a:stretch>
        </p:blipFill>
        <p:spPr>
          <a:xfrm>
            <a:off x="130296" y="4117062"/>
            <a:ext cx="1492147" cy="895288"/>
          </a:xfrm>
          <a:prstGeom prst="rect">
            <a:avLst/>
          </a:prstGeom>
        </p:spPr>
      </p:pic>
      <p:pic>
        <p:nvPicPr>
          <p:cNvPr id="11" name="Picture 10"/>
          <p:cNvPicPr>
            <a:picLocks noChangeAspect="1"/>
          </p:cNvPicPr>
          <p:nvPr/>
        </p:nvPicPr>
        <p:blipFill>
          <a:blip r:embed="rId9"/>
          <a:stretch>
            <a:fillRect/>
          </a:stretch>
        </p:blipFill>
        <p:spPr>
          <a:xfrm>
            <a:off x="7835596" y="3969199"/>
            <a:ext cx="969040" cy="969040"/>
          </a:xfrm>
          <a:prstGeom prst="rect">
            <a:avLst/>
          </a:prstGeom>
        </p:spPr>
      </p:pic>
      <p:sp>
        <p:nvSpPr>
          <p:cNvPr id="12" name="TextBox 11"/>
          <p:cNvSpPr txBox="1"/>
          <p:nvPr/>
        </p:nvSpPr>
        <p:spPr>
          <a:xfrm>
            <a:off x="304716" y="2798234"/>
            <a:ext cx="189219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dirty="0">
                <a:latin typeface="Segoe UI"/>
              </a:rPr>
              <a:t>SQL Database</a:t>
            </a:r>
          </a:p>
          <a:p>
            <a:pPr algn="ctr" defTabSz="672290">
              <a:lnSpc>
                <a:spcPct val="90000"/>
              </a:lnSpc>
              <a:spcAft>
                <a:spcPts val="441"/>
              </a:spcAft>
              <a:defRPr/>
            </a:pPr>
            <a:r>
              <a:rPr lang="en-US" sz="1324" kern="0" dirty="0">
                <a:latin typeface="Segoe UI"/>
              </a:rPr>
              <a:t>2.1 million DBs</a:t>
            </a:r>
          </a:p>
        </p:txBody>
      </p:sp>
      <p:sp>
        <p:nvSpPr>
          <p:cNvPr id="14" name="TextBox 13"/>
          <p:cNvSpPr txBox="1"/>
          <p:nvPr/>
        </p:nvSpPr>
        <p:spPr>
          <a:xfrm>
            <a:off x="1830305" y="4927965"/>
            <a:ext cx="119007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Cortana</a:t>
            </a:r>
          </a:p>
        </p:txBody>
      </p:sp>
      <p:sp>
        <p:nvSpPr>
          <p:cNvPr id="15" name="TextBox 14"/>
          <p:cNvSpPr txBox="1"/>
          <p:nvPr/>
        </p:nvSpPr>
        <p:spPr>
          <a:xfrm>
            <a:off x="7640903" y="4973846"/>
            <a:ext cx="1287858"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Power BI</a:t>
            </a:r>
          </a:p>
        </p:txBody>
      </p:sp>
      <p:sp>
        <p:nvSpPr>
          <p:cNvPr id="16" name="TextBox 15"/>
          <p:cNvSpPr txBox="1"/>
          <p:nvPr/>
        </p:nvSpPr>
        <p:spPr>
          <a:xfrm>
            <a:off x="7303348" y="2670279"/>
            <a:ext cx="1584414" cy="1073631"/>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Event Hubs</a:t>
            </a:r>
            <a:endParaRPr lang="en-US" sz="1324" kern="0">
              <a:latin typeface="Segoe UI"/>
            </a:endParaRPr>
          </a:p>
          <a:p>
            <a:pPr algn="ctr" defTabSz="672290">
              <a:lnSpc>
                <a:spcPct val="90000"/>
              </a:lnSpc>
              <a:spcAft>
                <a:spcPts val="441"/>
              </a:spcAft>
              <a:defRPr/>
            </a:pPr>
            <a:r>
              <a:rPr lang="en-US" sz="1324" kern="0">
                <a:latin typeface="Segoe UI"/>
                <a:ea typeface="Segoe UI" pitchFamily="34" charset="0"/>
                <a:cs typeface="Segoe UI" pitchFamily="34" charset="0"/>
              </a:rPr>
              <a:t>60</a:t>
            </a:r>
            <a:r>
              <a:rPr lang="en-US" sz="1324" kern="0" err="1">
                <a:latin typeface="Segoe UI"/>
                <a:ea typeface="Segoe UI" pitchFamily="34" charset="0"/>
                <a:cs typeface="Segoe UI" pitchFamily="34" charset="0"/>
              </a:rPr>
              <a:t>bn</a:t>
            </a:r>
            <a:r>
              <a:rPr lang="en-US" sz="1324" kern="0">
                <a:latin typeface="Segoe UI"/>
                <a:ea typeface="Segoe UI" pitchFamily="34" charset="0"/>
                <a:cs typeface="Segoe UI" pitchFamily="34" charset="0"/>
              </a:rPr>
              <a:t> events/day</a:t>
            </a:r>
          </a:p>
          <a:p>
            <a:pPr algn="ctr" defTabSz="672290">
              <a:lnSpc>
                <a:spcPct val="90000"/>
              </a:lnSpc>
              <a:spcAft>
                <a:spcPts val="441"/>
              </a:spcAft>
              <a:defRPr/>
            </a:pPr>
            <a:endParaRPr lang="en-US" sz="2059" kern="0">
              <a:latin typeface="Segoe UI"/>
            </a:endParaRPr>
          </a:p>
        </p:txBody>
      </p:sp>
      <p:sp>
        <p:nvSpPr>
          <p:cNvPr id="17" name="TextBox 16"/>
          <p:cNvSpPr txBox="1"/>
          <p:nvPr/>
        </p:nvSpPr>
        <p:spPr>
          <a:xfrm>
            <a:off x="5072487" y="2709882"/>
            <a:ext cx="1828071" cy="73712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err="1">
                <a:latin typeface="Segoe UI"/>
              </a:rPr>
              <a:t>IoT</a:t>
            </a:r>
            <a:r>
              <a:rPr lang="en-US" sz="2059" kern="0">
                <a:latin typeface="Segoe UI"/>
              </a:rPr>
              <a:t> Hub</a:t>
            </a:r>
          </a:p>
          <a:p>
            <a:pPr algn="ctr" defTabSz="672290">
              <a:lnSpc>
                <a:spcPct val="90000"/>
              </a:lnSpc>
              <a:spcAft>
                <a:spcPts val="441"/>
              </a:spcAft>
              <a:defRPr/>
            </a:pPr>
            <a:r>
              <a:rPr lang="en-US" sz="1324" kern="0">
                <a:latin typeface="Segoe UI"/>
              </a:rPr>
              <a:t>M</a:t>
            </a:r>
            <a:r>
              <a:rPr lang="en-US" sz="1324" kern="0" err="1">
                <a:latin typeface="Segoe UI"/>
              </a:rPr>
              <a:t>illions</a:t>
            </a:r>
            <a:r>
              <a:rPr lang="en-US" sz="1324" kern="0">
                <a:latin typeface="Segoe UI"/>
              </a:rPr>
              <a:t> of messages</a:t>
            </a:r>
            <a:endParaRPr lang="en-US" sz="2059" kern="0">
              <a:latin typeface="Segoe UI"/>
            </a:endParaRPr>
          </a:p>
        </p:txBody>
      </p:sp>
      <p:pic>
        <p:nvPicPr>
          <p:cNvPr id="18" name="Picture 17"/>
          <p:cNvPicPr>
            <a:picLocks noChangeAspect="1"/>
          </p:cNvPicPr>
          <p:nvPr/>
        </p:nvPicPr>
        <p:blipFill>
          <a:blip r:embed="rId10"/>
          <a:stretch>
            <a:fillRect/>
          </a:stretch>
        </p:blipFill>
        <p:spPr>
          <a:xfrm>
            <a:off x="3445194" y="4125585"/>
            <a:ext cx="1501464" cy="840820"/>
          </a:xfrm>
          <a:prstGeom prst="rect">
            <a:avLst/>
          </a:prstGeom>
        </p:spPr>
      </p:pic>
      <p:pic>
        <p:nvPicPr>
          <p:cNvPr id="20" name="Picture 19"/>
          <p:cNvPicPr>
            <a:picLocks noChangeAspect="1"/>
          </p:cNvPicPr>
          <p:nvPr/>
        </p:nvPicPr>
        <p:blipFill>
          <a:blip r:embed="rId11"/>
          <a:stretch>
            <a:fillRect/>
          </a:stretch>
        </p:blipFill>
        <p:spPr>
          <a:xfrm>
            <a:off x="5249847" y="3854998"/>
            <a:ext cx="2338147" cy="1309363"/>
          </a:xfrm>
          <a:prstGeom prst="rect">
            <a:avLst/>
          </a:prstGeom>
        </p:spPr>
      </p:pic>
      <p:sp>
        <p:nvSpPr>
          <p:cNvPr id="21" name="TextBox 20"/>
          <p:cNvSpPr txBox="1"/>
          <p:nvPr/>
        </p:nvSpPr>
        <p:spPr>
          <a:xfrm>
            <a:off x="393544" y="4910861"/>
            <a:ext cx="965655"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Skype</a:t>
            </a:r>
          </a:p>
        </p:txBody>
      </p:sp>
      <p:sp>
        <p:nvSpPr>
          <p:cNvPr id="22" name="TextBox 21"/>
          <p:cNvSpPr txBox="1"/>
          <p:nvPr/>
        </p:nvSpPr>
        <p:spPr>
          <a:xfrm>
            <a:off x="3691632" y="4970648"/>
            <a:ext cx="1016951"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Intune</a:t>
            </a:r>
          </a:p>
        </p:txBody>
      </p:sp>
      <p:sp>
        <p:nvSpPr>
          <p:cNvPr id="23" name="TextBox 22"/>
          <p:cNvSpPr txBox="1"/>
          <p:nvPr/>
        </p:nvSpPr>
        <p:spPr>
          <a:xfrm>
            <a:off x="5647195" y="4999608"/>
            <a:ext cx="1393656" cy="502449"/>
          </a:xfrm>
          <a:prstGeom prst="rect">
            <a:avLst/>
          </a:prstGeom>
          <a:noFill/>
        </p:spPr>
        <p:txBody>
          <a:bodyPr wrap="none" lIns="134464" tIns="107571" rIns="134464" bIns="107571" rtlCol="0">
            <a:spAutoFit/>
          </a:bodyPr>
          <a:lstStyle/>
          <a:p>
            <a:pPr algn="ctr" defTabSz="672290">
              <a:lnSpc>
                <a:spcPct val="90000"/>
              </a:lnSpc>
              <a:spcAft>
                <a:spcPts val="441"/>
              </a:spcAft>
              <a:defRPr/>
            </a:pPr>
            <a:r>
              <a:rPr lang="en-US" sz="2059" kern="0">
                <a:latin typeface="Segoe UI"/>
              </a:rPr>
              <a:t>Dynamics</a:t>
            </a:r>
          </a:p>
        </p:txBody>
      </p:sp>
      <p:grpSp>
        <p:nvGrpSpPr>
          <p:cNvPr id="26" name="Group 25">
            <a:extLst>
              <a:ext uri="{FF2B5EF4-FFF2-40B4-BE49-F238E27FC236}">
                <a16:creationId xmlns="" xmlns:a16="http://schemas.microsoft.com/office/drawing/2014/main" id="{5443915C-2597-497E-B010-DA3AEA42AE7F}"/>
              </a:ext>
            </a:extLst>
          </p:cNvPr>
          <p:cNvGrpSpPr/>
          <p:nvPr/>
        </p:nvGrpSpPr>
        <p:grpSpPr>
          <a:xfrm>
            <a:off x="7027333" y="5149850"/>
            <a:ext cx="2116667" cy="873983"/>
            <a:chOff x="9369778" y="5723467"/>
            <a:chExt cx="2822222" cy="1165310"/>
          </a:xfrm>
        </p:grpSpPr>
        <p:sp>
          <p:nvSpPr>
            <p:cNvPr id="27" name="Right Triangle 26">
              <a:extLst>
                <a:ext uri="{FF2B5EF4-FFF2-40B4-BE49-F238E27FC236}">
                  <a16:creationId xmlns="" xmlns:a16="http://schemas.microsoft.com/office/drawing/2014/main" id="{E1253431-2CB1-442A-8229-5C360C62F43D}"/>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GB" sz="105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 xmlns:a16="http://schemas.microsoft.com/office/drawing/2014/main" id="{87C8CA4F-22F8-49DB-8EF0-239F3AC99D72}"/>
                </a:ext>
              </a:extLst>
            </p:cNvPr>
            <p:cNvSpPr/>
            <p:nvPr/>
          </p:nvSpPr>
          <p:spPr>
            <a:xfrm>
              <a:off x="9990666" y="6267069"/>
              <a:ext cx="2201334" cy="621708"/>
            </a:xfrm>
            <a:prstGeom prst="rect">
              <a:avLst/>
            </a:prstGeom>
          </p:spPr>
          <p:txBody>
            <a:bodyPr wrap="square">
              <a:spAutoFit/>
            </a:bodyPr>
            <a:lstStyle/>
            <a:p>
              <a:pPr algn="r" defTabSz="699354" fontAlgn="base">
                <a:lnSpc>
                  <a:spcPct val="90000"/>
                </a:lnSpc>
                <a:spcBef>
                  <a:spcPct val="0"/>
                </a:spcBef>
                <a:spcAft>
                  <a:spcPct val="0"/>
                </a:spcAft>
              </a:pPr>
              <a:r>
                <a:rPr lang="en-GB" sz="1350" dirty="0">
                  <a:gradFill>
                    <a:gsLst>
                      <a:gs pos="0">
                        <a:srgbClr val="FFFFFF"/>
                      </a:gs>
                      <a:gs pos="100000">
                        <a:srgbClr val="FFFFFF"/>
                      </a:gs>
                    </a:gsLst>
                    <a:lin ang="5400000" scaled="0"/>
                  </a:gradFill>
                  <a:ea typeface="Segoe UI" pitchFamily="34" charset="0"/>
                  <a:cs typeface="Segoe UI" pitchFamily="34" charset="0"/>
                </a:rPr>
                <a:t>Windows: GA</a:t>
              </a:r>
              <a:br>
                <a:rPr lang="en-GB" sz="1350" dirty="0">
                  <a:gradFill>
                    <a:gsLst>
                      <a:gs pos="0">
                        <a:srgbClr val="FFFFFF"/>
                      </a:gs>
                      <a:gs pos="100000">
                        <a:srgbClr val="FFFFFF"/>
                      </a:gs>
                    </a:gsLst>
                    <a:lin ang="5400000" scaled="0"/>
                  </a:gradFill>
                  <a:ea typeface="Segoe UI" pitchFamily="34" charset="0"/>
                  <a:cs typeface="Segoe UI" pitchFamily="34" charset="0"/>
                </a:rPr>
              </a:br>
              <a:r>
                <a:rPr lang="en-GB" sz="1350" dirty="0">
                  <a:gradFill>
                    <a:gsLst>
                      <a:gs pos="0">
                        <a:srgbClr val="FFFFFF"/>
                      </a:gs>
                      <a:gs pos="100000">
                        <a:srgbClr val="FFFFFF"/>
                      </a:gs>
                    </a:gsLst>
                    <a:lin ang="5400000" scaled="0"/>
                  </a:gradFill>
                  <a:ea typeface="Segoe UI" pitchFamily="34" charset="0"/>
                  <a:cs typeface="Segoe UI" pitchFamily="34" charset="0"/>
                </a:rPr>
                <a:t>Linux: Preview</a:t>
              </a:r>
            </a:p>
          </p:txBody>
        </p:sp>
      </p:grpSp>
    </p:spTree>
    <p:extLst>
      <p:ext uri="{BB962C8B-B14F-4D97-AF65-F5344CB8AC3E}">
        <p14:creationId xmlns:p14="http://schemas.microsoft.com/office/powerpoint/2010/main" val="13575800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34378" y="3789897"/>
            <a:ext cx="665315" cy="798378"/>
          </a:xfrm>
          <a:prstGeom prst="rect">
            <a:avLst/>
          </a:prstGeom>
        </p:spPr>
      </p:pic>
      <p:pic>
        <p:nvPicPr>
          <p:cNvPr id="172" name="Picture 171"/>
          <p:cNvPicPr>
            <a:picLocks noChangeAspect="1"/>
          </p:cNvPicPr>
          <p:nvPr/>
        </p:nvPicPr>
        <p:blipFill>
          <a:blip r:embed="rId4"/>
          <a:stretch>
            <a:fillRect/>
          </a:stretch>
        </p:blipFill>
        <p:spPr>
          <a:xfrm>
            <a:off x="823959" y="4493741"/>
            <a:ext cx="1018223" cy="711929"/>
          </a:xfrm>
          <a:prstGeom prst="rect">
            <a:avLst/>
          </a:prstGeom>
        </p:spPr>
      </p:pic>
      <p:sp>
        <p:nvSpPr>
          <p:cNvPr id="83" name="Pentagon 82"/>
          <p:cNvSpPr/>
          <p:nvPr/>
        </p:nvSpPr>
        <p:spPr bwMode="auto">
          <a:xfrm rot="5400000">
            <a:off x="7384723" y="334175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05418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187273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661439"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471342"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28124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77104"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874536"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681955"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467640" y="2839819"/>
            <a:ext cx="479982" cy="415185"/>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823011"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58672"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006717" y="3357546"/>
            <a:ext cx="817877" cy="115091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655639" y="3042108"/>
            <a:ext cx="7707730" cy="68492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655638" y="1911859"/>
            <a:ext cx="7707739" cy="1089044"/>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728"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2977995" y="5242061"/>
            <a:ext cx="85811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a:latin typeface="Segoe UI Semilight"/>
                <a:ea typeface="MS PGothic" panose="020B0600070205080204" pitchFamily="34" charset="-128"/>
              </a:rPr>
              <a:t>Azure</a:t>
            </a:r>
          </a:p>
        </p:txBody>
      </p:sp>
      <p:sp>
        <p:nvSpPr>
          <p:cNvPr id="137" name="Freeform 136"/>
          <p:cNvSpPr>
            <a:spLocks/>
          </p:cNvSpPr>
          <p:nvPr/>
        </p:nvSpPr>
        <p:spPr bwMode="auto">
          <a:xfrm>
            <a:off x="2801936" y="446749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38" name="TextBox 137"/>
          <p:cNvSpPr txBox="1"/>
          <p:nvPr/>
        </p:nvSpPr>
        <p:spPr>
          <a:xfrm>
            <a:off x="6985276" y="5214465"/>
            <a:ext cx="2088968" cy="451997"/>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728" kern="0" dirty="0">
                <a:latin typeface="Segoe UI Semilight"/>
                <a:ea typeface="MS PGothic" panose="020B0600070205080204" pitchFamily="34" charset="-128"/>
              </a:rPr>
              <a:t>Other Clouds</a:t>
            </a:r>
          </a:p>
        </p:txBody>
      </p:sp>
      <p:sp>
        <p:nvSpPr>
          <p:cNvPr id="139" name="Freeform 138"/>
          <p:cNvSpPr>
            <a:spLocks/>
          </p:cNvSpPr>
          <p:nvPr/>
        </p:nvSpPr>
        <p:spPr bwMode="auto">
          <a:xfrm>
            <a:off x="7122369" y="4452433"/>
            <a:ext cx="1290833" cy="71451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296" kern="0">
              <a:solidFill>
                <a:srgbClr val="505050"/>
              </a:solidFill>
              <a:latin typeface="Segoe UI Semilight"/>
              <a:ea typeface="MS PGothic" panose="020B0600070205080204" pitchFamily="34" charset="-128"/>
            </a:endParaRPr>
          </a:p>
        </p:txBody>
      </p:sp>
      <p:sp>
        <p:nvSpPr>
          <p:cNvPr id="140" name="TextBox 139"/>
          <p:cNvSpPr txBox="1"/>
          <p:nvPr/>
        </p:nvSpPr>
        <p:spPr>
          <a:xfrm>
            <a:off x="4744646" y="5273372"/>
            <a:ext cx="1846374" cy="45199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728" kern="0" dirty="0">
                <a:latin typeface="Segoe UI Semilight"/>
                <a:ea typeface="MS PGothic" panose="020B0600070205080204" pitchFamily="34" charset="-128"/>
              </a:rPr>
              <a:t>On Premise</a:t>
            </a:r>
          </a:p>
        </p:txBody>
      </p:sp>
      <p:grpSp>
        <p:nvGrpSpPr>
          <p:cNvPr id="141" name="Group 8"/>
          <p:cNvGrpSpPr>
            <a:grpSpLocks noChangeAspect="1"/>
          </p:cNvGrpSpPr>
          <p:nvPr/>
        </p:nvGrpSpPr>
        <p:grpSpPr bwMode="auto">
          <a:xfrm>
            <a:off x="4940924" y="4168543"/>
            <a:ext cx="1302568" cy="1301761"/>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296" b="1" kern="0">
                <a:solidFill>
                  <a:srgbClr val="505050"/>
                </a:solidFill>
                <a:latin typeface="Segoe UI Semilight"/>
                <a:ea typeface="MS PGothic" panose="020B0600070205080204" pitchFamily="34" charset="-128"/>
              </a:endParaRPr>
            </a:p>
          </p:txBody>
        </p:sp>
      </p:grpSp>
      <p:sp>
        <p:nvSpPr>
          <p:cNvPr id="156" name="TextBox 155"/>
          <p:cNvSpPr txBox="1"/>
          <p:nvPr/>
        </p:nvSpPr>
        <p:spPr>
          <a:xfrm>
            <a:off x="575292" y="3050368"/>
            <a:ext cx="1383366"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57" name="TextBox 156"/>
          <p:cNvSpPr txBox="1"/>
          <p:nvPr/>
        </p:nvSpPr>
        <p:spPr>
          <a:xfrm>
            <a:off x="2858054" y="3171448"/>
            <a:ext cx="1408703" cy="41243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8" name="TextBox 157"/>
          <p:cNvSpPr txBox="1"/>
          <p:nvPr/>
        </p:nvSpPr>
        <p:spPr>
          <a:xfrm>
            <a:off x="7197165" y="3056304"/>
            <a:ext cx="1408703" cy="66346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159" name="TextBox 158"/>
          <p:cNvSpPr txBox="1"/>
          <p:nvPr/>
        </p:nvSpPr>
        <p:spPr>
          <a:xfrm>
            <a:off x="1787087" y="3067826"/>
            <a:ext cx="1193758"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442" kern="0">
                <a:gradFill>
                  <a:gsLst>
                    <a:gs pos="12097">
                      <a:srgbClr val="FFFFFF"/>
                    </a:gs>
                    <a:gs pos="34000">
                      <a:srgbClr val="FFFFFF"/>
                    </a:gs>
                  </a:gsLst>
                  <a:lin ang="5400000" scaled="0"/>
                </a:gradFill>
                <a:latin typeface="Segoe UI Semilight"/>
                <a:ea typeface="MS PGothic" panose="020B0600070205080204" pitchFamily="34" charset="-128"/>
              </a:rPr>
            </a:br>
            <a:r>
              <a:rPr lang="en-US" sz="1442"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60" name="TextBox 159"/>
          <p:cNvSpPr txBox="1"/>
          <p:nvPr/>
        </p:nvSpPr>
        <p:spPr>
          <a:xfrm>
            <a:off x="6267349" y="3065925"/>
            <a:ext cx="1497026"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61" name="TextBox 160"/>
          <p:cNvSpPr txBox="1"/>
          <p:nvPr/>
        </p:nvSpPr>
        <p:spPr>
          <a:xfrm>
            <a:off x="4051085" y="3063803"/>
            <a:ext cx="1387124"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Azure Service Fabric</a:t>
            </a:r>
          </a:p>
          <a:p>
            <a:pPr defTabSz="685775">
              <a:defRPr/>
            </a:pPr>
            <a:r>
              <a:rPr lang="en-US" sz="2059" spc="-75" dirty="0">
                <a:solidFill>
                  <a:schemeClr val="tx1"/>
                </a:solidFill>
                <a:latin typeface="Segoe UI Light"/>
              </a:rPr>
              <a:t>Any OS, Any Cloud</a:t>
            </a:r>
          </a:p>
          <a:p>
            <a:pPr defTabSz="685775">
              <a:defRPr/>
            </a:pPr>
            <a:endParaRPr lang="en-US" sz="3459" spc="-75" dirty="0">
              <a:solidFill>
                <a:srgbClr val="353535"/>
              </a:solidFill>
              <a:latin typeface="Segoe UI Light"/>
            </a:endParaRPr>
          </a:p>
        </p:txBody>
      </p:sp>
      <p:sp>
        <p:nvSpPr>
          <p:cNvPr id="164" name="TextBox 163"/>
          <p:cNvSpPr txBox="1"/>
          <p:nvPr/>
        </p:nvSpPr>
        <p:spPr>
          <a:xfrm>
            <a:off x="724808" y="5253672"/>
            <a:ext cx="1563294" cy="443135"/>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694" kern="0" dirty="0">
                <a:latin typeface="Segoe UI Semilight"/>
                <a:ea typeface="MS PGothic" panose="020B0600070205080204" pitchFamily="34" charset="-128"/>
              </a:rPr>
              <a:t>Dev Box</a:t>
            </a:r>
          </a:p>
        </p:txBody>
      </p:sp>
      <p:pic>
        <p:nvPicPr>
          <p:cNvPr id="224" name="Picture 223"/>
          <p:cNvPicPr>
            <a:picLocks noChangeAspect="1"/>
          </p:cNvPicPr>
          <p:nvPr/>
        </p:nvPicPr>
        <p:blipFill>
          <a:blip r:embed="rId5"/>
          <a:stretch>
            <a:fillRect/>
          </a:stretch>
        </p:blipFill>
        <p:spPr>
          <a:xfrm>
            <a:off x="6494264" y="3778916"/>
            <a:ext cx="473168" cy="522011"/>
          </a:xfrm>
          <a:prstGeom prst="rect">
            <a:avLst/>
          </a:prstGeom>
        </p:spPr>
      </p:pic>
      <p:sp>
        <p:nvSpPr>
          <p:cNvPr id="228" name="TextBox 227"/>
          <p:cNvSpPr txBox="1"/>
          <p:nvPr/>
        </p:nvSpPr>
        <p:spPr>
          <a:xfrm>
            <a:off x="5188613" y="3076616"/>
            <a:ext cx="1408703" cy="612169"/>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442"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Tree>
    <p:extLst>
      <p:ext uri="{BB962C8B-B14F-4D97-AF65-F5344CB8AC3E}">
        <p14:creationId xmlns:p14="http://schemas.microsoft.com/office/powerpoint/2010/main" val="285961418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2"/>
          <p:cNvSpPr txBox="1">
            <a:spLocks/>
          </p:cNvSpPr>
          <p:nvPr/>
        </p:nvSpPr>
        <p:spPr>
          <a:xfrm>
            <a:off x="251502" y="1060084"/>
            <a:ext cx="8570033" cy="661391"/>
          </a:xfrm>
          <a:prstGeom prst="rect">
            <a:avLst/>
          </a:prstGeom>
        </p:spPr>
        <p:txBody>
          <a:bodyPr vert="horz" wrap="square" lIns="105457" tIns="65910" rIns="105457" bIns="6591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75">
              <a:defRPr/>
            </a:pPr>
            <a:r>
              <a:rPr lang="en-US" sz="3459" spc="-75" dirty="0">
                <a:solidFill>
                  <a:schemeClr val="tx1"/>
                </a:solidFill>
                <a:latin typeface="Segoe UI Light"/>
              </a:rPr>
              <a:t>Service Fabric Programming Models &amp; CI/CD</a:t>
            </a:r>
          </a:p>
        </p:txBody>
      </p:sp>
      <p:sp>
        <p:nvSpPr>
          <p:cNvPr id="138" name="TextBox 137"/>
          <p:cNvSpPr txBox="1"/>
          <p:nvPr/>
        </p:nvSpPr>
        <p:spPr>
          <a:xfrm>
            <a:off x="6873822" y="5090918"/>
            <a:ext cx="180464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Other Clouds</a:t>
            </a:r>
          </a:p>
        </p:txBody>
      </p:sp>
      <p:sp>
        <p:nvSpPr>
          <p:cNvPr id="175" name="TextBox 174"/>
          <p:cNvSpPr txBox="1"/>
          <p:nvPr/>
        </p:nvSpPr>
        <p:spPr>
          <a:xfrm>
            <a:off x="1135069" y="3293398"/>
            <a:ext cx="1195078"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77" name="TextBox 176"/>
          <p:cNvSpPr txBox="1"/>
          <p:nvPr/>
        </p:nvSpPr>
        <p:spPr>
          <a:xfrm>
            <a:off x="6855645" y="3298234"/>
            <a:ext cx="1216966"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
        <p:nvSpPr>
          <p:cNvPr id="3" name="Rectangle 2"/>
          <p:cNvSpPr/>
          <p:nvPr/>
        </p:nvSpPr>
        <p:spPr bwMode="auto">
          <a:xfrm>
            <a:off x="144962" y="2234636"/>
            <a:ext cx="1011385"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Visual</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Studio</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VSTS</a:t>
            </a: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324">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Jenkins</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&amp;</a:t>
            </a:r>
          </a:p>
          <a:p>
            <a:pPr algn="ctr" defTabSz="685577" fontAlgn="base">
              <a:lnSpc>
                <a:spcPct val="90000"/>
              </a:lnSpc>
              <a:spcBef>
                <a:spcPct val="0"/>
              </a:spcBef>
              <a:spcAft>
                <a:spcPct val="0"/>
              </a:spcAft>
              <a:defRPr/>
            </a:pPr>
            <a:r>
              <a:rPr lang="en-US" sz="1324">
                <a:gradFill>
                  <a:gsLst>
                    <a:gs pos="0">
                      <a:srgbClr val="FFFFFF"/>
                    </a:gs>
                    <a:gs pos="100000">
                      <a:srgbClr val="FFFFFF"/>
                    </a:gs>
                  </a:gsLst>
                  <a:lin ang="5400000" scaled="0"/>
                </a:gradFill>
                <a:latin typeface="Segoe UI Semilight"/>
                <a:ea typeface="Segoe UI" pitchFamily="34" charset="0"/>
                <a:cs typeface="Segoe UI" pitchFamily="34" charset="0"/>
              </a:rPr>
              <a:t>Eclipse</a:t>
            </a: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p:cNvSpPr/>
          <p:nvPr/>
        </p:nvSpPr>
        <p:spPr bwMode="auto">
          <a:xfrm>
            <a:off x="7928500" y="2218840"/>
            <a:ext cx="1069598" cy="218574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r>
              <a:rPr lang="en-US" sz="1029">
                <a:gradFill>
                  <a:gsLst>
                    <a:gs pos="0">
                      <a:srgbClr val="FFFFFF"/>
                    </a:gs>
                    <a:gs pos="100000">
                      <a:srgbClr val="FFFFFF"/>
                    </a:gs>
                  </a:gsLst>
                  <a:lin ang="5400000" scaled="0"/>
                </a:gradFill>
                <a:latin typeface="Segoe UI Semilight"/>
                <a:ea typeface="Segoe UI" pitchFamily="34" charset="0"/>
                <a:cs typeface="Segoe UI" pitchFamily="34" charset="0"/>
              </a:rPr>
              <a:t>Diagnostics &amp; Monitoring</a:t>
            </a: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r>
              <a:rPr lang="en-US" sz="1176" err="1">
                <a:gradFill>
                  <a:gsLst>
                    <a:gs pos="0">
                      <a:srgbClr val="FFFFFF"/>
                    </a:gs>
                    <a:gs pos="100000">
                      <a:srgbClr val="FFFFFF"/>
                    </a:gs>
                  </a:gsLst>
                  <a:lin ang="5400000" scaled="0"/>
                </a:gradFill>
                <a:latin typeface="Segoe UI Semilight"/>
                <a:ea typeface="Segoe UI" pitchFamily="34" charset="0"/>
                <a:cs typeface="Segoe UI" pitchFamily="34" charset="0"/>
              </a:rPr>
              <a:t>AppInsights</a:t>
            </a: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 </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OMS</a:t>
            </a:r>
          </a:p>
          <a:p>
            <a:pPr algn="ctr" defTabSz="685577" fontAlgn="base">
              <a:lnSpc>
                <a:spcPct val="90000"/>
              </a:lnSpc>
              <a:spcBef>
                <a:spcPct val="0"/>
              </a:spcBef>
              <a:spcAft>
                <a:spcPct val="0"/>
              </a:spcAft>
              <a:defRPr/>
            </a:pPr>
            <a:r>
              <a:rPr lang="en-US" sz="1176">
                <a:gradFill>
                  <a:gsLst>
                    <a:gs pos="0">
                      <a:srgbClr val="FFFFFF"/>
                    </a:gs>
                    <a:gs pos="100000">
                      <a:srgbClr val="FFFFFF"/>
                    </a:gs>
                  </a:gsLst>
                  <a:lin ang="5400000" scaled="0"/>
                </a:gradFill>
                <a:latin typeface="Segoe UI Semilight"/>
                <a:ea typeface="Segoe UI" pitchFamily="34" charset="0"/>
                <a:cs typeface="Segoe UI" pitchFamily="34" charset="0"/>
              </a:rPr>
              <a:t>ELK </a:t>
            </a: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176">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029">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465907" y="3679341"/>
            <a:ext cx="488447" cy="488447"/>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7868085" y="3608269"/>
            <a:ext cx="573713" cy="573713"/>
          </a:xfrm>
          <a:prstGeom prst="rect">
            <a:avLst/>
          </a:prstGeom>
        </p:spPr>
      </p:pic>
      <p:sp>
        <p:nvSpPr>
          <p:cNvPr id="83" name="Pentagon 82"/>
          <p:cNvSpPr/>
          <p:nvPr/>
        </p:nvSpPr>
        <p:spPr bwMode="auto">
          <a:xfrm rot="5400000">
            <a:off x="7037770" y="3502528"/>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Hexagon 83"/>
          <p:cNvSpPr>
            <a:spLocks noChangeAspect="1"/>
          </p:cNvSpPr>
          <p:nvPr/>
        </p:nvSpPr>
        <p:spPr bwMode="auto">
          <a:xfrm>
            <a:off x="154877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Hexagon 84"/>
          <p:cNvSpPr>
            <a:spLocks noChangeAspect="1"/>
          </p:cNvSpPr>
          <p:nvPr/>
        </p:nvSpPr>
        <p:spPr bwMode="auto">
          <a:xfrm>
            <a:off x="225591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Hexagon 85"/>
          <p:cNvSpPr>
            <a:spLocks noChangeAspect="1"/>
          </p:cNvSpPr>
          <p:nvPr/>
        </p:nvSpPr>
        <p:spPr bwMode="auto">
          <a:xfrm>
            <a:off x="2937271"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Hexagon 86"/>
          <p:cNvSpPr>
            <a:spLocks noChangeAspect="1"/>
          </p:cNvSpPr>
          <p:nvPr/>
        </p:nvSpPr>
        <p:spPr bwMode="auto">
          <a:xfrm>
            <a:off x="363694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Hexagon 87"/>
          <p:cNvSpPr>
            <a:spLocks noChangeAspect="1"/>
          </p:cNvSpPr>
          <p:nvPr/>
        </p:nvSpPr>
        <p:spPr bwMode="auto">
          <a:xfrm>
            <a:off x="4336608"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Hexagon 88"/>
          <p:cNvSpPr>
            <a:spLocks noChangeAspect="1"/>
          </p:cNvSpPr>
          <p:nvPr/>
        </p:nvSpPr>
        <p:spPr bwMode="auto">
          <a:xfrm>
            <a:off x="5024143"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Hexagon 89"/>
          <p:cNvSpPr>
            <a:spLocks noChangeAspect="1"/>
          </p:cNvSpPr>
          <p:nvPr/>
        </p:nvSpPr>
        <p:spPr bwMode="auto">
          <a:xfrm>
            <a:off x="571303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Hexagon 90"/>
          <p:cNvSpPr>
            <a:spLocks noChangeAspect="1"/>
          </p:cNvSpPr>
          <p:nvPr/>
        </p:nvSpPr>
        <p:spPr bwMode="auto">
          <a:xfrm>
            <a:off x="6410560"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2" name="Hexagon 91"/>
          <p:cNvSpPr>
            <a:spLocks noChangeAspect="1"/>
          </p:cNvSpPr>
          <p:nvPr/>
        </p:nvSpPr>
        <p:spPr bwMode="auto">
          <a:xfrm>
            <a:off x="7089307" y="3121853"/>
            <a:ext cx="414653" cy="338272"/>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Pentagon 92"/>
          <p:cNvSpPr/>
          <p:nvPr/>
        </p:nvSpPr>
        <p:spPr bwMode="auto">
          <a:xfrm rot="5400000">
            <a:off x="1369166"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4" name="Pentagon 93"/>
          <p:cNvSpPr/>
          <p:nvPr/>
        </p:nvSpPr>
        <p:spPr bwMode="auto">
          <a:xfrm rot="5400000">
            <a:off x="5114704"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Pentagon 94"/>
          <p:cNvSpPr/>
          <p:nvPr/>
        </p:nvSpPr>
        <p:spPr bwMode="auto">
          <a:xfrm rot="5400000">
            <a:off x="3255650" y="3515392"/>
            <a:ext cx="666366" cy="994262"/>
          </a:xfrm>
          <a:prstGeom prst="homePlate">
            <a:avLst>
              <a:gd name="adj" fmla="val 38432"/>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Rectangle 95"/>
          <p:cNvSpPr/>
          <p:nvPr/>
        </p:nvSpPr>
        <p:spPr bwMode="auto">
          <a:xfrm>
            <a:off x="1204479" y="3286667"/>
            <a:ext cx="6658640" cy="558042"/>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7" name="Group 96"/>
          <p:cNvGrpSpPr/>
          <p:nvPr/>
        </p:nvGrpSpPr>
        <p:grpSpPr>
          <a:xfrm>
            <a:off x="1204478" y="2365795"/>
            <a:ext cx="6658647" cy="887300"/>
            <a:chOff x="880533" y="1857930"/>
            <a:chExt cx="10706923" cy="1512807"/>
          </a:xfrm>
        </p:grpSpPr>
        <p:sp>
          <p:nvSpPr>
            <p:cNvPr id="98" name="Hexagon 97"/>
            <p:cNvSpPr>
              <a:spLocks noChangeAspect="1"/>
            </p:cNvSpPr>
            <p:nvPr/>
          </p:nvSpPr>
          <p:spPr bwMode="auto">
            <a:xfrm>
              <a:off x="880533"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9" name="Hexagon 98"/>
            <p:cNvSpPr>
              <a:spLocks noChangeAspect="1"/>
            </p:cNvSpPr>
            <p:nvPr/>
          </p:nvSpPr>
          <p:spPr bwMode="auto">
            <a:xfrm>
              <a:off x="1438686"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Hexagon 99"/>
            <p:cNvSpPr>
              <a:spLocks noChangeAspect="1"/>
            </p:cNvSpPr>
            <p:nvPr/>
          </p:nvSpPr>
          <p:spPr bwMode="auto">
            <a:xfrm>
              <a:off x="1438686"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Hexagon 100"/>
            <p:cNvSpPr>
              <a:spLocks noChangeAspect="1"/>
            </p:cNvSpPr>
            <p:nvPr/>
          </p:nvSpPr>
          <p:spPr bwMode="auto">
            <a:xfrm>
              <a:off x="1996839"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Hexagon 101"/>
            <p:cNvSpPr>
              <a:spLocks noChangeAspect="1"/>
            </p:cNvSpPr>
            <p:nvPr/>
          </p:nvSpPr>
          <p:spPr bwMode="auto">
            <a:xfrm>
              <a:off x="1996839"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Hexagon 102"/>
            <p:cNvSpPr>
              <a:spLocks noChangeAspect="1"/>
            </p:cNvSpPr>
            <p:nvPr/>
          </p:nvSpPr>
          <p:spPr bwMode="auto">
            <a:xfrm>
              <a:off x="880533"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Hexagon 103"/>
            <p:cNvSpPr>
              <a:spLocks noChangeAspect="1"/>
            </p:cNvSpPr>
            <p:nvPr/>
          </p:nvSpPr>
          <p:spPr bwMode="auto">
            <a:xfrm>
              <a:off x="2554992"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Hexagon 104"/>
            <p:cNvSpPr>
              <a:spLocks noChangeAspect="1"/>
            </p:cNvSpPr>
            <p:nvPr/>
          </p:nvSpPr>
          <p:spPr bwMode="auto">
            <a:xfrm>
              <a:off x="2554992"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Hexagon 105"/>
            <p:cNvSpPr>
              <a:spLocks noChangeAspect="1"/>
            </p:cNvSpPr>
            <p:nvPr/>
          </p:nvSpPr>
          <p:spPr bwMode="auto">
            <a:xfrm>
              <a:off x="3113145" y="2175933"/>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Hexagon 106"/>
            <p:cNvSpPr>
              <a:spLocks noChangeAspect="1"/>
            </p:cNvSpPr>
            <p:nvPr/>
          </p:nvSpPr>
          <p:spPr bwMode="auto">
            <a:xfrm>
              <a:off x="3671298"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Hexagon 107"/>
            <p:cNvSpPr>
              <a:spLocks noChangeAspect="1"/>
            </p:cNvSpPr>
            <p:nvPr/>
          </p:nvSpPr>
          <p:spPr bwMode="auto">
            <a:xfrm>
              <a:off x="3671298"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Hexagon 108"/>
            <p:cNvSpPr>
              <a:spLocks noChangeAspect="1"/>
            </p:cNvSpPr>
            <p:nvPr/>
          </p:nvSpPr>
          <p:spPr bwMode="auto">
            <a:xfrm>
              <a:off x="4229451" y="217593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Hexagon 109"/>
            <p:cNvSpPr>
              <a:spLocks noChangeAspect="1"/>
            </p:cNvSpPr>
            <p:nvPr/>
          </p:nvSpPr>
          <p:spPr bwMode="auto">
            <a:xfrm>
              <a:off x="4229451" y="2793998"/>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Hexagon 110"/>
            <p:cNvSpPr>
              <a:spLocks noChangeAspect="1"/>
            </p:cNvSpPr>
            <p:nvPr/>
          </p:nvSpPr>
          <p:spPr bwMode="auto">
            <a:xfrm>
              <a:off x="3113145" y="2793997"/>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Hexagon 111"/>
            <p:cNvSpPr>
              <a:spLocks noChangeAspect="1"/>
            </p:cNvSpPr>
            <p:nvPr/>
          </p:nvSpPr>
          <p:spPr bwMode="auto">
            <a:xfrm>
              <a:off x="4787604"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Hexagon 112"/>
            <p:cNvSpPr>
              <a:spLocks noChangeAspect="1"/>
            </p:cNvSpPr>
            <p:nvPr/>
          </p:nvSpPr>
          <p:spPr bwMode="auto">
            <a:xfrm>
              <a:off x="4787604"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Hexagon 113"/>
            <p:cNvSpPr>
              <a:spLocks noChangeAspect="1"/>
            </p:cNvSpPr>
            <p:nvPr/>
          </p:nvSpPr>
          <p:spPr bwMode="auto">
            <a:xfrm>
              <a:off x="534246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Hexagon 114"/>
            <p:cNvSpPr>
              <a:spLocks noChangeAspect="1"/>
            </p:cNvSpPr>
            <p:nvPr/>
          </p:nvSpPr>
          <p:spPr bwMode="auto">
            <a:xfrm>
              <a:off x="5900619"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Hexagon 115"/>
            <p:cNvSpPr>
              <a:spLocks noChangeAspect="1"/>
            </p:cNvSpPr>
            <p:nvPr/>
          </p:nvSpPr>
          <p:spPr bwMode="auto">
            <a:xfrm>
              <a:off x="5900619"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Hexagon 116"/>
            <p:cNvSpPr>
              <a:spLocks noChangeAspect="1"/>
            </p:cNvSpPr>
            <p:nvPr/>
          </p:nvSpPr>
          <p:spPr bwMode="auto">
            <a:xfrm>
              <a:off x="6458772" y="217593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Hexagon 117"/>
            <p:cNvSpPr>
              <a:spLocks noChangeAspect="1"/>
            </p:cNvSpPr>
            <p:nvPr/>
          </p:nvSpPr>
          <p:spPr bwMode="auto">
            <a:xfrm>
              <a:off x="6458772" y="2793998"/>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Hexagon 118"/>
            <p:cNvSpPr>
              <a:spLocks noChangeAspect="1"/>
            </p:cNvSpPr>
            <p:nvPr/>
          </p:nvSpPr>
          <p:spPr bwMode="auto">
            <a:xfrm>
              <a:off x="5342466" y="2785530"/>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Hexagon 119"/>
            <p:cNvSpPr>
              <a:spLocks noChangeAspect="1"/>
            </p:cNvSpPr>
            <p:nvPr/>
          </p:nvSpPr>
          <p:spPr bwMode="auto">
            <a:xfrm>
              <a:off x="7016925" y="1866396"/>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Hexagon 120"/>
            <p:cNvSpPr>
              <a:spLocks noChangeAspect="1"/>
            </p:cNvSpPr>
            <p:nvPr/>
          </p:nvSpPr>
          <p:spPr bwMode="auto">
            <a:xfrm>
              <a:off x="7016925" y="2484462"/>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Hexagon 121"/>
            <p:cNvSpPr>
              <a:spLocks noChangeAspect="1"/>
            </p:cNvSpPr>
            <p:nvPr/>
          </p:nvSpPr>
          <p:spPr bwMode="auto">
            <a:xfrm>
              <a:off x="7575078" y="2175933"/>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Hexagon 122"/>
            <p:cNvSpPr>
              <a:spLocks noChangeAspect="1"/>
            </p:cNvSpPr>
            <p:nvPr/>
          </p:nvSpPr>
          <p:spPr bwMode="auto">
            <a:xfrm>
              <a:off x="8133231" y="18663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4" name="Hexagon 123"/>
            <p:cNvSpPr>
              <a:spLocks noChangeAspect="1"/>
            </p:cNvSpPr>
            <p:nvPr/>
          </p:nvSpPr>
          <p:spPr bwMode="auto">
            <a:xfrm>
              <a:off x="8133231" y="2484462"/>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Hexagon 124"/>
            <p:cNvSpPr>
              <a:spLocks noChangeAspect="1"/>
            </p:cNvSpPr>
            <p:nvPr/>
          </p:nvSpPr>
          <p:spPr bwMode="auto">
            <a:xfrm>
              <a:off x="8691384" y="2175932"/>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Hexagon 125"/>
            <p:cNvSpPr>
              <a:spLocks noChangeAspect="1"/>
            </p:cNvSpPr>
            <p:nvPr/>
          </p:nvSpPr>
          <p:spPr bwMode="auto">
            <a:xfrm>
              <a:off x="8691384" y="2793998"/>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7" name="Hexagon 126"/>
            <p:cNvSpPr>
              <a:spLocks noChangeAspect="1"/>
            </p:cNvSpPr>
            <p:nvPr/>
          </p:nvSpPr>
          <p:spPr bwMode="auto">
            <a:xfrm>
              <a:off x="7575078" y="2793997"/>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8" name="Hexagon 127"/>
            <p:cNvSpPr>
              <a:spLocks noChangeAspect="1"/>
            </p:cNvSpPr>
            <p:nvPr/>
          </p:nvSpPr>
          <p:spPr bwMode="auto">
            <a:xfrm>
              <a:off x="9249537" y="1866396"/>
              <a:ext cx="666750" cy="576739"/>
            </a:xfrm>
            <a:prstGeom prst="hexagon">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Hexagon 128"/>
            <p:cNvSpPr>
              <a:spLocks noChangeAspect="1"/>
            </p:cNvSpPr>
            <p:nvPr/>
          </p:nvSpPr>
          <p:spPr bwMode="auto">
            <a:xfrm>
              <a:off x="9249537" y="2484462"/>
              <a:ext cx="666750" cy="576739"/>
            </a:xfrm>
            <a:prstGeom prst="hexagon">
              <a:avLst/>
            </a:prstGeom>
            <a:solidFill>
              <a:srgbClr val="0078D7">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0" name="Hexagon 129"/>
            <p:cNvSpPr>
              <a:spLocks noChangeAspect="1"/>
            </p:cNvSpPr>
            <p:nvPr/>
          </p:nvSpPr>
          <p:spPr bwMode="auto">
            <a:xfrm>
              <a:off x="9804400" y="2167467"/>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1" name="Hexagon 130"/>
            <p:cNvSpPr>
              <a:spLocks noChangeAspect="1"/>
            </p:cNvSpPr>
            <p:nvPr/>
          </p:nvSpPr>
          <p:spPr bwMode="auto">
            <a:xfrm>
              <a:off x="10362553" y="1857930"/>
              <a:ext cx="666750" cy="576739"/>
            </a:xfrm>
            <a:prstGeom prst="hexagon">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Hexagon 131"/>
            <p:cNvSpPr>
              <a:spLocks noChangeAspect="1"/>
            </p:cNvSpPr>
            <p:nvPr/>
          </p:nvSpPr>
          <p:spPr bwMode="auto">
            <a:xfrm>
              <a:off x="10362553" y="2475996"/>
              <a:ext cx="666750" cy="576739"/>
            </a:xfrm>
            <a:prstGeom prst="hexagon">
              <a:avLst/>
            </a:prstGeom>
            <a:solidFill>
              <a:srgbClr val="0078D7">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Hexagon 132"/>
            <p:cNvSpPr>
              <a:spLocks noChangeAspect="1"/>
            </p:cNvSpPr>
            <p:nvPr/>
          </p:nvSpPr>
          <p:spPr bwMode="auto">
            <a:xfrm>
              <a:off x="10920706" y="2167466"/>
              <a:ext cx="666750" cy="576739"/>
            </a:xfrm>
            <a:prstGeom prst="hexagon">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4" name="Hexagon 133"/>
            <p:cNvSpPr>
              <a:spLocks noChangeAspect="1"/>
            </p:cNvSpPr>
            <p:nvPr/>
          </p:nvSpPr>
          <p:spPr bwMode="auto">
            <a:xfrm>
              <a:off x="10920706" y="2785532"/>
              <a:ext cx="666750" cy="576739"/>
            </a:xfrm>
            <a:prstGeom prst="hexagon">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5" name="Hexagon 134"/>
            <p:cNvSpPr>
              <a:spLocks noChangeAspect="1"/>
            </p:cNvSpPr>
            <p:nvPr/>
          </p:nvSpPr>
          <p:spPr bwMode="auto">
            <a:xfrm>
              <a:off x="9804400" y="2785531"/>
              <a:ext cx="666750" cy="576739"/>
            </a:xfrm>
            <a:prstGeom prst="hexagon">
              <a:avLst/>
            </a:prstGeom>
            <a:solidFill>
              <a:srgbClr val="0078D7">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31653" tIns="105322" rIns="131653" bIns="105322" numCol="1" spcCol="0" rtlCol="0" fromWordArt="0" anchor="t" anchorCtr="0" forceAA="0" compatLnSpc="1">
              <a:prstTxWarp prst="textNoShape">
                <a:avLst/>
              </a:prstTxWarp>
              <a:noAutofit/>
            </a:bodyPr>
            <a:lstStyle/>
            <a:p>
              <a:pPr algn="ctr" defTabSz="671217" fontAlgn="base">
                <a:lnSpc>
                  <a:spcPct val="90000"/>
                </a:lnSpc>
                <a:spcBef>
                  <a:spcPct val="0"/>
                </a:spcBef>
                <a:spcAft>
                  <a:spcPct val="0"/>
                </a:spcAft>
                <a:defRPr/>
              </a:pPr>
              <a:endParaRPr lang="en-US" sz="1324"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36" name="TextBox 135"/>
          <p:cNvSpPr txBox="1"/>
          <p:nvPr/>
        </p:nvSpPr>
        <p:spPr>
          <a:xfrm>
            <a:off x="3210742" y="5079080"/>
            <a:ext cx="741320" cy="396085"/>
          </a:xfrm>
          <a:prstGeom prst="rect">
            <a:avLst/>
          </a:prstGeom>
          <a:noFill/>
        </p:spPr>
        <p:txBody>
          <a:bodyPr wrap="square" lIns="131653" tIns="105322" rIns="131653" bIns="105322" rtlCol="0">
            <a:spAutoFit/>
          </a:bodyPr>
          <a:lstStyle/>
          <a:p>
            <a:pPr defTabSz="671411">
              <a:lnSpc>
                <a:spcPct val="90000"/>
              </a:lnSpc>
              <a:spcAft>
                <a:spcPts val="431"/>
              </a:spcAft>
              <a:defRPr/>
            </a:pPr>
            <a:r>
              <a:rPr lang="en-US" sz="1324" kern="0">
                <a:latin typeface="Segoe UI Semilight"/>
                <a:ea typeface="MS PGothic" panose="020B0600070205080204" pitchFamily="34" charset="-128"/>
              </a:rPr>
              <a:t>Azure</a:t>
            </a:r>
          </a:p>
        </p:txBody>
      </p:sp>
      <p:sp>
        <p:nvSpPr>
          <p:cNvPr id="137" name="Freeform 136"/>
          <p:cNvSpPr>
            <a:spLocks/>
          </p:cNvSpPr>
          <p:nvPr/>
        </p:nvSpPr>
        <p:spPr bwMode="auto">
          <a:xfrm>
            <a:off x="3058646" y="444800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sp>
        <p:nvSpPr>
          <p:cNvPr id="139" name="Freeform 138"/>
          <p:cNvSpPr>
            <a:spLocks/>
          </p:cNvSpPr>
          <p:nvPr/>
        </p:nvSpPr>
        <p:spPr bwMode="auto">
          <a:xfrm>
            <a:off x="6791029" y="4435731"/>
            <a:ext cx="1115140" cy="58215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65826" tIns="32912" rIns="65826" bIns="32912" numCol="1" anchor="t" anchorCtr="0" compatLnSpc="1">
            <a:prstTxWarp prst="textNoShape">
              <a:avLst/>
            </a:prstTxWarp>
          </a:bodyPr>
          <a:lstStyle/>
          <a:p>
            <a:pPr defTabSz="671411">
              <a:defRPr/>
            </a:pPr>
            <a:endParaRPr lang="en-US" sz="1029" kern="0">
              <a:solidFill>
                <a:srgbClr val="505050"/>
              </a:solidFill>
              <a:latin typeface="Segoe UI Semilight"/>
              <a:ea typeface="MS PGothic" panose="020B0600070205080204" pitchFamily="34" charset="-128"/>
            </a:endParaRPr>
          </a:p>
        </p:txBody>
      </p:sp>
      <p:grpSp>
        <p:nvGrpSpPr>
          <p:cNvPr id="141" name="Group 8"/>
          <p:cNvGrpSpPr>
            <a:grpSpLocks noChangeAspect="1"/>
          </p:cNvGrpSpPr>
          <p:nvPr/>
        </p:nvGrpSpPr>
        <p:grpSpPr bwMode="auto">
          <a:xfrm>
            <a:off x="4906500" y="4204432"/>
            <a:ext cx="1125277" cy="1060610"/>
            <a:chOff x="4385" y="3099"/>
            <a:chExt cx="1613" cy="1612"/>
          </a:xfrm>
        </p:grpSpPr>
        <p:sp>
          <p:nvSpPr>
            <p:cNvPr id="142"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3"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4"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5"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6" name="Rectangle 145"/>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7"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8"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49"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0"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1"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2"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3"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4"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sp>
          <p:nvSpPr>
            <p:cNvPr id="155"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5826" tIns="32912" rIns="65826" bIns="32912" numCol="1" anchor="t" anchorCtr="0" compatLnSpc="1">
              <a:prstTxWarp prst="textNoShape">
                <a:avLst/>
              </a:prstTxWarp>
            </a:bodyPr>
            <a:lstStyle/>
            <a:p>
              <a:pPr defTabSz="671411">
                <a:defRPr/>
              </a:pPr>
              <a:endParaRPr lang="en-US" sz="1029" b="1" kern="0">
                <a:solidFill>
                  <a:srgbClr val="505050"/>
                </a:solidFill>
                <a:latin typeface="Segoe UI Semilight"/>
                <a:ea typeface="MS PGothic" panose="020B0600070205080204" pitchFamily="34" charset="-128"/>
              </a:endParaRPr>
            </a:p>
          </p:txBody>
        </p:sp>
      </p:grpSp>
      <p:pic>
        <p:nvPicPr>
          <p:cNvPr id="224" name="Picture 223"/>
          <p:cNvPicPr>
            <a:picLocks noChangeAspect="1"/>
          </p:cNvPicPr>
          <p:nvPr/>
        </p:nvPicPr>
        <p:blipFill>
          <a:blip r:embed="rId6"/>
          <a:stretch>
            <a:fillRect/>
          </a:stretch>
        </p:blipFill>
        <p:spPr>
          <a:xfrm>
            <a:off x="6248416" y="3886982"/>
            <a:ext cx="408766" cy="425309"/>
          </a:xfrm>
          <a:prstGeom prst="rect">
            <a:avLst/>
          </a:prstGeom>
        </p:spPr>
      </p:pic>
      <p:sp>
        <p:nvSpPr>
          <p:cNvPr id="178" name="TextBox 177"/>
          <p:cNvSpPr txBox="1"/>
          <p:nvPr/>
        </p:nvSpPr>
        <p:spPr>
          <a:xfrm>
            <a:off x="2181927" y="3307621"/>
            <a:ext cx="1031277"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Always On</a:t>
            </a:r>
            <a:br>
              <a:rPr lang="en-US" sz="1176" kern="0">
                <a:gradFill>
                  <a:gsLst>
                    <a:gs pos="12097">
                      <a:srgbClr val="FFFFFF"/>
                    </a:gs>
                    <a:gs pos="34000">
                      <a:srgbClr val="FFFFFF"/>
                    </a:gs>
                  </a:gsLst>
                  <a:lin ang="5400000" scaled="0"/>
                </a:gradFill>
                <a:latin typeface="Segoe UI Semilight"/>
                <a:ea typeface="MS PGothic" panose="020B0600070205080204" pitchFamily="34" charset="-128"/>
              </a:rPr>
            </a:br>
            <a:r>
              <a:rPr lang="en-US" sz="1176" kern="0">
                <a:gradFill>
                  <a:gsLst>
                    <a:gs pos="12097">
                      <a:srgbClr val="FFFFFF"/>
                    </a:gs>
                    <a:gs pos="34000">
                      <a:srgbClr val="FFFFFF"/>
                    </a:gs>
                  </a:gsLst>
                  <a:lin ang="5400000" scaled="0"/>
                </a:gradFill>
                <a:latin typeface="Segoe UI Semilight"/>
                <a:ea typeface="MS PGothic" panose="020B0600070205080204" pitchFamily="34" charset="-128"/>
              </a:rPr>
              <a:t>Availability</a:t>
            </a:r>
          </a:p>
        </p:txBody>
      </p:sp>
      <p:sp>
        <p:nvSpPr>
          <p:cNvPr id="179" name="TextBox 178"/>
          <p:cNvSpPr txBox="1"/>
          <p:nvPr/>
        </p:nvSpPr>
        <p:spPr>
          <a:xfrm>
            <a:off x="6052386" y="3306071"/>
            <a:ext cx="1293268"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Dev &amp; Ops Tooling</a:t>
            </a:r>
          </a:p>
        </p:txBody>
      </p:sp>
      <p:sp>
        <p:nvSpPr>
          <p:cNvPr id="180" name="TextBox 179"/>
          <p:cNvSpPr txBox="1"/>
          <p:nvPr/>
        </p:nvSpPr>
        <p:spPr>
          <a:xfrm>
            <a:off x="4137775" y="3304344"/>
            <a:ext cx="1198324"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Programming Models</a:t>
            </a:r>
          </a:p>
        </p:txBody>
      </p:sp>
      <p:sp>
        <p:nvSpPr>
          <p:cNvPr id="181" name="TextBox 180"/>
          <p:cNvSpPr txBox="1"/>
          <p:nvPr/>
        </p:nvSpPr>
        <p:spPr>
          <a:xfrm>
            <a:off x="5120475" y="3314783"/>
            <a:ext cx="1216966" cy="538431"/>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Health &amp; Monitoring</a:t>
            </a:r>
          </a:p>
        </p:txBody>
      </p:sp>
      <p:sp>
        <p:nvSpPr>
          <p:cNvPr id="182" name="TextBox 181"/>
          <p:cNvSpPr txBox="1"/>
          <p:nvPr/>
        </p:nvSpPr>
        <p:spPr>
          <a:xfrm>
            <a:off x="1423673" y="5073204"/>
            <a:ext cx="1350515" cy="391902"/>
          </a:xfrm>
          <a:prstGeom prst="rect">
            <a:avLst/>
          </a:prstGeom>
          <a:noFill/>
        </p:spPr>
        <p:txBody>
          <a:bodyPr wrap="square" lIns="129065" tIns="103251" rIns="129065" bIns="103251" rtlCol="0">
            <a:spAutoFit/>
          </a:bodyPr>
          <a:lstStyle/>
          <a:p>
            <a:pPr defTabSz="658184">
              <a:lnSpc>
                <a:spcPct val="90000"/>
              </a:lnSpc>
              <a:spcAft>
                <a:spcPts val="423"/>
              </a:spcAft>
              <a:defRPr/>
            </a:pPr>
            <a:r>
              <a:rPr lang="en-US" sz="1324" kern="0" dirty="0">
                <a:latin typeface="Segoe UI Semilight"/>
                <a:ea typeface="MS PGothic" panose="020B0600070205080204" pitchFamily="34" charset="-128"/>
              </a:rPr>
              <a:t>Dev Box</a:t>
            </a:r>
          </a:p>
        </p:txBody>
      </p:sp>
      <p:sp>
        <p:nvSpPr>
          <p:cNvPr id="183" name="TextBox 182"/>
          <p:cNvSpPr txBox="1"/>
          <p:nvPr/>
        </p:nvSpPr>
        <p:spPr>
          <a:xfrm>
            <a:off x="3107127" y="3392046"/>
            <a:ext cx="1216966" cy="375566"/>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Orchestration</a:t>
            </a:r>
          </a:p>
        </p:txBody>
      </p:sp>
      <p:sp>
        <p:nvSpPr>
          <p:cNvPr id="156" name="TextBox 155"/>
          <p:cNvSpPr txBox="1"/>
          <p:nvPr/>
        </p:nvSpPr>
        <p:spPr>
          <a:xfrm>
            <a:off x="4736938" y="5102744"/>
            <a:ext cx="1595066" cy="396085"/>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324" kern="0">
                <a:latin typeface="Segoe UI Semilight"/>
                <a:ea typeface="MS PGothic" panose="020B0600070205080204" pitchFamily="34" charset="-128"/>
              </a:rPr>
              <a:t>On Premise</a:t>
            </a:r>
          </a:p>
        </p:txBody>
      </p:sp>
      <p:pic>
        <p:nvPicPr>
          <p:cNvPr id="4" name="Picture 3"/>
          <p:cNvPicPr>
            <a:picLocks noChangeAspect="1"/>
          </p:cNvPicPr>
          <p:nvPr/>
        </p:nvPicPr>
        <p:blipFill>
          <a:blip r:embed="rId7"/>
          <a:stretch>
            <a:fillRect/>
          </a:stretch>
        </p:blipFill>
        <p:spPr>
          <a:xfrm>
            <a:off x="1388874" y="4448895"/>
            <a:ext cx="927740" cy="648663"/>
          </a:xfrm>
          <a:prstGeom prst="rect">
            <a:avLst/>
          </a:prstGeom>
        </p:spPr>
      </p:pic>
      <p:pic>
        <p:nvPicPr>
          <p:cNvPr id="9" name="Picture 8"/>
          <p:cNvPicPr>
            <a:picLocks noChangeAspect="1"/>
          </p:cNvPicPr>
          <p:nvPr/>
        </p:nvPicPr>
        <p:blipFill>
          <a:blip r:embed="rId8"/>
          <a:stretch>
            <a:fillRect/>
          </a:stretch>
        </p:blipFill>
        <p:spPr>
          <a:xfrm>
            <a:off x="389418" y="3148837"/>
            <a:ext cx="489993" cy="486416"/>
          </a:xfrm>
          <a:prstGeom prst="rect">
            <a:avLst/>
          </a:prstGeom>
        </p:spPr>
      </p:pic>
      <p:sp>
        <p:nvSpPr>
          <p:cNvPr id="157" name="Rectangle 156"/>
          <p:cNvSpPr/>
          <p:nvPr/>
        </p:nvSpPr>
        <p:spPr bwMode="auto">
          <a:xfrm>
            <a:off x="4604928" y="2766311"/>
            <a:ext cx="1555915"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Guest Executables</a:t>
            </a:r>
          </a:p>
        </p:txBody>
      </p:sp>
      <p:sp>
        <p:nvSpPr>
          <p:cNvPr id="158" name="Rectangle 157"/>
          <p:cNvSpPr/>
          <p:nvPr/>
        </p:nvSpPr>
        <p:spPr bwMode="auto">
          <a:xfrm>
            <a:off x="1243335" y="2766311"/>
            <a:ext cx="3237583"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Services</a:t>
            </a:r>
          </a:p>
        </p:txBody>
      </p:sp>
      <p:sp>
        <p:nvSpPr>
          <p:cNvPr id="159" name="Rectangle 158"/>
          <p:cNvSpPr/>
          <p:nvPr/>
        </p:nvSpPr>
        <p:spPr bwMode="auto">
          <a:xfrm>
            <a:off x="2925001" y="2237968"/>
            <a:ext cx="1555916" cy="442874"/>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rPr>
              <a:t>Reliable Actors</a:t>
            </a:r>
          </a:p>
        </p:txBody>
      </p:sp>
      <p:sp>
        <p:nvSpPr>
          <p:cNvPr id="160" name="Rectangle 159"/>
          <p:cNvSpPr/>
          <p:nvPr/>
        </p:nvSpPr>
        <p:spPr bwMode="auto">
          <a:xfrm>
            <a:off x="1243334" y="2237967"/>
            <a:ext cx="1555916" cy="440031"/>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50" kern="0" dirty="0">
                <a:latin typeface="Calibri" panose="020F0502020204030204"/>
                <a:ea typeface="Segoe UI" pitchFamily="34" charset="0"/>
                <a:cs typeface="Segoe UI" pitchFamily="34" charset="0"/>
              </a:rPr>
              <a:t>  </a:t>
            </a:r>
            <a:r>
              <a:rPr lang="en-US" sz="1350" dirty="0">
                <a:latin typeface="Calibri" panose="020F0502020204030204" pitchFamily="34" charset="0"/>
                <a:cs typeface="Calibri" panose="020F0502020204030204" pitchFamily="34" charset="0"/>
              </a:rPr>
              <a:t>.NET Core/Full .NET/Java</a:t>
            </a:r>
            <a:endParaRPr lang="en-US" sz="1350" kern="0" dirty="0">
              <a:latin typeface="Calibri" panose="020F0502020204030204" pitchFamily="34" charset="0"/>
              <a:ea typeface="Segoe UI" pitchFamily="34" charset="0"/>
              <a:cs typeface="Calibri" panose="020F0502020204030204" pitchFamily="34" charset="0"/>
            </a:endParaRPr>
          </a:p>
        </p:txBody>
      </p:sp>
      <p:sp>
        <p:nvSpPr>
          <p:cNvPr id="161" name="Rectangle 160"/>
          <p:cNvSpPr/>
          <p:nvPr/>
        </p:nvSpPr>
        <p:spPr bwMode="auto">
          <a:xfrm>
            <a:off x="6265626" y="2764306"/>
            <a:ext cx="1555915" cy="444880"/>
          </a:xfrm>
          <a:prstGeom prst="rect">
            <a:avLst/>
          </a:prstGeom>
          <a:solidFill>
            <a:schemeClr val="accent5">
              <a:lumMod val="75000"/>
            </a:schemeClr>
          </a:solidFill>
          <a:ln w="6350" cap="flat" cmpd="sng" algn="ctr">
            <a:noFill/>
            <a:prstDash val="solid"/>
            <a:miter lim="800000"/>
            <a:headEnd type="none" w="med" len="med"/>
            <a:tailEnd type="none" w="med" len="med"/>
          </a:ln>
          <a:effectLst/>
        </p:spPr>
        <p:txBody>
          <a:bodyPr tIns="65910" rIns="24719" bIns="24719" anchor="ctr"/>
          <a:lstStyle/>
          <a:p>
            <a:pPr algn="ctr" defTabSz="672023">
              <a:defRPr/>
            </a:pPr>
            <a:r>
              <a:rPr lang="en-US" sz="1324" kern="0">
                <a:gradFill>
                  <a:gsLst>
                    <a:gs pos="0">
                      <a:srgbClr val="FFFFFF"/>
                    </a:gs>
                    <a:gs pos="100000">
                      <a:srgbClr val="FFFFFF"/>
                    </a:gs>
                  </a:gsLst>
                  <a:lin ang="5400000" scaled="0"/>
                </a:gradFill>
                <a:latin typeface="Calibri" panose="020F0502020204030204"/>
                <a:ea typeface="Segoe UI" pitchFamily="34" charset="0"/>
                <a:cs typeface="Segoe UI" pitchFamily="34" charset="0"/>
              </a:rPr>
              <a:t>Containers</a:t>
            </a:r>
          </a:p>
        </p:txBody>
      </p:sp>
      <p:pic>
        <p:nvPicPr>
          <p:cNvPr id="163" name="Picture 162"/>
          <p:cNvPicPr>
            <a:picLocks noChangeAspect="1"/>
          </p:cNvPicPr>
          <p:nvPr/>
        </p:nvPicPr>
        <p:blipFill>
          <a:blip r:embed="rId9"/>
          <a:stretch>
            <a:fillRect/>
          </a:stretch>
        </p:blipFill>
        <p:spPr>
          <a:xfrm>
            <a:off x="2363603" y="3856009"/>
            <a:ext cx="599168" cy="719001"/>
          </a:xfrm>
          <a:prstGeom prst="rect">
            <a:avLst/>
          </a:prstGeom>
        </p:spPr>
      </p:pic>
      <p:sp>
        <p:nvSpPr>
          <p:cNvPr id="164" name="TextBox 163"/>
          <p:cNvSpPr txBox="1"/>
          <p:nvPr/>
        </p:nvSpPr>
        <p:spPr>
          <a:xfrm>
            <a:off x="1154381" y="3260921"/>
            <a:ext cx="1196707"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Lifecycle</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Management</a:t>
            </a:r>
          </a:p>
        </p:txBody>
      </p:sp>
      <p:sp>
        <p:nvSpPr>
          <p:cNvPr id="165" name="TextBox 164"/>
          <p:cNvSpPr txBox="1"/>
          <p:nvPr/>
        </p:nvSpPr>
        <p:spPr>
          <a:xfrm>
            <a:off x="6776076" y="3255666"/>
            <a:ext cx="1408703" cy="589727"/>
          </a:xfrm>
          <a:prstGeom prst="rect">
            <a:avLst/>
          </a:prstGeom>
          <a:noFill/>
        </p:spPr>
        <p:txBody>
          <a:bodyPr wrap="square" lIns="131653" tIns="105322" rIns="131653" bIns="105322" rtlCol="0">
            <a:spAutoFit/>
          </a:bodyPr>
          <a:lstStyle/>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Auto</a:t>
            </a:r>
          </a:p>
          <a:p>
            <a:pPr algn="ctr" defTabSz="671411">
              <a:lnSpc>
                <a:spcPct val="90000"/>
              </a:lnSpc>
              <a:spcAft>
                <a:spcPts val="431"/>
              </a:spcAft>
              <a:defRPr/>
            </a:pPr>
            <a:r>
              <a:rPr lang="en-US" sz="1176" kern="0">
                <a:gradFill>
                  <a:gsLst>
                    <a:gs pos="12097">
                      <a:srgbClr val="FFFFFF"/>
                    </a:gs>
                    <a:gs pos="34000">
                      <a:srgbClr val="FFFFFF"/>
                    </a:gs>
                  </a:gsLst>
                  <a:lin ang="5400000" scaled="0"/>
                </a:gradFill>
                <a:latin typeface="Segoe UI Semilight"/>
                <a:ea typeface="MS PGothic" panose="020B0600070205080204" pitchFamily="34" charset="-128"/>
              </a:rPr>
              <a:t>scaling</a:t>
            </a:r>
          </a:p>
        </p:txBody>
      </p:sp>
    </p:spTree>
    <p:extLst>
      <p:ext uri="{BB962C8B-B14F-4D97-AF65-F5344CB8AC3E}">
        <p14:creationId xmlns:p14="http://schemas.microsoft.com/office/powerpoint/2010/main" val="24582892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 y="228600"/>
            <a:ext cx="7513320" cy="1127760"/>
          </a:xfrm>
          <a:prstGeom prst="rect">
            <a:avLst/>
          </a:prstGeom>
        </p:spPr>
        <p:txBody>
          <a:bodyPr vert="horz" wrap="square" lIns="0" tIns="0" rIns="0" bIns="0" rtlCol="0" anchor="t">
            <a:normAutofit/>
          </a:bodyPr>
          <a:lstStyle/>
          <a:p>
            <a:r>
              <a:rPr dirty="0"/>
              <a:t>kube-apiserver</a:t>
            </a:r>
          </a:p>
        </p:txBody>
      </p:sp>
      <p:sp>
        <p:nvSpPr>
          <p:cNvPr id="3" name="object 3"/>
          <p:cNvSpPr txBox="1">
            <a:spLocks noGrp="1"/>
          </p:cNvSpPr>
          <p:nvPr>
            <p:ph type="body" idx="1"/>
          </p:nvPr>
        </p:nvSpPr>
        <p:spPr>
          <a:xfrm>
            <a:off x="381000" y="2270125"/>
            <a:ext cx="8382000" cy="1900136"/>
          </a:xfrm>
          <a:prstGeom prst="rect">
            <a:avLst/>
          </a:prstGeom>
        </p:spPr>
        <p:txBody>
          <a:bodyPr vert="horz" wrap="square" lIns="0" tIns="12700" rIns="0" bIns="0" rtlCol="0">
            <a:spAutoFit/>
          </a:bodyPr>
          <a:lstStyle/>
          <a:p>
            <a:pPr marL="474345" marR="140335">
              <a:lnSpc>
                <a:spcPct val="113300"/>
              </a:lnSpc>
              <a:spcBef>
                <a:spcPts val="100"/>
              </a:spcBef>
            </a:pPr>
            <a:r>
              <a:rPr sz="1600" spc="-95" dirty="0"/>
              <a:t>The</a:t>
            </a:r>
            <a:r>
              <a:rPr sz="1600" spc="-250" dirty="0"/>
              <a:t> </a:t>
            </a:r>
            <a:r>
              <a:rPr sz="1600" spc="-100" dirty="0"/>
              <a:t>apiserver</a:t>
            </a:r>
            <a:r>
              <a:rPr sz="1600" spc="-250" dirty="0"/>
              <a:t> </a:t>
            </a:r>
            <a:r>
              <a:rPr sz="1600" spc="-95" dirty="0"/>
              <a:t>provides</a:t>
            </a:r>
            <a:r>
              <a:rPr sz="1600" spc="-250" dirty="0"/>
              <a:t> </a:t>
            </a:r>
            <a:r>
              <a:rPr sz="1600" spc="-150" dirty="0"/>
              <a:t>a</a:t>
            </a:r>
            <a:r>
              <a:rPr sz="1600" spc="-250" dirty="0"/>
              <a:t> </a:t>
            </a:r>
            <a:r>
              <a:rPr sz="1600" spc="-75" dirty="0"/>
              <a:t>forward</a:t>
            </a:r>
            <a:r>
              <a:rPr sz="1600" spc="-250" dirty="0"/>
              <a:t> </a:t>
            </a:r>
            <a:r>
              <a:rPr sz="1600" spc="-100" dirty="0"/>
              <a:t>facing</a:t>
            </a:r>
            <a:r>
              <a:rPr sz="1600" spc="-250" dirty="0"/>
              <a:t> </a:t>
            </a:r>
            <a:r>
              <a:rPr sz="1600" spc="-114" dirty="0"/>
              <a:t>REST</a:t>
            </a:r>
            <a:r>
              <a:rPr sz="1600" spc="-250" dirty="0"/>
              <a:t> </a:t>
            </a:r>
            <a:r>
              <a:rPr sz="1600" spc="-80" dirty="0"/>
              <a:t>interface</a:t>
            </a:r>
            <a:r>
              <a:rPr sz="1600" spc="-250" dirty="0"/>
              <a:t> </a:t>
            </a:r>
            <a:r>
              <a:rPr sz="1600" spc="-70" dirty="0"/>
              <a:t>into</a:t>
            </a:r>
            <a:r>
              <a:rPr sz="1600" spc="-250" dirty="0"/>
              <a:t> </a:t>
            </a:r>
            <a:r>
              <a:rPr sz="1600" spc="-95" dirty="0"/>
              <a:t>the</a:t>
            </a:r>
            <a:r>
              <a:rPr sz="1600" spc="-250" dirty="0"/>
              <a:t> </a:t>
            </a:r>
            <a:r>
              <a:rPr sz="1600" spc="-105" dirty="0"/>
              <a:t>kubernetes  </a:t>
            </a:r>
            <a:r>
              <a:rPr sz="1600" spc="-70" dirty="0"/>
              <a:t>control </a:t>
            </a:r>
            <a:r>
              <a:rPr sz="1600" spc="-110" dirty="0"/>
              <a:t>plane </a:t>
            </a:r>
            <a:r>
              <a:rPr sz="1600" spc="-125" dirty="0"/>
              <a:t>and </a:t>
            </a:r>
            <a:r>
              <a:rPr sz="1600" spc="-110" dirty="0"/>
              <a:t>datastore. </a:t>
            </a:r>
            <a:r>
              <a:rPr sz="1600" spc="-25" dirty="0"/>
              <a:t>All </a:t>
            </a:r>
            <a:r>
              <a:rPr sz="1600" spc="-100" dirty="0"/>
              <a:t>clients, </a:t>
            </a:r>
            <a:r>
              <a:rPr sz="1600" spc="-95" dirty="0"/>
              <a:t>including </a:t>
            </a:r>
            <a:r>
              <a:rPr sz="1600" spc="-135" dirty="0"/>
              <a:t>nodes, </a:t>
            </a:r>
            <a:r>
              <a:rPr sz="1600" spc="-114" dirty="0"/>
              <a:t>users </a:t>
            </a:r>
            <a:r>
              <a:rPr sz="1600" spc="-125" dirty="0"/>
              <a:t>and </a:t>
            </a:r>
            <a:r>
              <a:rPr sz="1600" spc="-80" dirty="0"/>
              <a:t>other  </a:t>
            </a:r>
            <a:r>
              <a:rPr sz="1600" spc="-90" dirty="0"/>
              <a:t>applications</a:t>
            </a:r>
            <a:r>
              <a:rPr sz="1600" spc="-254" dirty="0"/>
              <a:t> </a:t>
            </a:r>
            <a:r>
              <a:rPr sz="1600" spc="-80" dirty="0"/>
              <a:t>interact</a:t>
            </a:r>
            <a:r>
              <a:rPr sz="1600" spc="-250" dirty="0"/>
              <a:t> </a:t>
            </a:r>
            <a:r>
              <a:rPr sz="1600" spc="-70" dirty="0"/>
              <a:t>with</a:t>
            </a:r>
            <a:r>
              <a:rPr sz="1600" spc="-250" dirty="0"/>
              <a:t> </a:t>
            </a:r>
            <a:r>
              <a:rPr sz="1600" spc="-105" dirty="0"/>
              <a:t>kubernetes</a:t>
            </a:r>
            <a:r>
              <a:rPr sz="1600" spc="-260" dirty="0"/>
              <a:t> </a:t>
            </a:r>
            <a:r>
              <a:rPr sz="1600" b="1" spc="-25" dirty="0">
                <a:latin typeface="Arial"/>
                <a:cs typeface="Arial"/>
              </a:rPr>
              <a:t>strictly</a:t>
            </a:r>
            <a:r>
              <a:rPr sz="1600" b="1" spc="-140" dirty="0">
                <a:latin typeface="Arial"/>
                <a:cs typeface="Arial"/>
              </a:rPr>
              <a:t> </a:t>
            </a:r>
            <a:r>
              <a:rPr sz="1600" spc="-105" dirty="0"/>
              <a:t>through</a:t>
            </a:r>
            <a:r>
              <a:rPr sz="1600" spc="-250" dirty="0"/>
              <a:t> </a:t>
            </a:r>
            <a:r>
              <a:rPr sz="1600" spc="-95" dirty="0"/>
              <a:t>the</a:t>
            </a:r>
            <a:r>
              <a:rPr sz="1600" spc="-250" dirty="0"/>
              <a:t> </a:t>
            </a:r>
            <a:r>
              <a:rPr sz="1600" spc="-60" dirty="0"/>
              <a:t>API</a:t>
            </a:r>
            <a:r>
              <a:rPr sz="1600" spc="-250" dirty="0"/>
              <a:t> </a:t>
            </a:r>
            <a:r>
              <a:rPr sz="1600" spc="-135" dirty="0"/>
              <a:t>Server.</a:t>
            </a:r>
            <a:endParaRPr sz="1600" dirty="0">
              <a:latin typeface="Arial"/>
              <a:cs typeface="Arial"/>
            </a:endParaRPr>
          </a:p>
          <a:p>
            <a:pPr marL="474345" marR="5080">
              <a:lnSpc>
                <a:spcPct val="113300"/>
              </a:lnSpc>
              <a:spcBef>
                <a:spcPts val="1650"/>
              </a:spcBef>
            </a:pPr>
            <a:r>
              <a:rPr sz="1600" spc="-110" dirty="0"/>
              <a:t>It </a:t>
            </a:r>
            <a:r>
              <a:rPr sz="1600" spc="-85" dirty="0"/>
              <a:t>is </a:t>
            </a:r>
            <a:r>
              <a:rPr sz="1600" spc="-95" dirty="0"/>
              <a:t>the </a:t>
            </a:r>
            <a:r>
              <a:rPr sz="1600" spc="-80" dirty="0"/>
              <a:t>true </a:t>
            </a:r>
            <a:r>
              <a:rPr sz="1600" spc="-85" dirty="0"/>
              <a:t>core </a:t>
            </a:r>
            <a:r>
              <a:rPr sz="1600" spc="-55" dirty="0"/>
              <a:t>of </a:t>
            </a:r>
            <a:r>
              <a:rPr sz="1600" spc="-95" dirty="0"/>
              <a:t>Kubernetes </a:t>
            </a:r>
            <a:r>
              <a:rPr sz="1600" spc="-105" dirty="0"/>
              <a:t>acting </a:t>
            </a:r>
            <a:r>
              <a:rPr sz="1600" spc="-145" dirty="0"/>
              <a:t>as </a:t>
            </a:r>
            <a:r>
              <a:rPr sz="1600" spc="-95" dirty="0"/>
              <a:t>the </a:t>
            </a:r>
            <a:r>
              <a:rPr sz="1600" spc="-110" dirty="0"/>
              <a:t>gatekeeper </a:t>
            </a:r>
            <a:r>
              <a:rPr sz="1600" spc="-60" dirty="0"/>
              <a:t>to </a:t>
            </a:r>
            <a:r>
              <a:rPr sz="1600" spc="-95" dirty="0"/>
              <a:t>the </a:t>
            </a:r>
            <a:r>
              <a:rPr sz="1600" spc="-85" dirty="0"/>
              <a:t>cluster </a:t>
            </a:r>
            <a:r>
              <a:rPr sz="1600" spc="-120" dirty="0"/>
              <a:t>by  </a:t>
            </a:r>
            <a:r>
              <a:rPr sz="1600" spc="-110" dirty="0"/>
              <a:t>handling</a:t>
            </a:r>
            <a:r>
              <a:rPr sz="1600" spc="-250" dirty="0"/>
              <a:t> </a:t>
            </a:r>
            <a:r>
              <a:rPr sz="1600" spc="-90" dirty="0"/>
              <a:t>authentication</a:t>
            </a:r>
            <a:r>
              <a:rPr sz="1600" spc="-250" dirty="0"/>
              <a:t> </a:t>
            </a:r>
            <a:r>
              <a:rPr sz="1600" spc="-125" dirty="0"/>
              <a:t>and</a:t>
            </a:r>
            <a:r>
              <a:rPr sz="1600" spc="-245" dirty="0"/>
              <a:t> </a:t>
            </a:r>
            <a:r>
              <a:rPr sz="1600" spc="-100" dirty="0"/>
              <a:t>authorization,</a:t>
            </a:r>
            <a:r>
              <a:rPr sz="1600" spc="-250" dirty="0"/>
              <a:t> </a:t>
            </a:r>
            <a:r>
              <a:rPr sz="1600" spc="-100" dirty="0"/>
              <a:t>request</a:t>
            </a:r>
            <a:r>
              <a:rPr sz="1600" spc="-245" dirty="0"/>
              <a:t> </a:t>
            </a:r>
            <a:r>
              <a:rPr sz="1600" spc="-100" dirty="0"/>
              <a:t>validation,</a:t>
            </a:r>
            <a:r>
              <a:rPr sz="1600" spc="-250" dirty="0"/>
              <a:t> </a:t>
            </a:r>
            <a:r>
              <a:rPr sz="1600" spc="-120" dirty="0"/>
              <a:t>mutation,</a:t>
            </a:r>
            <a:r>
              <a:rPr sz="1600" spc="-245" dirty="0"/>
              <a:t> </a:t>
            </a:r>
            <a:r>
              <a:rPr sz="1600" spc="-125" dirty="0"/>
              <a:t>and  </a:t>
            </a:r>
            <a:r>
              <a:rPr sz="1600" spc="-120" dirty="0"/>
              <a:t>admission</a:t>
            </a:r>
            <a:r>
              <a:rPr sz="1600" spc="-245" dirty="0"/>
              <a:t> </a:t>
            </a:r>
            <a:r>
              <a:rPr sz="1600" spc="-70" dirty="0"/>
              <a:t>control</a:t>
            </a:r>
            <a:r>
              <a:rPr sz="1600" spc="-245" dirty="0"/>
              <a:t> </a:t>
            </a:r>
            <a:r>
              <a:rPr sz="1600" spc="-80" dirty="0"/>
              <a:t>in</a:t>
            </a:r>
            <a:r>
              <a:rPr sz="1600" spc="-245" dirty="0"/>
              <a:t> </a:t>
            </a:r>
            <a:r>
              <a:rPr sz="1600" spc="-85" dirty="0"/>
              <a:t>addition</a:t>
            </a:r>
            <a:r>
              <a:rPr sz="1600" spc="-245" dirty="0"/>
              <a:t> </a:t>
            </a:r>
            <a:r>
              <a:rPr sz="1600" spc="-60" dirty="0"/>
              <a:t>to</a:t>
            </a:r>
            <a:r>
              <a:rPr sz="1600" spc="-245" dirty="0"/>
              <a:t> </a:t>
            </a:r>
            <a:r>
              <a:rPr sz="1600" spc="-110" dirty="0"/>
              <a:t>being</a:t>
            </a:r>
            <a:r>
              <a:rPr sz="1600" spc="-245" dirty="0"/>
              <a:t> </a:t>
            </a:r>
            <a:r>
              <a:rPr sz="1600" spc="-95" dirty="0"/>
              <a:t>the</a:t>
            </a:r>
            <a:r>
              <a:rPr sz="1600" spc="-240" dirty="0"/>
              <a:t> </a:t>
            </a:r>
            <a:r>
              <a:rPr sz="1600" spc="-95" dirty="0"/>
              <a:t>front-end</a:t>
            </a:r>
            <a:r>
              <a:rPr sz="1600" spc="-245" dirty="0"/>
              <a:t> </a:t>
            </a:r>
            <a:r>
              <a:rPr sz="1600" spc="-60" dirty="0"/>
              <a:t>to</a:t>
            </a:r>
            <a:r>
              <a:rPr sz="1600" spc="-245" dirty="0"/>
              <a:t> </a:t>
            </a:r>
            <a:r>
              <a:rPr sz="1600" spc="-95" dirty="0"/>
              <a:t>the</a:t>
            </a:r>
            <a:r>
              <a:rPr sz="1600" spc="-245" dirty="0"/>
              <a:t> </a:t>
            </a:r>
            <a:r>
              <a:rPr sz="1600" spc="-114" dirty="0"/>
              <a:t>backing</a:t>
            </a:r>
            <a:r>
              <a:rPr sz="1600" spc="-245" dirty="0"/>
              <a:t> </a:t>
            </a:r>
            <a:r>
              <a:rPr sz="1600" spc="-110" dirty="0"/>
              <a:t>datastore.</a:t>
            </a:r>
            <a:endParaRPr sz="1600" dirty="0"/>
          </a:p>
        </p:txBody>
      </p:sp>
    </p:spTree>
    <p:extLst>
      <p:ext uri="{BB962C8B-B14F-4D97-AF65-F5344CB8AC3E}">
        <p14:creationId xmlns:p14="http://schemas.microsoft.com/office/powerpoint/2010/main" val="241419211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55505-7DAE-4962-A1C7-3DB3EE5D4B1B}"/>
              </a:ext>
            </a:extLst>
          </p:cNvPr>
          <p:cNvSpPr>
            <a:spLocks noGrp="1"/>
          </p:cNvSpPr>
          <p:nvPr>
            <p:ph type="title"/>
          </p:nvPr>
        </p:nvSpPr>
        <p:spPr>
          <a:xfrm>
            <a:off x="381000" y="230188"/>
            <a:ext cx="8382000" cy="1329595"/>
          </a:xfrm>
        </p:spPr>
        <p:txBody>
          <a:bodyPr/>
          <a:lstStyle/>
          <a:p>
            <a:r>
              <a:rPr lang="en-US" dirty="0">
                <a:effectLst/>
              </a:rPr>
              <a:t>Advantages of Using an API gateway</a:t>
            </a:r>
            <a:endParaRPr lang="en-US" dirty="0"/>
          </a:p>
        </p:txBody>
      </p:sp>
      <p:sp>
        <p:nvSpPr>
          <p:cNvPr id="3" name="Content Placeholder 2">
            <a:extLst>
              <a:ext uri="{FF2B5EF4-FFF2-40B4-BE49-F238E27FC236}">
                <a16:creationId xmlns="" xmlns:a16="http://schemas.microsoft.com/office/drawing/2014/main" id="{9C6A935D-105E-4EC1-9DB2-F5159F4B966E}"/>
              </a:ext>
            </a:extLst>
          </p:cNvPr>
          <p:cNvSpPr>
            <a:spLocks noGrp="1"/>
          </p:cNvSpPr>
          <p:nvPr>
            <p:ph idx="1"/>
          </p:nvPr>
        </p:nvSpPr>
        <p:spPr>
          <a:xfrm>
            <a:off x="381000" y="2286000"/>
            <a:ext cx="8382000" cy="2210862"/>
          </a:xfrm>
        </p:spPr>
        <p:txBody>
          <a:bodyPr>
            <a:normAutofit/>
          </a:bodyPr>
          <a:lstStyle/>
          <a:p>
            <a:r>
              <a:rPr lang="en-US" sz="2025" dirty="0"/>
              <a:t>It decouples clients from services. Services can be versioned or refactored without needing to update all of the clients.</a:t>
            </a:r>
          </a:p>
          <a:p>
            <a:r>
              <a:rPr lang="en-US" sz="2025" dirty="0"/>
              <a:t>Services can use messaging protocols that are not web friendly, such as AMQP.</a:t>
            </a:r>
          </a:p>
          <a:p>
            <a:r>
              <a:rPr lang="en-US" sz="2025" dirty="0"/>
              <a:t>The API Gateway can perform other cross-cutting functions such as authentication, logging, SSL termination, and load balancing.</a:t>
            </a:r>
          </a:p>
        </p:txBody>
      </p:sp>
    </p:spTree>
    <p:extLst>
      <p:ext uri="{BB962C8B-B14F-4D97-AF65-F5344CB8AC3E}">
        <p14:creationId xmlns:p14="http://schemas.microsoft.com/office/powerpoint/2010/main" val="4101017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79C368-1F74-482F-9F35-478FF728667E}"/>
              </a:ext>
            </a:extLst>
          </p:cNvPr>
          <p:cNvSpPr>
            <a:spLocks noGrp="1"/>
          </p:cNvSpPr>
          <p:nvPr>
            <p:ph type="title"/>
          </p:nvPr>
        </p:nvSpPr>
        <p:spPr/>
        <p:txBody>
          <a:bodyPr>
            <a:normAutofit fontScale="90000"/>
          </a:bodyPr>
          <a:lstStyle/>
          <a:p>
            <a:r>
              <a:rPr lang="en-US" dirty="0">
                <a:effectLst/>
              </a:rPr>
              <a:t>When to use this architecture</a:t>
            </a:r>
            <a:br>
              <a:rPr lang="en-US" dirty="0">
                <a:effectLst/>
              </a:rPr>
            </a:br>
            <a:endParaRPr lang="en-US" dirty="0"/>
          </a:p>
        </p:txBody>
      </p:sp>
      <p:sp>
        <p:nvSpPr>
          <p:cNvPr id="3" name="Content Placeholder 2">
            <a:extLst>
              <a:ext uri="{FF2B5EF4-FFF2-40B4-BE49-F238E27FC236}">
                <a16:creationId xmlns="" xmlns:a16="http://schemas.microsoft.com/office/drawing/2014/main" id="{1D19757D-0C8E-4DEB-867A-C297F7746FE8}"/>
              </a:ext>
            </a:extLst>
          </p:cNvPr>
          <p:cNvSpPr>
            <a:spLocks noGrp="1"/>
          </p:cNvSpPr>
          <p:nvPr>
            <p:ph idx="1"/>
          </p:nvPr>
        </p:nvSpPr>
        <p:spPr/>
        <p:txBody>
          <a:bodyPr>
            <a:normAutofit/>
          </a:bodyPr>
          <a:lstStyle/>
          <a:p>
            <a:r>
              <a:rPr lang="en-US" sz="2400" dirty="0"/>
              <a:t>Large applications that require a high release velocity.</a:t>
            </a:r>
          </a:p>
          <a:p>
            <a:r>
              <a:rPr lang="en-US" sz="2400" dirty="0"/>
              <a:t>Complex applications that need to be highly scalable.</a:t>
            </a:r>
          </a:p>
          <a:p>
            <a:r>
              <a:rPr lang="en-US" sz="2400" dirty="0"/>
              <a:t>Applications with rich domains or many subdomains.</a:t>
            </a:r>
          </a:p>
          <a:p>
            <a:r>
              <a:rPr lang="en-US" sz="2400" dirty="0"/>
              <a:t>An organization that consists of small development teams.</a:t>
            </a:r>
          </a:p>
        </p:txBody>
      </p:sp>
    </p:spTree>
    <p:extLst>
      <p:ext uri="{BB962C8B-B14F-4D97-AF65-F5344CB8AC3E}">
        <p14:creationId xmlns:p14="http://schemas.microsoft.com/office/powerpoint/2010/main" val="2290080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970EB-50DA-48C0-9EB6-981C9880DADF}"/>
              </a:ext>
            </a:extLst>
          </p:cNvPr>
          <p:cNvSpPr>
            <a:spLocks noGrp="1"/>
          </p:cNvSpPr>
          <p:nvPr>
            <p:ph type="title"/>
          </p:nvPr>
        </p:nvSpPr>
        <p:spPr/>
        <p:txBody>
          <a:bodyPr>
            <a:normAutofit fontScale="90000"/>
          </a:bodyPr>
          <a:lstStyle/>
          <a:p>
            <a:r>
              <a:rPr lang="en-US" dirty="0">
                <a:effectLst/>
              </a:rPr>
              <a:t>Benefits</a:t>
            </a:r>
            <a:br>
              <a:rPr lang="en-US" dirty="0">
                <a:effectLst/>
              </a:rPr>
            </a:br>
            <a:endParaRPr lang="en-US" dirty="0"/>
          </a:p>
        </p:txBody>
      </p:sp>
      <p:sp>
        <p:nvSpPr>
          <p:cNvPr id="3" name="Content Placeholder 2">
            <a:extLst>
              <a:ext uri="{FF2B5EF4-FFF2-40B4-BE49-F238E27FC236}">
                <a16:creationId xmlns="" xmlns:a16="http://schemas.microsoft.com/office/drawing/2014/main" id="{5D1CAC08-CA00-48F7-AE0E-3E0F3D2EF618}"/>
              </a:ext>
            </a:extLst>
          </p:cNvPr>
          <p:cNvSpPr>
            <a:spLocks noGrp="1"/>
          </p:cNvSpPr>
          <p:nvPr>
            <p:ph idx="1"/>
          </p:nvPr>
        </p:nvSpPr>
        <p:spPr/>
        <p:txBody>
          <a:bodyPr>
            <a:normAutofit lnSpcReduction="10000"/>
          </a:bodyPr>
          <a:lstStyle/>
          <a:p>
            <a:r>
              <a:rPr lang="en-US" sz="2400" b="1" dirty="0"/>
              <a:t>Independent deployments</a:t>
            </a:r>
            <a:r>
              <a:rPr lang="en-US" sz="2400" dirty="0"/>
              <a:t> </a:t>
            </a:r>
          </a:p>
          <a:p>
            <a:r>
              <a:rPr lang="en-US" sz="2400" b="1" dirty="0"/>
              <a:t>Independent development</a:t>
            </a:r>
            <a:r>
              <a:rPr lang="en-US" sz="2400" dirty="0"/>
              <a:t> </a:t>
            </a:r>
          </a:p>
          <a:p>
            <a:r>
              <a:rPr lang="en-US" sz="2400" b="1" dirty="0"/>
              <a:t>Small, focused teams</a:t>
            </a:r>
            <a:endParaRPr lang="en-US" sz="2400" dirty="0"/>
          </a:p>
          <a:p>
            <a:r>
              <a:rPr lang="en-US" sz="2400" b="1" dirty="0"/>
              <a:t>Fault isolation</a:t>
            </a:r>
            <a:endParaRPr lang="en-US" sz="2400" dirty="0"/>
          </a:p>
          <a:p>
            <a:r>
              <a:rPr lang="en-US" sz="2400" b="1" dirty="0"/>
              <a:t>Mixed technology stacks</a:t>
            </a:r>
            <a:endParaRPr lang="en-US" sz="2400" dirty="0"/>
          </a:p>
          <a:p>
            <a:r>
              <a:rPr lang="en-US" sz="2400" b="1" dirty="0"/>
              <a:t>Granular scaling</a:t>
            </a:r>
            <a:endParaRPr lang="en-US" sz="2400" dirty="0"/>
          </a:p>
          <a:p>
            <a:endParaRPr lang="en-US" dirty="0">
              <a:effectLst/>
            </a:endParaRPr>
          </a:p>
        </p:txBody>
      </p:sp>
    </p:spTree>
    <p:extLst>
      <p:ext uri="{BB962C8B-B14F-4D97-AF65-F5344CB8AC3E}">
        <p14:creationId xmlns:p14="http://schemas.microsoft.com/office/powerpoint/2010/main" val="4106432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02EFA-FBBC-43E5-9E4C-C79276AAA9AA}"/>
              </a:ext>
            </a:extLst>
          </p:cNvPr>
          <p:cNvSpPr>
            <a:spLocks noGrp="1"/>
          </p:cNvSpPr>
          <p:nvPr>
            <p:ph type="title"/>
          </p:nvPr>
        </p:nvSpPr>
        <p:spPr/>
        <p:txBody>
          <a:bodyPr>
            <a:normAutofit fontScale="90000"/>
          </a:bodyPr>
          <a:lstStyle/>
          <a:p>
            <a:r>
              <a:rPr lang="en-US" dirty="0">
                <a:effectLst/>
              </a:rPr>
              <a:t>Challenges</a:t>
            </a:r>
            <a:br>
              <a:rPr lang="en-US" dirty="0">
                <a:effectLst/>
              </a:rPr>
            </a:br>
            <a:endParaRPr lang="en-US" dirty="0"/>
          </a:p>
        </p:txBody>
      </p:sp>
      <p:sp>
        <p:nvSpPr>
          <p:cNvPr id="3" name="Content Placeholder 2">
            <a:extLst>
              <a:ext uri="{FF2B5EF4-FFF2-40B4-BE49-F238E27FC236}">
                <a16:creationId xmlns="" xmlns:a16="http://schemas.microsoft.com/office/drawing/2014/main" id="{80A459CC-E4AD-4172-B260-218C23D9F3BB}"/>
              </a:ext>
            </a:extLst>
          </p:cNvPr>
          <p:cNvSpPr>
            <a:spLocks noGrp="1"/>
          </p:cNvSpPr>
          <p:nvPr>
            <p:ph idx="1"/>
          </p:nvPr>
        </p:nvSpPr>
        <p:spPr>
          <a:xfrm>
            <a:off x="533400" y="1524000"/>
            <a:ext cx="7765322" cy="3486355"/>
          </a:xfrm>
        </p:spPr>
        <p:txBody>
          <a:bodyPr>
            <a:noAutofit/>
          </a:bodyPr>
          <a:lstStyle/>
          <a:p>
            <a:r>
              <a:rPr lang="en-US" sz="2025" b="1" dirty="0"/>
              <a:t>Complexity</a:t>
            </a:r>
            <a:endParaRPr lang="en-US" sz="2025" dirty="0"/>
          </a:p>
          <a:p>
            <a:r>
              <a:rPr lang="en-US" sz="2025" b="1" dirty="0"/>
              <a:t>Development and test</a:t>
            </a:r>
            <a:endParaRPr lang="en-US" sz="2025" dirty="0"/>
          </a:p>
          <a:p>
            <a:r>
              <a:rPr lang="en-US" sz="2025" b="1" dirty="0"/>
              <a:t>Lack of governance</a:t>
            </a:r>
            <a:endParaRPr lang="en-US" sz="2025" dirty="0"/>
          </a:p>
          <a:p>
            <a:r>
              <a:rPr lang="en-US" sz="2025" b="1" dirty="0"/>
              <a:t>Network congestion and latency</a:t>
            </a:r>
            <a:endParaRPr lang="en-US" sz="2025" dirty="0"/>
          </a:p>
          <a:p>
            <a:r>
              <a:rPr lang="en-US" sz="2025" b="1" dirty="0"/>
              <a:t>Data integrity</a:t>
            </a:r>
            <a:endParaRPr lang="en-US" sz="2025" dirty="0"/>
          </a:p>
          <a:p>
            <a:r>
              <a:rPr lang="en-US" sz="2025" b="1" dirty="0"/>
              <a:t>Management</a:t>
            </a:r>
            <a:endParaRPr lang="en-US" sz="2025" dirty="0"/>
          </a:p>
          <a:p>
            <a:r>
              <a:rPr lang="en-US" sz="2025" b="1" dirty="0"/>
              <a:t>Versioning</a:t>
            </a:r>
          </a:p>
          <a:p>
            <a:r>
              <a:rPr lang="en-US" sz="2025" b="1" dirty="0"/>
              <a:t>Skillset</a:t>
            </a:r>
            <a:endParaRPr lang="en-US" sz="2025" dirty="0"/>
          </a:p>
        </p:txBody>
      </p:sp>
    </p:spTree>
    <p:extLst>
      <p:ext uri="{BB962C8B-B14F-4D97-AF65-F5344CB8AC3E}">
        <p14:creationId xmlns:p14="http://schemas.microsoft.com/office/powerpoint/2010/main" val="28054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17834-04B4-4AE2-ABC9-785D97DAC71D}"/>
              </a:ext>
            </a:extLst>
          </p:cNvPr>
          <p:cNvSpPr>
            <a:spLocks noGrp="1"/>
          </p:cNvSpPr>
          <p:nvPr>
            <p:ph type="title"/>
          </p:nvPr>
        </p:nvSpPr>
        <p:spPr/>
        <p:txBody>
          <a:bodyPr>
            <a:normAutofit fontScale="90000"/>
          </a:bodyPr>
          <a:lstStyle/>
          <a:p>
            <a:r>
              <a:rPr lang="en-US" dirty="0">
                <a:effectLst/>
              </a:rPr>
              <a:t>Best Practices</a:t>
            </a:r>
            <a:br>
              <a:rPr lang="en-US" dirty="0">
                <a:effectLst/>
              </a:rPr>
            </a:br>
            <a:endParaRPr lang="en-US" dirty="0"/>
          </a:p>
        </p:txBody>
      </p:sp>
      <p:sp>
        <p:nvSpPr>
          <p:cNvPr id="3" name="Content Placeholder 2">
            <a:extLst>
              <a:ext uri="{FF2B5EF4-FFF2-40B4-BE49-F238E27FC236}">
                <a16:creationId xmlns="" xmlns:a16="http://schemas.microsoft.com/office/drawing/2014/main" id="{33B0CDD4-AF31-492D-8661-486D66A8A922}"/>
              </a:ext>
            </a:extLst>
          </p:cNvPr>
          <p:cNvSpPr>
            <a:spLocks noGrp="1"/>
          </p:cNvSpPr>
          <p:nvPr>
            <p:ph idx="1"/>
          </p:nvPr>
        </p:nvSpPr>
        <p:spPr>
          <a:xfrm>
            <a:off x="533400" y="1600200"/>
            <a:ext cx="8229600" cy="4038600"/>
          </a:xfrm>
        </p:spPr>
        <p:txBody>
          <a:bodyPr>
            <a:noAutofit/>
          </a:bodyPr>
          <a:lstStyle/>
          <a:p>
            <a:r>
              <a:rPr lang="en-US" sz="2000" dirty="0"/>
              <a:t>Model services around the business domain.</a:t>
            </a:r>
          </a:p>
          <a:p>
            <a:r>
              <a:rPr lang="en-US" sz="2000" dirty="0"/>
              <a:t>Decentralize everything</a:t>
            </a:r>
          </a:p>
          <a:p>
            <a:r>
              <a:rPr lang="en-US" sz="2000" dirty="0"/>
              <a:t>Data storage should be private to the service that owns the data</a:t>
            </a:r>
          </a:p>
          <a:p>
            <a:r>
              <a:rPr lang="en-US" sz="2000" dirty="0"/>
              <a:t>Services communicate through well-designed APIs</a:t>
            </a:r>
          </a:p>
          <a:p>
            <a:r>
              <a:rPr lang="en-US" sz="2000" dirty="0"/>
              <a:t>Avoid coupling between services</a:t>
            </a:r>
          </a:p>
          <a:p>
            <a:r>
              <a:rPr lang="en-US" sz="2000" dirty="0"/>
              <a:t>Offload cross-cutting concerns, such as authentication and SSL termination, to the gateway.</a:t>
            </a:r>
          </a:p>
          <a:p>
            <a:r>
              <a:rPr lang="en-US" sz="2000" dirty="0"/>
              <a:t>Keep domain knowledge out of the gateway</a:t>
            </a:r>
          </a:p>
          <a:p>
            <a:r>
              <a:rPr lang="en-US" sz="2000" dirty="0"/>
              <a:t>Services should have loose coupling and high functional cohesion</a:t>
            </a:r>
          </a:p>
          <a:p>
            <a:r>
              <a:rPr lang="en-US" sz="2000" dirty="0"/>
              <a:t>Isolate failures</a:t>
            </a:r>
          </a:p>
        </p:txBody>
      </p:sp>
    </p:spTree>
    <p:extLst>
      <p:ext uri="{BB962C8B-B14F-4D97-AF65-F5344CB8AC3E}">
        <p14:creationId xmlns:p14="http://schemas.microsoft.com/office/powerpoint/2010/main" val="1529406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04800"/>
            <a:ext cx="3125282" cy="1092001"/>
          </a:xfrm>
          <a:prstGeom prst="rect">
            <a:avLst/>
          </a:prstGeom>
        </p:spPr>
        <p:txBody>
          <a:bodyPr vert="horz" wrap="square" lIns="0" tIns="0" rIns="0" bIns="0" rtlCol="0" anchor="t">
            <a:normAutofit/>
          </a:bodyPr>
          <a:lstStyle>
            <a:lvl1pPr defTabSz="914290">
              <a:lnSpc>
                <a:spcPct val="90000"/>
              </a:lnSpc>
              <a:spcBef>
                <a:spcPct val="0"/>
              </a:spcBef>
              <a:buNone/>
              <a:defRPr lang="en-US" sz="4800" b="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cs typeface="Arial" charset="0"/>
              </a:defRPr>
            </a:lvl1pPr>
          </a:lstStyle>
          <a:p>
            <a:r>
              <a:rPr dirty="0"/>
              <a:t>etcd</a:t>
            </a:r>
          </a:p>
        </p:txBody>
      </p:sp>
      <p:sp>
        <p:nvSpPr>
          <p:cNvPr id="3" name="object 3"/>
          <p:cNvSpPr txBox="1"/>
          <p:nvPr/>
        </p:nvSpPr>
        <p:spPr>
          <a:xfrm>
            <a:off x="914400" y="2895600"/>
            <a:ext cx="6586855" cy="1264898"/>
          </a:xfrm>
          <a:prstGeom prst="rect">
            <a:avLst/>
          </a:prstGeom>
        </p:spPr>
        <p:txBody>
          <a:bodyPr vert="horz" wrap="square" lIns="0" tIns="12700" rIns="0" bIns="0" rtlCol="0">
            <a:spAutoFit/>
          </a:bodyPr>
          <a:lstStyle/>
          <a:p>
            <a:pPr marL="12700" marR="5080">
              <a:lnSpc>
                <a:spcPct val="113300"/>
              </a:lnSpc>
              <a:spcBef>
                <a:spcPts val="100"/>
              </a:spcBef>
            </a:pPr>
            <a:r>
              <a:rPr sz="2400" spc="-80" dirty="0">
                <a:solidFill>
                  <a:srgbClr val="FFFFFF"/>
                </a:solidFill>
                <a:latin typeface="Verdana"/>
                <a:cs typeface="Verdana"/>
              </a:rPr>
              <a:t>Etcd</a:t>
            </a:r>
            <a:r>
              <a:rPr sz="2400" spc="-250" dirty="0">
                <a:solidFill>
                  <a:srgbClr val="FFFFFF"/>
                </a:solidFill>
                <a:latin typeface="Verdana"/>
                <a:cs typeface="Verdana"/>
              </a:rPr>
              <a:t> </a:t>
            </a:r>
            <a:r>
              <a:rPr sz="2400" spc="-105" dirty="0">
                <a:solidFill>
                  <a:srgbClr val="FFFFFF"/>
                </a:solidFill>
                <a:latin typeface="Verdana"/>
                <a:cs typeface="Verdana"/>
              </a:rPr>
              <a:t>acts</a:t>
            </a:r>
            <a:r>
              <a:rPr sz="2400" spc="-245" dirty="0">
                <a:solidFill>
                  <a:srgbClr val="FFFFFF"/>
                </a:solidFill>
                <a:latin typeface="Verdana"/>
                <a:cs typeface="Verdana"/>
              </a:rPr>
              <a:t> </a:t>
            </a:r>
            <a:r>
              <a:rPr sz="2400" spc="-145" dirty="0">
                <a:solidFill>
                  <a:srgbClr val="FFFFFF"/>
                </a:solidFill>
                <a:latin typeface="Verdana"/>
                <a:cs typeface="Verdana"/>
              </a:rPr>
              <a:t>as</a:t>
            </a:r>
            <a:r>
              <a:rPr sz="2400" spc="-245" dirty="0">
                <a:solidFill>
                  <a:srgbClr val="FFFFFF"/>
                </a:solidFill>
                <a:latin typeface="Verdana"/>
                <a:cs typeface="Verdana"/>
              </a:rPr>
              <a:t> </a:t>
            </a:r>
            <a:r>
              <a:rPr sz="2400" spc="-95" dirty="0">
                <a:solidFill>
                  <a:srgbClr val="FFFFFF"/>
                </a:solidFill>
                <a:latin typeface="Verdana"/>
                <a:cs typeface="Verdana"/>
              </a:rPr>
              <a:t>the</a:t>
            </a:r>
            <a:r>
              <a:rPr sz="2400" spc="-245" dirty="0">
                <a:solidFill>
                  <a:srgbClr val="FFFFFF"/>
                </a:solidFill>
                <a:latin typeface="Verdana"/>
                <a:cs typeface="Verdana"/>
              </a:rPr>
              <a:t> </a:t>
            </a:r>
            <a:r>
              <a:rPr sz="2400" spc="-85" dirty="0">
                <a:solidFill>
                  <a:srgbClr val="FFFFFF"/>
                </a:solidFill>
                <a:latin typeface="Verdana"/>
                <a:cs typeface="Verdana"/>
              </a:rPr>
              <a:t>cluster</a:t>
            </a:r>
            <a:r>
              <a:rPr sz="2400" spc="-245" dirty="0">
                <a:solidFill>
                  <a:srgbClr val="FFFFFF"/>
                </a:solidFill>
                <a:latin typeface="Verdana"/>
                <a:cs typeface="Verdana"/>
              </a:rPr>
              <a:t> </a:t>
            </a:r>
            <a:r>
              <a:rPr sz="2400" spc="-120" dirty="0">
                <a:solidFill>
                  <a:srgbClr val="FFFFFF"/>
                </a:solidFill>
                <a:latin typeface="Verdana"/>
                <a:cs typeface="Verdana"/>
              </a:rPr>
              <a:t>datastore;</a:t>
            </a:r>
            <a:r>
              <a:rPr sz="2400" spc="-245" dirty="0">
                <a:solidFill>
                  <a:srgbClr val="FFFFFF"/>
                </a:solidFill>
                <a:latin typeface="Verdana"/>
                <a:cs typeface="Verdana"/>
              </a:rPr>
              <a:t> </a:t>
            </a:r>
            <a:r>
              <a:rPr sz="2400" spc="-95" dirty="0">
                <a:solidFill>
                  <a:srgbClr val="FFFFFF"/>
                </a:solidFill>
                <a:latin typeface="Verdana"/>
                <a:cs typeface="Verdana"/>
              </a:rPr>
              <a:t>providing</a:t>
            </a:r>
            <a:r>
              <a:rPr sz="2400" spc="-245" dirty="0">
                <a:solidFill>
                  <a:srgbClr val="FFFFFF"/>
                </a:solidFill>
                <a:latin typeface="Verdana"/>
                <a:cs typeface="Verdana"/>
              </a:rPr>
              <a:t> </a:t>
            </a:r>
            <a:r>
              <a:rPr sz="2400" spc="-150" dirty="0">
                <a:solidFill>
                  <a:srgbClr val="FFFFFF"/>
                </a:solidFill>
                <a:latin typeface="Verdana"/>
                <a:cs typeface="Verdana"/>
              </a:rPr>
              <a:t>a</a:t>
            </a:r>
            <a:r>
              <a:rPr sz="2400" spc="-250" dirty="0">
                <a:solidFill>
                  <a:srgbClr val="FFFFFF"/>
                </a:solidFill>
                <a:latin typeface="Verdana"/>
                <a:cs typeface="Verdana"/>
              </a:rPr>
              <a:t> </a:t>
            </a:r>
            <a:r>
              <a:rPr sz="2400" spc="-120" dirty="0">
                <a:solidFill>
                  <a:srgbClr val="FFFFFF"/>
                </a:solidFill>
                <a:latin typeface="Verdana"/>
                <a:cs typeface="Verdana"/>
              </a:rPr>
              <a:t>strong,</a:t>
            </a:r>
            <a:r>
              <a:rPr sz="2400" spc="-245" dirty="0">
                <a:solidFill>
                  <a:srgbClr val="FFFFFF"/>
                </a:solidFill>
                <a:latin typeface="Verdana"/>
                <a:cs typeface="Verdana"/>
              </a:rPr>
              <a:t> </a:t>
            </a:r>
            <a:r>
              <a:rPr sz="2400" spc="-95" dirty="0">
                <a:solidFill>
                  <a:srgbClr val="FFFFFF"/>
                </a:solidFill>
                <a:latin typeface="Verdana"/>
                <a:cs typeface="Verdana"/>
              </a:rPr>
              <a:t>consistent</a:t>
            </a:r>
            <a:r>
              <a:rPr sz="2400" spc="-245" dirty="0">
                <a:solidFill>
                  <a:srgbClr val="FFFFFF"/>
                </a:solidFill>
                <a:latin typeface="Verdana"/>
                <a:cs typeface="Verdana"/>
              </a:rPr>
              <a:t> </a:t>
            </a:r>
            <a:r>
              <a:rPr sz="2400" spc="-125" dirty="0">
                <a:solidFill>
                  <a:srgbClr val="FFFFFF"/>
                </a:solidFill>
                <a:latin typeface="Verdana"/>
                <a:cs typeface="Verdana"/>
              </a:rPr>
              <a:t>and</a:t>
            </a:r>
            <a:r>
              <a:rPr sz="2400" spc="-245" dirty="0">
                <a:solidFill>
                  <a:srgbClr val="FFFFFF"/>
                </a:solidFill>
                <a:latin typeface="Verdana"/>
                <a:cs typeface="Verdana"/>
              </a:rPr>
              <a:t> </a:t>
            </a:r>
            <a:r>
              <a:rPr sz="2400" spc="-105" dirty="0">
                <a:solidFill>
                  <a:srgbClr val="FFFFFF"/>
                </a:solidFill>
                <a:latin typeface="Verdana"/>
                <a:cs typeface="Verdana"/>
              </a:rPr>
              <a:t>highly  </a:t>
            </a:r>
            <a:r>
              <a:rPr sz="2400" spc="-100" dirty="0">
                <a:solidFill>
                  <a:srgbClr val="FFFFFF"/>
                </a:solidFill>
                <a:latin typeface="Verdana"/>
                <a:cs typeface="Verdana"/>
              </a:rPr>
              <a:t>available</a:t>
            </a:r>
            <a:r>
              <a:rPr sz="2400" spc="-254" dirty="0">
                <a:solidFill>
                  <a:srgbClr val="FFFFFF"/>
                </a:solidFill>
                <a:latin typeface="Verdana"/>
                <a:cs typeface="Verdana"/>
              </a:rPr>
              <a:t> </a:t>
            </a:r>
            <a:r>
              <a:rPr sz="2400" spc="-120" dirty="0">
                <a:solidFill>
                  <a:srgbClr val="FFFFFF"/>
                </a:solidFill>
                <a:latin typeface="Verdana"/>
                <a:cs typeface="Verdana"/>
              </a:rPr>
              <a:t>key-value</a:t>
            </a:r>
            <a:r>
              <a:rPr sz="2400" spc="-254" dirty="0">
                <a:solidFill>
                  <a:srgbClr val="FFFFFF"/>
                </a:solidFill>
                <a:latin typeface="Verdana"/>
                <a:cs typeface="Verdana"/>
              </a:rPr>
              <a:t> </a:t>
            </a:r>
            <a:r>
              <a:rPr sz="2400" spc="-85" dirty="0">
                <a:solidFill>
                  <a:srgbClr val="FFFFFF"/>
                </a:solidFill>
                <a:latin typeface="Verdana"/>
                <a:cs typeface="Verdana"/>
              </a:rPr>
              <a:t>store</a:t>
            </a:r>
            <a:r>
              <a:rPr sz="2400" spc="-254" dirty="0">
                <a:solidFill>
                  <a:srgbClr val="FFFFFF"/>
                </a:solidFill>
                <a:latin typeface="Verdana"/>
                <a:cs typeface="Verdana"/>
              </a:rPr>
              <a:t> </a:t>
            </a:r>
            <a:r>
              <a:rPr sz="2400" spc="-120" dirty="0">
                <a:solidFill>
                  <a:srgbClr val="FFFFFF"/>
                </a:solidFill>
                <a:latin typeface="Verdana"/>
                <a:cs typeface="Verdana"/>
              </a:rPr>
              <a:t>used</a:t>
            </a:r>
            <a:r>
              <a:rPr sz="2400" spc="-254" dirty="0">
                <a:solidFill>
                  <a:srgbClr val="FFFFFF"/>
                </a:solidFill>
                <a:latin typeface="Verdana"/>
                <a:cs typeface="Verdana"/>
              </a:rPr>
              <a:t> </a:t>
            </a:r>
            <a:r>
              <a:rPr sz="2400" spc="-50" dirty="0">
                <a:solidFill>
                  <a:srgbClr val="FFFFFF"/>
                </a:solidFill>
                <a:latin typeface="Verdana"/>
                <a:cs typeface="Verdana"/>
              </a:rPr>
              <a:t>for</a:t>
            </a:r>
            <a:r>
              <a:rPr sz="2400" spc="-254" dirty="0">
                <a:solidFill>
                  <a:srgbClr val="FFFFFF"/>
                </a:solidFill>
                <a:latin typeface="Verdana"/>
                <a:cs typeface="Verdana"/>
              </a:rPr>
              <a:t> </a:t>
            </a:r>
            <a:r>
              <a:rPr sz="2400" spc="-95" dirty="0">
                <a:solidFill>
                  <a:srgbClr val="FFFFFF"/>
                </a:solidFill>
                <a:latin typeface="Verdana"/>
                <a:cs typeface="Verdana"/>
              </a:rPr>
              <a:t>persisting</a:t>
            </a:r>
            <a:r>
              <a:rPr sz="2400" spc="-254" dirty="0">
                <a:solidFill>
                  <a:srgbClr val="FFFFFF"/>
                </a:solidFill>
                <a:latin typeface="Verdana"/>
                <a:cs typeface="Verdana"/>
              </a:rPr>
              <a:t> </a:t>
            </a:r>
            <a:r>
              <a:rPr sz="2400" spc="-85" dirty="0">
                <a:solidFill>
                  <a:srgbClr val="FFFFFF"/>
                </a:solidFill>
                <a:latin typeface="Verdana"/>
                <a:cs typeface="Verdana"/>
              </a:rPr>
              <a:t>cluster</a:t>
            </a:r>
            <a:r>
              <a:rPr sz="2400" spc="-254" dirty="0">
                <a:solidFill>
                  <a:srgbClr val="FFFFFF"/>
                </a:solidFill>
                <a:latin typeface="Verdana"/>
                <a:cs typeface="Verdana"/>
              </a:rPr>
              <a:t> </a:t>
            </a:r>
            <a:r>
              <a:rPr sz="2400" spc="-120" dirty="0">
                <a:solidFill>
                  <a:srgbClr val="FFFFFF"/>
                </a:solidFill>
                <a:latin typeface="Verdana"/>
                <a:cs typeface="Verdana"/>
              </a:rPr>
              <a:t>state.</a:t>
            </a:r>
            <a:endParaRPr sz="2400" dirty="0">
              <a:latin typeface="Verdana"/>
              <a:cs typeface="Verdana"/>
            </a:endParaRPr>
          </a:p>
        </p:txBody>
      </p:sp>
    </p:spTree>
    <p:extLst>
      <p:ext uri="{BB962C8B-B14F-4D97-AF65-F5344CB8AC3E}">
        <p14:creationId xmlns:p14="http://schemas.microsoft.com/office/powerpoint/2010/main" val="31272835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001" y="127285"/>
            <a:ext cx="7304405" cy="1472915"/>
          </a:xfrm>
          <a:prstGeom prst="rect">
            <a:avLst/>
          </a:prstGeom>
        </p:spPr>
        <p:txBody>
          <a:bodyPr vert="horz" wrap="square" lIns="0" tIns="0" rIns="0" bIns="0" rtlCol="0" anchor="t">
            <a:normAutofit/>
          </a:bodyPr>
          <a:lstStyle/>
          <a:p>
            <a:r>
              <a:rPr dirty="0"/>
              <a:t>kube-controller-manager</a:t>
            </a:r>
          </a:p>
        </p:txBody>
      </p:sp>
      <p:sp>
        <p:nvSpPr>
          <p:cNvPr id="3" name="object 3"/>
          <p:cNvSpPr txBox="1"/>
          <p:nvPr/>
        </p:nvSpPr>
        <p:spPr>
          <a:xfrm>
            <a:off x="1370517" y="2457307"/>
            <a:ext cx="6649084" cy="2934393"/>
          </a:xfrm>
          <a:prstGeom prst="rect">
            <a:avLst/>
          </a:prstGeom>
        </p:spPr>
        <p:txBody>
          <a:bodyPr vert="horz" wrap="square" lIns="0" tIns="12700" rIns="0" bIns="0" rtlCol="0">
            <a:spAutoFit/>
          </a:bodyPr>
          <a:lstStyle/>
          <a:p>
            <a:pPr marL="12700" marR="5080">
              <a:lnSpc>
                <a:spcPct val="113300"/>
              </a:lnSpc>
              <a:spcBef>
                <a:spcPts val="100"/>
              </a:spcBef>
            </a:pPr>
            <a:r>
              <a:rPr sz="2800" spc="-95" dirty="0">
                <a:solidFill>
                  <a:srgbClr val="FFFFFF"/>
                </a:solidFill>
                <a:latin typeface="Verdana"/>
                <a:cs typeface="Verdana"/>
              </a:rPr>
              <a:t>The </a:t>
            </a:r>
            <a:r>
              <a:rPr sz="2800" spc="-105" dirty="0">
                <a:solidFill>
                  <a:srgbClr val="FFFFFF"/>
                </a:solidFill>
                <a:latin typeface="Verdana"/>
                <a:cs typeface="Verdana"/>
              </a:rPr>
              <a:t>controller-manager </a:t>
            </a:r>
            <a:r>
              <a:rPr sz="2800" spc="-85" dirty="0">
                <a:solidFill>
                  <a:srgbClr val="FFFFFF"/>
                </a:solidFill>
                <a:latin typeface="Verdana"/>
                <a:cs typeface="Verdana"/>
              </a:rPr>
              <a:t>is </a:t>
            </a:r>
            <a:r>
              <a:rPr sz="2800" spc="-95" dirty="0">
                <a:solidFill>
                  <a:srgbClr val="FFFFFF"/>
                </a:solidFill>
                <a:latin typeface="Verdana"/>
                <a:cs typeface="Verdana"/>
              </a:rPr>
              <a:t>the </a:t>
            </a:r>
            <a:r>
              <a:rPr sz="2800" spc="-110" dirty="0">
                <a:solidFill>
                  <a:srgbClr val="FFFFFF"/>
                </a:solidFill>
                <a:latin typeface="Verdana"/>
                <a:cs typeface="Verdana"/>
              </a:rPr>
              <a:t>primary </a:t>
            </a:r>
            <a:r>
              <a:rPr sz="2800" spc="-140" dirty="0">
                <a:solidFill>
                  <a:srgbClr val="FFFFFF"/>
                </a:solidFill>
                <a:latin typeface="Verdana"/>
                <a:cs typeface="Verdana"/>
              </a:rPr>
              <a:t>daemon </a:t>
            </a:r>
            <a:r>
              <a:rPr sz="2800" spc="-85" dirty="0">
                <a:solidFill>
                  <a:srgbClr val="FFFFFF"/>
                </a:solidFill>
                <a:latin typeface="Verdana"/>
                <a:cs typeface="Verdana"/>
              </a:rPr>
              <a:t>that </a:t>
            </a:r>
            <a:r>
              <a:rPr sz="2800" spc="-160" dirty="0">
                <a:solidFill>
                  <a:srgbClr val="FFFFFF"/>
                </a:solidFill>
                <a:latin typeface="Verdana"/>
                <a:cs typeface="Verdana"/>
              </a:rPr>
              <a:t>manages </a:t>
            </a:r>
            <a:r>
              <a:rPr sz="2800" spc="-70" dirty="0">
                <a:solidFill>
                  <a:srgbClr val="FFFFFF"/>
                </a:solidFill>
                <a:latin typeface="Verdana"/>
                <a:cs typeface="Verdana"/>
              </a:rPr>
              <a:t>all </a:t>
            </a:r>
            <a:r>
              <a:rPr sz="2800" spc="-85" dirty="0">
                <a:solidFill>
                  <a:srgbClr val="FFFFFF"/>
                </a:solidFill>
                <a:latin typeface="Verdana"/>
                <a:cs typeface="Verdana"/>
              </a:rPr>
              <a:t>core  </a:t>
            </a:r>
            <a:r>
              <a:rPr sz="2800" spc="-114" dirty="0">
                <a:solidFill>
                  <a:srgbClr val="FFFFFF"/>
                </a:solidFill>
                <a:latin typeface="Verdana"/>
                <a:cs typeface="Verdana"/>
              </a:rPr>
              <a:t>component</a:t>
            </a:r>
            <a:r>
              <a:rPr sz="2800" spc="-250" dirty="0">
                <a:solidFill>
                  <a:srgbClr val="FFFFFF"/>
                </a:solidFill>
                <a:latin typeface="Verdana"/>
                <a:cs typeface="Verdana"/>
              </a:rPr>
              <a:t> </a:t>
            </a:r>
            <a:r>
              <a:rPr sz="2800" spc="-70" dirty="0">
                <a:solidFill>
                  <a:srgbClr val="FFFFFF"/>
                </a:solidFill>
                <a:latin typeface="Verdana"/>
                <a:cs typeface="Verdana"/>
              </a:rPr>
              <a:t>control</a:t>
            </a:r>
            <a:r>
              <a:rPr sz="2800" spc="-245" dirty="0">
                <a:solidFill>
                  <a:srgbClr val="FFFFFF"/>
                </a:solidFill>
                <a:latin typeface="Verdana"/>
                <a:cs typeface="Verdana"/>
              </a:rPr>
              <a:t> </a:t>
            </a:r>
            <a:r>
              <a:rPr sz="2800" spc="-114" dirty="0">
                <a:solidFill>
                  <a:srgbClr val="FFFFFF"/>
                </a:solidFill>
                <a:latin typeface="Verdana"/>
                <a:cs typeface="Verdana"/>
              </a:rPr>
              <a:t>loops.</a:t>
            </a:r>
            <a:r>
              <a:rPr sz="2800" spc="-245" dirty="0">
                <a:solidFill>
                  <a:srgbClr val="FFFFFF"/>
                </a:solidFill>
                <a:latin typeface="Verdana"/>
                <a:cs typeface="Verdana"/>
              </a:rPr>
              <a:t> </a:t>
            </a:r>
            <a:r>
              <a:rPr sz="2800" spc="-110" dirty="0">
                <a:solidFill>
                  <a:srgbClr val="FFFFFF"/>
                </a:solidFill>
                <a:latin typeface="Verdana"/>
                <a:cs typeface="Verdana"/>
              </a:rPr>
              <a:t>It</a:t>
            </a:r>
            <a:r>
              <a:rPr sz="2800" spc="-250" dirty="0">
                <a:solidFill>
                  <a:srgbClr val="FFFFFF"/>
                </a:solidFill>
                <a:latin typeface="Verdana"/>
                <a:cs typeface="Verdana"/>
              </a:rPr>
              <a:t> </a:t>
            </a:r>
            <a:r>
              <a:rPr sz="2800" spc="-100" dirty="0">
                <a:solidFill>
                  <a:srgbClr val="FFFFFF"/>
                </a:solidFill>
                <a:latin typeface="Verdana"/>
                <a:cs typeface="Verdana"/>
              </a:rPr>
              <a:t>monitors</a:t>
            </a:r>
            <a:r>
              <a:rPr sz="2800" spc="-245" dirty="0">
                <a:solidFill>
                  <a:srgbClr val="FFFFFF"/>
                </a:solidFill>
                <a:latin typeface="Verdana"/>
                <a:cs typeface="Verdana"/>
              </a:rPr>
              <a:t> </a:t>
            </a:r>
            <a:r>
              <a:rPr sz="2800" spc="-95" dirty="0">
                <a:solidFill>
                  <a:srgbClr val="FFFFFF"/>
                </a:solidFill>
                <a:latin typeface="Verdana"/>
                <a:cs typeface="Verdana"/>
              </a:rPr>
              <a:t>the</a:t>
            </a:r>
            <a:r>
              <a:rPr sz="2800" spc="-245" dirty="0">
                <a:solidFill>
                  <a:srgbClr val="FFFFFF"/>
                </a:solidFill>
                <a:latin typeface="Verdana"/>
                <a:cs typeface="Verdana"/>
              </a:rPr>
              <a:t> </a:t>
            </a:r>
            <a:r>
              <a:rPr sz="2800" spc="-85" dirty="0">
                <a:solidFill>
                  <a:srgbClr val="FFFFFF"/>
                </a:solidFill>
                <a:latin typeface="Verdana"/>
                <a:cs typeface="Verdana"/>
              </a:rPr>
              <a:t>cluster</a:t>
            </a:r>
            <a:r>
              <a:rPr sz="2800" spc="-250" dirty="0">
                <a:solidFill>
                  <a:srgbClr val="FFFFFF"/>
                </a:solidFill>
                <a:latin typeface="Verdana"/>
                <a:cs typeface="Verdana"/>
              </a:rPr>
              <a:t> </a:t>
            </a:r>
            <a:r>
              <a:rPr sz="2800" spc="-95" dirty="0">
                <a:solidFill>
                  <a:srgbClr val="FFFFFF"/>
                </a:solidFill>
                <a:latin typeface="Verdana"/>
                <a:cs typeface="Verdana"/>
              </a:rPr>
              <a:t>state</a:t>
            </a:r>
            <a:r>
              <a:rPr sz="2800" spc="-245" dirty="0">
                <a:solidFill>
                  <a:srgbClr val="FFFFFF"/>
                </a:solidFill>
                <a:latin typeface="Verdana"/>
                <a:cs typeface="Verdana"/>
              </a:rPr>
              <a:t> </a:t>
            </a:r>
            <a:r>
              <a:rPr sz="2800" spc="-105" dirty="0">
                <a:solidFill>
                  <a:srgbClr val="FFFFFF"/>
                </a:solidFill>
                <a:latin typeface="Verdana"/>
                <a:cs typeface="Verdana"/>
              </a:rPr>
              <a:t>via</a:t>
            </a:r>
            <a:r>
              <a:rPr sz="2800" spc="-245" dirty="0">
                <a:solidFill>
                  <a:srgbClr val="FFFFFF"/>
                </a:solidFill>
                <a:latin typeface="Verdana"/>
                <a:cs typeface="Verdana"/>
              </a:rPr>
              <a:t> </a:t>
            </a:r>
            <a:r>
              <a:rPr sz="2800" spc="-95" dirty="0">
                <a:solidFill>
                  <a:srgbClr val="FFFFFF"/>
                </a:solidFill>
                <a:latin typeface="Verdana"/>
                <a:cs typeface="Verdana"/>
              </a:rPr>
              <a:t>the</a:t>
            </a:r>
            <a:r>
              <a:rPr sz="2800" spc="-250" dirty="0">
                <a:solidFill>
                  <a:srgbClr val="FFFFFF"/>
                </a:solidFill>
                <a:latin typeface="Verdana"/>
                <a:cs typeface="Verdana"/>
              </a:rPr>
              <a:t> </a:t>
            </a:r>
            <a:r>
              <a:rPr sz="2800" spc="-100" dirty="0">
                <a:solidFill>
                  <a:srgbClr val="FFFFFF"/>
                </a:solidFill>
                <a:latin typeface="Verdana"/>
                <a:cs typeface="Verdana"/>
              </a:rPr>
              <a:t>apiserver</a:t>
            </a:r>
            <a:r>
              <a:rPr sz="2800" spc="-245" dirty="0">
                <a:solidFill>
                  <a:srgbClr val="FFFFFF"/>
                </a:solidFill>
                <a:latin typeface="Verdana"/>
                <a:cs typeface="Verdana"/>
              </a:rPr>
              <a:t> </a:t>
            </a:r>
            <a:r>
              <a:rPr sz="2800" spc="-125" dirty="0">
                <a:solidFill>
                  <a:srgbClr val="FFFFFF"/>
                </a:solidFill>
                <a:latin typeface="Verdana"/>
                <a:cs typeface="Verdana"/>
              </a:rPr>
              <a:t>and  </a:t>
            </a:r>
            <a:r>
              <a:rPr sz="2800" spc="-100" dirty="0">
                <a:solidFill>
                  <a:srgbClr val="FFFFFF"/>
                </a:solidFill>
                <a:latin typeface="Verdana"/>
                <a:cs typeface="Verdana"/>
              </a:rPr>
              <a:t>steers</a:t>
            </a:r>
            <a:r>
              <a:rPr sz="2800" spc="-254" dirty="0">
                <a:solidFill>
                  <a:srgbClr val="FFFFFF"/>
                </a:solidFill>
                <a:latin typeface="Verdana"/>
                <a:cs typeface="Verdana"/>
              </a:rPr>
              <a:t> </a:t>
            </a:r>
            <a:r>
              <a:rPr sz="2800" spc="-95" dirty="0">
                <a:solidFill>
                  <a:srgbClr val="FFFFFF"/>
                </a:solidFill>
                <a:latin typeface="Verdana"/>
                <a:cs typeface="Verdana"/>
              </a:rPr>
              <a:t>the</a:t>
            </a:r>
            <a:r>
              <a:rPr sz="2800" spc="-254" dirty="0">
                <a:solidFill>
                  <a:srgbClr val="FFFFFF"/>
                </a:solidFill>
                <a:latin typeface="Verdana"/>
                <a:cs typeface="Verdana"/>
              </a:rPr>
              <a:t> </a:t>
            </a:r>
            <a:r>
              <a:rPr sz="2800" spc="-85" dirty="0">
                <a:solidFill>
                  <a:srgbClr val="FFFFFF"/>
                </a:solidFill>
                <a:latin typeface="Verdana"/>
                <a:cs typeface="Verdana"/>
              </a:rPr>
              <a:t>cluster</a:t>
            </a:r>
            <a:r>
              <a:rPr sz="2800" spc="-254" dirty="0">
                <a:solidFill>
                  <a:srgbClr val="FFFFFF"/>
                </a:solidFill>
                <a:latin typeface="Verdana"/>
                <a:cs typeface="Verdana"/>
              </a:rPr>
              <a:t> </a:t>
            </a:r>
            <a:r>
              <a:rPr sz="2800" spc="-90" dirty="0">
                <a:solidFill>
                  <a:srgbClr val="FFFFFF"/>
                </a:solidFill>
                <a:latin typeface="Verdana"/>
                <a:cs typeface="Verdana"/>
              </a:rPr>
              <a:t>towards</a:t>
            </a:r>
            <a:r>
              <a:rPr sz="2800" spc="-254" dirty="0">
                <a:solidFill>
                  <a:srgbClr val="FFFFFF"/>
                </a:solidFill>
                <a:latin typeface="Verdana"/>
                <a:cs typeface="Verdana"/>
              </a:rPr>
              <a:t> </a:t>
            </a:r>
            <a:r>
              <a:rPr sz="2800" spc="-95" dirty="0">
                <a:solidFill>
                  <a:srgbClr val="FFFFFF"/>
                </a:solidFill>
                <a:latin typeface="Verdana"/>
                <a:cs typeface="Verdana"/>
              </a:rPr>
              <a:t>the</a:t>
            </a:r>
            <a:r>
              <a:rPr sz="2800" spc="-254" dirty="0">
                <a:solidFill>
                  <a:srgbClr val="FFFFFF"/>
                </a:solidFill>
                <a:latin typeface="Verdana"/>
                <a:cs typeface="Verdana"/>
              </a:rPr>
              <a:t> </a:t>
            </a:r>
            <a:r>
              <a:rPr sz="2800" spc="-95" dirty="0">
                <a:solidFill>
                  <a:srgbClr val="FFFFFF"/>
                </a:solidFill>
                <a:latin typeface="Verdana"/>
                <a:cs typeface="Verdana"/>
              </a:rPr>
              <a:t>desired</a:t>
            </a:r>
            <a:r>
              <a:rPr sz="2800" spc="-254" dirty="0">
                <a:solidFill>
                  <a:srgbClr val="FFFFFF"/>
                </a:solidFill>
                <a:latin typeface="Verdana"/>
                <a:cs typeface="Verdana"/>
              </a:rPr>
              <a:t> </a:t>
            </a:r>
            <a:r>
              <a:rPr sz="2800" spc="-120" dirty="0">
                <a:solidFill>
                  <a:srgbClr val="FFFFFF"/>
                </a:solidFill>
                <a:latin typeface="Verdana"/>
                <a:cs typeface="Verdana"/>
              </a:rPr>
              <a:t>state.</a:t>
            </a:r>
            <a:endParaRPr sz="2800">
              <a:latin typeface="Verdana"/>
              <a:cs typeface="Verdana"/>
            </a:endParaRPr>
          </a:p>
        </p:txBody>
      </p:sp>
      <p:sp>
        <p:nvSpPr>
          <p:cNvPr id="4" name="object 4"/>
          <p:cNvSpPr txBox="1"/>
          <p:nvPr/>
        </p:nvSpPr>
        <p:spPr>
          <a:xfrm>
            <a:off x="1370517" y="3956995"/>
            <a:ext cx="6739890" cy="514350"/>
          </a:xfrm>
          <a:prstGeom prst="rect">
            <a:avLst/>
          </a:prstGeom>
        </p:spPr>
        <p:txBody>
          <a:bodyPr vert="horz" wrap="square" lIns="0" tIns="69215" rIns="0" bIns="0" rtlCol="0">
            <a:spAutoFit/>
          </a:bodyPr>
          <a:lstStyle/>
          <a:p>
            <a:pPr marL="12700">
              <a:spcBef>
                <a:spcPts val="545"/>
              </a:spcBef>
            </a:pPr>
            <a:r>
              <a:rPr sz="1600" spc="-70" dirty="0">
                <a:solidFill>
                  <a:srgbClr val="FFFFFF"/>
                </a:solidFill>
                <a:latin typeface="Verdana"/>
                <a:cs typeface="Verdana"/>
              </a:rPr>
              <a:t>List</a:t>
            </a:r>
            <a:r>
              <a:rPr sz="1600" spc="-260" dirty="0">
                <a:solidFill>
                  <a:srgbClr val="FFFFFF"/>
                </a:solidFill>
                <a:latin typeface="Verdana"/>
                <a:cs typeface="Verdana"/>
              </a:rPr>
              <a:t> </a:t>
            </a:r>
            <a:r>
              <a:rPr sz="1600" spc="-55" dirty="0">
                <a:solidFill>
                  <a:srgbClr val="FFFFFF"/>
                </a:solidFill>
                <a:latin typeface="Verdana"/>
                <a:cs typeface="Verdana"/>
              </a:rPr>
              <a:t>of</a:t>
            </a:r>
            <a:r>
              <a:rPr sz="1600" spc="-254" dirty="0">
                <a:solidFill>
                  <a:srgbClr val="FFFFFF"/>
                </a:solidFill>
                <a:latin typeface="Verdana"/>
                <a:cs typeface="Verdana"/>
              </a:rPr>
              <a:t> </a:t>
            </a:r>
            <a:r>
              <a:rPr sz="1600" spc="-85" dirty="0">
                <a:solidFill>
                  <a:srgbClr val="FFFFFF"/>
                </a:solidFill>
                <a:latin typeface="Verdana"/>
                <a:cs typeface="Verdana"/>
              </a:rPr>
              <a:t>core</a:t>
            </a:r>
            <a:r>
              <a:rPr sz="1600" spc="-254" dirty="0">
                <a:solidFill>
                  <a:srgbClr val="FFFFFF"/>
                </a:solidFill>
                <a:latin typeface="Verdana"/>
                <a:cs typeface="Verdana"/>
              </a:rPr>
              <a:t> </a:t>
            </a:r>
            <a:r>
              <a:rPr sz="1600" spc="-95" dirty="0">
                <a:solidFill>
                  <a:srgbClr val="FFFFFF"/>
                </a:solidFill>
                <a:latin typeface="Verdana"/>
                <a:cs typeface="Verdana"/>
              </a:rPr>
              <a:t>controllers:</a:t>
            </a:r>
            <a:endParaRPr sz="1600">
              <a:latin typeface="Verdana"/>
              <a:cs typeface="Verdana"/>
            </a:endParaRPr>
          </a:p>
          <a:p>
            <a:pPr marL="12700">
              <a:spcBef>
                <a:spcPts val="280"/>
              </a:spcBef>
            </a:pPr>
            <a:r>
              <a:rPr sz="1000" u="sng" spc="-75" dirty="0">
                <a:solidFill>
                  <a:srgbClr val="7790CD"/>
                </a:solidFill>
                <a:uFill>
                  <a:solidFill>
                    <a:srgbClr val="7790CD"/>
                  </a:solidFill>
                </a:uFill>
                <a:latin typeface="Verdana"/>
                <a:cs typeface="Verdana"/>
                <a:hlinkClick r:id="rId2"/>
              </a:rPr>
              <a:t>https://github.com/kubernetes/kubernetes/blob/master/cmd/kube-controller-manager/app/controllermanager.go#L332</a:t>
            </a:r>
            <a:endParaRPr sz="1000">
              <a:latin typeface="Verdana"/>
              <a:cs typeface="Verdana"/>
            </a:endParaRPr>
          </a:p>
        </p:txBody>
      </p:sp>
    </p:spTree>
    <p:extLst>
      <p:ext uri="{BB962C8B-B14F-4D97-AF65-F5344CB8AC3E}">
        <p14:creationId xmlns:p14="http://schemas.microsoft.com/office/powerpoint/2010/main" val="3675973946"/>
      </p:ext>
    </p:extLst>
  </p:cSld>
  <p:clrMapOvr>
    <a:masterClrMapping/>
  </p:clrMapOvr>
  <p:transition>
    <p:fade/>
  </p:transition>
</p:sld>
</file>

<file path=ppt/theme/theme1.xml><?xml version="1.0" encoding="utf-8"?>
<a:theme xmlns:a="http://schemas.openxmlformats.org/drawingml/2006/main" name="4_Dk Blue swoosh template Sego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3.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7200</TotalTime>
  <Words>4097</Words>
  <Application>Microsoft Office PowerPoint</Application>
  <PresentationFormat>On-screen Show (4:3)</PresentationFormat>
  <Paragraphs>533</Paragraphs>
  <Slides>74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MS PGothic</vt:lpstr>
      <vt:lpstr>Arial</vt:lpstr>
      <vt:lpstr>Calibri</vt:lpstr>
      <vt:lpstr>Segoe</vt:lpstr>
      <vt:lpstr>Segoe UI</vt:lpstr>
      <vt:lpstr>Segoe UI Light</vt:lpstr>
      <vt:lpstr>Segoe UI Semibold</vt:lpstr>
      <vt:lpstr>Segoe UI Semilight</vt:lpstr>
      <vt:lpstr>Times New Roman</vt:lpstr>
      <vt:lpstr>Verdana</vt:lpstr>
      <vt:lpstr>Wingdings</vt:lpstr>
      <vt:lpstr>4_Dk Blue swoosh template Segoe</vt:lpstr>
      <vt:lpstr>Orchestration with with Kubernetes  </vt:lpstr>
      <vt:lpstr>Intro - What is Kubernetes?</vt:lpstr>
      <vt:lpstr>Intro - What Does Kubernetes do?</vt:lpstr>
      <vt:lpstr>Kubernetes Architecture Overview</vt:lpstr>
      <vt:lpstr>Architecture  Overview</vt:lpstr>
      <vt:lpstr>Master Components</vt:lpstr>
      <vt:lpstr>kube-apiserver</vt:lpstr>
      <vt:lpstr>PowerPoint Presentation</vt:lpstr>
      <vt:lpstr>kube-controller-manager</vt:lpstr>
      <vt:lpstr>cloud-controller-manager</vt:lpstr>
      <vt:lpstr>kube-scheduler</vt:lpstr>
      <vt:lpstr>PowerPoint Presentation</vt:lpstr>
      <vt:lpstr>Node Components</vt:lpstr>
      <vt:lpstr>kubelet</vt:lpstr>
      <vt:lpstr>kube-proxy</vt:lpstr>
      <vt:lpstr>Container Runtime</vt:lpstr>
      <vt:lpstr>Additional Services</vt:lpstr>
      <vt:lpstr>PowerPoint Presentation</vt:lpstr>
      <vt:lpstr>Networking - Fundamental Rules</vt:lpstr>
      <vt:lpstr>Networking - Fundamentals Applied</vt:lpstr>
      <vt:lpstr>Networking - CNI</vt:lpstr>
      <vt:lpstr>Kubernetes Concepts</vt:lpstr>
      <vt:lpstr>Kubernetes Concepts - Core</vt:lpstr>
      <vt:lpstr>Concepts - Core (cont.)</vt:lpstr>
      <vt:lpstr>Labels, and Annotations,  and Selectors</vt:lpstr>
      <vt:lpstr>Set-based selectors</vt:lpstr>
      <vt:lpstr>Concepts - Workloads</vt:lpstr>
      <vt:lpstr>Deployment</vt:lpstr>
      <vt:lpstr>Concepts - Workloads (cont.)</vt:lpstr>
      <vt:lpstr>StatefulSet</vt:lpstr>
      <vt:lpstr>DaemonSet</vt:lpstr>
      <vt:lpstr>Concepts - Workloads (cont.)</vt:lpstr>
      <vt:lpstr>Jobs</vt:lpstr>
      <vt:lpstr>CronJob</vt:lpstr>
      <vt:lpstr>Concepts - Network</vt:lpstr>
      <vt:lpstr>Service</vt:lpstr>
      <vt:lpstr>Ingress Controller</vt:lpstr>
      <vt:lpstr>Concepts - Storage</vt:lpstr>
      <vt:lpstr>Volumes</vt:lpstr>
      <vt:lpstr>Persistent Volumes</vt:lpstr>
      <vt:lpstr>Persistent Volume Claims</vt:lpstr>
      <vt:lpstr>Storage Classes</vt:lpstr>
      <vt:lpstr>Concepts - Configuration</vt:lpstr>
      <vt:lpstr>ConfigMaps and Secrets</vt:lpstr>
      <vt:lpstr>Concepts - Auth and Identity (RBAC)</vt:lpstr>
      <vt:lpstr>[Cluster]Role</vt:lpstr>
      <vt:lpstr>[Cluster]RoleBinding</vt:lpstr>
      <vt:lpstr>Behind The Scenes</vt:lpstr>
      <vt:lpstr>Behind The Scenes</vt:lpstr>
      <vt:lpstr>PowerPoint Presentation</vt:lpstr>
      <vt:lpstr>PowerPoint Presentation</vt:lpstr>
      <vt:lpstr>Kubectl</vt:lpstr>
      <vt:lpstr>APIserver Request Loop</vt:lpstr>
      <vt:lpstr>Deployment Controller</vt:lpstr>
      <vt:lpstr>ReplicaSet Controller</vt:lpstr>
      <vt:lpstr>PowerPoint Presentation</vt:lpstr>
      <vt:lpstr>Scheduler</vt:lpstr>
      <vt:lpstr>Kubelet - PodSync</vt:lpstr>
      <vt:lpstr>Pause and Plumbing</vt:lpstr>
      <vt:lpstr>Kublet - Create Containers</vt:lpstr>
      <vt:lpstr>Pod Status</vt:lpstr>
      <vt:lpstr>Azure Container Service</vt:lpstr>
      <vt:lpstr>Azure Container Service</vt:lpstr>
      <vt:lpstr>Azure Container Service</vt:lpstr>
      <vt:lpstr>AKS: Managed Kubernetes</vt:lpstr>
      <vt:lpstr>Service Fabric</vt:lpstr>
      <vt:lpstr>Services Powered by Service Fabric</vt:lpstr>
      <vt:lpstr>PowerPoint Presentation</vt:lpstr>
      <vt:lpstr>PowerPoint Presentation</vt:lpstr>
      <vt:lpstr>Advantages of Using an API gateway</vt:lpstr>
      <vt:lpstr>When to use this architecture </vt:lpstr>
      <vt:lpstr>Benefits </vt:lpstr>
      <vt:lpstr>Challenges </vt:lpstr>
      <vt:lpstr>Best Practices </vt:lpstr>
    </vt:vector>
  </TitlesOfParts>
  <Company>PT. Dycode Cominfotech Development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Tools for Office (VSTO) v3</dc:title>
  <dc:subject>Visual Studio Tools for Office (VSTO) v3</dc:subject>
  <dc:creator>Srini Iyer</dc:creator>
  <cp:keywords>Kubernetes</cp:keywords>
  <cp:lastModifiedBy>CSS</cp:lastModifiedBy>
  <cp:revision>326</cp:revision>
  <dcterms:created xsi:type="dcterms:W3CDTF">2008-02-12T23:56:22Z</dcterms:created>
  <dcterms:modified xsi:type="dcterms:W3CDTF">2022-07-21T01:04:41Z</dcterms:modified>
</cp:coreProperties>
</file>