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934" y="5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5C264-C765-9D42-054E-C96C8D545B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310398-2067-5C2C-04BF-F6F5229729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D4C5DD-12BF-E17B-107A-8AE1539B7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87CDC-521F-4CFA-9B08-9EB1ED4E0680}" type="datetimeFigureOut">
              <a:rPr lang="vi-VN" smtClean="0"/>
              <a:t>13/03/2025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D77B82-4B37-89A0-429B-F67B722E5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60A896-2421-49B7-BC3D-024E6D344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06F73-61CC-4554-ABEF-39435395031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17759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807E6-6BFA-A47E-D3B6-A712D8E1D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100898-D0B5-02B0-139D-65E2D80C6A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D95948-7EB0-3B21-DE07-C4A937E74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87CDC-521F-4CFA-9B08-9EB1ED4E0680}" type="datetimeFigureOut">
              <a:rPr lang="vi-VN" smtClean="0"/>
              <a:t>13/03/2025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3E0C0D-A943-EF83-F0B4-0328D4ACB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1C1AE8-D623-05A1-B369-B90D9B18D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06F73-61CC-4554-ABEF-39435395031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8643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28A693-2FDB-0220-1A51-C16D646959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6811CC-C0CC-8C81-0B5D-90F3341D60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447C85-A7BA-8AEA-F3B4-809A9E39C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87CDC-521F-4CFA-9B08-9EB1ED4E0680}" type="datetimeFigureOut">
              <a:rPr lang="vi-VN" smtClean="0"/>
              <a:t>13/03/2025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B7A9B9-E971-E2BC-1F1D-8BC4E3FE7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F7E1F1-F6B3-FDA2-35C2-83FFAE2FA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06F73-61CC-4554-ABEF-39435395031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3841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F82F1-C79C-6A25-4B84-DAD06C7D7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0226B6-893B-30F8-2A0A-9C305E154D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ADCFC-8E5B-B16A-BC11-EAA7216C0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87CDC-521F-4CFA-9B08-9EB1ED4E0680}" type="datetimeFigureOut">
              <a:rPr lang="vi-VN" smtClean="0"/>
              <a:t>13/03/2025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06B9B6-89E1-7091-A2CE-6F9C49987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13C323-71A5-A69C-7E14-13E8EFAD6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06F73-61CC-4554-ABEF-39435395031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88802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7764C-5C0A-5A5A-5655-8E199BF66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FC1360-023C-80AA-AAB1-9776629074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E53C66-EA77-05FE-7B34-906D47355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87CDC-521F-4CFA-9B08-9EB1ED4E0680}" type="datetimeFigureOut">
              <a:rPr lang="vi-VN" smtClean="0"/>
              <a:t>13/03/2025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B0790E-5E94-C0C9-2FCA-AD6305A16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45DAB5-44C7-509A-E7CD-8C902813A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06F73-61CC-4554-ABEF-39435395031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34931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7F39C-7C3F-0851-B0F3-9256DAC3B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7861E5-A32F-4981-345C-6C6605BC39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E60F7F-9834-F88D-81F2-F4680D30BB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A5DBC4-EFDC-3F22-9896-61800BF3F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87CDC-521F-4CFA-9B08-9EB1ED4E0680}" type="datetimeFigureOut">
              <a:rPr lang="vi-VN" smtClean="0"/>
              <a:t>13/03/2025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2C0D5F-E732-69F4-D739-4306EBA1D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76BE18-A120-010F-98E2-88F7F5399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06F73-61CC-4554-ABEF-39435395031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31258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B3B19-80A8-29A5-37F4-7EAD1126C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96B49E-BA70-D1B2-EE81-91C98D053B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3680F1-F65A-F2EE-8193-DB44989F19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A266E7-A7A5-F7EA-3FA8-144B711946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00CB54-9A43-8692-6FB5-A38C811D52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698DE6-110C-96C5-8128-140CC493E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87CDC-521F-4CFA-9B08-9EB1ED4E0680}" type="datetimeFigureOut">
              <a:rPr lang="vi-VN" smtClean="0"/>
              <a:t>13/03/2025</a:t>
            </a:fld>
            <a:endParaRPr lang="vi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ADC420-AE9E-B531-721B-8D8688A47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7CA821-989A-3DD3-8317-2F1B0CA32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06F73-61CC-4554-ABEF-39435395031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55932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966CA-4D9F-A045-1876-4BAD5A43D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B8076-11DB-12BF-3619-6398E8220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87CDC-521F-4CFA-9B08-9EB1ED4E0680}" type="datetimeFigureOut">
              <a:rPr lang="vi-VN" smtClean="0"/>
              <a:t>13/03/2025</a:t>
            </a:fld>
            <a:endParaRPr lang="vi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AAAD81-5F53-724F-30DA-CC4F74B66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7F9413-ABEB-56A8-5A86-5AF0071D9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06F73-61CC-4554-ABEF-39435395031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85474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77EE24-0E70-D466-A570-2A123E13B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87CDC-521F-4CFA-9B08-9EB1ED4E0680}" type="datetimeFigureOut">
              <a:rPr lang="vi-VN" smtClean="0"/>
              <a:t>13/03/2025</a:t>
            </a:fld>
            <a:endParaRPr lang="vi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48F6AE-30DB-8F09-BAE0-49E3A772F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4A3A83-5AF1-5B2D-B6A1-874F7ECE8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06F73-61CC-4554-ABEF-39435395031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91548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B56D5-59A7-7243-8CF5-0E9AF69BB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CDA2D0-F18D-62B2-929F-9E3E22B88B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3E7C60-C7DC-5CDE-4DE6-8AE0FC41B3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AE7BAB-82A1-E49B-20D3-C50F07D23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87CDC-521F-4CFA-9B08-9EB1ED4E0680}" type="datetimeFigureOut">
              <a:rPr lang="vi-VN" smtClean="0"/>
              <a:t>13/03/2025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C30F67-4437-5793-9DB1-E21D9E663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89267C-6F6E-1A59-DE40-02924DB48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06F73-61CC-4554-ABEF-39435395031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7547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11A94-685D-1691-4AEA-A6B1EB13F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C50AED-43AA-C8E9-8809-3A73826854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93D68F-DF64-5C90-D2DC-81658FF4E5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D6EEDF-9A01-D8A9-C992-A6BE2AAED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87CDC-521F-4CFA-9B08-9EB1ED4E0680}" type="datetimeFigureOut">
              <a:rPr lang="vi-VN" smtClean="0"/>
              <a:t>13/03/2025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7A4FA3-FF17-63FA-E123-99941A28E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81F4F4-2486-75CE-8318-3FC1EA7DE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06F73-61CC-4554-ABEF-39435395031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76571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BBC3ED-0D94-FD37-6F39-9DD46CBF5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E72C7E-3990-7A58-7CC9-CE822953FC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C96B5-5EB0-316C-2FBB-9C7ECBB648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A87CDC-521F-4CFA-9B08-9EB1ED4E0680}" type="datetimeFigureOut">
              <a:rPr lang="vi-VN" smtClean="0"/>
              <a:t>13/03/2025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32FD1B-E2BE-CBB2-F5ED-A3D4B92F9E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26F14-F312-1DD2-0585-278E1EF001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D06F73-61CC-4554-ABEF-39435395031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14946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E26260E-20CD-8333-F0EF-2075FD6CA008}"/>
              </a:ext>
            </a:extLst>
          </p:cNvPr>
          <p:cNvSpPr/>
          <p:nvPr/>
        </p:nvSpPr>
        <p:spPr>
          <a:xfrm>
            <a:off x="4356211" y="2"/>
            <a:ext cx="2884129" cy="537497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Start</a:t>
            </a:r>
            <a:endParaRPr lang="vi-VN" sz="2800" b="1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03EEBB6-14DF-29D7-84B6-64F1AEA12594}"/>
              </a:ext>
            </a:extLst>
          </p:cNvPr>
          <p:cNvSpPr/>
          <p:nvPr/>
        </p:nvSpPr>
        <p:spPr>
          <a:xfrm>
            <a:off x="1866354" y="2412182"/>
            <a:ext cx="7863840" cy="91440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Roboto" panose="02000000000000000000" pitchFamily="2" charset="0"/>
              </a:rPr>
              <a:t>Initialize binary encoding for agent X and other hyperparameters</a:t>
            </a:r>
            <a:endParaRPr lang="vi-VN" sz="2800" b="1" dirty="0">
              <a:solidFill>
                <a:schemeClr val="tx1"/>
              </a:solidFill>
            </a:endParaRPr>
          </a:p>
        </p:txBody>
      </p:sp>
      <p:sp>
        <p:nvSpPr>
          <p:cNvPr id="6" name="Diamond 5">
            <a:extLst>
              <a:ext uri="{FF2B5EF4-FFF2-40B4-BE49-F238E27FC236}">
                <a16:creationId xmlns:a16="http://schemas.microsoft.com/office/drawing/2014/main" id="{CD004A65-3588-53FF-C4F6-6A740875D755}"/>
              </a:ext>
            </a:extLst>
          </p:cNvPr>
          <p:cNvSpPr/>
          <p:nvPr/>
        </p:nvSpPr>
        <p:spPr>
          <a:xfrm>
            <a:off x="1866354" y="3801808"/>
            <a:ext cx="7863840" cy="914400"/>
          </a:xfrm>
          <a:prstGeom prst="diamond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FEs has reached </a:t>
            </a:r>
            <a:r>
              <a:rPr lang="en-US" sz="2800" b="1" dirty="0" err="1">
                <a:solidFill>
                  <a:schemeClr val="tx1"/>
                </a:solidFill>
              </a:rPr>
              <a:t>Max_FEs</a:t>
            </a:r>
            <a:endParaRPr lang="vi-VN" sz="2800" b="1" dirty="0">
              <a:solidFill>
                <a:schemeClr val="tx1"/>
              </a:solidFill>
            </a:endParaRPr>
          </a:p>
        </p:txBody>
      </p:sp>
      <p:sp>
        <p:nvSpPr>
          <p:cNvPr id="7" name="Parallelogram 6">
            <a:extLst>
              <a:ext uri="{FF2B5EF4-FFF2-40B4-BE49-F238E27FC236}">
                <a16:creationId xmlns:a16="http://schemas.microsoft.com/office/drawing/2014/main" id="{90E5F003-D90F-2775-19A2-559B14A04AE6}"/>
              </a:ext>
            </a:extLst>
          </p:cNvPr>
          <p:cNvSpPr/>
          <p:nvPr/>
        </p:nvSpPr>
        <p:spPr>
          <a:xfrm>
            <a:off x="1866354" y="1022556"/>
            <a:ext cx="7863840" cy="914400"/>
          </a:xfrm>
          <a:prstGeom prst="parallelogram">
            <a:avLst/>
          </a:prstGeom>
          <a:solidFill>
            <a:schemeClr val="accent5">
              <a:lumMod val="20000"/>
              <a:lumOff val="8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Roboto" panose="02000000000000000000" pitchFamily="2" charset="0"/>
              </a:rPr>
              <a:t>Input: training dataset with original feature set</a:t>
            </a:r>
            <a:endParaRPr lang="vi-VN" sz="2800" b="1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BBC78DD-5051-07A7-19FD-7F1D7E7CB031}"/>
              </a:ext>
            </a:extLst>
          </p:cNvPr>
          <p:cNvSpPr/>
          <p:nvPr/>
        </p:nvSpPr>
        <p:spPr>
          <a:xfrm>
            <a:off x="1866354" y="13493477"/>
            <a:ext cx="7863840" cy="91440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Roboto" panose="02000000000000000000" pitchFamily="2" charset="0"/>
              </a:rPr>
              <a:t>Return the best search agent X as the solution</a:t>
            </a:r>
            <a:endParaRPr lang="vi-VN" sz="2800" b="1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4FF7BC0-2CB8-245F-144F-5A351FF79867}"/>
              </a:ext>
            </a:extLst>
          </p:cNvPr>
          <p:cNvSpPr/>
          <p:nvPr/>
        </p:nvSpPr>
        <p:spPr>
          <a:xfrm>
            <a:off x="1866354" y="5391154"/>
            <a:ext cx="7863840" cy="91440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Roboto" panose="02000000000000000000" pitchFamily="2" charset="0"/>
              </a:rPr>
              <a:t>Apply non-selection operator to remove features and search for optimal X</a:t>
            </a:r>
            <a:endParaRPr lang="vi-VN" sz="2800" b="1" dirty="0">
              <a:solidFill>
                <a:schemeClr val="tx1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6A66894-2E42-53D6-37A3-215E1E4B6457}"/>
              </a:ext>
            </a:extLst>
          </p:cNvPr>
          <p:cNvSpPr/>
          <p:nvPr/>
        </p:nvSpPr>
        <p:spPr>
          <a:xfrm>
            <a:off x="4356210" y="16607514"/>
            <a:ext cx="2884129" cy="537497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End</a:t>
            </a:r>
            <a:endParaRPr lang="vi-VN" sz="2800" b="1" dirty="0">
              <a:solidFill>
                <a:schemeClr val="tx1"/>
              </a:solidFill>
            </a:endParaRPr>
          </a:p>
        </p:txBody>
      </p:sp>
      <p:sp>
        <p:nvSpPr>
          <p:cNvPr id="11" name="Parallelogram 10">
            <a:extLst>
              <a:ext uri="{FF2B5EF4-FFF2-40B4-BE49-F238E27FC236}">
                <a16:creationId xmlns:a16="http://schemas.microsoft.com/office/drawing/2014/main" id="{40B969C0-E7B2-B80B-2194-A40B809A8018}"/>
              </a:ext>
            </a:extLst>
          </p:cNvPr>
          <p:cNvSpPr/>
          <p:nvPr/>
        </p:nvSpPr>
        <p:spPr>
          <a:xfrm>
            <a:off x="1866354" y="14875727"/>
            <a:ext cx="7863840" cy="914400"/>
          </a:xfrm>
          <a:prstGeom prst="parallelogram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Roboto" panose="02000000000000000000" pitchFamily="2" charset="0"/>
              </a:rPr>
              <a:t>Output: training dataset with feature subspace</a:t>
            </a:r>
            <a:endParaRPr lang="vi-VN" sz="2800" b="1" dirty="0">
              <a:solidFill>
                <a:schemeClr val="tx1"/>
              </a:solidFill>
            </a:endParaRPr>
          </a:p>
        </p:txBody>
      </p:sp>
      <p:sp>
        <p:nvSpPr>
          <p:cNvPr id="12" name="Diamond 11">
            <a:extLst>
              <a:ext uri="{FF2B5EF4-FFF2-40B4-BE49-F238E27FC236}">
                <a16:creationId xmlns:a16="http://schemas.microsoft.com/office/drawing/2014/main" id="{BDB6FC98-0A51-6852-C22D-AFE1DD086662}"/>
              </a:ext>
            </a:extLst>
          </p:cNvPr>
          <p:cNvSpPr/>
          <p:nvPr/>
        </p:nvSpPr>
        <p:spPr>
          <a:xfrm>
            <a:off x="1356084" y="6930855"/>
            <a:ext cx="8884377" cy="1727290"/>
          </a:xfrm>
          <a:prstGeom prst="diamond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Roboto" panose="02000000000000000000" pitchFamily="2" charset="0"/>
              </a:rPr>
              <a:t>Number of selected features in current search agent X too low</a:t>
            </a:r>
            <a:endParaRPr lang="vi-VN" sz="2800" b="1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74F6428-BF18-B2B3-82E0-DFA33C85D58E}"/>
              </a:ext>
            </a:extLst>
          </p:cNvPr>
          <p:cNvSpPr/>
          <p:nvPr/>
        </p:nvSpPr>
        <p:spPr>
          <a:xfrm>
            <a:off x="1740897" y="10652365"/>
            <a:ext cx="8140154" cy="9144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Roboto" panose="02000000000000000000" pitchFamily="2" charset="0"/>
              </a:rPr>
              <a:t>Evaluate current search agent X based on fitness function and maximize the overall fitness</a:t>
            </a:r>
            <a:endParaRPr lang="vi-VN" sz="2800" b="1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35A6886-C1E0-C0EB-2E40-4166E553B84A}"/>
              </a:ext>
            </a:extLst>
          </p:cNvPr>
          <p:cNvSpPr/>
          <p:nvPr/>
        </p:nvSpPr>
        <p:spPr>
          <a:xfrm>
            <a:off x="1879054" y="12345152"/>
            <a:ext cx="7863840" cy="91440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Roboto" panose="02000000000000000000" pitchFamily="2" charset="0"/>
              </a:rPr>
              <a:t>Update UR with predefined formulas</a:t>
            </a:r>
            <a:br>
              <a:rPr lang="en-US" sz="2800" b="1" dirty="0">
                <a:solidFill>
                  <a:schemeClr val="tx1"/>
                </a:solidFill>
                <a:latin typeface="Roboto" panose="02000000000000000000" pitchFamily="2" charset="0"/>
              </a:rPr>
            </a:br>
            <a:r>
              <a:rPr lang="en-US" sz="2800" b="1" dirty="0">
                <a:solidFill>
                  <a:schemeClr val="tx1"/>
                </a:solidFill>
                <a:latin typeface="Roboto" panose="02000000000000000000" pitchFamily="2" charset="0"/>
              </a:rPr>
              <a:t>Increase Fes by 1</a:t>
            </a:r>
            <a:endParaRPr lang="vi-VN" sz="2800" b="1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7D1C93A-C083-12A7-56E0-84E33A1D2071}"/>
              </a:ext>
            </a:extLst>
          </p:cNvPr>
          <p:cNvSpPr/>
          <p:nvPr/>
        </p:nvSpPr>
        <p:spPr>
          <a:xfrm>
            <a:off x="1866354" y="9143871"/>
            <a:ext cx="7863840" cy="9144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Roboto" panose="02000000000000000000" pitchFamily="2" charset="0"/>
              </a:rPr>
              <a:t>Apply selection operator to add features to current search agent X</a:t>
            </a:r>
            <a:endParaRPr lang="vi-VN" sz="2800" b="1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EC14D4C-DA09-B8BD-D98A-486F2C94C6E0}"/>
              </a:ext>
            </a:extLst>
          </p:cNvPr>
          <p:cNvCxnSpPr>
            <a:cxnSpLocks/>
          </p:cNvCxnSpPr>
          <p:nvPr/>
        </p:nvCxnSpPr>
        <p:spPr>
          <a:xfrm flipH="1">
            <a:off x="5798274" y="537498"/>
            <a:ext cx="1" cy="48505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086FD22-8850-A060-4180-D2F7AAD9AD67}"/>
              </a:ext>
            </a:extLst>
          </p:cNvPr>
          <p:cNvCxnSpPr>
            <a:cxnSpLocks/>
          </p:cNvCxnSpPr>
          <p:nvPr/>
        </p:nvCxnSpPr>
        <p:spPr>
          <a:xfrm>
            <a:off x="5798274" y="1936956"/>
            <a:ext cx="0" cy="47522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C51B0B9-435B-AF1D-6281-6D828A7F1090}"/>
              </a:ext>
            </a:extLst>
          </p:cNvPr>
          <p:cNvCxnSpPr>
            <a:cxnSpLocks/>
          </p:cNvCxnSpPr>
          <p:nvPr/>
        </p:nvCxnSpPr>
        <p:spPr>
          <a:xfrm>
            <a:off x="5798274" y="3326582"/>
            <a:ext cx="0" cy="47522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CB113B6-5413-FDCE-6F17-5A321F2F4AD8}"/>
              </a:ext>
            </a:extLst>
          </p:cNvPr>
          <p:cNvCxnSpPr>
            <a:cxnSpLocks/>
          </p:cNvCxnSpPr>
          <p:nvPr/>
        </p:nvCxnSpPr>
        <p:spPr>
          <a:xfrm>
            <a:off x="5798274" y="4716208"/>
            <a:ext cx="0" cy="67494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7528ED02-1295-2090-BAE1-93BCEC74F08A}"/>
              </a:ext>
            </a:extLst>
          </p:cNvPr>
          <p:cNvCxnSpPr>
            <a:cxnSpLocks/>
            <a:stCxn id="6" idx="1"/>
            <a:endCxn id="8" idx="1"/>
          </p:cNvCxnSpPr>
          <p:nvPr/>
        </p:nvCxnSpPr>
        <p:spPr>
          <a:xfrm rot="10800000" flipV="1">
            <a:off x="1866355" y="4259008"/>
            <a:ext cx="12700" cy="9691669"/>
          </a:xfrm>
          <a:prstGeom prst="bentConnector3">
            <a:avLst>
              <a:gd name="adj1" fmla="val 11468575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5EAB2F4-3464-C244-BA15-BD48044D3F34}"/>
              </a:ext>
            </a:extLst>
          </p:cNvPr>
          <p:cNvCxnSpPr>
            <a:cxnSpLocks/>
            <a:stCxn id="9" idx="2"/>
            <a:endCxn id="12" idx="0"/>
          </p:cNvCxnSpPr>
          <p:nvPr/>
        </p:nvCxnSpPr>
        <p:spPr>
          <a:xfrm flipH="1">
            <a:off x="5798274" y="6305555"/>
            <a:ext cx="1" cy="62530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9946D70-1B7D-7A58-E5CD-EFEDD4ECA63A}"/>
              </a:ext>
            </a:extLst>
          </p:cNvPr>
          <p:cNvCxnSpPr>
            <a:cxnSpLocks/>
            <a:stCxn id="12" idx="2"/>
            <a:endCxn id="15" idx="0"/>
          </p:cNvCxnSpPr>
          <p:nvPr/>
        </p:nvCxnSpPr>
        <p:spPr>
          <a:xfrm>
            <a:off x="5798274" y="8658145"/>
            <a:ext cx="1" cy="48572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FADFB86-0FAB-44C7-C484-3408D30E5B4A}"/>
              </a:ext>
            </a:extLst>
          </p:cNvPr>
          <p:cNvCxnSpPr>
            <a:cxnSpLocks/>
            <a:stCxn id="15" idx="2"/>
            <a:endCxn id="13" idx="0"/>
          </p:cNvCxnSpPr>
          <p:nvPr/>
        </p:nvCxnSpPr>
        <p:spPr>
          <a:xfrm>
            <a:off x="5798274" y="10058271"/>
            <a:ext cx="12700" cy="59409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B1BE6EF-5AA6-0B2D-729F-824EDCCDB678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>
            <a:off x="5810974" y="11566765"/>
            <a:ext cx="0" cy="778387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C8B5B62-0266-F5AD-52F4-A75795FF1EEE}"/>
              </a:ext>
            </a:extLst>
          </p:cNvPr>
          <p:cNvCxnSpPr>
            <a:cxnSpLocks/>
            <a:stCxn id="8" idx="2"/>
            <a:endCxn id="11" idx="0"/>
          </p:cNvCxnSpPr>
          <p:nvPr/>
        </p:nvCxnSpPr>
        <p:spPr>
          <a:xfrm>
            <a:off x="5798274" y="14407877"/>
            <a:ext cx="0" cy="46785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0458DFE-9A76-B197-7306-7B511838CE32}"/>
              </a:ext>
            </a:extLst>
          </p:cNvPr>
          <p:cNvCxnSpPr>
            <a:cxnSpLocks/>
            <a:stCxn id="11" idx="4"/>
            <a:endCxn id="10" idx="0"/>
          </p:cNvCxnSpPr>
          <p:nvPr/>
        </p:nvCxnSpPr>
        <p:spPr>
          <a:xfrm>
            <a:off x="5798274" y="15790127"/>
            <a:ext cx="1" cy="817387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98D8C571-96F2-8DCF-5A8A-13E6D7C70843}"/>
              </a:ext>
            </a:extLst>
          </p:cNvPr>
          <p:cNvSpPr txBox="1"/>
          <p:nvPr/>
        </p:nvSpPr>
        <p:spPr>
          <a:xfrm>
            <a:off x="6008003" y="4802758"/>
            <a:ext cx="993689" cy="584775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en-US" sz="3200" b="1" dirty="0"/>
              <a:t>No</a:t>
            </a:r>
            <a:endParaRPr lang="vi-VN" sz="32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D85F7A9-3E62-85BE-3FD7-8FDEE169DC29}"/>
              </a:ext>
            </a:extLst>
          </p:cNvPr>
          <p:cNvSpPr txBox="1"/>
          <p:nvPr/>
        </p:nvSpPr>
        <p:spPr>
          <a:xfrm>
            <a:off x="567160" y="3801808"/>
            <a:ext cx="1160965" cy="52322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/>
              <a:t>Yes</a:t>
            </a:r>
            <a:endParaRPr lang="vi-VN" sz="2800" b="1" dirty="0"/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87A20670-A033-1B3C-8C1C-3AA614980223}"/>
              </a:ext>
            </a:extLst>
          </p:cNvPr>
          <p:cNvCxnSpPr>
            <a:cxnSpLocks/>
            <a:stCxn id="12" idx="1"/>
            <a:endCxn id="13" idx="1"/>
          </p:cNvCxnSpPr>
          <p:nvPr/>
        </p:nvCxnSpPr>
        <p:spPr>
          <a:xfrm rot="10800000" flipH="1" flipV="1">
            <a:off x="1356083" y="7794499"/>
            <a:ext cx="384813" cy="3315065"/>
          </a:xfrm>
          <a:prstGeom prst="bentConnector3">
            <a:avLst>
              <a:gd name="adj1" fmla="val -59405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86523835-6B30-6ABB-C3E4-64177F11386E}"/>
              </a:ext>
            </a:extLst>
          </p:cNvPr>
          <p:cNvSpPr txBox="1"/>
          <p:nvPr/>
        </p:nvSpPr>
        <p:spPr>
          <a:xfrm>
            <a:off x="6012134" y="8658145"/>
            <a:ext cx="1551200" cy="584775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en-US" sz="3200" b="1" dirty="0"/>
              <a:t>Yes</a:t>
            </a:r>
            <a:endParaRPr lang="vi-VN" sz="32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CB380DF-2342-2268-9B70-F46FE29847AA}"/>
              </a:ext>
            </a:extLst>
          </p:cNvPr>
          <p:cNvSpPr txBox="1"/>
          <p:nvPr/>
        </p:nvSpPr>
        <p:spPr>
          <a:xfrm>
            <a:off x="858515" y="7340032"/>
            <a:ext cx="869609" cy="523220"/>
          </a:xfrm>
          <a:prstGeom prst="rect">
            <a:avLst/>
          </a:prstGeom>
          <a:noFill/>
          <a:ln w="76200"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/>
              <a:t>No</a:t>
            </a:r>
            <a:endParaRPr lang="vi-VN" sz="2800" b="1" dirty="0"/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F88FE16E-6E16-FAB2-6357-9D95F44A117D}"/>
              </a:ext>
            </a:extLst>
          </p:cNvPr>
          <p:cNvCxnSpPr>
            <a:cxnSpLocks/>
            <a:stCxn id="14" idx="3"/>
            <a:endCxn id="6" idx="3"/>
          </p:cNvCxnSpPr>
          <p:nvPr/>
        </p:nvCxnSpPr>
        <p:spPr>
          <a:xfrm flipH="1" flipV="1">
            <a:off x="9730195" y="4259008"/>
            <a:ext cx="12700" cy="8543344"/>
          </a:xfrm>
          <a:prstGeom prst="bentConnector3">
            <a:avLst>
              <a:gd name="adj1" fmla="val -15840000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C41D2682-9AE4-0AE4-DBBC-424F9CDBB751}"/>
              </a:ext>
            </a:extLst>
          </p:cNvPr>
          <p:cNvSpPr txBox="1"/>
          <p:nvPr/>
        </p:nvSpPr>
        <p:spPr>
          <a:xfrm>
            <a:off x="-97719" y="1156590"/>
            <a:ext cx="465192" cy="646331"/>
          </a:xfrm>
          <a:prstGeom prst="rect">
            <a:avLst/>
          </a:prstGeom>
          <a:noFill/>
          <a:ln w="76200">
            <a:noFill/>
          </a:ln>
        </p:spPr>
        <p:txBody>
          <a:bodyPr wrap="none" rtlCol="0">
            <a:spAutoFit/>
          </a:bodyPr>
          <a:lstStyle/>
          <a:p>
            <a:r>
              <a:rPr lang="en-US" sz="3600" b="1" dirty="0"/>
              <a:t>A</a:t>
            </a:r>
            <a:endParaRPr lang="vi-VN" sz="3600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27A8646-AA88-0C3E-F914-FA2AFC890BA7}"/>
              </a:ext>
            </a:extLst>
          </p:cNvPr>
          <p:cNvSpPr txBox="1"/>
          <p:nvPr/>
        </p:nvSpPr>
        <p:spPr>
          <a:xfrm>
            <a:off x="-75277" y="9277905"/>
            <a:ext cx="442750" cy="646331"/>
          </a:xfrm>
          <a:prstGeom prst="rect">
            <a:avLst/>
          </a:prstGeom>
          <a:noFill/>
          <a:ln w="76200">
            <a:noFill/>
          </a:ln>
        </p:spPr>
        <p:txBody>
          <a:bodyPr wrap="none" rtlCol="0">
            <a:spAutoFit/>
          </a:bodyPr>
          <a:lstStyle/>
          <a:p>
            <a:r>
              <a:rPr lang="en-US" sz="3600" b="1" dirty="0"/>
              <a:t>B</a:t>
            </a:r>
            <a:endParaRPr lang="vi-VN" sz="3600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6FBD00A-8957-71CC-BA65-1C30DC14623E}"/>
              </a:ext>
            </a:extLst>
          </p:cNvPr>
          <p:cNvSpPr txBox="1"/>
          <p:nvPr/>
        </p:nvSpPr>
        <p:spPr>
          <a:xfrm>
            <a:off x="-75277" y="10786398"/>
            <a:ext cx="428322" cy="646331"/>
          </a:xfrm>
          <a:prstGeom prst="rect">
            <a:avLst/>
          </a:prstGeom>
          <a:noFill/>
          <a:ln w="76200">
            <a:noFill/>
          </a:ln>
        </p:spPr>
        <p:txBody>
          <a:bodyPr wrap="none" rtlCol="0">
            <a:spAutoFit/>
          </a:bodyPr>
          <a:lstStyle/>
          <a:p>
            <a:r>
              <a:rPr lang="en-US" sz="3600" b="1" dirty="0"/>
              <a:t>C</a:t>
            </a:r>
            <a:endParaRPr lang="vi-VN" sz="3600" b="1" dirty="0"/>
          </a:p>
        </p:txBody>
      </p:sp>
    </p:spTree>
    <p:extLst>
      <p:ext uri="{BB962C8B-B14F-4D97-AF65-F5344CB8AC3E}">
        <p14:creationId xmlns:p14="http://schemas.microsoft.com/office/powerpoint/2010/main" val="2687981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4860B69-F69A-46B8-89B7-76C7592159E0}"/>
              </a:ext>
            </a:extLst>
          </p:cNvPr>
          <p:cNvSpPr/>
          <p:nvPr/>
        </p:nvSpPr>
        <p:spPr>
          <a:xfrm>
            <a:off x="1437017" y="-4876798"/>
            <a:ext cx="2884129" cy="537497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Start</a:t>
            </a:r>
            <a:endParaRPr lang="vi-VN" sz="2800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8D41673-8E27-4F64-22CB-733AF5A186DF}"/>
              </a:ext>
            </a:extLst>
          </p:cNvPr>
          <p:cNvCxnSpPr>
            <a:cxnSpLocks/>
          </p:cNvCxnSpPr>
          <p:nvPr/>
        </p:nvCxnSpPr>
        <p:spPr>
          <a:xfrm flipH="1">
            <a:off x="2879080" y="-4339302"/>
            <a:ext cx="1" cy="48505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68BA598F-C8CB-46EA-EEC4-604D22904359}"/>
              </a:ext>
            </a:extLst>
          </p:cNvPr>
          <p:cNvSpPr/>
          <p:nvPr/>
        </p:nvSpPr>
        <p:spPr>
          <a:xfrm>
            <a:off x="1827842" y="-3838685"/>
            <a:ext cx="2102476" cy="53749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Roboto" panose="02000000000000000000" pitchFamily="2" charset="0"/>
              </a:rPr>
              <a:t>(1) int res</a:t>
            </a:r>
            <a:endParaRPr lang="vi-VN" sz="2400" dirty="0">
              <a:solidFill>
                <a:schemeClr val="tx1"/>
              </a:solidFill>
            </a:endParaRPr>
          </a:p>
        </p:txBody>
      </p:sp>
      <p:sp>
        <p:nvSpPr>
          <p:cNvPr id="9" name="Diamond 8">
            <a:extLst>
              <a:ext uri="{FF2B5EF4-FFF2-40B4-BE49-F238E27FC236}">
                <a16:creationId xmlns:a16="http://schemas.microsoft.com/office/drawing/2014/main" id="{BF802F8B-92BE-119F-6BCF-86D1256E854B}"/>
              </a:ext>
            </a:extLst>
          </p:cNvPr>
          <p:cNvSpPr/>
          <p:nvPr/>
        </p:nvSpPr>
        <p:spPr>
          <a:xfrm>
            <a:off x="888233" y="-2722705"/>
            <a:ext cx="3981691" cy="1545696"/>
          </a:xfrm>
          <a:prstGeom prst="diamond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(2) score&lt;0 || score&gt;10</a:t>
            </a:r>
            <a:endParaRPr lang="vi-VN" sz="2400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E1929C1-D44D-B4AE-D25B-ADA86F3B6F8A}"/>
              </a:ext>
            </a:extLst>
          </p:cNvPr>
          <p:cNvSpPr/>
          <p:nvPr/>
        </p:nvSpPr>
        <p:spPr>
          <a:xfrm>
            <a:off x="5672566" y="-2220647"/>
            <a:ext cx="2091673" cy="5415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Roboto" panose="02000000000000000000" pitchFamily="2" charset="0"/>
              </a:rPr>
              <a:t>(3) return ‘I’</a:t>
            </a:r>
            <a:endParaRPr lang="vi-VN" sz="24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608C794-2A78-C18C-D9FB-7F1E9F797210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2879079" y="-3301188"/>
            <a:ext cx="1" cy="57848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B078FA0-CE96-89DF-1225-12AADC093C57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4869924" y="-1949857"/>
            <a:ext cx="80264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Diamond 23">
            <a:extLst>
              <a:ext uri="{FF2B5EF4-FFF2-40B4-BE49-F238E27FC236}">
                <a16:creationId xmlns:a16="http://schemas.microsoft.com/office/drawing/2014/main" id="{EC09259B-6E2B-4189-0B27-CC32B85A5925}"/>
              </a:ext>
            </a:extLst>
          </p:cNvPr>
          <p:cNvSpPr/>
          <p:nvPr/>
        </p:nvSpPr>
        <p:spPr>
          <a:xfrm>
            <a:off x="888233" y="-575129"/>
            <a:ext cx="3981691" cy="1545696"/>
          </a:xfrm>
          <a:prstGeom prst="diamond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(4) score&gt;=9</a:t>
            </a:r>
            <a:endParaRPr lang="vi-VN" sz="2400" dirty="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BC3E9AB-B12B-9230-421C-33847B6230DA}"/>
              </a:ext>
            </a:extLst>
          </p:cNvPr>
          <p:cNvSpPr/>
          <p:nvPr/>
        </p:nvSpPr>
        <p:spPr>
          <a:xfrm>
            <a:off x="5672566" y="-73071"/>
            <a:ext cx="2091673" cy="5415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Roboto" panose="02000000000000000000" pitchFamily="2" charset="0"/>
              </a:rPr>
              <a:t>(5) res=‘A’</a:t>
            </a:r>
            <a:endParaRPr lang="vi-VN" sz="2400" dirty="0">
              <a:solidFill>
                <a:schemeClr val="tx1"/>
              </a:solidFill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9F627FB-1B6C-EDB7-5589-951BA2156CC3}"/>
              </a:ext>
            </a:extLst>
          </p:cNvPr>
          <p:cNvCxnSpPr>
            <a:cxnSpLocks/>
            <a:stCxn id="9" idx="2"/>
            <a:endCxn id="24" idx="0"/>
          </p:cNvCxnSpPr>
          <p:nvPr/>
        </p:nvCxnSpPr>
        <p:spPr>
          <a:xfrm>
            <a:off x="2879079" y="-1177009"/>
            <a:ext cx="0" cy="60188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9FC54AE-55B0-98F9-488B-0AF42C43C1C0}"/>
              </a:ext>
            </a:extLst>
          </p:cNvPr>
          <p:cNvCxnSpPr>
            <a:cxnSpLocks/>
            <a:stCxn id="24" idx="3"/>
            <a:endCxn id="25" idx="1"/>
          </p:cNvCxnSpPr>
          <p:nvPr/>
        </p:nvCxnSpPr>
        <p:spPr>
          <a:xfrm>
            <a:off x="4869924" y="197719"/>
            <a:ext cx="80264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C22A8425-33E7-9CA5-28F9-D4291051D137}"/>
              </a:ext>
            </a:extLst>
          </p:cNvPr>
          <p:cNvSpPr txBox="1"/>
          <p:nvPr/>
        </p:nvSpPr>
        <p:spPr>
          <a:xfrm>
            <a:off x="4869924" y="-2368459"/>
            <a:ext cx="296876" cy="369332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endParaRPr lang="vi-VN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B069CA3-E2C2-DBE6-8214-19A5B9D6809B}"/>
              </a:ext>
            </a:extLst>
          </p:cNvPr>
          <p:cNvSpPr txBox="1"/>
          <p:nvPr/>
        </p:nvSpPr>
        <p:spPr>
          <a:xfrm>
            <a:off x="4869924" y="-220884"/>
            <a:ext cx="296876" cy="369332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endParaRPr lang="vi-VN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5102974-970A-22AB-1399-B1920F4E7BB6}"/>
              </a:ext>
            </a:extLst>
          </p:cNvPr>
          <p:cNvSpPr txBox="1"/>
          <p:nvPr/>
        </p:nvSpPr>
        <p:spPr>
          <a:xfrm>
            <a:off x="2970004" y="-1168112"/>
            <a:ext cx="290464" cy="369332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  <a:endParaRPr lang="vi-VN" dirty="0"/>
          </a:p>
        </p:txBody>
      </p:sp>
      <p:sp>
        <p:nvSpPr>
          <p:cNvPr id="33" name="Diamond 32">
            <a:extLst>
              <a:ext uri="{FF2B5EF4-FFF2-40B4-BE49-F238E27FC236}">
                <a16:creationId xmlns:a16="http://schemas.microsoft.com/office/drawing/2014/main" id="{FACBAD1F-85A3-C082-3D7A-6A8D3506699C}"/>
              </a:ext>
            </a:extLst>
          </p:cNvPr>
          <p:cNvSpPr/>
          <p:nvPr/>
        </p:nvSpPr>
        <p:spPr>
          <a:xfrm>
            <a:off x="888233" y="1582978"/>
            <a:ext cx="3981691" cy="1545696"/>
          </a:xfrm>
          <a:prstGeom prst="diamond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(6) score&gt;=8</a:t>
            </a:r>
            <a:endParaRPr lang="vi-VN" sz="2400" dirty="0">
              <a:solidFill>
                <a:schemeClr val="tx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78E7450-7276-EE9F-619F-B69CDE232BAC}"/>
              </a:ext>
            </a:extLst>
          </p:cNvPr>
          <p:cNvSpPr/>
          <p:nvPr/>
        </p:nvSpPr>
        <p:spPr>
          <a:xfrm>
            <a:off x="5672566" y="2085036"/>
            <a:ext cx="2091673" cy="5415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Roboto" panose="02000000000000000000" pitchFamily="2" charset="0"/>
              </a:rPr>
              <a:t>(7) res=‘B’</a:t>
            </a:r>
            <a:endParaRPr lang="vi-VN" sz="2400" dirty="0">
              <a:solidFill>
                <a:schemeClr val="tx1"/>
              </a:solidFill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3FBF6F0-45CB-E4D0-F284-FD5D9D17AA5C}"/>
              </a:ext>
            </a:extLst>
          </p:cNvPr>
          <p:cNvCxnSpPr>
            <a:cxnSpLocks/>
            <a:endCxn id="33" idx="0"/>
          </p:cNvCxnSpPr>
          <p:nvPr/>
        </p:nvCxnSpPr>
        <p:spPr>
          <a:xfrm>
            <a:off x="2879079" y="981098"/>
            <a:ext cx="0" cy="60188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56122BC-5949-8EFE-AFA4-316E5F453EC9}"/>
              </a:ext>
            </a:extLst>
          </p:cNvPr>
          <p:cNvCxnSpPr>
            <a:cxnSpLocks/>
            <a:stCxn id="33" idx="3"/>
            <a:endCxn id="34" idx="1"/>
          </p:cNvCxnSpPr>
          <p:nvPr/>
        </p:nvCxnSpPr>
        <p:spPr>
          <a:xfrm>
            <a:off x="4869924" y="2355826"/>
            <a:ext cx="80264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371829AF-5853-3687-CB63-666D701BC39B}"/>
              </a:ext>
            </a:extLst>
          </p:cNvPr>
          <p:cNvSpPr txBox="1"/>
          <p:nvPr/>
        </p:nvSpPr>
        <p:spPr>
          <a:xfrm>
            <a:off x="4869924" y="1937223"/>
            <a:ext cx="296876" cy="369332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endParaRPr lang="vi-VN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2265837-50DF-68B5-FF10-1D69293F0194}"/>
              </a:ext>
            </a:extLst>
          </p:cNvPr>
          <p:cNvSpPr txBox="1"/>
          <p:nvPr/>
        </p:nvSpPr>
        <p:spPr>
          <a:xfrm>
            <a:off x="2970004" y="989995"/>
            <a:ext cx="290464" cy="369332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  <a:endParaRPr lang="vi-VN" dirty="0"/>
          </a:p>
        </p:txBody>
      </p:sp>
      <p:sp>
        <p:nvSpPr>
          <p:cNvPr id="39" name="Diamond 38">
            <a:extLst>
              <a:ext uri="{FF2B5EF4-FFF2-40B4-BE49-F238E27FC236}">
                <a16:creationId xmlns:a16="http://schemas.microsoft.com/office/drawing/2014/main" id="{40BC5905-B8D0-899E-0C66-C12DB0906C48}"/>
              </a:ext>
            </a:extLst>
          </p:cNvPr>
          <p:cNvSpPr/>
          <p:nvPr/>
        </p:nvSpPr>
        <p:spPr>
          <a:xfrm>
            <a:off x="888233" y="3724961"/>
            <a:ext cx="3981691" cy="1545696"/>
          </a:xfrm>
          <a:prstGeom prst="diamond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(8) score&gt;=6.5</a:t>
            </a:r>
            <a:endParaRPr lang="vi-VN" sz="2400" dirty="0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A01B2DE-82B7-CC84-8EE9-CC56EA57ED6A}"/>
              </a:ext>
            </a:extLst>
          </p:cNvPr>
          <p:cNvSpPr/>
          <p:nvPr/>
        </p:nvSpPr>
        <p:spPr>
          <a:xfrm>
            <a:off x="5672566" y="4227019"/>
            <a:ext cx="2091673" cy="5415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Roboto" panose="02000000000000000000" pitchFamily="2" charset="0"/>
              </a:rPr>
              <a:t>(9) res=‘C’</a:t>
            </a:r>
            <a:endParaRPr lang="vi-VN" sz="2400" dirty="0">
              <a:solidFill>
                <a:schemeClr val="tx1"/>
              </a:solidFill>
            </a:endParaRP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37BBEAE-97B2-47B9-9227-6736DF3B4D8F}"/>
              </a:ext>
            </a:extLst>
          </p:cNvPr>
          <p:cNvCxnSpPr>
            <a:cxnSpLocks/>
            <a:endCxn id="39" idx="0"/>
          </p:cNvCxnSpPr>
          <p:nvPr/>
        </p:nvCxnSpPr>
        <p:spPr>
          <a:xfrm>
            <a:off x="2879079" y="3123081"/>
            <a:ext cx="0" cy="60188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A2D31E0-F497-D97A-F4A7-AAAA4F24F87C}"/>
              </a:ext>
            </a:extLst>
          </p:cNvPr>
          <p:cNvCxnSpPr>
            <a:cxnSpLocks/>
            <a:stCxn id="39" idx="3"/>
            <a:endCxn id="40" idx="1"/>
          </p:cNvCxnSpPr>
          <p:nvPr/>
        </p:nvCxnSpPr>
        <p:spPr>
          <a:xfrm>
            <a:off x="4869924" y="4497809"/>
            <a:ext cx="80264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D4A5E647-E8DA-85F0-1994-405DD9D39E5E}"/>
              </a:ext>
            </a:extLst>
          </p:cNvPr>
          <p:cNvSpPr txBox="1"/>
          <p:nvPr/>
        </p:nvSpPr>
        <p:spPr>
          <a:xfrm>
            <a:off x="4869924" y="4079206"/>
            <a:ext cx="296876" cy="369332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endParaRPr lang="vi-VN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F2AE394-9CFE-C4D5-33AD-B1EEED1B5CED}"/>
              </a:ext>
            </a:extLst>
          </p:cNvPr>
          <p:cNvSpPr txBox="1"/>
          <p:nvPr/>
        </p:nvSpPr>
        <p:spPr>
          <a:xfrm>
            <a:off x="2970004" y="3131978"/>
            <a:ext cx="290464" cy="369332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  <a:endParaRPr lang="vi-VN" dirty="0"/>
          </a:p>
        </p:txBody>
      </p:sp>
      <p:sp>
        <p:nvSpPr>
          <p:cNvPr id="69" name="Diamond 68">
            <a:extLst>
              <a:ext uri="{FF2B5EF4-FFF2-40B4-BE49-F238E27FC236}">
                <a16:creationId xmlns:a16="http://schemas.microsoft.com/office/drawing/2014/main" id="{EE3B7CC9-26D7-C804-9A8F-AD67CD6CC25F}"/>
              </a:ext>
            </a:extLst>
          </p:cNvPr>
          <p:cNvSpPr/>
          <p:nvPr/>
        </p:nvSpPr>
        <p:spPr>
          <a:xfrm>
            <a:off x="888233" y="5845996"/>
            <a:ext cx="3981691" cy="1545696"/>
          </a:xfrm>
          <a:prstGeom prst="diamond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(10) score&gt;=5</a:t>
            </a:r>
            <a:endParaRPr lang="vi-VN" sz="2400" dirty="0">
              <a:solidFill>
                <a:schemeClr val="tx1"/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9DC91076-F2BF-6B9D-7473-39F4544AC702}"/>
              </a:ext>
            </a:extLst>
          </p:cNvPr>
          <p:cNvSpPr/>
          <p:nvPr/>
        </p:nvSpPr>
        <p:spPr>
          <a:xfrm>
            <a:off x="5672566" y="6348054"/>
            <a:ext cx="2091673" cy="5415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Roboto" panose="02000000000000000000" pitchFamily="2" charset="0"/>
              </a:rPr>
              <a:t>(11) res=‘D’</a:t>
            </a:r>
            <a:endParaRPr lang="vi-VN" sz="2400" dirty="0">
              <a:solidFill>
                <a:schemeClr val="tx1"/>
              </a:solidFill>
            </a:endParaRP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11B39DB0-0197-418D-A3D9-2EEF88358924}"/>
              </a:ext>
            </a:extLst>
          </p:cNvPr>
          <p:cNvCxnSpPr>
            <a:cxnSpLocks/>
            <a:endCxn id="69" idx="0"/>
          </p:cNvCxnSpPr>
          <p:nvPr/>
        </p:nvCxnSpPr>
        <p:spPr>
          <a:xfrm>
            <a:off x="2879079" y="5244116"/>
            <a:ext cx="0" cy="60188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A51FDA1B-70D5-B9DB-91D1-A4DE9D62C550}"/>
              </a:ext>
            </a:extLst>
          </p:cNvPr>
          <p:cNvCxnSpPr>
            <a:cxnSpLocks/>
            <a:stCxn id="69" idx="3"/>
            <a:endCxn id="70" idx="1"/>
          </p:cNvCxnSpPr>
          <p:nvPr/>
        </p:nvCxnSpPr>
        <p:spPr>
          <a:xfrm>
            <a:off x="4869924" y="6618844"/>
            <a:ext cx="80264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AEF20F24-B0E5-9E08-4C42-D932092FF455}"/>
              </a:ext>
            </a:extLst>
          </p:cNvPr>
          <p:cNvSpPr txBox="1"/>
          <p:nvPr/>
        </p:nvSpPr>
        <p:spPr>
          <a:xfrm>
            <a:off x="4869924" y="6200241"/>
            <a:ext cx="296876" cy="369332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endParaRPr lang="vi-VN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9A0ACAF-3764-49C9-285D-C303F9C8624A}"/>
              </a:ext>
            </a:extLst>
          </p:cNvPr>
          <p:cNvSpPr txBox="1"/>
          <p:nvPr/>
        </p:nvSpPr>
        <p:spPr>
          <a:xfrm>
            <a:off x="2970004" y="5253013"/>
            <a:ext cx="290464" cy="369332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  <a:endParaRPr lang="vi-VN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378E19E-52CC-47E6-3D34-161AEAFBB4EB}"/>
              </a:ext>
            </a:extLst>
          </p:cNvPr>
          <p:cNvSpPr/>
          <p:nvPr/>
        </p:nvSpPr>
        <p:spPr>
          <a:xfrm>
            <a:off x="1827842" y="8252083"/>
            <a:ext cx="2091673" cy="5415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Roboto" panose="02000000000000000000" pitchFamily="2" charset="0"/>
              </a:rPr>
              <a:t>(12) res=‘F’</a:t>
            </a:r>
            <a:endParaRPr lang="vi-VN" sz="2400" dirty="0">
              <a:solidFill>
                <a:schemeClr val="tx1"/>
              </a:solidFill>
            </a:endParaRP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B49DAF36-06DF-CB94-DCA3-E36E0AE94140}"/>
              </a:ext>
            </a:extLst>
          </p:cNvPr>
          <p:cNvCxnSpPr>
            <a:cxnSpLocks/>
            <a:stCxn id="69" idx="2"/>
            <a:endCxn id="75" idx="0"/>
          </p:cNvCxnSpPr>
          <p:nvPr/>
        </p:nvCxnSpPr>
        <p:spPr>
          <a:xfrm flipH="1">
            <a:off x="2873679" y="7391692"/>
            <a:ext cx="5400" cy="86039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E57753E1-B621-FB7C-7C94-1390B5D17779}"/>
              </a:ext>
            </a:extLst>
          </p:cNvPr>
          <p:cNvSpPr txBox="1"/>
          <p:nvPr/>
        </p:nvSpPr>
        <p:spPr>
          <a:xfrm>
            <a:off x="2970004" y="7615343"/>
            <a:ext cx="296876" cy="369332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endParaRPr lang="vi-VN" dirty="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ECD764CA-3013-8A12-0045-75DF2DF7923C}"/>
              </a:ext>
            </a:extLst>
          </p:cNvPr>
          <p:cNvSpPr/>
          <p:nvPr/>
        </p:nvSpPr>
        <p:spPr>
          <a:xfrm>
            <a:off x="10100327" y="3663525"/>
            <a:ext cx="2213590" cy="5415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Roboto" panose="02000000000000000000" pitchFamily="2" charset="0"/>
              </a:rPr>
              <a:t>(13) return res</a:t>
            </a:r>
            <a:endParaRPr lang="vi-VN" sz="2400" dirty="0">
              <a:solidFill>
                <a:schemeClr val="tx1"/>
              </a:solidFill>
            </a:endParaRP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37F53B27-D0FB-0475-22C6-F953C0BF76D3}"/>
              </a:ext>
            </a:extLst>
          </p:cNvPr>
          <p:cNvSpPr/>
          <p:nvPr/>
        </p:nvSpPr>
        <p:spPr>
          <a:xfrm>
            <a:off x="13543421" y="2121889"/>
            <a:ext cx="2884129" cy="537497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End</a:t>
            </a:r>
            <a:endParaRPr lang="vi-VN" sz="2800" dirty="0">
              <a:solidFill>
                <a:schemeClr val="tx1"/>
              </a:solidFill>
            </a:endParaRPr>
          </a:p>
        </p:txBody>
      </p: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1538F630-B78A-0AF3-5F85-739629CE846E}"/>
              </a:ext>
            </a:extLst>
          </p:cNvPr>
          <p:cNvCxnSpPr>
            <a:cxnSpLocks/>
            <a:stCxn id="40" idx="3"/>
            <a:endCxn id="78" idx="1"/>
          </p:cNvCxnSpPr>
          <p:nvPr/>
        </p:nvCxnSpPr>
        <p:spPr>
          <a:xfrm flipV="1">
            <a:off x="7764239" y="3934315"/>
            <a:ext cx="2336088" cy="563494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536B9FED-68A9-A8F5-7135-4D693E27F3F4}"/>
              </a:ext>
            </a:extLst>
          </p:cNvPr>
          <p:cNvCxnSpPr>
            <a:cxnSpLocks/>
            <a:stCxn id="25" idx="3"/>
            <a:endCxn id="78" idx="1"/>
          </p:cNvCxnSpPr>
          <p:nvPr/>
        </p:nvCxnSpPr>
        <p:spPr>
          <a:xfrm>
            <a:off x="7764239" y="197719"/>
            <a:ext cx="2336088" cy="3736596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or: Elbow 90">
            <a:extLst>
              <a:ext uri="{FF2B5EF4-FFF2-40B4-BE49-F238E27FC236}">
                <a16:creationId xmlns:a16="http://schemas.microsoft.com/office/drawing/2014/main" id="{C9CB88C4-9D05-1A2A-8978-E0C0F92CEEDA}"/>
              </a:ext>
            </a:extLst>
          </p:cNvPr>
          <p:cNvCxnSpPr>
            <a:cxnSpLocks/>
            <a:stCxn id="34" idx="3"/>
            <a:endCxn id="78" idx="1"/>
          </p:cNvCxnSpPr>
          <p:nvPr/>
        </p:nvCxnSpPr>
        <p:spPr>
          <a:xfrm>
            <a:off x="7764239" y="2355826"/>
            <a:ext cx="2336088" cy="1578489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id="{B7DDAC76-B59A-2ED4-C0BB-E8B53E7BC852}"/>
              </a:ext>
            </a:extLst>
          </p:cNvPr>
          <p:cNvCxnSpPr>
            <a:cxnSpLocks/>
            <a:stCxn id="70" idx="3"/>
            <a:endCxn id="78" idx="1"/>
          </p:cNvCxnSpPr>
          <p:nvPr/>
        </p:nvCxnSpPr>
        <p:spPr>
          <a:xfrm flipV="1">
            <a:off x="7764239" y="3934315"/>
            <a:ext cx="2336088" cy="268452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72DA4254-34E0-0629-0100-FB4560E4A7AF}"/>
              </a:ext>
            </a:extLst>
          </p:cNvPr>
          <p:cNvCxnSpPr>
            <a:cxnSpLocks/>
            <a:stCxn id="75" idx="3"/>
            <a:endCxn id="78" idx="1"/>
          </p:cNvCxnSpPr>
          <p:nvPr/>
        </p:nvCxnSpPr>
        <p:spPr>
          <a:xfrm flipV="1">
            <a:off x="3919515" y="3934315"/>
            <a:ext cx="6180812" cy="4588558"/>
          </a:xfrm>
          <a:prstGeom prst="bentConnector3">
            <a:avLst>
              <a:gd name="adj1" fmla="val 81068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or: Elbow 99">
            <a:extLst>
              <a:ext uri="{FF2B5EF4-FFF2-40B4-BE49-F238E27FC236}">
                <a16:creationId xmlns:a16="http://schemas.microsoft.com/office/drawing/2014/main" id="{5DA06E5E-17A6-D258-9BE9-F4CA8B744B61}"/>
              </a:ext>
            </a:extLst>
          </p:cNvPr>
          <p:cNvCxnSpPr>
            <a:cxnSpLocks/>
            <a:stCxn id="78" idx="3"/>
            <a:endCxn id="81" idx="1"/>
          </p:cNvCxnSpPr>
          <p:nvPr/>
        </p:nvCxnSpPr>
        <p:spPr>
          <a:xfrm flipV="1">
            <a:off x="12313917" y="2390638"/>
            <a:ext cx="1229504" cy="154367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3C223473-E0CE-29FF-5061-8222AC740BDC}"/>
              </a:ext>
            </a:extLst>
          </p:cNvPr>
          <p:cNvCxnSpPr>
            <a:cxnSpLocks/>
            <a:stCxn id="10" idx="3"/>
            <a:endCxn id="81" idx="1"/>
          </p:cNvCxnSpPr>
          <p:nvPr/>
        </p:nvCxnSpPr>
        <p:spPr>
          <a:xfrm>
            <a:off x="7764239" y="-1949857"/>
            <a:ext cx="5779182" cy="4340495"/>
          </a:xfrm>
          <a:prstGeom prst="bentConnector3">
            <a:avLst>
              <a:gd name="adj1" fmla="val 89556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7804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40FD65-6D7F-2BC7-51FB-811D496536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DB30D8E-EFEF-9546-5F82-8D18505CCD2E}"/>
              </a:ext>
            </a:extLst>
          </p:cNvPr>
          <p:cNvSpPr/>
          <p:nvPr/>
        </p:nvSpPr>
        <p:spPr>
          <a:xfrm>
            <a:off x="2031377" y="-270789"/>
            <a:ext cx="2884129" cy="537497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Sum(n)</a:t>
            </a:r>
            <a:endParaRPr lang="vi-VN" sz="2800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7B7ADEB-662D-E918-A840-B926C6C9857F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3468038" y="266707"/>
            <a:ext cx="5403" cy="50054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1F45F259-E14C-227C-F5CB-E3AB97922314}"/>
              </a:ext>
            </a:extLst>
          </p:cNvPr>
          <p:cNvSpPr/>
          <p:nvPr/>
        </p:nvSpPr>
        <p:spPr>
          <a:xfrm>
            <a:off x="2025974" y="767256"/>
            <a:ext cx="2884127" cy="53749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Roboto" panose="02000000000000000000" pitchFamily="2" charset="0"/>
              </a:rPr>
              <a:t>(1) int </a:t>
            </a:r>
            <a:r>
              <a:rPr lang="en-US" sz="2400" dirty="0" err="1">
                <a:solidFill>
                  <a:schemeClr val="tx1"/>
                </a:solidFill>
                <a:latin typeface="Roboto" panose="02000000000000000000" pitchFamily="2" charset="0"/>
              </a:rPr>
              <a:t>i</a:t>
            </a:r>
            <a:r>
              <a:rPr lang="en-US" sz="2400" dirty="0">
                <a:solidFill>
                  <a:schemeClr val="tx1"/>
                </a:solidFill>
                <a:latin typeface="Roboto" panose="02000000000000000000" pitchFamily="2" charset="0"/>
              </a:rPr>
              <a:t>, total=0</a:t>
            </a:r>
            <a:endParaRPr lang="vi-VN" sz="2400" dirty="0">
              <a:solidFill>
                <a:schemeClr val="tx1"/>
              </a:solidFill>
            </a:endParaRPr>
          </a:p>
        </p:txBody>
      </p:sp>
      <p:sp>
        <p:nvSpPr>
          <p:cNvPr id="9" name="Diamond 8">
            <a:extLst>
              <a:ext uri="{FF2B5EF4-FFF2-40B4-BE49-F238E27FC236}">
                <a16:creationId xmlns:a16="http://schemas.microsoft.com/office/drawing/2014/main" id="{39279540-2D63-7CA0-6A78-BC44E12E7550}"/>
              </a:ext>
            </a:extLst>
          </p:cNvPr>
          <p:cNvSpPr/>
          <p:nvPr/>
        </p:nvSpPr>
        <p:spPr>
          <a:xfrm>
            <a:off x="2101888" y="2899866"/>
            <a:ext cx="2692885" cy="723578"/>
          </a:xfrm>
          <a:prstGeom prst="diamond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(3) </a:t>
            </a:r>
            <a:r>
              <a:rPr lang="en-US" sz="2400" dirty="0" err="1">
                <a:solidFill>
                  <a:schemeClr val="tx1"/>
                </a:solidFill>
              </a:rPr>
              <a:t>i</a:t>
            </a:r>
            <a:r>
              <a:rPr lang="en-US" sz="2400" dirty="0">
                <a:solidFill>
                  <a:schemeClr val="tx1"/>
                </a:solidFill>
              </a:rPr>
              <a:t>&lt;n</a:t>
            </a:r>
            <a:endParaRPr lang="vi-VN" sz="2400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345B1EF-7D10-9211-75C9-EFA9DD2F373C}"/>
              </a:ext>
            </a:extLst>
          </p:cNvPr>
          <p:cNvSpPr/>
          <p:nvPr/>
        </p:nvSpPr>
        <p:spPr>
          <a:xfrm>
            <a:off x="5516376" y="3004331"/>
            <a:ext cx="3179049" cy="5415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Roboto" panose="02000000000000000000" pitchFamily="2" charset="0"/>
              </a:rPr>
              <a:t>(6) return total</a:t>
            </a:r>
            <a:endParaRPr lang="vi-VN" sz="24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C953A71-6BAF-2B70-325E-AF247AB3F795}"/>
              </a:ext>
            </a:extLst>
          </p:cNvPr>
          <p:cNvCxnSpPr>
            <a:cxnSpLocks/>
            <a:stCxn id="90" idx="2"/>
            <a:endCxn id="9" idx="0"/>
          </p:cNvCxnSpPr>
          <p:nvPr/>
        </p:nvCxnSpPr>
        <p:spPr>
          <a:xfrm flipH="1">
            <a:off x="3448331" y="2425332"/>
            <a:ext cx="19706" cy="47453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A90E96D-6E25-CE6D-3FA9-E6102FD247FF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4794773" y="3261655"/>
            <a:ext cx="721603" cy="1346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544DBD4-5BA1-DF5F-66C7-3BF56720E097}"/>
              </a:ext>
            </a:extLst>
          </p:cNvPr>
          <p:cNvCxnSpPr>
            <a:cxnSpLocks/>
            <a:stCxn id="9" idx="2"/>
            <a:endCxn id="75" idx="0"/>
          </p:cNvCxnSpPr>
          <p:nvPr/>
        </p:nvCxnSpPr>
        <p:spPr>
          <a:xfrm>
            <a:off x="3448331" y="3623444"/>
            <a:ext cx="1" cy="57855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58D6020-3204-002A-AC02-80D1E9755D15}"/>
              </a:ext>
            </a:extLst>
          </p:cNvPr>
          <p:cNvSpPr txBox="1"/>
          <p:nvPr/>
        </p:nvSpPr>
        <p:spPr>
          <a:xfrm>
            <a:off x="3583373" y="3674933"/>
            <a:ext cx="296876" cy="369332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endParaRPr lang="vi-VN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FE22C22-0000-1B5B-BB98-2111C82C1E13}"/>
              </a:ext>
            </a:extLst>
          </p:cNvPr>
          <p:cNvSpPr txBox="1"/>
          <p:nvPr/>
        </p:nvSpPr>
        <p:spPr>
          <a:xfrm>
            <a:off x="4794773" y="2811110"/>
            <a:ext cx="290464" cy="369332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  <a:endParaRPr lang="vi-VN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605786F6-03C0-DDD6-9AF0-497B3708487D}"/>
              </a:ext>
            </a:extLst>
          </p:cNvPr>
          <p:cNvSpPr/>
          <p:nvPr/>
        </p:nvSpPr>
        <p:spPr>
          <a:xfrm>
            <a:off x="1238052" y="4201995"/>
            <a:ext cx="4420559" cy="5415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Roboto" panose="02000000000000000000" pitchFamily="2" charset="0"/>
              </a:rPr>
              <a:t>(4) total = total + a[</a:t>
            </a:r>
            <a:r>
              <a:rPr lang="en-US" sz="2400" dirty="0" err="1">
                <a:solidFill>
                  <a:schemeClr val="tx1"/>
                </a:solidFill>
                <a:latin typeface="Roboto" panose="02000000000000000000" pitchFamily="2" charset="0"/>
              </a:rPr>
              <a:t>i</a:t>
            </a:r>
            <a:r>
              <a:rPr lang="en-US" sz="2400" dirty="0">
                <a:solidFill>
                  <a:schemeClr val="tx1"/>
                </a:solidFill>
                <a:latin typeface="Roboto" panose="02000000000000000000" pitchFamily="2" charset="0"/>
              </a:rPr>
              <a:t>]</a:t>
            </a:r>
            <a:endParaRPr lang="vi-VN" sz="2400" dirty="0">
              <a:solidFill>
                <a:schemeClr val="tx1"/>
              </a:solidFill>
            </a:endParaRP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2F0E67A4-AC0E-C396-CA54-C161B752D67E}"/>
              </a:ext>
            </a:extLst>
          </p:cNvPr>
          <p:cNvSpPr/>
          <p:nvPr/>
        </p:nvSpPr>
        <p:spPr>
          <a:xfrm>
            <a:off x="9201191" y="3008414"/>
            <a:ext cx="2884129" cy="537497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End</a:t>
            </a:r>
            <a:endParaRPr lang="vi-VN" sz="2800" dirty="0">
              <a:solidFill>
                <a:schemeClr val="tx1"/>
              </a:solidFill>
            </a:endParaRP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711D3E1-3E21-1F17-9659-F8FDC49D0E0F}"/>
              </a:ext>
            </a:extLst>
          </p:cNvPr>
          <p:cNvCxnSpPr>
            <a:stCxn id="10" idx="3"/>
            <a:endCxn id="81" idx="1"/>
          </p:cNvCxnSpPr>
          <p:nvPr/>
        </p:nvCxnSpPr>
        <p:spPr>
          <a:xfrm>
            <a:off x="8695425" y="3275121"/>
            <a:ext cx="505766" cy="20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1EAEC335-4692-BB61-C3F5-F54398072C38}"/>
              </a:ext>
            </a:extLst>
          </p:cNvPr>
          <p:cNvCxnSpPr>
            <a:cxnSpLocks/>
            <a:stCxn id="8" idx="2"/>
            <a:endCxn id="90" idx="0"/>
          </p:cNvCxnSpPr>
          <p:nvPr/>
        </p:nvCxnSpPr>
        <p:spPr>
          <a:xfrm flipH="1">
            <a:off x="3468037" y="1304753"/>
            <a:ext cx="1" cy="5830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51F907E2-C873-2C31-4195-8E9E5BAB68E2}"/>
              </a:ext>
            </a:extLst>
          </p:cNvPr>
          <p:cNvSpPr/>
          <p:nvPr/>
        </p:nvSpPr>
        <p:spPr>
          <a:xfrm>
            <a:off x="2025973" y="1887835"/>
            <a:ext cx="2884127" cy="53749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Roboto" panose="02000000000000000000" pitchFamily="2" charset="0"/>
              </a:rPr>
              <a:t>(2) </a:t>
            </a:r>
            <a:r>
              <a:rPr lang="en-US" sz="2400" dirty="0" err="1">
                <a:solidFill>
                  <a:schemeClr val="tx1"/>
                </a:solidFill>
                <a:latin typeface="Roboto" panose="02000000000000000000" pitchFamily="2" charset="0"/>
              </a:rPr>
              <a:t>i</a:t>
            </a:r>
            <a:r>
              <a:rPr lang="en-US" sz="2400" dirty="0">
                <a:solidFill>
                  <a:schemeClr val="tx1"/>
                </a:solidFill>
                <a:latin typeface="Roboto" panose="02000000000000000000" pitchFamily="2" charset="0"/>
              </a:rPr>
              <a:t>=0</a:t>
            </a:r>
            <a:endParaRPr lang="vi-VN" sz="2400" dirty="0">
              <a:solidFill>
                <a:schemeClr val="tx1"/>
              </a:solidFill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F7D0A88F-22EF-6F68-9725-D54E2E91457F}"/>
              </a:ext>
            </a:extLst>
          </p:cNvPr>
          <p:cNvSpPr/>
          <p:nvPr/>
        </p:nvSpPr>
        <p:spPr>
          <a:xfrm>
            <a:off x="-638835" y="3588809"/>
            <a:ext cx="1586423" cy="5415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Roboto" panose="02000000000000000000" pitchFamily="2" charset="0"/>
              </a:rPr>
              <a:t>(5) </a:t>
            </a:r>
            <a:r>
              <a:rPr lang="en-US" sz="2400" dirty="0" err="1">
                <a:solidFill>
                  <a:schemeClr val="tx1"/>
                </a:solidFill>
                <a:latin typeface="Roboto" panose="02000000000000000000" pitchFamily="2" charset="0"/>
              </a:rPr>
              <a:t>i</a:t>
            </a:r>
            <a:r>
              <a:rPr lang="en-US" sz="2400" dirty="0">
                <a:solidFill>
                  <a:schemeClr val="tx1"/>
                </a:solidFill>
                <a:latin typeface="Roboto" panose="02000000000000000000" pitchFamily="2" charset="0"/>
              </a:rPr>
              <a:t>++</a:t>
            </a:r>
            <a:endParaRPr lang="vi-VN" sz="2400" dirty="0">
              <a:solidFill>
                <a:schemeClr val="tx1"/>
              </a:solidFill>
            </a:endParaRPr>
          </a:p>
        </p:txBody>
      </p:sp>
      <p:cxnSp>
        <p:nvCxnSpPr>
          <p:cNvPr id="104" name="Connector: Elbow 103">
            <a:extLst>
              <a:ext uri="{FF2B5EF4-FFF2-40B4-BE49-F238E27FC236}">
                <a16:creationId xmlns:a16="http://schemas.microsoft.com/office/drawing/2014/main" id="{6C016694-7919-D860-5277-C2506248D2C4}"/>
              </a:ext>
            </a:extLst>
          </p:cNvPr>
          <p:cNvCxnSpPr>
            <a:stCxn id="75" idx="1"/>
            <a:endCxn id="101" idx="2"/>
          </p:cNvCxnSpPr>
          <p:nvPr/>
        </p:nvCxnSpPr>
        <p:spPr>
          <a:xfrm rot="10800000">
            <a:off x="154378" y="4130389"/>
            <a:ext cx="1083675" cy="34239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F81AAAF1-8550-0F7F-3840-DD4B76FA95B5}"/>
              </a:ext>
            </a:extLst>
          </p:cNvPr>
          <p:cNvCxnSpPr>
            <a:stCxn id="101" idx="0"/>
            <a:endCxn id="9" idx="1"/>
          </p:cNvCxnSpPr>
          <p:nvPr/>
        </p:nvCxnSpPr>
        <p:spPr>
          <a:xfrm rot="5400000" flipH="1" flipV="1">
            <a:off x="964555" y="2451477"/>
            <a:ext cx="327154" cy="194751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8114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5B74FE-24FA-0570-9F5A-2E0DD79701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A72FA91-8FB1-9D0F-4888-9E01BF7D6E5D}"/>
              </a:ext>
            </a:extLst>
          </p:cNvPr>
          <p:cNvSpPr/>
          <p:nvPr/>
        </p:nvSpPr>
        <p:spPr>
          <a:xfrm>
            <a:off x="3951617" y="-234239"/>
            <a:ext cx="2884129" cy="537497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foo(x)</a:t>
            </a:r>
            <a:endParaRPr lang="vi-VN" sz="2800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15021DC-A160-0259-CE75-9AA587633568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5388278" y="303257"/>
            <a:ext cx="5403" cy="50054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DD4A2C55-05BA-0A67-A67E-846BC3A31D5E}"/>
              </a:ext>
            </a:extLst>
          </p:cNvPr>
          <p:cNvSpPr/>
          <p:nvPr/>
        </p:nvSpPr>
        <p:spPr>
          <a:xfrm>
            <a:off x="3946214" y="803806"/>
            <a:ext cx="2884127" cy="53749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Roboto" panose="02000000000000000000" pitchFamily="2" charset="0"/>
              </a:rPr>
              <a:t>(1) string res</a:t>
            </a:r>
            <a:endParaRPr lang="vi-VN" sz="2400" dirty="0">
              <a:solidFill>
                <a:schemeClr val="tx1"/>
              </a:solidFill>
            </a:endParaRPr>
          </a:p>
        </p:txBody>
      </p:sp>
      <p:sp>
        <p:nvSpPr>
          <p:cNvPr id="9" name="Diamond 8">
            <a:extLst>
              <a:ext uri="{FF2B5EF4-FFF2-40B4-BE49-F238E27FC236}">
                <a16:creationId xmlns:a16="http://schemas.microsoft.com/office/drawing/2014/main" id="{90E24C15-89EC-557C-1113-549A34B99203}"/>
              </a:ext>
            </a:extLst>
          </p:cNvPr>
          <p:cNvSpPr/>
          <p:nvPr/>
        </p:nvSpPr>
        <p:spPr>
          <a:xfrm>
            <a:off x="4041834" y="1926404"/>
            <a:ext cx="2692885" cy="723578"/>
          </a:xfrm>
          <a:prstGeom prst="diamond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(2) x</a:t>
            </a:r>
            <a:endParaRPr lang="vi-VN" sz="2400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A44A5E-CD6F-723E-44BD-E0A7D5DDFD95}"/>
              </a:ext>
            </a:extLst>
          </p:cNvPr>
          <p:cNvSpPr/>
          <p:nvPr/>
        </p:nvSpPr>
        <p:spPr>
          <a:xfrm>
            <a:off x="3774955" y="5726593"/>
            <a:ext cx="3179049" cy="5415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Roboto" panose="02000000000000000000" pitchFamily="2" charset="0"/>
              </a:rPr>
              <a:t>(7) return res</a:t>
            </a:r>
            <a:endParaRPr lang="vi-VN" sz="2400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1166677-9F2E-5963-13BD-7DBBE60CAE0D}"/>
              </a:ext>
            </a:extLst>
          </p:cNvPr>
          <p:cNvCxnSpPr>
            <a:cxnSpLocks/>
            <a:stCxn id="9" idx="2"/>
            <a:endCxn id="19" idx="0"/>
          </p:cNvCxnSpPr>
          <p:nvPr/>
        </p:nvCxnSpPr>
        <p:spPr>
          <a:xfrm>
            <a:off x="5388277" y="2649982"/>
            <a:ext cx="1283755" cy="164690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B7A4EB3-3ECA-1329-3BC3-6579AFD4A93D}"/>
              </a:ext>
            </a:extLst>
          </p:cNvPr>
          <p:cNvCxnSpPr>
            <a:cxnSpLocks/>
            <a:stCxn id="9" idx="2"/>
            <a:endCxn id="75" idx="0"/>
          </p:cNvCxnSpPr>
          <p:nvPr/>
        </p:nvCxnSpPr>
        <p:spPr>
          <a:xfrm flipH="1">
            <a:off x="4199723" y="2649982"/>
            <a:ext cx="1188554" cy="158856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C1792CB-C9FA-1762-534E-54D9CE7CB686}"/>
              </a:ext>
            </a:extLst>
          </p:cNvPr>
          <p:cNvSpPr txBox="1"/>
          <p:nvPr/>
        </p:nvSpPr>
        <p:spPr>
          <a:xfrm>
            <a:off x="2941370" y="3101757"/>
            <a:ext cx="418704" cy="369332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65</a:t>
            </a:r>
            <a:endParaRPr lang="vi-VN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BFAF258-D581-CFF3-E976-0905D12CEBBE}"/>
              </a:ext>
            </a:extLst>
          </p:cNvPr>
          <p:cNvSpPr txBox="1"/>
          <p:nvPr/>
        </p:nvSpPr>
        <p:spPr>
          <a:xfrm>
            <a:off x="7399203" y="3101757"/>
            <a:ext cx="848181" cy="369332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default</a:t>
            </a:r>
            <a:endParaRPr lang="vi-VN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3A3515EE-B5DF-8113-C6F8-2CBEF34CCA2E}"/>
              </a:ext>
            </a:extLst>
          </p:cNvPr>
          <p:cNvSpPr/>
          <p:nvPr/>
        </p:nvSpPr>
        <p:spPr>
          <a:xfrm>
            <a:off x="3302369" y="4238545"/>
            <a:ext cx="1794708" cy="5415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Roboto" panose="02000000000000000000" pitchFamily="2" charset="0"/>
              </a:rPr>
              <a:t>(4) res=‘B’</a:t>
            </a:r>
            <a:endParaRPr lang="vi-VN" sz="2400" dirty="0">
              <a:solidFill>
                <a:schemeClr val="tx1"/>
              </a:solidFill>
            </a:endParaRP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411C7022-9AFE-38AF-8C5C-00F6B0A0AE62}"/>
              </a:ext>
            </a:extLst>
          </p:cNvPr>
          <p:cNvSpPr/>
          <p:nvPr/>
        </p:nvSpPr>
        <p:spPr>
          <a:xfrm>
            <a:off x="3922414" y="6945892"/>
            <a:ext cx="2884129" cy="537497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End</a:t>
            </a:r>
            <a:endParaRPr lang="vi-VN" sz="2800" dirty="0">
              <a:solidFill>
                <a:schemeClr val="tx1"/>
              </a:solidFill>
            </a:endParaRP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87432E5-E563-CB86-3135-912D2F214A7A}"/>
              </a:ext>
            </a:extLst>
          </p:cNvPr>
          <p:cNvCxnSpPr>
            <a:cxnSpLocks/>
            <a:stCxn id="10" idx="2"/>
            <a:endCxn id="81" idx="0"/>
          </p:cNvCxnSpPr>
          <p:nvPr/>
        </p:nvCxnSpPr>
        <p:spPr>
          <a:xfrm flipH="1">
            <a:off x="5364479" y="6268173"/>
            <a:ext cx="1" cy="677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360A0D60-7365-F3E7-D367-F76E2BA7DE3B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5388277" y="1341303"/>
            <a:ext cx="1" cy="58510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id="{875C2888-CF65-44AF-3F01-F112C821EBB2}"/>
              </a:ext>
            </a:extLst>
          </p:cNvPr>
          <p:cNvSpPr/>
          <p:nvPr/>
        </p:nvSpPr>
        <p:spPr>
          <a:xfrm>
            <a:off x="1038345" y="4238545"/>
            <a:ext cx="1586423" cy="5415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Roboto" panose="02000000000000000000" pitchFamily="2" charset="0"/>
              </a:rPr>
              <a:t>(3) res=‘A’</a:t>
            </a:r>
            <a:endParaRPr lang="vi-VN" sz="2400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261B931-C68A-3DFC-B520-9FEB9953E28E}"/>
              </a:ext>
            </a:extLst>
          </p:cNvPr>
          <p:cNvCxnSpPr>
            <a:cxnSpLocks/>
            <a:stCxn id="9" idx="2"/>
            <a:endCxn id="101" idx="0"/>
          </p:cNvCxnSpPr>
          <p:nvPr/>
        </p:nvCxnSpPr>
        <p:spPr>
          <a:xfrm flipH="1">
            <a:off x="1831557" y="2649982"/>
            <a:ext cx="3556720" cy="158856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0C4669AF-BF2B-90BA-A662-8A83B59B7145}"/>
              </a:ext>
            </a:extLst>
          </p:cNvPr>
          <p:cNvSpPr/>
          <p:nvPr/>
        </p:nvSpPr>
        <p:spPr>
          <a:xfrm>
            <a:off x="5774678" y="4296883"/>
            <a:ext cx="1794708" cy="5415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Roboto" panose="02000000000000000000" pitchFamily="2" charset="0"/>
              </a:rPr>
              <a:t>(5) res=‘C’</a:t>
            </a:r>
            <a:endParaRPr lang="vi-VN" sz="2400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2BF8DEF-6DB8-F44A-E10D-E3CD2E0D0911}"/>
              </a:ext>
            </a:extLst>
          </p:cNvPr>
          <p:cNvSpPr/>
          <p:nvPr/>
        </p:nvSpPr>
        <p:spPr>
          <a:xfrm>
            <a:off x="8246988" y="4292196"/>
            <a:ext cx="3851139" cy="5415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Roboto" panose="02000000000000000000" pitchFamily="2" charset="0"/>
              </a:rPr>
              <a:t>(6) res=‘haven’t check’</a:t>
            </a:r>
            <a:endParaRPr lang="vi-VN" sz="2400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ECA306E-B042-31C3-440C-346062E41469}"/>
              </a:ext>
            </a:extLst>
          </p:cNvPr>
          <p:cNvCxnSpPr>
            <a:cxnSpLocks/>
            <a:stCxn id="9" idx="2"/>
            <a:endCxn id="21" idx="0"/>
          </p:cNvCxnSpPr>
          <p:nvPr/>
        </p:nvCxnSpPr>
        <p:spPr>
          <a:xfrm>
            <a:off x="5388277" y="2649982"/>
            <a:ext cx="4784281" cy="16422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354A970-7003-D4C0-CAE2-B46F6C68A50B}"/>
              </a:ext>
            </a:extLst>
          </p:cNvPr>
          <p:cNvCxnSpPr>
            <a:stCxn id="101" idx="2"/>
            <a:endCxn id="10" idx="0"/>
          </p:cNvCxnSpPr>
          <p:nvPr/>
        </p:nvCxnSpPr>
        <p:spPr>
          <a:xfrm>
            <a:off x="1831557" y="4780125"/>
            <a:ext cx="3532923" cy="946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0CEFA65-C93A-2A8E-F2DE-D6E42937ADFD}"/>
              </a:ext>
            </a:extLst>
          </p:cNvPr>
          <p:cNvCxnSpPr>
            <a:stCxn id="75" idx="2"/>
            <a:endCxn id="10" idx="0"/>
          </p:cNvCxnSpPr>
          <p:nvPr/>
        </p:nvCxnSpPr>
        <p:spPr>
          <a:xfrm>
            <a:off x="4199723" y="4780125"/>
            <a:ext cx="1164757" cy="946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F24E1AD-2C7E-4734-450E-B63A77DCE48F}"/>
              </a:ext>
            </a:extLst>
          </p:cNvPr>
          <p:cNvCxnSpPr>
            <a:stCxn id="19" idx="2"/>
            <a:endCxn id="10" idx="0"/>
          </p:cNvCxnSpPr>
          <p:nvPr/>
        </p:nvCxnSpPr>
        <p:spPr>
          <a:xfrm flipH="1">
            <a:off x="5364480" y="4838463"/>
            <a:ext cx="1307552" cy="888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1BEEB4E-3CBF-57E5-7857-186D0DE391ED}"/>
              </a:ext>
            </a:extLst>
          </p:cNvPr>
          <p:cNvCxnSpPr>
            <a:cxnSpLocks/>
            <a:stCxn id="21" idx="2"/>
            <a:endCxn id="10" idx="0"/>
          </p:cNvCxnSpPr>
          <p:nvPr/>
        </p:nvCxnSpPr>
        <p:spPr>
          <a:xfrm flipH="1">
            <a:off x="5364480" y="4833776"/>
            <a:ext cx="4808078" cy="892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A5A53B57-DD6F-3196-BDF4-33F8223FDF0D}"/>
              </a:ext>
            </a:extLst>
          </p:cNvPr>
          <p:cNvSpPr txBox="1"/>
          <p:nvPr/>
        </p:nvSpPr>
        <p:spPr>
          <a:xfrm>
            <a:off x="4148670" y="3391374"/>
            <a:ext cx="418704" cy="369332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66</a:t>
            </a:r>
            <a:endParaRPr lang="vi-VN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62D9942-99B9-9FB5-C9E6-4F23ACB5522D}"/>
              </a:ext>
            </a:extLst>
          </p:cNvPr>
          <p:cNvSpPr txBox="1"/>
          <p:nvPr/>
        </p:nvSpPr>
        <p:spPr>
          <a:xfrm>
            <a:off x="6387030" y="3372018"/>
            <a:ext cx="418704" cy="369332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67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8221886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304</Words>
  <Application>Microsoft Office PowerPoint</Application>
  <PresentationFormat>Widescreen</PresentationFormat>
  <Paragraphs>67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Roboto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Nguyễn Minh Hiển</dc:creator>
  <cp:lastModifiedBy>Nguyễn Minh Hiển</cp:lastModifiedBy>
  <cp:revision>1</cp:revision>
  <dcterms:created xsi:type="dcterms:W3CDTF">2025-03-13T14:25:46Z</dcterms:created>
  <dcterms:modified xsi:type="dcterms:W3CDTF">2025-03-13T17:11:42Z</dcterms:modified>
</cp:coreProperties>
</file>