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58" r:id="rId3"/>
    <p:sldId id="273" r:id="rId4"/>
    <p:sldId id="259" r:id="rId5"/>
    <p:sldId id="261" r:id="rId6"/>
    <p:sldId id="295" r:id="rId7"/>
    <p:sldId id="296" r:id="rId8"/>
    <p:sldId id="297" r:id="rId9"/>
    <p:sldId id="299" r:id="rId10"/>
    <p:sldId id="267" r:id="rId11"/>
    <p:sldId id="268" r:id="rId12"/>
    <p:sldId id="298" r:id="rId13"/>
    <p:sldId id="262" r:id="rId14"/>
    <p:sldId id="264" r:id="rId15"/>
    <p:sldId id="300" r:id="rId16"/>
    <p:sldId id="301" r:id="rId17"/>
    <p:sldId id="302" r:id="rId18"/>
    <p:sldId id="303" r:id="rId19"/>
    <p:sldId id="305" r:id="rId20"/>
    <p:sldId id="304" r:id="rId21"/>
    <p:sldId id="306" r:id="rId22"/>
    <p:sldId id="307" r:id="rId23"/>
    <p:sldId id="308" r:id="rId24"/>
    <p:sldId id="257" r:id="rId25"/>
    <p:sldId id="309" r:id="rId26"/>
    <p:sldId id="278" r:id="rId27"/>
  </p:sldIdLst>
  <p:sldSz cx="9144000" cy="5143500" type="screen16x9"/>
  <p:notesSz cx="6858000" cy="9144000"/>
  <p:embeddedFontLst>
    <p:embeddedFont>
      <p:font typeface="Lexend Deca" panose="020B0604020202020204" charset="0"/>
      <p:regular r:id="rId29"/>
    </p:embeddedFont>
    <p:embeddedFont>
      <p:font typeface="Nunito Sans" panose="020B0604020202020204" charset="0"/>
      <p:regular r:id="rId30"/>
      <p:bold r:id="rId31"/>
      <p:italic r:id="rId32"/>
      <p:boldItalic r:id="rId33"/>
    </p:embeddedFont>
    <p:embeddedFont>
      <p:font typeface="Nunito Sans Ligh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E4934D-C5E7-4EA8-B84E-AA4D93522FE5}">
  <a:tblStyle styleId="{00E4934D-C5E7-4EA8-B84E-AA4D93522F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46976A-22B5-4051-8114-C7D9531ECD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080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240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882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729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277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97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069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049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83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824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fa30dd413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fa30dd413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534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681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818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70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3" name="Google Shape;13;p2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303600" y="303600"/>
            <a:ext cx="1216772" cy="1353000"/>
            <a:chOff x="304800" y="900"/>
            <a:chExt cx="1216772" cy="1353000"/>
          </a:xfrm>
        </p:grpSpPr>
        <p:sp>
          <p:nvSpPr>
            <p:cNvPr id="20" name="Google Shape;20;p3"/>
            <p:cNvSpPr/>
            <p:nvPr/>
          </p:nvSpPr>
          <p:spPr>
            <a:xfrm>
              <a:off x="304800" y="900"/>
              <a:ext cx="1049100" cy="135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37" name="Google Shape;37;p5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5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5" name="Google Shape;55;p7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57" name="Google Shape;57;p7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7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3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name="adj1" fmla="val 603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marL="914400" lvl="1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lvl="2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lvl="3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lvl="4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lvl="5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lvl="6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lvl="7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lvl="8" indent="-3556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  <a:cs typeface="Times New Roman" panose="02020603050405020304" pitchFamily="18" charset="0"/>
              </a:rPr>
              <a:t>Restaurant mangement system </a:t>
            </a:r>
            <a:endParaRPr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92" name="Google Shape;92;p12"/>
          <p:cNvGrpSpPr/>
          <p:nvPr/>
        </p:nvGrpSpPr>
        <p:grpSpPr>
          <a:xfrm>
            <a:off x="643178" y="2356640"/>
            <a:ext cx="418649" cy="430217"/>
            <a:chOff x="2605300" y="5003050"/>
            <a:chExt cx="418900" cy="430475"/>
          </a:xfrm>
        </p:grpSpPr>
        <p:sp>
          <p:nvSpPr>
            <p:cNvPr id="93" name="Google Shape;93;p12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Database diagram</a:t>
            </a:r>
            <a:endParaRPr dirty="0"/>
          </a:p>
        </p:txBody>
      </p:sp>
      <p:sp>
        <p:nvSpPr>
          <p:cNvPr id="191" name="Google Shape;191;p23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41" y="1232300"/>
            <a:ext cx="6743918" cy="368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Relationship</a:t>
            </a:r>
            <a:endParaRPr dirty="0"/>
          </a:p>
        </p:txBody>
      </p:sp>
      <p:graphicFrame>
        <p:nvGraphicFramePr>
          <p:cNvPr id="210" name="Google Shape;210;p24"/>
          <p:cNvGraphicFramePr/>
          <p:nvPr>
            <p:extLst>
              <p:ext uri="{D42A27DB-BD31-4B8C-83A1-F6EECF244321}">
                <p14:modId xmlns:p14="http://schemas.microsoft.com/office/powerpoint/2010/main" val="3695622728"/>
              </p:ext>
            </p:extLst>
          </p:nvPr>
        </p:nvGraphicFramePr>
        <p:xfrm>
          <a:off x="702900" y="1605148"/>
          <a:ext cx="6187100" cy="2928702"/>
        </p:xfrm>
        <a:graphic>
          <a:graphicData uri="http://schemas.openxmlformats.org/drawingml/2006/table">
            <a:tbl>
              <a:tblPr>
                <a:noFill/>
                <a:tableStyleId>{00E4934D-C5E7-4EA8-B84E-AA4D93522FE5}</a:tableStyleId>
              </a:tblPr>
              <a:tblGrid>
                <a:gridCol w="309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3550">
                  <a:extLst>
                    <a:ext uri="{9D8B030D-6E8A-4147-A177-3AD203B41FA5}">
                      <a16:colId xmlns:a16="http://schemas.microsoft.com/office/drawing/2014/main" val="2165802823"/>
                    </a:ext>
                  </a:extLst>
                </a:gridCol>
              </a:tblGrid>
              <a:tr h="14643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Customer-Ordering</a:t>
                      </a:r>
                      <a:endParaRPr sz="1800"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One to many: one</a:t>
                      </a:r>
                      <a:r>
                        <a:rPr lang="en-US" sz="1800" b="1" baseline="0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 customer can have many orders.</a:t>
                      </a:r>
                      <a:endParaRPr sz="1800"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435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Dishes-Ordering</a:t>
                      </a:r>
                      <a:endParaRPr sz="1800"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Many to many: one dishes</a:t>
                      </a:r>
                      <a:r>
                        <a:rPr lang="en-US" sz="1800" b="1" baseline="0" dirty="0" smtClean="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 can belong to many orders and vice versa</a:t>
                      </a:r>
                      <a:endParaRPr sz="1800" b="1" dirty="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L="91425" marR="91425" marT="68575" marB="68575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033834"/>
                  </a:ext>
                </a:extLst>
              </a:tr>
            </a:tbl>
          </a:graphicData>
        </a:graphic>
      </p:graphicFrame>
      <p:sp>
        <p:nvSpPr>
          <p:cNvPr id="211" name="Google Shape;211;p24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Table’s function.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543791" y="1461655"/>
            <a:ext cx="805641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Customer: key information of a customer.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Dishes: information of all dishes in the menu.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Ordering: </a:t>
            </a:r>
            <a:r>
              <a:rPr lang="en-US" sz="1800" dirty="0">
                <a:solidFill>
                  <a:schemeClr val="tx1"/>
                </a:solidFill>
              </a:rPr>
              <a:t>Contains </a:t>
            </a:r>
            <a:r>
              <a:rPr lang="en-US" sz="1800" dirty="0" smtClean="0">
                <a:solidFill>
                  <a:schemeClr val="tx1"/>
                </a:solidFill>
              </a:rPr>
              <a:t>customers</a:t>
            </a:r>
            <a:r>
              <a:rPr lang="en-US" sz="1800" dirty="0">
                <a:solidFill>
                  <a:schemeClr val="tx1"/>
                </a:solidFill>
              </a:rPr>
              <a:t>’ ID which implement which </a:t>
            </a:r>
            <a:r>
              <a:rPr lang="en-US" sz="1800" dirty="0" smtClean="0">
                <a:solidFill>
                  <a:schemeClr val="tx1"/>
                </a:solidFill>
              </a:rPr>
              <a:t>order belongs </a:t>
            </a:r>
            <a:r>
              <a:rPr lang="en-US" sz="1800" dirty="0">
                <a:solidFill>
                  <a:schemeClr val="tx1"/>
                </a:solidFill>
              </a:rPr>
              <a:t>to which </a:t>
            </a:r>
            <a:r>
              <a:rPr lang="en-US" sz="1800" dirty="0" smtClean="0">
                <a:solidFill>
                  <a:schemeClr val="tx1"/>
                </a:solidFill>
              </a:rPr>
              <a:t>customer.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</a:rPr>
              <a:t>Dishes-ordering: intermediary table between dishes and ordering table</a:t>
            </a:r>
          </a:p>
          <a:p>
            <a:pPr marL="342900" lvl="0" indent="-342900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309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ctrTitle" idx="4294967295"/>
          </p:nvPr>
        </p:nvSpPr>
        <p:spPr>
          <a:xfrm>
            <a:off x="855300" y="1246975"/>
            <a:ext cx="4092000" cy="91458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1"/>
                </a:solidFill>
              </a:rPr>
              <a:t>Interface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4294967295"/>
          </p:nvPr>
        </p:nvSpPr>
        <p:spPr>
          <a:xfrm>
            <a:off x="855300" y="2123467"/>
            <a:ext cx="4092000" cy="11688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solidFill>
                  <a:schemeClr val="lt2"/>
                </a:solidFill>
              </a:rPr>
              <a:t>Friendly for users.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7119632" y="3347899"/>
            <a:ext cx="316396" cy="3021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6726976" y="1651634"/>
            <a:ext cx="1355430" cy="1355799"/>
            <a:chOff x="6654650" y="3665275"/>
            <a:chExt cx="409100" cy="409125"/>
          </a:xfrm>
        </p:grpSpPr>
        <p:sp>
          <p:nvSpPr>
            <p:cNvPr id="142" name="Google Shape;14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8"/>
          <p:cNvGrpSpPr/>
          <p:nvPr/>
        </p:nvGrpSpPr>
        <p:grpSpPr>
          <a:xfrm rot="1056907">
            <a:off x="5462075" y="2751395"/>
            <a:ext cx="895473" cy="895595"/>
            <a:chOff x="570875" y="4322250"/>
            <a:chExt cx="443300" cy="443325"/>
          </a:xfrm>
        </p:grpSpPr>
        <p:sp>
          <p:nvSpPr>
            <p:cNvPr id="145" name="Google Shape;14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8"/>
          <p:cNvSpPr/>
          <p:nvPr/>
        </p:nvSpPr>
        <p:spPr>
          <a:xfrm rot="2466588">
            <a:off x="5521170" y="1914241"/>
            <a:ext cx="439576" cy="41972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-1609360">
            <a:off x="6164017" y="2178335"/>
            <a:ext cx="316318" cy="3020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2926260">
            <a:off x="8082062" y="2417615"/>
            <a:ext cx="236901" cy="2262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 rot="-1609447">
            <a:off x="7096239" y="902262"/>
            <a:ext cx="213441" cy="2038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UI design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44" y="1232300"/>
            <a:ext cx="6541574" cy="384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Three main parts of UI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Adding</a:t>
            </a:r>
            <a:endParaRPr b="1" dirty="0"/>
          </a:p>
          <a:p>
            <a:pPr marL="0" lvl="0" indent="0" algn="ctr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 smtClean="0"/>
              <a:t>Add information of customers and dishes and store it into database</a:t>
            </a:r>
            <a:endParaRPr dirty="0"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2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Receipt calculating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Calculate cost of each dish then sum it up to provide receipt to customers </a:t>
            </a:r>
            <a:endParaRPr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3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Feature buttons</a:t>
            </a:r>
            <a:endParaRPr b="1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 smtClean="0"/>
              <a:t>Provide some others tasks to improve the efficency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84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Adding function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3235003"/>
            <a:ext cx="4610100" cy="16606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1232300"/>
            <a:ext cx="46101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0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Receipt calculating	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22" y="1427018"/>
            <a:ext cx="6598356" cy="29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Feature buttons	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75" y="1436543"/>
            <a:ext cx="7752051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Demo</a:t>
            </a:r>
            <a:endParaRPr sz="4400" dirty="0"/>
          </a:p>
        </p:txBody>
      </p:sp>
      <p:sp>
        <p:nvSpPr>
          <p:cNvPr id="119" name="Google Shape;119;p15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3</a:t>
            </a:r>
            <a:endParaRPr sz="6000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12525" y="1661475"/>
            <a:ext cx="2788800" cy="2543380"/>
          </a:xfrm>
        </p:spPr>
        <p:txBody>
          <a:bodyPr/>
          <a:lstStyle/>
          <a:p>
            <a:pPr marL="558800" indent="-457200">
              <a:buFont typeface="+mj-lt"/>
              <a:buAutoNum type="arabicPeriod"/>
            </a:pPr>
            <a:r>
              <a:rPr lang="en-US" sz="2400" dirty="0" smtClean="0"/>
              <a:t>Menu 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2400" dirty="0" smtClean="0"/>
              <a:t>Customer displaying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2400" dirty="0" smtClean="0"/>
              <a:t>Receipt calculating</a:t>
            </a:r>
          </a:p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endParaRPr lang="en-US" sz="3600" dirty="0" smtClean="0"/>
          </a:p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3965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ctrTitle" idx="4294967295"/>
          </p:nvPr>
        </p:nvSpPr>
        <p:spPr>
          <a:xfrm>
            <a:off x="702900" y="1531735"/>
            <a:ext cx="33126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Hello!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4294967295"/>
          </p:nvPr>
        </p:nvSpPr>
        <p:spPr>
          <a:xfrm>
            <a:off x="702900" y="2523374"/>
            <a:ext cx="3312600" cy="1088400"/>
          </a:xfrm>
          <a:prstGeom prst="rect">
            <a:avLst/>
          </a:prstGeom>
          <a:effectLst>
            <a:outerShdw blurRad="42863" dist="95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We are group 10 including :</a:t>
            </a:r>
          </a:p>
          <a:p>
            <a:pPr marL="285750" indent="-285750">
              <a:lnSpc>
                <a:spcPct val="100000"/>
              </a:lnSpc>
            </a:pPr>
            <a:r>
              <a:rPr lang="en-US" sz="1800" b="1" dirty="0" smtClean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Dao Hai Long BA9-041</a:t>
            </a:r>
          </a:p>
          <a:p>
            <a:pPr marL="285750" indent="-285750">
              <a:lnSpc>
                <a:spcPct val="100000"/>
              </a:lnSpc>
            </a:pPr>
            <a:r>
              <a:rPr lang="en-US" sz="1800" b="1" dirty="0" smtClean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Doan Van </a:t>
            </a:r>
            <a:r>
              <a:rPr lang="en-US" sz="1800" b="1" dirty="0" err="1" smtClean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Chuong</a:t>
            </a:r>
            <a:r>
              <a:rPr lang="en-US" sz="1800" b="1" dirty="0" smtClean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BA9-008</a:t>
            </a:r>
          </a:p>
          <a:p>
            <a:pPr marL="285750" indent="-285750">
              <a:lnSpc>
                <a:spcPct val="100000"/>
              </a:lnSpc>
            </a:pPr>
            <a:r>
              <a:rPr lang="en-US" sz="1800" b="1" dirty="0" smtClean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Dang Thai Son BA9-053</a:t>
            </a:r>
          </a:p>
          <a:p>
            <a:pPr marL="285750" indent="-285750">
              <a:lnSpc>
                <a:spcPct val="100000"/>
              </a:lnSpc>
            </a:pPr>
            <a:r>
              <a:rPr lang="en-US" sz="1800" b="1" dirty="0" smtClean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Nguyen Minh </a:t>
            </a:r>
            <a:r>
              <a:rPr lang="en-US" sz="1800" b="1" dirty="0" err="1" smtClean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Hieu</a:t>
            </a:r>
            <a:r>
              <a:rPr lang="en-US" sz="1800" b="1" dirty="0" smtClean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BA9-020</a:t>
            </a:r>
          </a:p>
          <a:p>
            <a:pPr marL="285750" indent="-285750">
              <a:lnSpc>
                <a:spcPct val="100000"/>
              </a:lnSpc>
            </a:pPr>
            <a:r>
              <a:rPr lang="en-US" sz="1800" b="1" dirty="0" smtClean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Do Cong </a:t>
            </a:r>
            <a:r>
              <a:rPr lang="en-US" sz="1800" b="1" dirty="0" err="1" smtClean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Hoa</a:t>
            </a:r>
            <a:r>
              <a:rPr lang="en-US" sz="1800" b="1" dirty="0" smtClean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 BA9-022</a:t>
            </a:r>
            <a:endParaRPr sz="1800" b="1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Menu Displaying</a:t>
            </a:r>
            <a:r>
              <a:rPr lang="en-US" dirty="0" smtClean="0"/>
              <a:t>	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56" y="1450181"/>
            <a:ext cx="7253288" cy="31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Customer displaying</a:t>
            </a:r>
            <a:r>
              <a:rPr lang="en-US" dirty="0" smtClean="0"/>
              <a:t>	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78" y="1515341"/>
            <a:ext cx="7284245" cy="316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Customer displaying</a:t>
            </a:r>
            <a:r>
              <a:rPr lang="en-US" dirty="0" smtClean="0"/>
              <a:t>	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1400404"/>
            <a:ext cx="7955280" cy="306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1612525" y="1113501"/>
            <a:ext cx="2952548" cy="96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Conclusion</a:t>
            </a:r>
            <a:endParaRPr sz="4400" dirty="0"/>
          </a:p>
        </p:txBody>
      </p:sp>
      <p:sp>
        <p:nvSpPr>
          <p:cNvPr id="119" name="Google Shape;119;p15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4</a:t>
            </a:r>
            <a:endParaRPr sz="6000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12525" y="1661475"/>
            <a:ext cx="2788800" cy="2543380"/>
          </a:xfrm>
        </p:spPr>
        <p:txBody>
          <a:bodyPr/>
          <a:lstStyle/>
          <a:p>
            <a:pPr marL="5588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Done </a:t>
            </a:r>
          </a:p>
          <a:p>
            <a:pPr marL="5588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/>
              <a:t>Not done</a:t>
            </a:r>
            <a:endParaRPr lang="en-US" sz="2400" dirty="0" smtClean="0"/>
          </a:p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endParaRPr lang="en-US" sz="3600" dirty="0" smtClean="0"/>
          </a:p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523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DONE</a:t>
            </a:r>
            <a:endParaRPr dirty="0"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1007699" y="1582550"/>
            <a:ext cx="4755791" cy="229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400" dirty="0" smtClean="0"/>
              <a:t>CRUD of Dishes, Customer table.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400" dirty="0" smtClean="0"/>
              <a:t>Calculate total price.</a:t>
            </a:r>
            <a:endParaRPr sz="2400"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 l="15658" r="15665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</a:t>
            </a:r>
            <a:r>
              <a:rPr lang="en-US" dirty="0" smtClean="0"/>
              <a:t> </a:t>
            </a:r>
            <a:r>
              <a:rPr lang="en-US" dirty="0" smtClean="0"/>
              <a:t>DONE</a:t>
            </a:r>
            <a:endParaRPr dirty="0"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311727" y="1582550"/>
            <a:ext cx="5999018" cy="34466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400" dirty="0"/>
              <a:t>O</a:t>
            </a:r>
            <a:r>
              <a:rPr lang="en-US" sz="2400" dirty="0" smtClean="0"/>
              <a:t>nly </a:t>
            </a:r>
            <a:r>
              <a:rPr lang="en-US" sz="2400" dirty="0"/>
              <a:t>can add or delete 1 customer or dish at a </a:t>
            </a:r>
            <a:r>
              <a:rPr lang="en-US" sz="2400" dirty="0" smtClean="0"/>
              <a:t>time.</a:t>
            </a:r>
          </a:p>
          <a:p>
            <a:pPr lvl="0" indent="-4572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400" dirty="0"/>
              <a:t>F</a:t>
            </a:r>
            <a:r>
              <a:rPr lang="en-US" sz="2400" dirty="0" smtClean="0"/>
              <a:t>or </a:t>
            </a:r>
            <a:r>
              <a:rPr lang="en-US" sz="2400" dirty="0"/>
              <a:t>receipt calculating feature, we cannot set default every dishes to 0 in the </a:t>
            </a:r>
            <a:r>
              <a:rPr lang="en-US" sz="2400" dirty="0" smtClean="0"/>
              <a:t>interface</a:t>
            </a:r>
          </a:p>
          <a:p>
            <a:pPr lvl="0" indent="-4572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calculating receipt feature can deal with only a given number of dishes</a:t>
            </a:r>
            <a:endParaRPr lang="en-US" sz="2400" dirty="0" smtClean="0"/>
          </a:p>
          <a:p>
            <a:pPr lvl="0" indent="-457200">
              <a:buClr>
                <a:schemeClr val="dk1"/>
              </a:buClr>
              <a:buSzPts val="1100"/>
              <a:buFont typeface="+mj-lt"/>
              <a:buAutoNum type="arabicPeriod"/>
            </a:pPr>
            <a:endParaRPr sz="2000"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 l="15658" r="15665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9953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ctrTitle" idx="4294967295"/>
          </p:nvPr>
        </p:nvSpPr>
        <p:spPr>
          <a:xfrm>
            <a:off x="702900" y="1531725"/>
            <a:ext cx="3694800" cy="951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Thanks!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332" name="Google Shape;332;p34"/>
          <p:cNvSpPr txBox="1">
            <a:spLocks noGrp="1"/>
          </p:cNvSpPr>
          <p:nvPr>
            <p:ph type="subTitle" idx="4294967295"/>
          </p:nvPr>
        </p:nvSpPr>
        <p:spPr>
          <a:xfrm>
            <a:off x="702900" y="2523369"/>
            <a:ext cx="3694800" cy="1088400"/>
          </a:xfrm>
          <a:prstGeom prst="rect">
            <a:avLst/>
          </a:prstGeom>
          <a:effectLst>
            <a:outerShdw blurRad="42863" dist="95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Any questions?</a:t>
            </a:r>
            <a:endParaRPr sz="1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You can find me at:</a:t>
            </a:r>
            <a:endParaRPr sz="1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Sans"/>
              <a:buChar char="▪"/>
            </a:pPr>
            <a:r>
              <a:rPr lang="en" sz="1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@username</a:t>
            </a:r>
            <a:endParaRPr sz="1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Sans"/>
              <a:buChar char="▪"/>
            </a:pPr>
            <a:r>
              <a:rPr lang="en" sz="1800" b="1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user@mail.me</a:t>
            </a:r>
            <a:endParaRPr sz="1800" b="1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3" name="Google Shape;333;p34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</a:t>
            </a:r>
            <a:r>
              <a:rPr lang="en" dirty="0" smtClean="0"/>
              <a:t>preview </a:t>
            </a:r>
            <a:r>
              <a:rPr lang="en" dirty="0"/>
              <a:t>some concepts</a:t>
            </a:r>
            <a:endParaRPr dirty="0"/>
          </a:p>
        </p:txBody>
      </p:sp>
      <p:sp>
        <p:nvSpPr>
          <p:cNvPr id="280" name="Google Shape;280;p29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02900" y="1655618"/>
            <a:ext cx="413233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INTRODUCTION ABOUT OUR PROJECT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STUCTURE OF THE PROJECT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209310" y="1671805"/>
            <a:ext cx="37684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dirty="0" smtClean="0"/>
              <a:t>DEMO OF SOME FEATURES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dirty="0" smtClean="0"/>
              <a:t>CONCLUSION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INTRO</a:t>
            </a:r>
            <a:endParaRPr sz="4400" dirty="0"/>
          </a:p>
        </p:txBody>
      </p:sp>
      <p:sp>
        <p:nvSpPr>
          <p:cNvPr id="119" name="Google Shape;119;p15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1</a:t>
            </a:r>
            <a:endParaRPr sz="60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12525" y="1661475"/>
            <a:ext cx="2788800" cy="2543380"/>
          </a:xfrm>
        </p:spPr>
        <p:txBody>
          <a:bodyPr/>
          <a:lstStyle/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What ?</a:t>
            </a:r>
          </a:p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Why ?</a:t>
            </a:r>
          </a:p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How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l="11364" r="31814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WHAT?</a:t>
            </a:r>
            <a:endParaRPr sz="4400"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dirty="0" smtClean="0"/>
              <a:t>Management tool for restaurant business.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dirty="0" smtClean="0"/>
              <a:t>Fundamental and primitive kind of python application. 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l="11364" r="31814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WHY?</a:t>
            </a:r>
            <a:endParaRPr sz="4400"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dirty="0" smtClean="0"/>
              <a:t>For a big and crowded restaurant, it’s hard to handle all the things by hand.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dirty="0" smtClean="0"/>
              <a:t>Help the manager to make their work more efficient.</a:t>
            </a:r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13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l="11364" r="31814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HOW?</a:t>
            </a:r>
            <a:endParaRPr sz="4400"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Oval 1"/>
          <p:cNvSpPr/>
          <p:nvPr/>
        </p:nvSpPr>
        <p:spPr>
          <a:xfrm>
            <a:off x="408708" y="1593272"/>
            <a:ext cx="1216152" cy="1179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509611" y="1593272"/>
            <a:ext cx="1212273" cy="11776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606636" y="1593272"/>
            <a:ext cx="1216152" cy="1179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16784" y="2770907"/>
            <a:ext cx="0" cy="438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15747" y="2765920"/>
            <a:ext cx="1" cy="438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</p:cNvCxnSpPr>
          <p:nvPr/>
        </p:nvCxnSpPr>
        <p:spPr>
          <a:xfrm>
            <a:off x="5214712" y="2772848"/>
            <a:ext cx="0" cy="434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772;p47"/>
          <p:cNvSpPr/>
          <p:nvPr/>
        </p:nvSpPr>
        <p:spPr>
          <a:xfrm>
            <a:off x="788184" y="195273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6" name="Google Shape;882;p47"/>
          <p:cNvGrpSpPr/>
          <p:nvPr/>
        </p:nvGrpSpPr>
        <p:grpSpPr>
          <a:xfrm>
            <a:off x="2841427" y="1947748"/>
            <a:ext cx="548640" cy="457200"/>
            <a:chOff x="3238476" y="5012225"/>
            <a:chExt cx="500700" cy="411537"/>
          </a:xfrm>
        </p:grpSpPr>
        <p:sp>
          <p:nvSpPr>
            <p:cNvPr id="17" name="Google Shape;883;p47"/>
            <p:cNvSpPr/>
            <p:nvPr/>
          </p:nvSpPr>
          <p:spPr>
            <a:xfrm>
              <a:off x="3238476" y="5315037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884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885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" name="Google Shape;886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887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2" name="Google Shape;239;p8"/>
          <p:cNvSpPr/>
          <p:nvPr/>
        </p:nvSpPr>
        <p:spPr>
          <a:xfrm>
            <a:off x="4938452" y="1947748"/>
            <a:ext cx="548640" cy="457200"/>
          </a:xfrm>
          <a:custGeom>
            <a:avLst/>
            <a:gdLst/>
            <a:ahLst/>
            <a:cxnLst/>
            <a:rect l="l" t="t" r="r" b="b"/>
            <a:pathLst>
              <a:path w="6693" h="5929" extrusionOk="0">
                <a:moveTo>
                  <a:pt x="224" y="1"/>
                </a:moveTo>
                <a:lnTo>
                  <a:pt x="168" y="20"/>
                </a:lnTo>
                <a:lnTo>
                  <a:pt x="94" y="75"/>
                </a:lnTo>
                <a:lnTo>
                  <a:pt x="19" y="169"/>
                </a:lnTo>
                <a:lnTo>
                  <a:pt x="19" y="225"/>
                </a:lnTo>
                <a:lnTo>
                  <a:pt x="1" y="281"/>
                </a:lnTo>
                <a:lnTo>
                  <a:pt x="1" y="467"/>
                </a:lnTo>
                <a:lnTo>
                  <a:pt x="19" y="523"/>
                </a:lnTo>
                <a:lnTo>
                  <a:pt x="19" y="560"/>
                </a:lnTo>
                <a:lnTo>
                  <a:pt x="94" y="653"/>
                </a:lnTo>
                <a:lnTo>
                  <a:pt x="168" y="709"/>
                </a:lnTo>
                <a:lnTo>
                  <a:pt x="224" y="728"/>
                </a:lnTo>
                <a:lnTo>
                  <a:pt x="280" y="747"/>
                </a:lnTo>
                <a:lnTo>
                  <a:pt x="1100" y="747"/>
                </a:lnTo>
                <a:lnTo>
                  <a:pt x="1902" y="4717"/>
                </a:lnTo>
                <a:lnTo>
                  <a:pt x="1827" y="4773"/>
                </a:lnTo>
                <a:lnTo>
                  <a:pt x="1771" y="4829"/>
                </a:lnTo>
                <a:lnTo>
                  <a:pt x="1715" y="4903"/>
                </a:lnTo>
                <a:lnTo>
                  <a:pt x="1659" y="4978"/>
                </a:lnTo>
                <a:lnTo>
                  <a:pt x="1622" y="5052"/>
                </a:lnTo>
                <a:lnTo>
                  <a:pt x="1604" y="5127"/>
                </a:lnTo>
                <a:lnTo>
                  <a:pt x="1585" y="5220"/>
                </a:lnTo>
                <a:lnTo>
                  <a:pt x="1585" y="5313"/>
                </a:lnTo>
                <a:lnTo>
                  <a:pt x="1604" y="5444"/>
                </a:lnTo>
                <a:lnTo>
                  <a:pt x="1641" y="5556"/>
                </a:lnTo>
                <a:lnTo>
                  <a:pt x="1697" y="5649"/>
                </a:lnTo>
                <a:lnTo>
                  <a:pt x="1771" y="5742"/>
                </a:lnTo>
                <a:lnTo>
                  <a:pt x="1864" y="5817"/>
                </a:lnTo>
                <a:lnTo>
                  <a:pt x="1976" y="5872"/>
                </a:lnTo>
                <a:lnTo>
                  <a:pt x="2088" y="5910"/>
                </a:lnTo>
                <a:lnTo>
                  <a:pt x="2200" y="5928"/>
                </a:lnTo>
                <a:lnTo>
                  <a:pt x="2330" y="5928"/>
                </a:lnTo>
                <a:lnTo>
                  <a:pt x="2461" y="5891"/>
                </a:lnTo>
                <a:lnTo>
                  <a:pt x="2573" y="5835"/>
                </a:lnTo>
                <a:lnTo>
                  <a:pt x="2685" y="5761"/>
                </a:lnTo>
                <a:lnTo>
                  <a:pt x="2759" y="5649"/>
                </a:lnTo>
                <a:lnTo>
                  <a:pt x="2834" y="5537"/>
                </a:lnTo>
                <a:lnTo>
                  <a:pt x="2871" y="5425"/>
                </a:lnTo>
                <a:lnTo>
                  <a:pt x="2890" y="5295"/>
                </a:lnTo>
                <a:lnTo>
                  <a:pt x="2871" y="5146"/>
                </a:lnTo>
                <a:lnTo>
                  <a:pt x="2834" y="5034"/>
                </a:lnTo>
                <a:lnTo>
                  <a:pt x="2759" y="4922"/>
                </a:lnTo>
                <a:lnTo>
                  <a:pt x="2685" y="4829"/>
                </a:lnTo>
                <a:lnTo>
                  <a:pt x="5126" y="4829"/>
                </a:lnTo>
                <a:lnTo>
                  <a:pt x="5033" y="4922"/>
                </a:lnTo>
                <a:lnTo>
                  <a:pt x="4977" y="5034"/>
                </a:lnTo>
                <a:lnTo>
                  <a:pt x="4940" y="5164"/>
                </a:lnTo>
                <a:lnTo>
                  <a:pt x="4921" y="5295"/>
                </a:lnTo>
                <a:lnTo>
                  <a:pt x="4940" y="5425"/>
                </a:lnTo>
                <a:lnTo>
                  <a:pt x="4977" y="5556"/>
                </a:lnTo>
                <a:lnTo>
                  <a:pt x="5033" y="5649"/>
                </a:lnTo>
                <a:lnTo>
                  <a:pt x="5126" y="5742"/>
                </a:lnTo>
                <a:lnTo>
                  <a:pt x="5220" y="5817"/>
                </a:lnTo>
                <a:lnTo>
                  <a:pt x="5313" y="5891"/>
                </a:lnTo>
                <a:lnTo>
                  <a:pt x="5443" y="5928"/>
                </a:lnTo>
                <a:lnTo>
                  <a:pt x="5704" y="5928"/>
                </a:lnTo>
                <a:lnTo>
                  <a:pt x="5816" y="5891"/>
                </a:lnTo>
                <a:lnTo>
                  <a:pt x="5928" y="5835"/>
                </a:lnTo>
                <a:lnTo>
                  <a:pt x="6021" y="5742"/>
                </a:lnTo>
                <a:lnTo>
                  <a:pt x="6114" y="5649"/>
                </a:lnTo>
                <a:lnTo>
                  <a:pt x="6170" y="5537"/>
                </a:lnTo>
                <a:lnTo>
                  <a:pt x="6208" y="5425"/>
                </a:lnTo>
                <a:lnTo>
                  <a:pt x="6226" y="5295"/>
                </a:lnTo>
                <a:lnTo>
                  <a:pt x="6208" y="5183"/>
                </a:lnTo>
                <a:lnTo>
                  <a:pt x="6189" y="5108"/>
                </a:lnTo>
                <a:lnTo>
                  <a:pt x="6170" y="5015"/>
                </a:lnTo>
                <a:lnTo>
                  <a:pt x="6114" y="4940"/>
                </a:lnTo>
                <a:lnTo>
                  <a:pt x="6077" y="4866"/>
                </a:lnTo>
                <a:lnTo>
                  <a:pt x="6003" y="4810"/>
                </a:lnTo>
                <a:lnTo>
                  <a:pt x="5928" y="4754"/>
                </a:lnTo>
                <a:lnTo>
                  <a:pt x="5853" y="4698"/>
                </a:lnTo>
                <a:lnTo>
                  <a:pt x="5928" y="4419"/>
                </a:lnTo>
                <a:lnTo>
                  <a:pt x="5928" y="4363"/>
                </a:lnTo>
                <a:lnTo>
                  <a:pt x="5928" y="4288"/>
                </a:lnTo>
                <a:lnTo>
                  <a:pt x="5891" y="4232"/>
                </a:lnTo>
                <a:lnTo>
                  <a:pt x="5872" y="4176"/>
                </a:lnTo>
                <a:lnTo>
                  <a:pt x="5816" y="4139"/>
                </a:lnTo>
                <a:lnTo>
                  <a:pt x="5779" y="4102"/>
                </a:lnTo>
                <a:lnTo>
                  <a:pt x="5723" y="4083"/>
                </a:lnTo>
                <a:lnTo>
                  <a:pt x="2536" y="4083"/>
                </a:lnTo>
                <a:lnTo>
                  <a:pt x="2461" y="3710"/>
                </a:lnTo>
                <a:lnTo>
                  <a:pt x="5853" y="3710"/>
                </a:lnTo>
                <a:lnTo>
                  <a:pt x="5947" y="3692"/>
                </a:lnTo>
                <a:lnTo>
                  <a:pt x="6040" y="3654"/>
                </a:lnTo>
                <a:lnTo>
                  <a:pt x="6096" y="3580"/>
                </a:lnTo>
                <a:lnTo>
                  <a:pt x="6133" y="3487"/>
                </a:lnTo>
                <a:lnTo>
                  <a:pt x="6674" y="1082"/>
                </a:lnTo>
                <a:lnTo>
                  <a:pt x="6692" y="1007"/>
                </a:lnTo>
                <a:lnTo>
                  <a:pt x="6674" y="952"/>
                </a:lnTo>
                <a:lnTo>
                  <a:pt x="6655" y="896"/>
                </a:lnTo>
                <a:lnTo>
                  <a:pt x="6618" y="840"/>
                </a:lnTo>
                <a:lnTo>
                  <a:pt x="6580" y="802"/>
                </a:lnTo>
                <a:lnTo>
                  <a:pt x="6524" y="765"/>
                </a:lnTo>
                <a:lnTo>
                  <a:pt x="6469" y="747"/>
                </a:lnTo>
                <a:lnTo>
                  <a:pt x="1846" y="747"/>
                </a:lnTo>
                <a:lnTo>
                  <a:pt x="1753" y="225"/>
                </a:lnTo>
                <a:lnTo>
                  <a:pt x="1715" y="131"/>
                </a:lnTo>
                <a:lnTo>
                  <a:pt x="1641" y="57"/>
                </a:lnTo>
                <a:lnTo>
                  <a:pt x="1566" y="20"/>
                </a:lnTo>
                <a:lnTo>
                  <a:pt x="1473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372547" y="3204832"/>
            <a:ext cx="1288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88381" y="3216191"/>
            <a:ext cx="1454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DISHES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1999" y="3202337"/>
            <a:ext cx="128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7802" y="3523968"/>
            <a:ext cx="1717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Manage customer: arrive time, number,..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25590" y="3510114"/>
            <a:ext cx="178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Manage menu: price, information…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25765" y="3515028"/>
            <a:ext cx="1586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Order management: quantity, total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Structure</a:t>
            </a:r>
            <a:endParaRPr sz="4400" dirty="0"/>
          </a:p>
        </p:txBody>
      </p:sp>
      <p:sp>
        <p:nvSpPr>
          <p:cNvPr id="119" name="Google Shape;119;p15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2</a:t>
            </a:r>
            <a:endParaRPr sz="6000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12525" y="1661475"/>
            <a:ext cx="2788800" cy="2543380"/>
          </a:xfrm>
        </p:spPr>
        <p:txBody>
          <a:bodyPr/>
          <a:lstStyle/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Database</a:t>
            </a:r>
          </a:p>
          <a:p>
            <a:pPr marL="5588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0963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ctrTitle" idx="4294967295"/>
          </p:nvPr>
        </p:nvSpPr>
        <p:spPr>
          <a:xfrm>
            <a:off x="855300" y="1246975"/>
            <a:ext cx="4092000" cy="157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1"/>
                </a:solidFill>
              </a:rPr>
              <a:t>Database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4294967295"/>
          </p:nvPr>
        </p:nvSpPr>
        <p:spPr>
          <a:xfrm>
            <a:off x="855300" y="2808274"/>
            <a:ext cx="4092000" cy="10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>
                <a:solidFill>
                  <a:schemeClr val="lt2"/>
                </a:solidFill>
              </a:rPr>
              <a:t>Contain data set that can be applied for interface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7119632" y="3347899"/>
            <a:ext cx="316396" cy="3021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6726976" y="1651634"/>
            <a:ext cx="1355430" cy="1355799"/>
            <a:chOff x="6654650" y="3665275"/>
            <a:chExt cx="409100" cy="409125"/>
          </a:xfrm>
        </p:grpSpPr>
        <p:sp>
          <p:nvSpPr>
            <p:cNvPr id="142" name="Google Shape;14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8"/>
          <p:cNvGrpSpPr/>
          <p:nvPr/>
        </p:nvGrpSpPr>
        <p:grpSpPr>
          <a:xfrm rot="1056907">
            <a:off x="5420508" y="2717264"/>
            <a:ext cx="895473" cy="895595"/>
            <a:chOff x="570875" y="4322250"/>
            <a:chExt cx="443300" cy="443325"/>
          </a:xfrm>
        </p:grpSpPr>
        <p:sp>
          <p:nvSpPr>
            <p:cNvPr id="145" name="Google Shape;14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8"/>
          <p:cNvSpPr/>
          <p:nvPr/>
        </p:nvSpPr>
        <p:spPr>
          <a:xfrm rot="2466588">
            <a:off x="5521170" y="1914241"/>
            <a:ext cx="439576" cy="41972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-1609360">
            <a:off x="6164017" y="2178335"/>
            <a:ext cx="316318" cy="3020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2926260">
            <a:off x="8082062" y="2417615"/>
            <a:ext cx="236901" cy="2262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 rot="-1609447">
            <a:off x="7096239" y="902262"/>
            <a:ext cx="213441" cy="2038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747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381</Words>
  <Application>Microsoft Office PowerPoint</Application>
  <PresentationFormat>On-screen Show (16:9)</PresentationFormat>
  <Paragraphs>108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Lexend Deca</vt:lpstr>
      <vt:lpstr>Nunito Sans</vt:lpstr>
      <vt:lpstr>Arial</vt:lpstr>
      <vt:lpstr>Nunito Sans Light</vt:lpstr>
      <vt:lpstr>Times New Roman</vt:lpstr>
      <vt:lpstr>Egeon template</vt:lpstr>
      <vt:lpstr>Restaurant mangement system </vt:lpstr>
      <vt:lpstr>Hello!</vt:lpstr>
      <vt:lpstr>Let’s preview some concepts</vt:lpstr>
      <vt:lpstr>INTRO</vt:lpstr>
      <vt:lpstr>WHAT?</vt:lpstr>
      <vt:lpstr>WHY?</vt:lpstr>
      <vt:lpstr>HOW?</vt:lpstr>
      <vt:lpstr>Structure</vt:lpstr>
      <vt:lpstr>Database</vt:lpstr>
      <vt:lpstr>Database diagram</vt:lpstr>
      <vt:lpstr>Relationship</vt:lpstr>
      <vt:lpstr>Table’s function.</vt:lpstr>
      <vt:lpstr>Interface</vt:lpstr>
      <vt:lpstr>UI design</vt:lpstr>
      <vt:lpstr>Three main parts of UI</vt:lpstr>
      <vt:lpstr>Adding function</vt:lpstr>
      <vt:lpstr>Receipt calculating </vt:lpstr>
      <vt:lpstr>Feature buttons </vt:lpstr>
      <vt:lpstr>Demo</vt:lpstr>
      <vt:lpstr>Menu Displaying </vt:lpstr>
      <vt:lpstr>Customer displaying </vt:lpstr>
      <vt:lpstr>Customer displaying </vt:lpstr>
      <vt:lpstr>Conclusion</vt:lpstr>
      <vt:lpstr>DONE</vt:lpstr>
      <vt:lpstr> NOT DONE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mangement system</dc:title>
  <dc:creator>DELL</dc:creator>
  <cp:lastModifiedBy>DELL</cp:lastModifiedBy>
  <cp:revision>16</cp:revision>
  <dcterms:modified xsi:type="dcterms:W3CDTF">2021-05-21T11:59:54Z</dcterms:modified>
</cp:coreProperties>
</file>