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Hayli Rebecca Gre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Average-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font" Target="fonts/Oswald-bold.fntdata"/><Relationship Id="rId12" Type="http://schemas.openxmlformats.org/officeDocument/2006/relationships/slide" Target="slides/slide6.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4-22T20:18:22.386">
    <p:pos x="196" y="725"/>
    <p:text>Is this the right word?</p:text>
  </p:cm>
  <p:cm authorId="0" idx="2" dt="2022-04-22T20:22:18.634">
    <p:pos x="196" y="825"/>
    <p:text>Not sure lol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5851e5f3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5851e5f3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5851e5f3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5851e5f3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5851e5f3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5851e5f3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5851e5f3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5851e5f3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5851e5f3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5851e5f3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5851e5f3d_1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5851e5f3d_1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55846ba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55846ba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55846bae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55846bae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2427d5a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2427d5a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2402157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2402157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2402157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2402157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240215782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240215782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5851e5f3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5851e5f3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5851e5f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5851e5f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pagepress.org/journals/index.php/dr/article/view/8774" TargetMode="External"/><Relationship Id="rId4" Type="http://schemas.openxmlformats.org/officeDocument/2006/relationships/hyperlink" Target="https://arizona-primo.hosted.exlibrisgroup.com/permalink/f/1h28lag/TN_cdi_proquest_miscellaneous_2596458651" TargetMode="External"/><Relationship Id="rId5" Type="http://schemas.openxmlformats.org/officeDocument/2006/relationships/hyperlink" Target="https://www.sciencedirect.com/science/article/pii/S1740144516300912?via%3Dihub" TargetMode="External"/><Relationship Id="rId6" Type="http://schemas.openxmlformats.org/officeDocument/2006/relationships/hyperlink" Target="https://www-tandfonline-com.ezproxy3.library.arizona.edu/doi/pdf/10.1080/02667363.2021.1895079" TargetMode="External"/><Relationship Id="rId7" Type="http://schemas.openxmlformats.org/officeDocument/2006/relationships/hyperlink" Target="https://www.ncbi.nlm.nih.gov/pmc/articles/PMC711402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jconnors159.shinyapps.io/BDDandSocialMedi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Body Dysmorphia and Social Media</a:t>
            </a:r>
            <a:endParaRPr/>
          </a:p>
        </p:txBody>
      </p:sp>
      <p:sp>
        <p:nvSpPr>
          <p:cNvPr id="60" name="Google Shape;60;p13"/>
          <p:cNvSpPr txBox="1"/>
          <p:nvPr/>
        </p:nvSpPr>
        <p:spPr>
          <a:xfrm>
            <a:off x="1414825" y="3316000"/>
            <a:ext cx="6293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accent3"/>
                </a:solidFill>
                <a:latin typeface="Average"/>
                <a:ea typeface="Average"/>
                <a:cs typeface="Average"/>
                <a:sym typeface="Average"/>
              </a:rPr>
              <a:t>University of Arizona ISTA498 2022 Capstone</a:t>
            </a:r>
            <a:endParaRPr sz="1500">
              <a:solidFill>
                <a:schemeClr val="accent3"/>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Hypothesis: Does age impact BDD score?</a:t>
            </a:r>
            <a:endParaRPr/>
          </a:p>
          <a:p>
            <a:pPr indent="-342900" lvl="0" marL="457200" rtl="0" algn="l">
              <a:spcBef>
                <a:spcPts val="0"/>
              </a:spcBef>
              <a:spcAft>
                <a:spcPts val="0"/>
              </a:spcAft>
              <a:buSzPts val="1800"/>
              <a:buChar char="●"/>
            </a:pPr>
            <a:r>
              <a:rPr lang="en"/>
              <a:t>Using our data the logistic regression model showed with a p-value of 0.01 that the youngest age range (18-20) had a relationship with BDD scores.</a:t>
            </a:r>
            <a:endParaRPr/>
          </a:p>
          <a:p>
            <a:pPr indent="-317500" lvl="1" marL="914400" rtl="0" algn="l">
              <a:spcBef>
                <a:spcPts val="0"/>
              </a:spcBef>
              <a:spcAft>
                <a:spcPts val="0"/>
              </a:spcAft>
              <a:buSzPts val="1400"/>
              <a:buChar char="○"/>
            </a:pPr>
            <a:r>
              <a:rPr lang="en"/>
              <a:t>There was not a significant p-value for age ranged 21-24 and 25+ indicating no relationship between those age groups and BDD score.</a:t>
            </a:r>
            <a:endParaRPr/>
          </a:p>
          <a:p>
            <a:pPr indent="-342900" lvl="0" marL="457200" rtl="0" algn="l">
              <a:spcBef>
                <a:spcPts val="0"/>
              </a:spcBef>
              <a:spcAft>
                <a:spcPts val="0"/>
              </a:spcAft>
              <a:buSzPts val="1800"/>
              <a:buChar char="●"/>
            </a:pPr>
            <a:r>
              <a:rPr lang="en"/>
              <a:t>Model 2 of Logistic Regression showed the probability of age influencing BDD score.</a:t>
            </a:r>
            <a:endParaRPr/>
          </a:p>
          <a:p>
            <a:pPr indent="-317500" lvl="1" marL="914400" rtl="0" algn="l">
              <a:spcBef>
                <a:spcPts val="0"/>
              </a:spcBef>
              <a:spcAft>
                <a:spcPts val="0"/>
              </a:spcAft>
              <a:buSzPts val="1400"/>
              <a:buChar char="○"/>
            </a:pPr>
            <a:r>
              <a:rPr lang="en"/>
              <a:t>The fit of the predicted values given by the logistic regression model also shows a lack of relationship between age and BDD score. </a:t>
            </a:r>
            <a:endParaRPr/>
          </a:p>
          <a:p>
            <a:pPr indent="-317500" lvl="1" marL="914400" rtl="0" algn="l">
              <a:spcBef>
                <a:spcPts val="0"/>
              </a:spcBef>
              <a:spcAft>
                <a:spcPts val="0"/>
              </a:spcAft>
              <a:buSzPts val="1400"/>
              <a:buChar char="○"/>
            </a:pPr>
            <a:r>
              <a:rPr lang="en"/>
              <a:t>The predicted values show that the probability of age </a:t>
            </a:r>
            <a:r>
              <a:rPr lang="en"/>
              <a:t>affecting BDD </a:t>
            </a:r>
            <a:r>
              <a:rPr lang="en"/>
              <a:t>score is low with an average of 35%</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 Analysis</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Hypothesis: What other factors have an affect on BDD scores?</a:t>
            </a:r>
            <a:endParaRPr/>
          </a:p>
          <a:p>
            <a:pPr indent="-342900" lvl="0" marL="457200" rtl="0" algn="l">
              <a:spcBef>
                <a:spcPts val="0"/>
              </a:spcBef>
              <a:spcAft>
                <a:spcPts val="0"/>
              </a:spcAft>
              <a:buSzPts val="1800"/>
              <a:buChar char="●"/>
            </a:pPr>
            <a:r>
              <a:rPr lang="en"/>
              <a:t>This model broke the data into two clusters.</a:t>
            </a:r>
            <a:endParaRPr/>
          </a:p>
          <a:p>
            <a:pPr indent="-317500" lvl="1" marL="914400" rtl="0" algn="l">
              <a:spcBef>
                <a:spcPts val="0"/>
              </a:spcBef>
              <a:spcAft>
                <a:spcPts val="0"/>
              </a:spcAft>
              <a:buSzPts val="1400"/>
              <a:buChar char="○"/>
            </a:pPr>
            <a:r>
              <a:rPr lang="en"/>
              <a:t>The first cluster consists of 75 participants.</a:t>
            </a:r>
            <a:endParaRPr/>
          </a:p>
          <a:p>
            <a:pPr indent="-317500" lvl="1" marL="914400" rtl="0" algn="l">
              <a:spcBef>
                <a:spcPts val="0"/>
              </a:spcBef>
              <a:spcAft>
                <a:spcPts val="0"/>
              </a:spcAft>
              <a:buSzPts val="1400"/>
              <a:buChar char="○"/>
            </a:pPr>
            <a:r>
              <a:rPr lang="en"/>
              <a:t>The second cluster consists of 62 participants.</a:t>
            </a:r>
            <a:endParaRPr/>
          </a:p>
          <a:p>
            <a:pPr indent="-342900" lvl="0" marL="457200" rtl="0" algn="l">
              <a:spcBef>
                <a:spcPts val="0"/>
              </a:spcBef>
              <a:spcAft>
                <a:spcPts val="0"/>
              </a:spcAft>
              <a:buSzPts val="1800"/>
              <a:buChar char="●"/>
            </a:pPr>
            <a:r>
              <a:rPr lang="en"/>
              <a:t>Cluster 1 reported an average BDD score higher than </a:t>
            </a:r>
            <a:r>
              <a:rPr lang="en"/>
              <a:t>cluster 2.</a:t>
            </a:r>
            <a:endParaRPr/>
          </a:p>
          <a:p>
            <a:pPr indent="-317500" lvl="1" marL="914400" rtl="0" algn="l">
              <a:spcBef>
                <a:spcPts val="0"/>
              </a:spcBef>
              <a:spcAft>
                <a:spcPts val="0"/>
              </a:spcAft>
              <a:buSzPts val="1400"/>
              <a:buChar char="○"/>
            </a:pPr>
            <a:r>
              <a:rPr lang="en"/>
              <a:t>Cluster 1 individuals reportedly experienced appearance-related harassment online,</a:t>
            </a:r>
            <a:endParaRPr/>
          </a:p>
          <a:p>
            <a:pPr indent="-317500" lvl="1" marL="914400" rtl="0" algn="l">
              <a:spcBef>
                <a:spcPts val="0"/>
              </a:spcBef>
              <a:spcAft>
                <a:spcPts val="0"/>
              </a:spcAft>
              <a:buSzPts val="1400"/>
              <a:buChar char="○"/>
            </a:pPr>
            <a:r>
              <a:rPr lang="en"/>
              <a:t>Frequently compare themselves to famous people on social media,</a:t>
            </a:r>
            <a:endParaRPr/>
          </a:p>
          <a:p>
            <a:pPr indent="-317500" lvl="1" marL="914400" rtl="0" algn="l">
              <a:spcBef>
                <a:spcPts val="0"/>
              </a:spcBef>
              <a:spcAft>
                <a:spcPts val="0"/>
              </a:spcAft>
              <a:buSzPts val="1400"/>
              <a:buChar char="○"/>
            </a:pPr>
            <a:r>
              <a:rPr lang="en"/>
              <a:t>Spend on average over 3 hours a day on social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Analysis</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Hypothesis: Can we predict BDD score using social media data?</a:t>
            </a:r>
            <a:endParaRPr/>
          </a:p>
          <a:p>
            <a:pPr indent="-342900" lvl="0" marL="457200" rtl="0" algn="l">
              <a:spcBef>
                <a:spcPts val="0"/>
              </a:spcBef>
              <a:spcAft>
                <a:spcPts val="0"/>
              </a:spcAft>
              <a:buSzPts val="1800"/>
              <a:buChar char="●"/>
            </a:pPr>
            <a:r>
              <a:rPr lang="en"/>
              <a:t>Two KNN models where created.</a:t>
            </a:r>
            <a:endParaRPr/>
          </a:p>
          <a:p>
            <a:pPr indent="-342900" lvl="0" marL="457200" rtl="0" algn="l">
              <a:spcBef>
                <a:spcPts val="0"/>
              </a:spcBef>
              <a:spcAft>
                <a:spcPts val="0"/>
              </a:spcAft>
              <a:buSzPts val="1800"/>
              <a:buChar char="●"/>
            </a:pPr>
            <a:r>
              <a:rPr lang="en"/>
              <a:t>Model one sought to see if choice of social media platform could predict BDD scores accurately.</a:t>
            </a:r>
            <a:endParaRPr/>
          </a:p>
          <a:p>
            <a:pPr indent="-317500" lvl="1" marL="914400" rtl="0" algn="l">
              <a:spcBef>
                <a:spcPts val="0"/>
              </a:spcBef>
              <a:spcAft>
                <a:spcPts val="0"/>
              </a:spcAft>
              <a:buSzPts val="1400"/>
              <a:buChar char="○"/>
            </a:pPr>
            <a:r>
              <a:rPr lang="en"/>
              <a:t>The model </a:t>
            </a:r>
            <a:r>
              <a:rPr lang="en"/>
              <a:t>correctly</a:t>
            </a:r>
            <a:r>
              <a:rPr lang="en"/>
              <a:t> predicted 11 high scores as high and 3 low scores.</a:t>
            </a:r>
            <a:endParaRPr/>
          </a:p>
          <a:p>
            <a:pPr indent="-317500" lvl="1" marL="914400" rtl="0" algn="l">
              <a:spcBef>
                <a:spcPts val="0"/>
              </a:spcBef>
              <a:spcAft>
                <a:spcPts val="0"/>
              </a:spcAft>
              <a:buSzPts val="1400"/>
              <a:buChar char="○"/>
            </a:pPr>
            <a:r>
              <a:rPr lang="en"/>
              <a:t>It incorrectly predicted 5 high scores predicted to be low and 8 low scores that classified as high.</a:t>
            </a:r>
            <a:endParaRPr/>
          </a:p>
          <a:p>
            <a:pPr indent="-317500" lvl="1" marL="914400" rtl="0" algn="l">
              <a:spcBef>
                <a:spcPts val="0"/>
              </a:spcBef>
              <a:spcAft>
                <a:spcPts val="0"/>
              </a:spcAft>
              <a:buSzPts val="1400"/>
              <a:buChar char="○"/>
            </a:pPr>
            <a:r>
              <a:rPr lang="en"/>
              <a:t>The algorithm overdiagnosed 8 scores showing that choice of social media can not be used to predict BDD score.</a:t>
            </a:r>
            <a:endParaRPr/>
          </a:p>
          <a:p>
            <a:pPr indent="-342900" lvl="0" marL="457200" rtl="0" algn="l">
              <a:spcBef>
                <a:spcPts val="0"/>
              </a:spcBef>
              <a:spcAft>
                <a:spcPts val="0"/>
              </a:spcAft>
              <a:buSzPts val="1800"/>
              <a:buChar char="●"/>
            </a:pPr>
            <a:r>
              <a:rPr lang="en"/>
              <a:t>Model two sought to use the BDD score questionnaire to predict BDD scores.</a:t>
            </a:r>
            <a:endParaRPr/>
          </a:p>
          <a:p>
            <a:pPr indent="-317500" lvl="1" marL="914400" rtl="0" algn="l">
              <a:spcBef>
                <a:spcPts val="0"/>
              </a:spcBef>
              <a:spcAft>
                <a:spcPts val="0"/>
              </a:spcAft>
              <a:buSzPts val="1400"/>
              <a:buChar char="○"/>
            </a:pPr>
            <a:r>
              <a:rPr lang="en"/>
              <a:t>This model correctly predicted 15 high scores and 8 low scores.</a:t>
            </a:r>
            <a:endParaRPr/>
          </a:p>
          <a:p>
            <a:pPr indent="-317500" lvl="1" marL="914400" rtl="0" algn="l">
              <a:spcBef>
                <a:spcPts val="0"/>
              </a:spcBef>
              <a:spcAft>
                <a:spcPts val="0"/>
              </a:spcAft>
              <a:buSzPts val="1400"/>
              <a:buChar char="○"/>
            </a:pPr>
            <a:r>
              <a:rPr lang="en"/>
              <a:t>It incorrectly predicted 1 high score(guessed low) and 3 low scores(guessed high).</a:t>
            </a:r>
            <a:endParaRPr/>
          </a:p>
          <a:p>
            <a:pPr indent="-317500" lvl="1" marL="914400" rtl="0" algn="l">
              <a:spcBef>
                <a:spcPts val="0"/>
              </a:spcBef>
              <a:spcAft>
                <a:spcPts val="0"/>
              </a:spcAft>
              <a:buSzPts val="1400"/>
              <a:buChar char="○"/>
            </a:pPr>
            <a:r>
              <a:rPr lang="en"/>
              <a:t>The model still has a tendency to overdiagnose low scores, however the scores were much more accurate.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a:t>
            </a:r>
            <a:r>
              <a:rPr lang="en"/>
              <a:t>conclusion, due to the </a:t>
            </a:r>
            <a:r>
              <a:rPr lang="en"/>
              <a:t>sample size we did not see a change in BDD score due to factors like social media choice and age. Our data showed that trends did exist between BDD score and time spent on social media daily. However, despite our data </a:t>
            </a:r>
            <a:r>
              <a:rPr lang="en"/>
              <a:t>confidence</a:t>
            </a:r>
            <a:r>
              <a:rPr lang="en"/>
              <a:t> being very low, based off the findings of the cluster analysis we saw that those who experienced </a:t>
            </a:r>
            <a:r>
              <a:rPr lang="en"/>
              <a:t>appearance</a:t>
            </a:r>
            <a:r>
              <a:rPr lang="en"/>
              <a:t> related harassment, compared themselves to celebrities, and spent over 3 hours/day on social media had the strongest effect on BDD score.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147" name="Google Shape;147;p26"/>
          <p:cNvSpPr txBox="1"/>
          <p:nvPr>
            <p:ph idx="1" type="body"/>
          </p:nvPr>
        </p:nvSpPr>
        <p:spPr>
          <a:xfrm>
            <a:off x="311700" y="1017725"/>
            <a:ext cx="8520600" cy="37701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lang="en" sz="5600"/>
              <a:t>Alsaidan, Mohammed Saud, et al. “The Prevalence and Determinants of Body Dysmorphic Disorder among Young Social Media Users: A Cross-Sectional Study.” Dermatology Reports, vol. 12, no. 3, 2020, pp. 70–76.</a:t>
            </a:r>
            <a:endParaRPr sz="5600"/>
          </a:p>
          <a:p>
            <a:pPr indent="0" lvl="0" marL="0" rtl="0" algn="l">
              <a:lnSpc>
                <a:spcPct val="100000"/>
              </a:lnSpc>
              <a:spcBef>
                <a:spcPts val="0"/>
              </a:spcBef>
              <a:spcAft>
                <a:spcPts val="0"/>
              </a:spcAft>
              <a:buNone/>
            </a:pPr>
            <a:r>
              <a:rPr lang="en" sz="5600" u="sng">
                <a:hlinkClick r:id="rId3"/>
              </a:rPr>
              <a:t>https://www.pagepress.org/journals/index.php/dr/article/view/8774</a:t>
            </a:r>
            <a:endParaRPr sz="5600"/>
          </a:p>
          <a:p>
            <a:pPr indent="0" lvl="0" marL="0" rtl="0" algn="l">
              <a:lnSpc>
                <a:spcPct val="100000"/>
              </a:lnSpc>
              <a:spcBef>
                <a:spcPts val="0"/>
              </a:spcBef>
              <a:spcAft>
                <a:spcPts val="0"/>
              </a:spcAft>
              <a:buNone/>
            </a:pPr>
            <a:r>
              <a:t/>
            </a:r>
            <a:endParaRPr sz="5600"/>
          </a:p>
          <a:p>
            <a:pPr indent="0" lvl="0" marL="0" rtl="0" algn="l">
              <a:lnSpc>
                <a:spcPct val="100000"/>
              </a:lnSpc>
              <a:spcBef>
                <a:spcPts val="0"/>
              </a:spcBef>
              <a:spcAft>
                <a:spcPts val="0"/>
              </a:spcAft>
              <a:buNone/>
            </a:pPr>
            <a:r>
              <a:rPr lang="en" sz="5600"/>
              <a:t>Gasteratos, Konstantinos, et al. “‘Zoom Dysmorphia’: A New Diagnosis in the COVID-19 Pandemic Era?” </a:t>
            </a:r>
            <a:r>
              <a:rPr i="1" lang="en" sz="5600"/>
              <a:t>Plastic and Reconstructive Surgery (1963)</a:t>
            </a:r>
            <a:r>
              <a:rPr lang="en" sz="5600"/>
              <a:t>, vol. 148, no. 6, 2021, pp. 1073e–1074e. </a:t>
            </a:r>
            <a:r>
              <a:rPr lang="en" sz="5600" u="sng">
                <a:hlinkClick r:id="rId4"/>
              </a:rPr>
              <a:t>https://arizona-primo.hosted.exlibrisgroup.com/permalink/f/1h28lag/TN_cdi_proquest_miscellaneous_2596458651</a:t>
            </a:r>
            <a:endParaRPr sz="5600"/>
          </a:p>
          <a:p>
            <a:pPr indent="0" lvl="0" marL="0" rtl="0" algn="l">
              <a:lnSpc>
                <a:spcPct val="100000"/>
              </a:lnSpc>
              <a:spcBef>
                <a:spcPts val="0"/>
              </a:spcBef>
              <a:spcAft>
                <a:spcPts val="0"/>
              </a:spcAft>
              <a:buNone/>
            </a:pPr>
            <a:r>
              <a:t/>
            </a:r>
            <a:endParaRPr sz="5600"/>
          </a:p>
          <a:p>
            <a:pPr indent="0" lvl="0" marL="0" rtl="0" algn="l">
              <a:lnSpc>
                <a:spcPct val="100000"/>
              </a:lnSpc>
              <a:spcBef>
                <a:spcPts val="0"/>
              </a:spcBef>
              <a:spcAft>
                <a:spcPts val="0"/>
              </a:spcAft>
              <a:buNone/>
            </a:pPr>
            <a:r>
              <a:rPr lang="en" sz="5600"/>
              <a:t>Holland, G., &amp; Tiggemann, M. (2016). A systematic review of the impact of the use of social networking sites on body image and disordered eating outcomes. Body Image, 17, 100– 110. https://doi.org/10.1016/j.bodyim.2016.02.008</a:t>
            </a:r>
            <a:endParaRPr sz="5600"/>
          </a:p>
          <a:p>
            <a:pPr indent="0" lvl="0" marL="0" rtl="0" algn="l">
              <a:lnSpc>
                <a:spcPct val="100000"/>
              </a:lnSpc>
              <a:spcBef>
                <a:spcPts val="0"/>
              </a:spcBef>
              <a:spcAft>
                <a:spcPts val="0"/>
              </a:spcAft>
              <a:buNone/>
            </a:pPr>
            <a:r>
              <a:rPr lang="en" sz="5600" u="sng">
                <a:hlinkClick r:id="rId5"/>
              </a:rPr>
              <a:t>https://www.sciencedirect.com/science/article/pii/S1740144516300912?via%3Dihub</a:t>
            </a:r>
            <a:r>
              <a:rPr lang="en" sz="5600"/>
              <a:t> </a:t>
            </a:r>
            <a:endParaRPr sz="5600"/>
          </a:p>
          <a:p>
            <a:pPr indent="0" lvl="0" marL="0" rtl="0" algn="l">
              <a:lnSpc>
                <a:spcPct val="100000"/>
              </a:lnSpc>
              <a:spcBef>
                <a:spcPts val="0"/>
              </a:spcBef>
              <a:spcAft>
                <a:spcPts val="0"/>
              </a:spcAft>
              <a:buNone/>
            </a:pPr>
            <a:r>
              <a:t/>
            </a:r>
            <a:endParaRPr sz="5600"/>
          </a:p>
          <a:p>
            <a:pPr indent="0" lvl="0" marL="0" rtl="0" algn="l">
              <a:lnSpc>
                <a:spcPct val="100000"/>
              </a:lnSpc>
              <a:spcBef>
                <a:spcPts val="0"/>
              </a:spcBef>
              <a:spcAft>
                <a:spcPts val="0"/>
              </a:spcAft>
              <a:buNone/>
            </a:pPr>
            <a:r>
              <a:rPr lang="en" sz="5600"/>
              <a:t>Schnackenberg, Nicole. “Young People’s Experiences of Body Dysmorphic Disorder in Education Settings: A Grounded Theory.” </a:t>
            </a:r>
            <a:r>
              <a:rPr i="1" lang="en" sz="5600"/>
              <a:t>Educational Psychology in Practice</a:t>
            </a:r>
            <a:r>
              <a:rPr lang="en" sz="5600"/>
              <a:t>, vol. 37, no. 2, June 2021, pp. 202–220. </a:t>
            </a:r>
            <a:r>
              <a:rPr i="1" lang="en" sz="5600"/>
              <a:t>EBSCOhost</a:t>
            </a:r>
            <a:r>
              <a:rPr lang="en" sz="5600"/>
              <a:t>, doi:10.1080/02667363.2021.1895079.</a:t>
            </a:r>
            <a:endParaRPr sz="5600"/>
          </a:p>
          <a:p>
            <a:pPr indent="0" lvl="0" marL="0" rtl="0" algn="l">
              <a:lnSpc>
                <a:spcPct val="100000"/>
              </a:lnSpc>
              <a:spcBef>
                <a:spcPts val="0"/>
              </a:spcBef>
              <a:spcAft>
                <a:spcPts val="0"/>
              </a:spcAft>
              <a:buNone/>
            </a:pPr>
            <a:r>
              <a:rPr lang="en" sz="5600" u="sng">
                <a:hlinkClick r:id="rId6"/>
              </a:rPr>
              <a:t>https://www-tandfonline-com.ezproxy3.library.arizona.edu/doi/pdf/10.1080/02667363.2021.1895079</a:t>
            </a:r>
            <a:endParaRPr sz="5600"/>
          </a:p>
          <a:p>
            <a:pPr indent="0" lvl="0" marL="0" rtl="0" algn="l">
              <a:lnSpc>
                <a:spcPct val="100000"/>
              </a:lnSpc>
              <a:spcBef>
                <a:spcPts val="0"/>
              </a:spcBef>
              <a:spcAft>
                <a:spcPts val="0"/>
              </a:spcAft>
              <a:buNone/>
            </a:pPr>
            <a:r>
              <a:t/>
            </a:r>
            <a:endParaRPr sz="5600"/>
          </a:p>
          <a:p>
            <a:pPr indent="0" lvl="0" marL="0" rtl="0" algn="l">
              <a:lnSpc>
                <a:spcPct val="100000"/>
              </a:lnSpc>
              <a:spcBef>
                <a:spcPts val="0"/>
              </a:spcBef>
              <a:spcAft>
                <a:spcPts val="0"/>
              </a:spcAft>
              <a:buNone/>
            </a:pPr>
            <a:r>
              <a:rPr lang="en" sz="5600"/>
              <a:t>Singla, Gaurav, et al. “Rising Dysmorphia among Adolescents : A Cause for Concern.” Journal of Family Medicine and Primary Care, vol. 9, no. 2, 28 Feb. 2020, pp. 567–570., https://doi.org/10.4103/jfmpc.jfmpc_738_19. </a:t>
            </a:r>
            <a:endParaRPr sz="5600"/>
          </a:p>
          <a:p>
            <a:pPr indent="0" lvl="0" marL="0" rtl="0" algn="l">
              <a:lnSpc>
                <a:spcPct val="100000"/>
              </a:lnSpc>
              <a:spcBef>
                <a:spcPts val="0"/>
              </a:spcBef>
              <a:spcAft>
                <a:spcPts val="0"/>
              </a:spcAft>
              <a:buNone/>
            </a:pPr>
            <a:r>
              <a:rPr lang="en" sz="5600" u="sng">
                <a:hlinkClick r:id="rId7"/>
              </a:rPr>
              <a:t>https://www.ncbi.nlm.nih.gov/pmc/articles/PMC7114025/</a:t>
            </a:r>
            <a:endParaRPr sz="5600"/>
          </a:p>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351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6100"/>
              <a:t>Thank You</a:t>
            </a:r>
            <a:endParaRPr sz="6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pic>
        <p:nvPicPr>
          <p:cNvPr id="66" name="Google Shape;66;p14"/>
          <p:cNvPicPr preferRelativeResize="0"/>
          <p:nvPr/>
        </p:nvPicPr>
        <p:blipFill rotWithShape="1">
          <a:blip r:embed="rId3">
            <a:alphaModFix/>
          </a:blip>
          <a:srcRect b="22347" l="0" r="0" t="6594"/>
          <a:stretch/>
        </p:blipFill>
        <p:spPr>
          <a:xfrm>
            <a:off x="483075" y="1267450"/>
            <a:ext cx="1609801" cy="1716948"/>
          </a:xfrm>
          <a:prstGeom prst="rect">
            <a:avLst/>
          </a:prstGeom>
          <a:noFill/>
          <a:ln>
            <a:noFill/>
          </a:ln>
        </p:spPr>
      </p:pic>
      <p:pic>
        <p:nvPicPr>
          <p:cNvPr id="67" name="Google Shape;67;p14"/>
          <p:cNvPicPr preferRelativeResize="0"/>
          <p:nvPr/>
        </p:nvPicPr>
        <p:blipFill rotWithShape="1">
          <a:blip r:embed="rId4">
            <a:alphaModFix/>
          </a:blip>
          <a:srcRect b="13262" l="0" r="0" t="0"/>
          <a:stretch/>
        </p:blipFill>
        <p:spPr>
          <a:xfrm>
            <a:off x="556700" y="3124425"/>
            <a:ext cx="1536175" cy="1635900"/>
          </a:xfrm>
          <a:prstGeom prst="rect">
            <a:avLst/>
          </a:prstGeom>
          <a:noFill/>
          <a:ln>
            <a:noFill/>
          </a:ln>
        </p:spPr>
      </p:pic>
      <p:pic>
        <p:nvPicPr>
          <p:cNvPr id="68" name="Google Shape;68;p14"/>
          <p:cNvPicPr preferRelativeResize="0"/>
          <p:nvPr/>
        </p:nvPicPr>
        <p:blipFill rotWithShape="1">
          <a:blip r:embed="rId5">
            <a:alphaModFix/>
          </a:blip>
          <a:srcRect b="14897" l="13238" r="11112" t="19789"/>
          <a:stretch/>
        </p:blipFill>
        <p:spPr>
          <a:xfrm>
            <a:off x="3804613" y="1284063"/>
            <a:ext cx="1462525" cy="1683722"/>
          </a:xfrm>
          <a:prstGeom prst="rect">
            <a:avLst/>
          </a:prstGeom>
          <a:noFill/>
          <a:ln>
            <a:noFill/>
          </a:ln>
        </p:spPr>
      </p:pic>
      <p:pic>
        <p:nvPicPr>
          <p:cNvPr id="69" name="Google Shape;69;p14"/>
          <p:cNvPicPr preferRelativeResize="0"/>
          <p:nvPr/>
        </p:nvPicPr>
        <p:blipFill rotWithShape="1">
          <a:blip r:embed="rId6">
            <a:alphaModFix/>
          </a:blip>
          <a:srcRect b="22920" l="17060" r="14172" t="16329"/>
          <a:stretch/>
        </p:blipFill>
        <p:spPr>
          <a:xfrm>
            <a:off x="3804625" y="3081100"/>
            <a:ext cx="1462525" cy="1722552"/>
          </a:xfrm>
          <a:prstGeom prst="rect">
            <a:avLst/>
          </a:prstGeom>
          <a:noFill/>
          <a:ln>
            <a:noFill/>
          </a:ln>
        </p:spPr>
      </p:pic>
      <p:pic>
        <p:nvPicPr>
          <p:cNvPr id="70" name="Google Shape;70;p14"/>
          <p:cNvPicPr preferRelativeResize="0"/>
          <p:nvPr/>
        </p:nvPicPr>
        <p:blipFill rotWithShape="1">
          <a:blip r:embed="rId7">
            <a:alphaModFix/>
          </a:blip>
          <a:srcRect b="21957" l="23221" r="11015" t="9209"/>
          <a:stretch/>
        </p:blipFill>
        <p:spPr>
          <a:xfrm>
            <a:off x="6978875" y="1284075"/>
            <a:ext cx="1745900" cy="1827500"/>
          </a:xfrm>
          <a:prstGeom prst="rect">
            <a:avLst/>
          </a:prstGeom>
          <a:noFill/>
          <a:ln>
            <a:noFill/>
          </a:ln>
        </p:spPr>
      </p:pic>
      <p:sp>
        <p:nvSpPr>
          <p:cNvPr id="71" name="Google Shape;71;p14"/>
          <p:cNvSpPr txBox="1"/>
          <p:nvPr/>
        </p:nvSpPr>
        <p:spPr>
          <a:xfrm>
            <a:off x="2019225" y="1586550"/>
            <a:ext cx="18864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3"/>
                </a:solidFill>
                <a:latin typeface="Average"/>
                <a:ea typeface="Average"/>
                <a:cs typeface="Average"/>
                <a:sym typeface="Average"/>
              </a:rPr>
              <a:t>Neda Moussavi</a:t>
            </a:r>
            <a:endParaRPr sz="1300">
              <a:solidFill>
                <a:schemeClr val="accent3"/>
              </a:solidFill>
              <a:latin typeface="Average"/>
              <a:ea typeface="Average"/>
              <a:cs typeface="Average"/>
              <a:sym typeface="Average"/>
            </a:endParaRPr>
          </a:p>
          <a:p>
            <a:pPr indent="0" lvl="0" marL="0" rtl="0" algn="l">
              <a:spcBef>
                <a:spcPts val="0"/>
              </a:spcBef>
              <a:spcAft>
                <a:spcPts val="0"/>
              </a:spcAft>
              <a:buNone/>
            </a:pPr>
            <a:r>
              <a:rPr lang="en" sz="1300">
                <a:solidFill>
                  <a:schemeClr val="accent3"/>
                </a:solidFill>
                <a:latin typeface="Average"/>
                <a:ea typeface="Average"/>
                <a:cs typeface="Average"/>
                <a:sym typeface="Average"/>
              </a:rPr>
              <a:t>Project Manager</a:t>
            </a:r>
            <a:endParaRPr sz="1300">
              <a:solidFill>
                <a:schemeClr val="accent3"/>
              </a:solidFill>
              <a:latin typeface="Average"/>
              <a:ea typeface="Average"/>
              <a:cs typeface="Average"/>
              <a:sym typeface="Average"/>
            </a:endParaRPr>
          </a:p>
          <a:p>
            <a:pPr indent="0" lvl="0" marL="0" rtl="0" algn="l">
              <a:spcBef>
                <a:spcPts val="0"/>
              </a:spcBef>
              <a:spcAft>
                <a:spcPts val="0"/>
              </a:spcAft>
              <a:buNone/>
            </a:pPr>
            <a:r>
              <a:rPr lang="en" sz="1300">
                <a:solidFill>
                  <a:schemeClr val="accent3"/>
                </a:solidFill>
                <a:latin typeface="Average"/>
                <a:ea typeface="Average"/>
                <a:cs typeface="Average"/>
                <a:sym typeface="Average"/>
              </a:rPr>
              <a:t>Descriptive Statistics</a:t>
            </a:r>
            <a:endParaRPr sz="1300">
              <a:solidFill>
                <a:schemeClr val="accent3"/>
              </a:solidFill>
              <a:latin typeface="Average"/>
              <a:ea typeface="Average"/>
              <a:cs typeface="Average"/>
              <a:sym typeface="Average"/>
            </a:endParaRPr>
          </a:p>
          <a:p>
            <a:pPr indent="0" lvl="0" marL="0" rtl="0" algn="l">
              <a:spcBef>
                <a:spcPts val="0"/>
              </a:spcBef>
              <a:spcAft>
                <a:spcPts val="0"/>
              </a:spcAft>
              <a:buNone/>
            </a:pPr>
            <a:r>
              <a:rPr lang="en" sz="1300">
                <a:solidFill>
                  <a:schemeClr val="accent3"/>
                </a:solidFill>
                <a:latin typeface="Average"/>
                <a:ea typeface="Average"/>
                <a:cs typeface="Average"/>
                <a:sym typeface="Average"/>
              </a:rPr>
              <a:t>Cluster Analysis</a:t>
            </a:r>
            <a:endParaRPr sz="1300">
              <a:solidFill>
                <a:schemeClr val="accent3"/>
              </a:solidFill>
              <a:latin typeface="Average"/>
              <a:ea typeface="Average"/>
              <a:cs typeface="Average"/>
              <a:sym typeface="Average"/>
            </a:endParaRPr>
          </a:p>
        </p:txBody>
      </p:sp>
      <p:sp>
        <p:nvSpPr>
          <p:cNvPr id="72" name="Google Shape;72;p14"/>
          <p:cNvSpPr txBox="1"/>
          <p:nvPr/>
        </p:nvSpPr>
        <p:spPr>
          <a:xfrm>
            <a:off x="1930800" y="3449775"/>
            <a:ext cx="1815000" cy="985200"/>
          </a:xfrm>
          <a:prstGeom prst="rect">
            <a:avLst/>
          </a:prstGeom>
          <a:noFill/>
          <a:ln>
            <a:noFill/>
          </a:ln>
        </p:spPr>
        <p:txBody>
          <a:bodyPr anchorCtr="0" anchor="t" bIns="91425" lIns="91425" spcFirstLastPara="1" rIns="91425" wrap="square" tIns="91425">
            <a:spAutoFit/>
          </a:bodyPr>
          <a:lstStyle/>
          <a:p>
            <a:pPr indent="57150" lvl="0" marL="57150" rtl="0" algn="l">
              <a:spcBef>
                <a:spcPts val="0"/>
              </a:spcBef>
              <a:spcAft>
                <a:spcPts val="0"/>
              </a:spcAft>
              <a:buNone/>
            </a:pPr>
            <a:r>
              <a:rPr lang="en" sz="1300">
                <a:solidFill>
                  <a:schemeClr val="accent3"/>
                </a:solidFill>
                <a:latin typeface="Average"/>
                <a:ea typeface="Average"/>
                <a:cs typeface="Average"/>
                <a:sym typeface="Average"/>
              </a:rPr>
              <a:t>Jocelyn Connors</a:t>
            </a:r>
            <a:endParaRPr sz="1300">
              <a:solidFill>
                <a:schemeClr val="accent3"/>
              </a:solidFill>
              <a:latin typeface="Average"/>
              <a:ea typeface="Average"/>
              <a:cs typeface="Average"/>
              <a:sym typeface="Average"/>
            </a:endParaRPr>
          </a:p>
          <a:p>
            <a:pPr indent="57150" lvl="0" marL="57150" rtl="0" algn="l">
              <a:spcBef>
                <a:spcPts val="0"/>
              </a:spcBef>
              <a:spcAft>
                <a:spcPts val="0"/>
              </a:spcAft>
              <a:buNone/>
            </a:pPr>
            <a:r>
              <a:rPr lang="en" sz="1300">
                <a:solidFill>
                  <a:schemeClr val="accent3"/>
                </a:solidFill>
                <a:latin typeface="Average"/>
                <a:ea typeface="Average"/>
                <a:cs typeface="Average"/>
                <a:sym typeface="Average"/>
              </a:rPr>
              <a:t>R Shiny</a:t>
            </a:r>
            <a:endParaRPr sz="1300">
              <a:solidFill>
                <a:schemeClr val="accent3"/>
              </a:solidFill>
              <a:latin typeface="Average"/>
              <a:ea typeface="Average"/>
              <a:cs typeface="Average"/>
              <a:sym typeface="Average"/>
            </a:endParaRPr>
          </a:p>
          <a:p>
            <a:pPr indent="57150" lvl="0" marL="57150" rtl="0" algn="l">
              <a:spcBef>
                <a:spcPts val="0"/>
              </a:spcBef>
              <a:spcAft>
                <a:spcPts val="0"/>
              </a:spcAft>
              <a:buNone/>
            </a:pPr>
            <a:r>
              <a:rPr lang="en" sz="1300">
                <a:solidFill>
                  <a:schemeClr val="accent3"/>
                </a:solidFill>
                <a:latin typeface="Average"/>
                <a:ea typeface="Average"/>
                <a:cs typeface="Average"/>
                <a:sym typeface="Average"/>
              </a:rPr>
              <a:t>Data Wrangling</a:t>
            </a:r>
            <a:endParaRPr sz="1300">
              <a:solidFill>
                <a:schemeClr val="accent3"/>
              </a:solidFill>
              <a:latin typeface="Average"/>
              <a:ea typeface="Average"/>
              <a:cs typeface="Average"/>
              <a:sym typeface="Average"/>
            </a:endParaRPr>
          </a:p>
          <a:p>
            <a:pPr indent="57150" lvl="0" marL="57150" rtl="0" algn="l">
              <a:spcBef>
                <a:spcPts val="0"/>
              </a:spcBef>
              <a:spcAft>
                <a:spcPts val="0"/>
              </a:spcAft>
              <a:buNone/>
            </a:pPr>
            <a:r>
              <a:rPr lang="en" sz="1300">
                <a:solidFill>
                  <a:schemeClr val="accent3"/>
                </a:solidFill>
                <a:latin typeface="Average"/>
                <a:ea typeface="Average"/>
                <a:cs typeface="Average"/>
                <a:sym typeface="Average"/>
              </a:rPr>
              <a:t>Logistic Regression</a:t>
            </a:r>
            <a:endParaRPr sz="1300">
              <a:solidFill>
                <a:schemeClr val="accent3"/>
              </a:solidFill>
              <a:latin typeface="Average"/>
              <a:ea typeface="Average"/>
              <a:cs typeface="Average"/>
              <a:sym typeface="Average"/>
            </a:endParaRPr>
          </a:p>
        </p:txBody>
      </p:sp>
      <p:sp>
        <p:nvSpPr>
          <p:cNvPr id="73" name="Google Shape;73;p14"/>
          <p:cNvSpPr txBox="1"/>
          <p:nvPr/>
        </p:nvSpPr>
        <p:spPr>
          <a:xfrm>
            <a:off x="5163975" y="1633325"/>
            <a:ext cx="1969200" cy="985200"/>
          </a:xfrm>
          <a:prstGeom prst="rect">
            <a:avLst/>
          </a:prstGeom>
          <a:noFill/>
          <a:ln>
            <a:noFill/>
          </a:ln>
        </p:spPr>
        <p:txBody>
          <a:bodyPr anchorCtr="0" anchor="t" bIns="91425" lIns="171450" spcFirstLastPara="1" rIns="91425" wrap="square" tIns="91425">
            <a:spAutoFit/>
          </a:bodyPr>
          <a:lstStyle/>
          <a:p>
            <a:pPr indent="0" lvl="0" marL="0" rtl="0" algn="l">
              <a:spcBef>
                <a:spcPts val="0"/>
              </a:spcBef>
              <a:spcAft>
                <a:spcPts val="0"/>
              </a:spcAft>
              <a:buNone/>
            </a:pPr>
            <a:r>
              <a:rPr lang="en" sz="1300">
                <a:solidFill>
                  <a:schemeClr val="accent3"/>
                </a:solidFill>
                <a:latin typeface="Average"/>
                <a:ea typeface="Average"/>
                <a:cs typeface="Average"/>
                <a:sym typeface="Average"/>
              </a:rPr>
              <a:t>Nathan Kasten</a:t>
            </a:r>
            <a:endParaRPr sz="1300">
              <a:solidFill>
                <a:schemeClr val="accent3"/>
              </a:solidFill>
              <a:latin typeface="Average"/>
              <a:ea typeface="Average"/>
              <a:cs typeface="Average"/>
              <a:sym typeface="Average"/>
            </a:endParaRPr>
          </a:p>
          <a:p>
            <a:pPr indent="0" lvl="0" marL="0" rtl="0" algn="l">
              <a:spcBef>
                <a:spcPts val="0"/>
              </a:spcBef>
              <a:spcAft>
                <a:spcPts val="0"/>
              </a:spcAft>
              <a:buNone/>
            </a:pPr>
            <a:r>
              <a:rPr lang="en" sz="1300">
                <a:solidFill>
                  <a:schemeClr val="accent3"/>
                </a:solidFill>
                <a:latin typeface="Average"/>
                <a:ea typeface="Average"/>
                <a:cs typeface="Average"/>
                <a:sym typeface="Average"/>
              </a:rPr>
              <a:t>Descriptive Statistics</a:t>
            </a:r>
            <a:endParaRPr sz="1300">
              <a:solidFill>
                <a:schemeClr val="accent3"/>
              </a:solidFill>
              <a:latin typeface="Average"/>
              <a:ea typeface="Average"/>
              <a:cs typeface="Average"/>
              <a:sym typeface="Average"/>
            </a:endParaRPr>
          </a:p>
          <a:p>
            <a:pPr indent="0" lvl="0" marL="0" rtl="0" algn="l">
              <a:spcBef>
                <a:spcPts val="0"/>
              </a:spcBef>
              <a:spcAft>
                <a:spcPts val="0"/>
              </a:spcAft>
              <a:buNone/>
            </a:pPr>
            <a:r>
              <a:rPr lang="en" sz="1300">
                <a:solidFill>
                  <a:schemeClr val="accent3"/>
                </a:solidFill>
                <a:latin typeface="Average"/>
                <a:ea typeface="Average"/>
                <a:cs typeface="Average"/>
                <a:sym typeface="Average"/>
              </a:rPr>
              <a:t>Multiple Linear Regression</a:t>
            </a:r>
            <a:endParaRPr sz="1300">
              <a:solidFill>
                <a:schemeClr val="accent3"/>
              </a:solidFill>
              <a:latin typeface="Average"/>
              <a:ea typeface="Average"/>
              <a:cs typeface="Average"/>
              <a:sym typeface="Average"/>
            </a:endParaRPr>
          </a:p>
        </p:txBody>
      </p:sp>
      <p:sp>
        <p:nvSpPr>
          <p:cNvPr id="74" name="Google Shape;74;p14"/>
          <p:cNvSpPr txBox="1"/>
          <p:nvPr/>
        </p:nvSpPr>
        <p:spPr>
          <a:xfrm>
            <a:off x="5163975" y="3549825"/>
            <a:ext cx="1815000" cy="785100"/>
          </a:xfrm>
          <a:prstGeom prst="rect">
            <a:avLst/>
          </a:prstGeom>
          <a:noFill/>
          <a:ln>
            <a:noFill/>
          </a:ln>
        </p:spPr>
        <p:txBody>
          <a:bodyPr anchorCtr="0" anchor="t" bIns="91425" lIns="91425" spcFirstLastPara="1" rIns="91425" wrap="square" tIns="91425">
            <a:spAutoFit/>
          </a:bodyPr>
          <a:lstStyle/>
          <a:p>
            <a:pPr indent="57150" lvl="0" marL="0" rtl="0" algn="l">
              <a:spcBef>
                <a:spcPts val="0"/>
              </a:spcBef>
              <a:spcAft>
                <a:spcPts val="0"/>
              </a:spcAft>
              <a:buNone/>
            </a:pPr>
            <a:r>
              <a:rPr lang="en" sz="1300">
                <a:solidFill>
                  <a:schemeClr val="accent3"/>
                </a:solidFill>
                <a:latin typeface="Average"/>
                <a:ea typeface="Average"/>
                <a:cs typeface="Average"/>
                <a:sym typeface="Average"/>
              </a:rPr>
              <a:t>Hayli Green</a:t>
            </a:r>
            <a:endParaRPr sz="1300">
              <a:solidFill>
                <a:schemeClr val="accent3"/>
              </a:solidFill>
              <a:latin typeface="Average"/>
              <a:ea typeface="Average"/>
              <a:cs typeface="Average"/>
              <a:sym typeface="Average"/>
            </a:endParaRPr>
          </a:p>
          <a:p>
            <a:pPr indent="57150" lvl="0" marL="0" rtl="0" algn="l">
              <a:spcBef>
                <a:spcPts val="0"/>
              </a:spcBef>
              <a:spcAft>
                <a:spcPts val="0"/>
              </a:spcAft>
              <a:buNone/>
            </a:pPr>
            <a:r>
              <a:rPr lang="en" sz="1300">
                <a:solidFill>
                  <a:schemeClr val="accent3"/>
                </a:solidFill>
                <a:latin typeface="Average"/>
                <a:ea typeface="Average"/>
                <a:cs typeface="Average"/>
                <a:sym typeface="Average"/>
              </a:rPr>
              <a:t>Descriptive Statistics</a:t>
            </a:r>
            <a:endParaRPr sz="1300">
              <a:solidFill>
                <a:schemeClr val="accent3"/>
              </a:solidFill>
              <a:latin typeface="Average"/>
              <a:ea typeface="Average"/>
              <a:cs typeface="Average"/>
              <a:sym typeface="Average"/>
            </a:endParaRPr>
          </a:p>
          <a:p>
            <a:pPr indent="57150" lvl="0" marL="0" rtl="0" algn="l">
              <a:spcBef>
                <a:spcPts val="0"/>
              </a:spcBef>
              <a:spcAft>
                <a:spcPts val="0"/>
              </a:spcAft>
              <a:buNone/>
            </a:pPr>
            <a:r>
              <a:rPr lang="en" sz="1300">
                <a:solidFill>
                  <a:schemeClr val="accent3"/>
                </a:solidFill>
                <a:latin typeface="Average"/>
                <a:ea typeface="Average"/>
                <a:cs typeface="Average"/>
                <a:sym typeface="Average"/>
              </a:rPr>
              <a:t>KNN Analysis</a:t>
            </a:r>
            <a:endParaRPr sz="1300">
              <a:solidFill>
                <a:schemeClr val="accent3"/>
              </a:solidFill>
              <a:latin typeface="Average"/>
              <a:ea typeface="Average"/>
              <a:cs typeface="Average"/>
              <a:sym typeface="Average"/>
            </a:endParaRPr>
          </a:p>
        </p:txBody>
      </p:sp>
      <p:sp>
        <p:nvSpPr>
          <p:cNvPr id="75" name="Google Shape;75;p14"/>
          <p:cNvSpPr txBox="1"/>
          <p:nvPr/>
        </p:nvSpPr>
        <p:spPr>
          <a:xfrm>
            <a:off x="7133175" y="3081100"/>
            <a:ext cx="16992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3"/>
                </a:solidFill>
                <a:latin typeface="Average"/>
                <a:ea typeface="Average"/>
                <a:cs typeface="Average"/>
                <a:sym typeface="Average"/>
              </a:rPr>
              <a:t>Nizan Howard</a:t>
            </a:r>
            <a:endParaRPr sz="1300">
              <a:solidFill>
                <a:schemeClr val="accent3"/>
              </a:solidFill>
              <a:latin typeface="Average"/>
              <a:ea typeface="Average"/>
              <a:cs typeface="Average"/>
              <a:sym typeface="Average"/>
            </a:endParaRPr>
          </a:p>
          <a:p>
            <a:pPr indent="0" lvl="0" marL="0" rtl="0" algn="l">
              <a:spcBef>
                <a:spcPts val="0"/>
              </a:spcBef>
              <a:spcAft>
                <a:spcPts val="0"/>
              </a:spcAft>
              <a:buNone/>
            </a:pPr>
            <a:r>
              <a:rPr lang="en" sz="1300">
                <a:solidFill>
                  <a:schemeClr val="accent3"/>
                </a:solidFill>
                <a:latin typeface="Average"/>
                <a:ea typeface="Average"/>
                <a:cs typeface="Average"/>
                <a:sym typeface="Average"/>
              </a:rPr>
              <a:t>R Shiny</a:t>
            </a:r>
            <a:endParaRPr sz="1300">
              <a:solidFill>
                <a:schemeClr val="accent3"/>
              </a:solidFill>
              <a:latin typeface="Average"/>
              <a:ea typeface="Average"/>
              <a:cs typeface="Average"/>
              <a:sym typeface="Average"/>
            </a:endParaRPr>
          </a:p>
          <a:p>
            <a:pPr indent="0" lvl="0" marL="0" rtl="0" algn="l">
              <a:spcBef>
                <a:spcPts val="0"/>
              </a:spcBef>
              <a:spcAft>
                <a:spcPts val="0"/>
              </a:spcAft>
              <a:buNone/>
            </a:pPr>
            <a:r>
              <a:rPr lang="en" sz="1300">
                <a:solidFill>
                  <a:schemeClr val="accent3"/>
                </a:solidFill>
                <a:latin typeface="Average"/>
                <a:ea typeface="Average"/>
                <a:cs typeface="Average"/>
                <a:sym typeface="Average"/>
              </a:rPr>
              <a:t>Data Wrangling</a:t>
            </a:r>
            <a:endParaRPr sz="1300">
              <a:solidFill>
                <a:schemeClr val="accent3"/>
              </a:solidFill>
              <a:latin typeface="Average"/>
              <a:ea typeface="Average"/>
              <a:cs typeface="Average"/>
              <a:sym typeface="Average"/>
            </a:endParaRPr>
          </a:p>
          <a:p>
            <a:pPr indent="0" lvl="0" marL="0" rtl="0" algn="l">
              <a:spcBef>
                <a:spcPts val="0"/>
              </a:spcBef>
              <a:spcAft>
                <a:spcPts val="0"/>
              </a:spcAft>
              <a:buNone/>
            </a:pPr>
            <a:r>
              <a:rPr lang="en" sz="1300">
                <a:solidFill>
                  <a:schemeClr val="accent3"/>
                </a:solidFill>
                <a:latin typeface="Average"/>
                <a:ea typeface="Average"/>
                <a:cs typeface="Average"/>
                <a:sym typeface="Average"/>
              </a:rPr>
              <a:t>Exploratory Analysis</a:t>
            </a:r>
            <a:endParaRPr sz="1300">
              <a:solidFill>
                <a:schemeClr val="accent3"/>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Background</a:t>
            </a:r>
            <a:endParaRPr/>
          </a:p>
        </p:txBody>
      </p:sp>
      <p:sp>
        <p:nvSpPr>
          <p:cNvPr id="81" name="Google Shape;8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Body Dysmorphic Disorder (BDD)</a:t>
            </a:r>
            <a:endParaRPr/>
          </a:p>
          <a:p>
            <a:pPr indent="-317500" lvl="1" marL="914400" rtl="0" algn="l">
              <a:spcBef>
                <a:spcPts val="0"/>
              </a:spcBef>
              <a:spcAft>
                <a:spcPts val="0"/>
              </a:spcAft>
              <a:buSzPts val="1400"/>
              <a:buChar char="○"/>
            </a:pPr>
            <a:r>
              <a:rPr lang="en"/>
              <a:t>Mental health disorder where an individual cannot stop thinking about any perceived flaw(s) in their appearance </a:t>
            </a:r>
            <a:endParaRPr/>
          </a:p>
          <a:p>
            <a:pPr indent="-342900" lvl="0" marL="457200" rtl="0" algn="l">
              <a:spcBef>
                <a:spcPts val="0"/>
              </a:spcBef>
              <a:spcAft>
                <a:spcPts val="0"/>
              </a:spcAft>
              <a:buSzPts val="1800"/>
              <a:buChar char="●"/>
            </a:pPr>
            <a:r>
              <a:rPr lang="en"/>
              <a:t>Sought to explore effect of image-based social networking </a:t>
            </a:r>
            <a:r>
              <a:rPr lang="en"/>
              <a:t>sites</a:t>
            </a:r>
            <a:r>
              <a:rPr lang="en"/>
              <a:t> on BDD</a:t>
            </a:r>
            <a:endParaRPr/>
          </a:p>
          <a:p>
            <a:pPr indent="-317500" lvl="1" marL="914400" rtl="0" algn="l">
              <a:spcBef>
                <a:spcPts val="0"/>
              </a:spcBef>
              <a:spcAft>
                <a:spcPts val="0"/>
              </a:spcAft>
              <a:buSzPts val="1400"/>
              <a:buChar char="○"/>
            </a:pPr>
            <a:r>
              <a:rPr lang="en"/>
              <a:t>Social media is </a:t>
            </a:r>
            <a:r>
              <a:rPr lang="en"/>
              <a:t>constantly</a:t>
            </a:r>
            <a:r>
              <a:rPr lang="en"/>
              <a:t> expanding</a:t>
            </a:r>
            <a:endParaRPr/>
          </a:p>
          <a:p>
            <a:pPr indent="-317500" lvl="1" marL="914400" rtl="0" algn="l">
              <a:spcBef>
                <a:spcPts val="0"/>
              </a:spcBef>
              <a:spcAft>
                <a:spcPts val="0"/>
              </a:spcAft>
              <a:buSzPts val="1400"/>
              <a:buChar char="○"/>
            </a:pPr>
            <a:r>
              <a:rPr lang="en"/>
              <a:t>More common for pictures to be altered </a:t>
            </a:r>
            <a:endParaRPr/>
          </a:p>
          <a:p>
            <a:pPr indent="-317500" lvl="2" marL="1371600" rtl="0" algn="l">
              <a:spcBef>
                <a:spcPts val="0"/>
              </a:spcBef>
              <a:spcAft>
                <a:spcPts val="0"/>
              </a:spcAft>
              <a:buSzPts val="1400"/>
              <a:buChar char="■"/>
            </a:pPr>
            <a:r>
              <a:rPr lang="en"/>
              <a:t>Not an accurate representation of reality that others may be comparing themselves to</a:t>
            </a:r>
            <a:endParaRPr/>
          </a:p>
          <a:p>
            <a:pPr indent="-342900" lvl="0" marL="457200" rtl="0" algn="l">
              <a:spcBef>
                <a:spcPts val="0"/>
              </a:spcBef>
              <a:spcAft>
                <a:spcPts val="0"/>
              </a:spcAft>
              <a:buSzPts val="1800"/>
              <a:buChar char="●"/>
            </a:pPr>
            <a:r>
              <a:rPr lang="en"/>
              <a:t>Important to investigate this relationship to find </a:t>
            </a:r>
            <a:r>
              <a:rPr lang="en"/>
              <a:t>ways</a:t>
            </a:r>
            <a:r>
              <a:rPr lang="en"/>
              <a:t> to help prevent the development of this mental health disorder, and helping individuals live healthier lives</a:t>
            </a:r>
            <a:endParaRPr/>
          </a:p>
          <a:p>
            <a:pPr indent="-342900" lvl="0" marL="457200" rtl="0" algn="l">
              <a:spcBef>
                <a:spcPts val="0"/>
              </a:spcBef>
              <a:spcAft>
                <a:spcPts val="0"/>
              </a:spcAft>
              <a:buSzPts val="1800"/>
              <a:buChar char="●"/>
            </a:pPr>
            <a:r>
              <a:rPr lang="en"/>
              <a:t>Sample: 162 University of Arizona students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Steps</a:t>
            </a:r>
            <a:endParaRPr/>
          </a:p>
        </p:txBody>
      </p:sp>
      <p:sp>
        <p:nvSpPr>
          <p:cNvPr id="87" name="Google Shape;87;p16"/>
          <p:cNvSpPr txBox="1"/>
          <p:nvPr>
            <p:ph idx="1" type="body"/>
          </p:nvPr>
        </p:nvSpPr>
        <p:spPr>
          <a:xfrm>
            <a:off x="311700" y="1017725"/>
            <a:ext cx="8520600" cy="3786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Sensitive topic</a:t>
            </a:r>
            <a:endParaRPr/>
          </a:p>
          <a:p>
            <a:pPr indent="-317500" lvl="1" marL="914400" rtl="0" algn="l">
              <a:spcBef>
                <a:spcPts val="0"/>
              </a:spcBef>
              <a:spcAft>
                <a:spcPts val="0"/>
              </a:spcAft>
              <a:buSzPts val="1400"/>
              <a:buChar char="○"/>
            </a:pPr>
            <a:r>
              <a:rPr lang="en"/>
              <a:t>Consent form where individuals 18+ can </a:t>
            </a:r>
            <a:r>
              <a:rPr lang="en"/>
              <a:t>participate</a:t>
            </a:r>
            <a:r>
              <a:rPr lang="en"/>
              <a:t> </a:t>
            </a:r>
            <a:endParaRPr/>
          </a:p>
          <a:p>
            <a:pPr indent="-317500" lvl="2" marL="1371600" rtl="0" algn="l">
              <a:spcBef>
                <a:spcPts val="0"/>
              </a:spcBef>
              <a:spcAft>
                <a:spcPts val="0"/>
              </a:spcAft>
              <a:buSzPts val="1400"/>
              <a:buChar char="■"/>
            </a:pPr>
            <a:r>
              <a:rPr lang="en"/>
              <a:t>Highlights what the questionnaire is about so participants can be as informed as possible before deciding to opt in or not</a:t>
            </a:r>
            <a:endParaRPr/>
          </a:p>
          <a:p>
            <a:pPr indent="-342900" lvl="0" marL="457200" rtl="0" algn="l">
              <a:spcBef>
                <a:spcPts val="0"/>
              </a:spcBef>
              <a:spcAft>
                <a:spcPts val="0"/>
              </a:spcAft>
              <a:buSzPts val="1800"/>
              <a:buChar char="●"/>
            </a:pPr>
            <a:r>
              <a:rPr lang="en"/>
              <a:t>Questionnaire</a:t>
            </a:r>
            <a:endParaRPr/>
          </a:p>
          <a:p>
            <a:pPr indent="-317500" lvl="1" marL="914400" rtl="0" algn="l">
              <a:spcBef>
                <a:spcPts val="0"/>
              </a:spcBef>
              <a:spcAft>
                <a:spcPts val="0"/>
              </a:spcAft>
              <a:buSzPts val="1400"/>
              <a:buChar char="○"/>
            </a:pPr>
            <a:r>
              <a:rPr lang="en"/>
              <a:t>First 9 questions from a questionnaire on the BDD Foundation site (https://bddfoundation.org/information/do-i-have-bdd-test/)</a:t>
            </a:r>
            <a:endParaRPr/>
          </a:p>
          <a:p>
            <a:pPr indent="-317500" lvl="2" marL="1371600" rtl="0" algn="l">
              <a:spcBef>
                <a:spcPts val="0"/>
              </a:spcBef>
              <a:spcAft>
                <a:spcPts val="0"/>
              </a:spcAft>
              <a:buSzPts val="1400"/>
              <a:buChar char="■"/>
            </a:pPr>
            <a:r>
              <a:rPr lang="en"/>
              <a:t>Initial screening to determine if someone might have BDD</a:t>
            </a:r>
            <a:endParaRPr/>
          </a:p>
          <a:p>
            <a:pPr indent="-317500" lvl="2" marL="1371600" rtl="0" algn="l">
              <a:spcBef>
                <a:spcPts val="0"/>
              </a:spcBef>
              <a:spcAft>
                <a:spcPts val="0"/>
              </a:spcAft>
              <a:buSzPts val="1400"/>
              <a:buChar char="■"/>
            </a:pPr>
            <a:r>
              <a:rPr lang="en"/>
              <a:t>Scoring from 0 to 72:</a:t>
            </a:r>
            <a:endParaRPr/>
          </a:p>
          <a:p>
            <a:pPr indent="-317500" lvl="3" marL="1828800" rtl="0" algn="l">
              <a:spcBef>
                <a:spcPts val="0"/>
              </a:spcBef>
              <a:spcAft>
                <a:spcPts val="0"/>
              </a:spcAft>
              <a:buSzPts val="1400"/>
              <a:buChar char="●"/>
            </a:pPr>
            <a:r>
              <a:rPr lang="en"/>
              <a:t>40+: likely to have BDD, recommend seeking professional assessment</a:t>
            </a:r>
            <a:endParaRPr/>
          </a:p>
          <a:p>
            <a:pPr indent="-317500" lvl="3" marL="1828800" rtl="0" algn="l">
              <a:spcBef>
                <a:spcPts val="0"/>
              </a:spcBef>
              <a:spcAft>
                <a:spcPts val="0"/>
              </a:spcAft>
              <a:buSzPts val="1400"/>
              <a:buChar char="●"/>
            </a:pPr>
            <a:r>
              <a:rPr lang="en"/>
              <a:t>30-40: may have BDD, can benefit from professional assessment</a:t>
            </a:r>
            <a:endParaRPr/>
          </a:p>
          <a:p>
            <a:pPr indent="-317500" lvl="3" marL="1828800" rtl="0" algn="l">
              <a:spcBef>
                <a:spcPts val="0"/>
              </a:spcBef>
              <a:spcAft>
                <a:spcPts val="0"/>
              </a:spcAft>
              <a:buSzPts val="1400"/>
              <a:buChar char="●"/>
            </a:pPr>
            <a:r>
              <a:rPr lang="en"/>
              <a:t>Below 30: unlikely to have BDD</a:t>
            </a:r>
            <a:endParaRPr/>
          </a:p>
          <a:p>
            <a:pPr indent="-317500" lvl="1" marL="914400" rtl="0" algn="l">
              <a:spcBef>
                <a:spcPts val="0"/>
              </a:spcBef>
              <a:spcAft>
                <a:spcPts val="0"/>
              </a:spcAft>
              <a:buSzPts val="1400"/>
              <a:buChar char="○"/>
            </a:pPr>
            <a:r>
              <a:rPr lang="en"/>
              <a:t>Next 7 questions about participants’ social media habits</a:t>
            </a:r>
            <a:endParaRPr/>
          </a:p>
          <a:p>
            <a:pPr indent="-317500" lvl="2" marL="1371600" rtl="0" algn="l">
              <a:spcBef>
                <a:spcPts val="0"/>
              </a:spcBef>
              <a:spcAft>
                <a:spcPts val="0"/>
              </a:spcAft>
              <a:buSzPts val="1400"/>
              <a:buChar char="■"/>
            </a:pPr>
            <a:r>
              <a:rPr lang="en"/>
              <a:t>To get a better understanding if specific habits contribute to BDD</a:t>
            </a:r>
            <a:endParaRPr/>
          </a:p>
          <a:p>
            <a:pPr indent="-317500" lvl="1" marL="914400" rtl="0" algn="l">
              <a:spcBef>
                <a:spcPts val="0"/>
              </a:spcBef>
              <a:spcAft>
                <a:spcPts val="0"/>
              </a:spcAft>
              <a:buSzPts val="1400"/>
              <a:buChar char="○"/>
            </a:pPr>
            <a:r>
              <a:rPr lang="en"/>
              <a:t>Last 4 are demographic questions</a:t>
            </a:r>
            <a:endParaRPr/>
          </a:p>
          <a:p>
            <a:pPr indent="-317500" lvl="2" marL="1371600" rtl="0" algn="l">
              <a:spcBef>
                <a:spcPts val="0"/>
              </a:spcBef>
              <a:spcAft>
                <a:spcPts val="0"/>
              </a:spcAft>
              <a:buSzPts val="1400"/>
              <a:buChar char="■"/>
            </a:pPr>
            <a:r>
              <a:rPr lang="en"/>
              <a:t>To understand if there are specific age groups or genders that are affected more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Survey Challenges</a:t>
            </a:r>
            <a:endParaRPr/>
          </a:p>
        </p:txBody>
      </p:sp>
      <p:sp>
        <p:nvSpPr>
          <p:cNvPr id="93" name="Google Shape;9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Process of creating survey and then sending it out proved to be challenging</a:t>
            </a:r>
            <a:endParaRPr/>
          </a:p>
          <a:p>
            <a:pPr indent="-342900" lvl="0" marL="457200" rtl="0" algn="l">
              <a:spcBef>
                <a:spcPts val="1200"/>
              </a:spcBef>
              <a:spcAft>
                <a:spcPts val="0"/>
              </a:spcAft>
              <a:buSzPts val="1800"/>
              <a:buChar char="●"/>
            </a:pPr>
            <a:r>
              <a:rPr lang="en"/>
              <a:t>Creating survey took time and effort to research properly</a:t>
            </a:r>
            <a:endParaRPr/>
          </a:p>
          <a:p>
            <a:pPr indent="-317500" lvl="1" marL="914400" rtl="0" algn="l">
              <a:spcBef>
                <a:spcPts val="0"/>
              </a:spcBef>
              <a:spcAft>
                <a:spcPts val="0"/>
              </a:spcAft>
              <a:buSzPts val="1400"/>
              <a:buChar char="○"/>
            </a:pPr>
            <a:r>
              <a:rPr lang="en"/>
              <a:t>Utilized actual questions from official BDD test as well as questions about social media usage</a:t>
            </a:r>
            <a:endParaRPr/>
          </a:p>
          <a:p>
            <a:pPr indent="-342900" lvl="0" marL="457200" rtl="0" algn="l">
              <a:spcBef>
                <a:spcPts val="0"/>
              </a:spcBef>
              <a:spcAft>
                <a:spcPts val="0"/>
              </a:spcAft>
              <a:buSzPts val="1800"/>
              <a:buChar char="●"/>
            </a:pPr>
            <a:r>
              <a:rPr lang="en"/>
              <a:t>Sent to over 60 professors, lecturers, and faculty members</a:t>
            </a:r>
            <a:endParaRPr/>
          </a:p>
          <a:p>
            <a:pPr indent="-317500" lvl="1" marL="914400" rtl="0" algn="l">
              <a:spcBef>
                <a:spcPts val="0"/>
              </a:spcBef>
              <a:spcAft>
                <a:spcPts val="0"/>
              </a:spcAft>
              <a:buSzPts val="1400"/>
              <a:buChar char="○"/>
            </a:pPr>
            <a:r>
              <a:rPr lang="en"/>
              <a:t>Some did not </a:t>
            </a:r>
            <a:r>
              <a:rPr lang="en"/>
              <a:t>reply</a:t>
            </a:r>
            <a:r>
              <a:rPr lang="en"/>
              <a:t>, and not all who did agreed to send out survey </a:t>
            </a:r>
            <a:endParaRPr/>
          </a:p>
          <a:p>
            <a:pPr indent="-342900" lvl="0" marL="457200" rtl="0" algn="l">
              <a:spcBef>
                <a:spcPts val="0"/>
              </a:spcBef>
              <a:spcAft>
                <a:spcPts val="0"/>
              </a:spcAft>
              <a:buSzPts val="1800"/>
              <a:buChar char="●"/>
            </a:pPr>
            <a:r>
              <a:rPr lang="en"/>
              <a:t>Time constraint of waiting for adequate number of responses - 3 </a:t>
            </a:r>
            <a:r>
              <a:rPr lang="en"/>
              <a:t>weeks</a:t>
            </a:r>
            <a:endParaRPr/>
          </a:p>
          <a:p>
            <a:pPr indent="-317500" lvl="1" marL="914400" rtl="0" algn="l">
              <a:spcBef>
                <a:spcPts val="0"/>
              </a:spcBef>
              <a:spcAft>
                <a:spcPts val="0"/>
              </a:spcAft>
              <a:buSzPts val="1400"/>
              <a:buChar char="○"/>
            </a:pPr>
            <a:r>
              <a:rPr lang="en"/>
              <a:t>Could not begin analyzing data until survey closed and all responses gathered</a:t>
            </a:r>
            <a:endParaRPr/>
          </a:p>
          <a:p>
            <a:pPr indent="-342900" lvl="0" marL="457200" rtl="0" algn="l">
              <a:spcBef>
                <a:spcPts val="0"/>
              </a:spcBef>
              <a:spcAft>
                <a:spcPts val="0"/>
              </a:spcAft>
              <a:buSzPts val="1800"/>
              <a:buChar char="●"/>
            </a:pPr>
            <a:r>
              <a:rPr lang="en"/>
              <a:t>Ethical issues with potentially triggering topic of BDD</a:t>
            </a:r>
            <a:endParaRPr/>
          </a:p>
          <a:p>
            <a:pPr indent="-317500" lvl="1" marL="914400" rtl="0" algn="l">
              <a:spcBef>
                <a:spcPts val="0"/>
              </a:spcBef>
              <a:spcAft>
                <a:spcPts val="0"/>
              </a:spcAft>
              <a:buSzPts val="1400"/>
              <a:buChar char="○"/>
            </a:pPr>
            <a:r>
              <a:rPr lang="en"/>
              <a:t>Informed consent agreement before survey to avoid distressing or harming surveyees</a:t>
            </a:r>
            <a:endParaRPr/>
          </a:p>
          <a:p>
            <a:pPr indent="-317500" lvl="1" marL="914400" rtl="0" algn="l">
              <a:spcBef>
                <a:spcPts val="0"/>
              </a:spcBef>
              <a:spcAft>
                <a:spcPts val="0"/>
              </a:spcAft>
              <a:buSzPts val="1400"/>
              <a:buChar char="○"/>
            </a:pPr>
            <a:r>
              <a:rPr lang="en"/>
              <a:t>Included a warning about sensitive subject matter in emails to professors as well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Coding Process and Challenges</a:t>
            </a:r>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Data wrangling was the first step of the process -</a:t>
            </a:r>
            <a:r>
              <a:rPr lang="en"/>
              <a:t>Data had to be consistent so that it could be easily analyzed</a:t>
            </a:r>
            <a:endParaRPr/>
          </a:p>
          <a:p>
            <a:pPr indent="-310832" lvl="1" marL="914400" rtl="0" algn="l">
              <a:spcBef>
                <a:spcPts val="0"/>
              </a:spcBef>
              <a:spcAft>
                <a:spcPts val="0"/>
              </a:spcAft>
              <a:buSzPct val="100000"/>
              <a:buChar char="○"/>
            </a:pPr>
            <a:r>
              <a:rPr lang="en"/>
              <a:t>Format of pronouns entered by surveyees varied significantly - had to be filtered for consistency</a:t>
            </a:r>
            <a:endParaRPr/>
          </a:p>
          <a:p>
            <a:pPr indent="-310832" lvl="1" marL="914400" rtl="0" algn="l">
              <a:spcBef>
                <a:spcPts val="0"/>
              </a:spcBef>
              <a:spcAft>
                <a:spcPts val="0"/>
              </a:spcAft>
              <a:buSzPct val="100000"/>
              <a:buChar char="○"/>
            </a:pPr>
            <a:r>
              <a:rPr lang="en"/>
              <a:t>Filtered out incomplete responses and responses where informed consent agreement was denied</a:t>
            </a:r>
            <a:endParaRPr/>
          </a:p>
          <a:p>
            <a:pPr indent="-334327" lvl="0" marL="457200" rtl="0" algn="l">
              <a:spcBef>
                <a:spcPts val="0"/>
              </a:spcBef>
              <a:spcAft>
                <a:spcPts val="0"/>
              </a:spcAft>
              <a:buSzPct val="100000"/>
              <a:buChar char="●"/>
            </a:pPr>
            <a:r>
              <a:rPr lang="en"/>
              <a:t>Deciding what tests would be significant &amp; useful to run on our data</a:t>
            </a:r>
            <a:endParaRPr/>
          </a:p>
          <a:p>
            <a:pPr indent="-310832" lvl="1" marL="914400" rtl="0" algn="l">
              <a:spcBef>
                <a:spcPts val="0"/>
              </a:spcBef>
              <a:spcAft>
                <a:spcPts val="0"/>
              </a:spcAft>
              <a:buSzPct val="100000"/>
              <a:buChar char="○"/>
            </a:pPr>
            <a:r>
              <a:rPr lang="en"/>
              <a:t>Data was mostly </a:t>
            </a:r>
            <a:r>
              <a:rPr lang="en"/>
              <a:t>categorical </a:t>
            </a:r>
            <a:r>
              <a:rPr lang="en"/>
              <a:t>and not numerical, which can be difficult to work with</a:t>
            </a:r>
            <a:endParaRPr/>
          </a:p>
          <a:p>
            <a:pPr indent="-334327" lvl="0" marL="457200" rtl="0" algn="l">
              <a:spcBef>
                <a:spcPts val="0"/>
              </a:spcBef>
              <a:spcAft>
                <a:spcPts val="0"/>
              </a:spcAft>
              <a:buSzPct val="100000"/>
              <a:buChar char="●"/>
            </a:pPr>
            <a:r>
              <a:rPr lang="en"/>
              <a:t>KNN training/testing process was lengthy and sometimes difficult to debug </a:t>
            </a:r>
            <a:endParaRPr/>
          </a:p>
          <a:p>
            <a:pPr indent="-310832" lvl="1" marL="914400" rtl="0" algn="l">
              <a:spcBef>
                <a:spcPts val="0"/>
              </a:spcBef>
              <a:spcAft>
                <a:spcPts val="0"/>
              </a:spcAft>
              <a:buSzPct val="100000"/>
              <a:buChar char="○"/>
            </a:pPr>
            <a:r>
              <a:rPr lang="en"/>
              <a:t>Errors arose due to KNN not working with categorical data</a:t>
            </a:r>
            <a:endParaRPr/>
          </a:p>
          <a:p>
            <a:pPr indent="-310832" lvl="1" marL="914400" rtl="0" algn="l">
              <a:spcBef>
                <a:spcPts val="0"/>
              </a:spcBef>
              <a:spcAft>
                <a:spcPts val="0"/>
              </a:spcAft>
              <a:buSzPct val="100000"/>
              <a:buChar char="○"/>
            </a:pPr>
            <a:r>
              <a:rPr lang="en"/>
              <a:t>However, we overcame this issue with one-hot-encoding, which turned </a:t>
            </a:r>
            <a:r>
              <a:rPr lang="en"/>
              <a:t>categorical </a:t>
            </a:r>
            <a:r>
              <a:rPr lang="en"/>
              <a:t>data into numerical data</a:t>
            </a:r>
            <a:endParaRPr/>
          </a:p>
          <a:p>
            <a:pPr indent="-310832" lvl="1" marL="914400" rtl="0" algn="l">
              <a:spcBef>
                <a:spcPts val="0"/>
              </a:spcBef>
              <a:spcAft>
                <a:spcPts val="0"/>
              </a:spcAft>
              <a:buSzPct val="100000"/>
              <a:buChar char="○"/>
            </a:pPr>
            <a:r>
              <a:rPr lang="en"/>
              <a:t>K-value had to be tuned to predict outcomes as accurately as possible </a:t>
            </a:r>
            <a:endParaRPr/>
          </a:p>
          <a:p>
            <a:pPr indent="-334327" lvl="0" marL="457200" rtl="0" algn="l">
              <a:spcBef>
                <a:spcPts val="0"/>
              </a:spcBef>
              <a:spcAft>
                <a:spcPts val="0"/>
              </a:spcAft>
              <a:buSzPct val="100000"/>
              <a:buChar char="●"/>
            </a:pPr>
            <a:r>
              <a:rPr lang="en"/>
              <a:t>The creation of the R-shiny dashboard.</a:t>
            </a:r>
            <a:endParaRPr/>
          </a:p>
          <a:p>
            <a:pPr indent="-310832" lvl="1" marL="914400" rtl="0" algn="l">
              <a:spcBef>
                <a:spcPts val="0"/>
              </a:spcBef>
              <a:spcAft>
                <a:spcPts val="0"/>
              </a:spcAft>
              <a:buSzPct val="100000"/>
              <a:buChar char="○"/>
            </a:pPr>
            <a:r>
              <a:rPr lang="en"/>
              <a:t>Many issues arose with the creation of the dashboard, especially creating the interactive aspect of the dashboard.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Models</a:t>
            </a:r>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Created a total of 4 </a:t>
            </a:r>
            <a:r>
              <a:rPr lang="en"/>
              <a:t>statistical</a:t>
            </a:r>
            <a:r>
              <a:rPr lang="en"/>
              <a:t> models using the data gathered.</a:t>
            </a:r>
            <a:endParaRPr/>
          </a:p>
          <a:p>
            <a:pPr indent="-317500" lvl="1" marL="914400" rtl="0" algn="l">
              <a:spcBef>
                <a:spcPts val="0"/>
              </a:spcBef>
              <a:spcAft>
                <a:spcPts val="0"/>
              </a:spcAft>
              <a:buSzPts val="1400"/>
              <a:buChar char="○"/>
            </a:pPr>
            <a:r>
              <a:rPr lang="en"/>
              <a:t>Multiple Linear Regression</a:t>
            </a:r>
            <a:endParaRPr/>
          </a:p>
          <a:p>
            <a:pPr indent="-317500" lvl="1" marL="914400" rtl="0" algn="l">
              <a:spcBef>
                <a:spcPts val="0"/>
              </a:spcBef>
              <a:spcAft>
                <a:spcPts val="0"/>
              </a:spcAft>
              <a:buSzPts val="1400"/>
              <a:buChar char="○"/>
            </a:pPr>
            <a:r>
              <a:rPr lang="en"/>
              <a:t>Logistic Regression</a:t>
            </a:r>
            <a:endParaRPr/>
          </a:p>
          <a:p>
            <a:pPr indent="-317500" lvl="1" marL="914400" rtl="0" algn="l">
              <a:spcBef>
                <a:spcPts val="0"/>
              </a:spcBef>
              <a:spcAft>
                <a:spcPts val="0"/>
              </a:spcAft>
              <a:buSzPts val="1400"/>
              <a:buChar char="○"/>
            </a:pPr>
            <a:r>
              <a:rPr lang="en"/>
              <a:t>Cluster Analysis</a:t>
            </a:r>
            <a:endParaRPr/>
          </a:p>
          <a:p>
            <a:pPr indent="-317500" lvl="1" marL="914400" rtl="0" algn="l">
              <a:spcBef>
                <a:spcPts val="0"/>
              </a:spcBef>
              <a:spcAft>
                <a:spcPts val="0"/>
              </a:spcAft>
              <a:buSzPts val="1400"/>
              <a:buChar char="○"/>
            </a:pPr>
            <a:r>
              <a:rPr lang="en"/>
              <a:t>KNN Analysis</a:t>
            </a:r>
            <a:endParaRPr/>
          </a:p>
          <a:p>
            <a:pPr indent="-342900" lvl="0" marL="457200" rtl="0" algn="l">
              <a:spcBef>
                <a:spcPts val="0"/>
              </a:spcBef>
              <a:spcAft>
                <a:spcPts val="0"/>
              </a:spcAft>
              <a:buSzPts val="1800"/>
              <a:buChar char="●"/>
            </a:pPr>
            <a:r>
              <a:rPr lang="en"/>
              <a:t>Each model set out to answer questions about the data.</a:t>
            </a:r>
            <a:endParaRPr/>
          </a:p>
          <a:p>
            <a:pPr indent="-317500" lvl="1" marL="914400" rtl="0" algn="l">
              <a:spcBef>
                <a:spcPts val="0"/>
              </a:spcBef>
              <a:spcAft>
                <a:spcPts val="0"/>
              </a:spcAft>
              <a:buSzPts val="1400"/>
              <a:buChar char="○"/>
            </a:pPr>
            <a:r>
              <a:rPr lang="en"/>
              <a:t>What factors in social media use are tied to an increase in BDD score?</a:t>
            </a:r>
            <a:endParaRPr/>
          </a:p>
          <a:p>
            <a:pPr indent="-317500" lvl="1" marL="914400" rtl="0" algn="l">
              <a:spcBef>
                <a:spcPts val="0"/>
              </a:spcBef>
              <a:spcAft>
                <a:spcPts val="0"/>
              </a:spcAft>
              <a:buSzPts val="1400"/>
              <a:buChar char="○"/>
            </a:pPr>
            <a:r>
              <a:rPr lang="en"/>
              <a:t>Can social media statistics be used to predict BDD score?</a:t>
            </a:r>
            <a:endParaRPr/>
          </a:p>
          <a:p>
            <a:pPr indent="-317500" lvl="1" marL="914400" rtl="0" algn="l">
              <a:spcBef>
                <a:spcPts val="0"/>
              </a:spcBef>
              <a:spcAft>
                <a:spcPts val="0"/>
              </a:spcAft>
              <a:buSzPts val="1400"/>
              <a:buChar char="○"/>
            </a:pPr>
            <a:r>
              <a:rPr lang="en"/>
              <a:t>Can social media statistics be used to predict if someone is at risk of BDD?</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R-Shiny Dashboard</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Created an interactive R-Shiny Dashboard</a:t>
            </a:r>
            <a:endParaRPr/>
          </a:p>
          <a:p>
            <a:pPr indent="-317500" lvl="1" marL="914400" rtl="0" algn="l">
              <a:spcBef>
                <a:spcPts val="0"/>
              </a:spcBef>
              <a:spcAft>
                <a:spcPts val="0"/>
              </a:spcAft>
              <a:buSzPts val="1400"/>
              <a:buChar char="○"/>
            </a:pPr>
            <a:r>
              <a:rPr lang="en" u="sng">
                <a:solidFill>
                  <a:schemeClr val="hlink"/>
                </a:solidFill>
                <a:hlinkClick r:id="rId3"/>
              </a:rPr>
              <a:t>https://jconnors159.shinyapps.io/BDDandSocialMedia/</a:t>
            </a:r>
            <a:endParaRPr/>
          </a:p>
          <a:p>
            <a:pPr indent="-342900" lvl="0" marL="457200" rtl="0" algn="l">
              <a:spcBef>
                <a:spcPts val="0"/>
              </a:spcBef>
              <a:spcAft>
                <a:spcPts val="0"/>
              </a:spcAft>
              <a:buSzPts val="1800"/>
              <a:buChar char="●"/>
            </a:pPr>
            <a:r>
              <a:rPr lang="en"/>
              <a:t>The following graphs are interactive:</a:t>
            </a:r>
            <a:endParaRPr/>
          </a:p>
          <a:p>
            <a:pPr indent="-317500" lvl="1" marL="914400" rtl="0" algn="l">
              <a:spcBef>
                <a:spcPts val="0"/>
              </a:spcBef>
              <a:spcAft>
                <a:spcPts val="0"/>
              </a:spcAft>
              <a:buSzPts val="1400"/>
              <a:buChar char="○"/>
            </a:pPr>
            <a:r>
              <a:rPr lang="en"/>
              <a:t>Main Dashboard</a:t>
            </a:r>
            <a:endParaRPr/>
          </a:p>
          <a:p>
            <a:pPr indent="-317500" lvl="1" marL="914400" rtl="0" algn="l">
              <a:spcBef>
                <a:spcPts val="0"/>
              </a:spcBef>
              <a:spcAft>
                <a:spcPts val="0"/>
              </a:spcAft>
              <a:buSzPts val="1400"/>
              <a:buChar char="○"/>
            </a:pPr>
            <a:r>
              <a:rPr lang="en"/>
              <a:t>Multiple Linear Regression</a:t>
            </a:r>
            <a:endParaRPr/>
          </a:p>
          <a:p>
            <a:pPr indent="-317500" lvl="1" marL="914400" rtl="0" algn="l">
              <a:spcBef>
                <a:spcPts val="0"/>
              </a:spcBef>
              <a:spcAft>
                <a:spcPts val="0"/>
              </a:spcAft>
              <a:buSzPts val="1400"/>
              <a:buChar char="○"/>
            </a:pPr>
            <a:r>
              <a:rPr lang="en"/>
              <a:t>Cluster Analysis </a:t>
            </a:r>
            <a:endParaRPr/>
          </a:p>
          <a:p>
            <a:pPr indent="-317500" lvl="1" marL="914400" rtl="0" algn="l">
              <a:spcBef>
                <a:spcPts val="0"/>
              </a:spcBef>
              <a:spcAft>
                <a:spcPts val="0"/>
              </a:spcAft>
              <a:buSzPts val="1400"/>
              <a:buChar char="○"/>
            </a:pPr>
            <a:r>
              <a:rPr lang="en"/>
              <a:t>KNN Analysis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Multiple Linear Regression</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Char char="●"/>
            </a:pPr>
            <a:r>
              <a:rPr lang="en" sz="1700"/>
              <a:t>Hypothesis: Does time spent on social media daily have an impact on BDD scores?</a:t>
            </a:r>
            <a:endParaRPr sz="1700"/>
          </a:p>
          <a:p>
            <a:pPr indent="-336550" lvl="0" marL="457200" rtl="0" algn="l">
              <a:spcBef>
                <a:spcPts val="0"/>
              </a:spcBef>
              <a:spcAft>
                <a:spcPts val="0"/>
              </a:spcAft>
              <a:buSzPts val="1700"/>
              <a:buChar char="●"/>
            </a:pPr>
            <a:r>
              <a:rPr lang="en" sz="1700"/>
              <a:t>The linear regression model used statistics from Question 14 on the questionnaire</a:t>
            </a:r>
            <a:endParaRPr sz="1700"/>
          </a:p>
          <a:p>
            <a:pPr indent="-336550" lvl="1" marL="914400" rtl="0" algn="l">
              <a:spcBef>
                <a:spcPts val="0"/>
              </a:spcBef>
              <a:spcAft>
                <a:spcPts val="0"/>
              </a:spcAft>
              <a:buSzPts val="1700"/>
              <a:buChar char="○"/>
            </a:pPr>
            <a:r>
              <a:rPr lang="en" sz="1700"/>
              <a:t>Q14: </a:t>
            </a:r>
            <a:r>
              <a:rPr lang="en" sz="1700"/>
              <a:t>On average, how much time do you spend on these social media sites a day?</a:t>
            </a:r>
            <a:endParaRPr sz="1700"/>
          </a:p>
          <a:p>
            <a:pPr indent="-336550" lvl="1" marL="914400" rtl="0" algn="l">
              <a:spcBef>
                <a:spcPts val="0"/>
              </a:spcBef>
              <a:spcAft>
                <a:spcPts val="0"/>
              </a:spcAft>
              <a:buSzPts val="1700"/>
              <a:buChar char="○"/>
            </a:pPr>
            <a:r>
              <a:rPr lang="en" sz="1700"/>
              <a:t>Options: &lt;3</a:t>
            </a:r>
            <a:r>
              <a:rPr lang="en" sz="1700"/>
              <a:t>  hours/day, 3-10 hours/day, 10-20 hours/day</a:t>
            </a:r>
            <a:endParaRPr sz="1700"/>
          </a:p>
          <a:p>
            <a:pPr indent="-336550" lvl="1" marL="914400" rtl="0" algn="l">
              <a:spcBef>
                <a:spcPts val="0"/>
              </a:spcBef>
              <a:spcAft>
                <a:spcPts val="0"/>
              </a:spcAft>
              <a:buSzPts val="1700"/>
              <a:buChar char="○"/>
            </a:pPr>
            <a:r>
              <a:rPr lang="en" sz="1700"/>
              <a:t>Those who selected &lt;3 hours/day and 3-10 hours/day had a </a:t>
            </a:r>
            <a:r>
              <a:rPr lang="en" sz="1700"/>
              <a:t>variance</a:t>
            </a:r>
            <a:r>
              <a:rPr lang="en" sz="1700"/>
              <a:t> in average BDD score of .1. </a:t>
            </a:r>
            <a:endParaRPr sz="1700"/>
          </a:p>
          <a:p>
            <a:pPr indent="-336550" lvl="0" marL="457200" rtl="0" algn="l">
              <a:spcBef>
                <a:spcPts val="0"/>
              </a:spcBef>
              <a:spcAft>
                <a:spcPts val="0"/>
              </a:spcAft>
              <a:buSzPts val="1700"/>
              <a:buChar char="●"/>
            </a:pPr>
            <a:r>
              <a:rPr lang="en" sz="1700"/>
              <a:t>The model showed that the option 10-20 hours/day had a p-value of 0.0437 and had score on average of 10 points higher than the other options.</a:t>
            </a:r>
            <a:endParaRPr sz="1700"/>
          </a:p>
          <a:p>
            <a:pPr indent="-336550" lvl="0" marL="457200" rtl="0" algn="l">
              <a:spcBef>
                <a:spcPts val="0"/>
              </a:spcBef>
              <a:spcAft>
                <a:spcPts val="0"/>
              </a:spcAft>
              <a:buSzPts val="1700"/>
              <a:buChar char="●"/>
            </a:pPr>
            <a:r>
              <a:rPr lang="en" sz="1700"/>
              <a:t>However the model had an R-squared value of .03.</a:t>
            </a:r>
            <a:endParaRPr sz="1700"/>
          </a:p>
          <a:p>
            <a:pPr indent="-336550" lvl="0" marL="457200" rtl="0" algn="l">
              <a:spcBef>
                <a:spcPts val="0"/>
              </a:spcBef>
              <a:spcAft>
                <a:spcPts val="0"/>
              </a:spcAft>
              <a:buSzPts val="1700"/>
              <a:buChar char="●"/>
            </a:pPr>
            <a:r>
              <a:rPr lang="en" sz="1700"/>
              <a:t>Conclusion: The model showed a potential trend of an increase in BDD scores when using social media 10-20 hours/day, however the confidence is not strong enough to say that time spent on social daily has an effect on BDD score.</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