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59" r:id="rId5"/>
    <p:sldId id="260" r:id="rId6"/>
    <p:sldId id="27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6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6"/>
    <p:restoredTop sz="94651"/>
  </p:normalViewPr>
  <p:slideViewPr>
    <p:cSldViewPr>
      <p:cViewPr varScale="1">
        <p:scale>
          <a:sx n="146" d="100"/>
          <a:sy n="146" d="100"/>
        </p:scale>
        <p:origin x="19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69EBC-48B7-C249-B906-CB0E19E2454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82386-C1CA-3A4E-BDF1-1B1CC843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82386-C1CA-3A4E-BDF1-1B1CC8439D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0"/>
            <a:ext cx="1900301" cy="242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50" y="0"/>
            <a:ext cx="1504950" cy="2857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" y="2409825"/>
            <a:ext cx="600075" cy="60007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850" y="4933950"/>
            <a:ext cx="933450" cy="1142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292" y="206755"/>
            <a:ext cx="3404870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050" y="1024000"/>
            <a:ext cx="8325484" cy="2607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14728" y="4950574"/>
            <a:ext cx="943610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1" i="0">
                <a:solidFill>
                  <a:srgbClr val="515F6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©</a:t>
            </a:r>
            <a:r>
              <a:rPr spc="110" dirty="0"/>
              <a:t> </a:t>
            </a:r>
            <a:r>
              <a:rPr dirty="0"/>
              <a:t>KeplerU.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50" dirty="0"/>
              <a:t>Rights</a:t>
            </a:r>
            <a:r>
              <a:rPr spc="3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6231" y="4923853"/>
            <a:ext cx="18415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CFF00"/>
                </a:solidFill>
                <a:latin typeface="Lucida Console"/>
                <a:cs typeface="Lucida Console"/>
              </a:defRPr>
            </a:lvl1pPr>
          </a:lstStyle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8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4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0737" y="3335528"/>
            <a:ext cx="2651063" cy="453329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US" sz="1400" b="1" spc="90" dirty="0">
                <a:solidFill>
                  <a:srgbClr val="0F171F"/>
                </a:solidFill>
                <a:latin typeface="Calibri"/>
                <a:cs typeface="Calibri"/>
              </a:rPr>
              <a:t> Kepler Summer 2025 </a:t>
            </a:r>
          </a:p>
          <a:p>
            <a:pPr>
              <a:spcBef>
                <a:spcPts val="75"/>
              </a:spcBef>
            </a:pPr>
            <a:r>
              <a:rPr lang="en-US" sz="1400" b="1" spc="90" dirty="0">
                <a:solidFill>
                  <a:srgbClr val="0F171F"/>
                </a:solidFill>
                <a:latin typeface="Calibri"/>
                <a:cs typeface="Calibri"/>
              </a:rPr>
              <a:t>Intern Portfolio 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8292" y="3844226"/>
            <a:ext cx="87884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4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114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292" y="670242"/>
            <a:ext cx="2767330" cy="16130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490"/>
              </a:spcBef>
            </a:pPr>
            <a:r>
              <a:rPr lang="en-US" sz="3650" b="0" spc="80" dirty="0">
                <a:latin typeface="Palatino Linotype"/>
                <a:cs typeface="Palatino Linotype"/>
              </a:rPr>
              <a:t>Mock </a:t>
            </a:r>
            <a:r>
              <a:rPr sz="3650" b="0" spc="80" dirty="0">
                <a:latin typeface="Palatino Linotype"/>
                <a:cs typeface="Palatino Linotype"/>
              </a:rPr>
              <a:t>Search </a:t>
            </a:r>
            <a:r>
              <a:rPr sz="3650" b="0" spc="65" dirty="0">
                <a:latin typeface="Palatino Linotype"/>
                <a:cs typeface="Palatino Linotype"/>
              </a:rPr>
              <a:t>Performance </a:t>
            </a:r>
            <a:r>
              <a:rPr sz="3650" b="0" spc="-10" dirty="0">
                <a:latin typeface="Palatino Linotype"/>
                <a:cs typeface="Palatino Linotype"/>
              </a:rPr>
              <a:t>Review</a:t>
            </a:r>
            <a:endParaRPr sz="3650" dirty="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738" y="2186685"/>
            <a:ext cx="2789555" cy="600075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3650" b="1" spc="220" dirty="0">
                <a:solidFill>
                  <a:srgbClr val="0F171F"/>
                </a:solidFill>
                <a:latin typeface="Calibri"/>
                <a:cs typeface="Calibri"/>
              </a:rPr>
              <a:t>Home</a:t>
            </a:r>
            <a:r>
              <a:rPr sz="3650" b="1" spc="125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3650" b="1" spc="295" dirty="0">
                <a:solidFill>
                  <a:srgbClr val="0F171F"/>
                </a:solidFill>
                <a:latin typeface="Calibri"/>
                <a:cs typeface="Calibri"/>
              </a:rPr>
              <a:t>Depot</a:t>
            </a:r>
            <a:endParaRPr sz="36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3825" y="0"/>
            <a:ext cx="1900555" cy="243204"/>
            <a:chOff x="123825" y="0"/>
            <a:chExt cx="1900555" cy="24320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685800"/>
            <a:ext cx="37528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738" y="456311"/>
            <a:ext cx="263398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pc="250" dirty="0">
                <a:solidFill>
                  <a:srgbClr val="0F171F"/>
                </a:solidFill>
              </a:rPr>
              <a:t>Search</a:t>
            </a:r>
            <a:r>
              <a:rPr spc="60" dirty="0">
                <a:solidFill>
                  <a:srgbClr val="0F171F"/>
                </a:solidFill>
              </a:rPr>
              <a:t> </a:t>
            </a:r>
            <a:r>
              <a:rPr spc="175" dirty="0">
                <a:solidFill>
                  <a:srgbClr val="0F171F"/>
                </a:solidFill>
              </a:rPr>
              <a:t>Creative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19425" y="444499"/>
            <a:ext cx="21609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9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657" y="3756659"/>
            <a:ext cx="7632065" cy="94361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7620">
              <a:lnSpc>
                <a:spcPts val="1430"/>
              </a:lnSpc>
              <a:spcBef>
                <a:spcPts val="155"/>
              </a:spcBef>
            </a:pPr>
            <a:r>
              <a:rPr sz="1200" b="1" spc="110" dirty="0">
                <a:solidFill>
                  <a:srgbClr val="2AD2C8"/>
                </a:solidFill>
                <a:latin typeface="Calibri"/>
                <a:cs typeface="Calibri"/>
              </a:rPr>
              <a:t>Search</a:t>
            </a:r>
            <a:r>
              <a:rPr sz="1200" b="1" spc="5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2AD2C8"/>
                </a:solidFill>
                <a:latin typeface="Calibri"/>
                <a:cs typeface="Calibri"/>
              </a:rPr>
              <a:t>Creative</a:t>
            </a:r>
            <a:r>
              <a:rPr sz="1200" b="1" spc="9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2AD2C8"/>
                </a:solidFill>
                <a:latin typeface="Calibri"/>
                <a:cs typeface="Calibri"/>
              </a:rPr>
              <a:t>Insight:</a:t>
            </a:r>
            <a:r>
              <a:rPr sz="1200" b="1" spc="10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“Home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Depot”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ranks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(SERP)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recognition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directs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appliances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space.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spc="110" dirty="0">
                <a:solidFill>
                  <a:srgbClr val="2AD2C8"/>
                </a:solidFill>
                <a:latin typeface="Calibri"/>
                <a:cs typeface="Calibri"/>
              </a:rPr>
              <a:t>Search</a:t>
            </a:r>
            <a:r>
              <a:rPr sz="1200" b="1" spc="4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2AD2C8"/>
                </a:solidFill>
                <a:latin typeface="Calibri"/>
                <a:cs typeface="Calibri"/>
              </a:rPr>
              <a:t>Creative</a:t>
            </a:r>
            <a:r>
              <a:rPr sz="1200" b="1" spc="8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2AD2C8"/>
                </a:solidFill>
                <a:latin typeface="Calibri"/>
                <a:cs typeface="Calibri"/>
              </a:rPr>
              <a:t>Insight:</a:t>
            </a:r>
            <a:r>
              <a:rPr sz="1200" b="1" spc="9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“Home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Depot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online”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ranks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2.99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rate,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purchase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ad.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95400" y="1028700"/>
            <a:ext cx="3848100" cy="2628900"/>
            <a:chOff x="1295400" y="1028700"/>
            <a:chExt cx="3848100" cy="26289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450" y="1047750"/>
              <a:ext cx="3810000" cy="2590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04925" y="1038225"/>
              <a:ext cx="3829050" cy="2609850"/>
            </a:xfrm>
            <a:custGeom>
              <a:avLst/>
              <a:gdLst/>
              <a:ahLst/>
              <a:cxnLst/>
              <a:rect l="l" t="t" r="r" b="b"/>
              <a:pathLst>
                <a:path w="3829050" h="2609850">
                  <a:moveTo>
                    <a:pt x="0" y="2609850"/>
                  </a:moveTo>
                  <a:lnTo>
                    <a:pt x="3829050" y="2609850"/>
                  </a:lnTo>
                  <a:lnTo>
                    <a:pt x="3829050" y="0"/>
                  </a:lnTo>
                  <a:lnTo>
                    <a:pt x="0" y="0"/>
                  </a:lnTo>
                  <a:lnTo>
                    <a:pt x="0" y="2609850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19750" y="1028700"/>
            <a:ext cx="1990725" cy="2628900"/>
            <a:chOff x="5619750" y="1028700"/>
            <a:chExt cx="1990725" cy="262890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0" y="1047750"/>
              <a:ext cx="1952625" cy="2590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29275" y="1038225"/>
              <a:ext cx="1971675" cy="2609850"/>
            </a:xfrm>
            <a:custGeom>
              <a:avLst/>
              <a:gdLst/>
              <a:ahLst/>
              <a:cxnLst/>
              <a:rect l="l" t="t" r="r" b="b"/>
              <a:pathLst>
                <a:path w="1971675" h="2609850">
                  <a:moveTo>
                    <a:pt x="0" y="2609850"/>
                  </a:moveTo>
                  <a:lnTo>
                    <a:pt x="1971675" y="2609850"/>
                  </a:lnTo>
                  <a:lnTo>
                    <a:pt x="1971675" y="0"/>
                  </a:lnTo>
                  <a:lnTo>
                    <a:pt x="0" y="0"/>
                  </a:lnTo>
                  <a:lnTo>
                    <a:pt x="0" y="2609850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8150" y="1024000"/>
          <a:ext cx="8239125" cy="260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T w="9525">
                      <a:solidFill>
                        <a:srgbClr val="47D7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65" dirty="0">
                          <a:solidFill>
                            <a:srgbClr val="ECFF00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T w="9525">
                      <a:solidFill>
                        <a:srgbClr val="47D7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8419" algn="ctr">
                        <a:lnSpc>
                          <a:spcPct val="100000"/>
                        </a:lnSpc>
                      </a:pPr>
                      <a:r>
                        <a:rPr sz="1200" b="1" spc="80" dirty="0">
                          <a:solidFill>
                            <a:srgbClr val="ECFF00"/>
                          </a:solidFill>
                          <a:latin typeface="Calibri"/>
                          <a:cs typeface="Calibri"/>
                        </a:rPr>
                        <a:t>Household</a:t>
                      </a:r>
                      <a:r>
                        <a:rPr sz="1200" b="1" spc="25" dirty="0">
                          <a:solidFill>
                            <a:srgbClr val="ECFF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70" dirty="0">
                          <a:solidFill>
                            <a:srgbClr val="ECFF00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T w="9525">
                      <a:solidFill>
                        <a:srgbClr val="47D7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T w="9525">
                      <a:solidFill>
                        <a:srgbClr val="47D7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18-</a:t>
                      </a: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24: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</a:t>
                      </a: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10%:</a:t>
                      </a:r>
                      <a:r>
                        <a:rPr sz="1200" b="1" spc="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60" dirty="0">
                          <a:solidFill>
                            <a:srgbClr val="ECFF00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25-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34: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11-</a:t>
                      </a: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20%: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270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Female: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48%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Male:</a:t>
                      </a:r>
                      <a:r>
                        <a:rPr sz="12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1594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35-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44:</a:t>
                      </a: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b="1" spc="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45-</a:t>
                      </a: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54: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438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21-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30%:</a:t>
                      </a: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7931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31-</a:t>
                      </a: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40%: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Unknown:</a:t>
                      </a:r>
                      <a:r>
                        <a:rPr sz="12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96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55-</a:t>
                      </a: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64:</a:t>
                      </a: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65+: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41-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50%: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17%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Lower</a:t>
                      </a:r>
                      <a:r>
                        <a:rPr sz="12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50%:</a:t>
                      </a: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397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B w="9525">
                      <a:solidFill>
                        <a:srgbClr val="47D7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Unknown: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B w="9525">
                      <a:solidFill>
                        <a:srgbClr val="47D7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Unknown: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6%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57785" marB="0">
                    <a:lnL w="9525">
                      <a:solidFill>
                        <a:srgbClr val="47D7AC"/>
                      </a:solidFill>
                      <a:prstDash val="solid"/>
                    </a:lnL>
                    <a:lnR w="9525">
                      <a:solidFill>
                        <a:srgbClr val="47D7AC"/>
                      </a:solidFill>
                      <a:prstDash val="solid"/>
                    </a:lnR>
                    <a:lnB w="9525">
                      <a:solidFill>
                        <a:srgbClr val="47D7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751" y="456311"/>
            <a:ext cx="221488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pc="195" dirty="0">
                <a:solidFill>
                  <a:srgbClr val="0F171F"/>
                </a:solidFill>
              </a:rPr>
              <a:t>Demographic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00070" y="444499"/>
            <a:ext cx="479615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2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7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700" b="1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190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665" y="3755707"/>
            <a:ext cx="5998845" cy="1036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60" dirty="0">
                <a:solidFill>
                  <a:srgbClr val="2AD2C8"/>
                </a:solidFill>
                <a:latin typeface="Calibri"/>
                <a:cs typeface="Calibri"/>
              </a:rPr>
              <a:t>Gender:</a:t>
            </a:r>
            <a:r>
              <a:rPr sz="1100" b="1" spc="2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48%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1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11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34%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100" b="1" spc="70" dirty="0">
                <a:solidFill>
                  <a:srgbClr val="2AD2C8"/>
                </a:solidFill>
                <a:latin typeface="Calibri"/>
                <a:cs typeface="Calibri"/>
              </a:rPr>
              <a:t>Age:</a:t>
            </a:r>
            <a:r>
              <a:rPr sz="1100" b="1" spc="4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25-</a:t>
            </a:r>
            <a:r>
              <a:rPr sz="1100" b="1" spc="1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22%</a:t>
            </a:r>
            <a:r>
              <a:rPr sz="11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20" dirty="0">
                <a:solidFill>
                  <a:srgbClr val="FFFFFF"/>
                </a:solidFill>
                <a:latin typeface="Calibri"/>
                <a:cs typeface="Calibri"/>
              </a:rPr>
              <a:t>65+</a:t>
            </a:r>
            <a:r>
              <a:rPr sz="11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8%</a:t>
            </a:r>
            <a:endParaRPr sz="1100" dirty="0">
              <a:latin typeface="Calibri"/>
              <a:cs typeface="Calibri"/>
            </a:endParaRPr>
          </a:p>
          <a:p>
            <a:pPr marL="12700" marR="165735">
              <a:lnSpc>
                <a:spcPct val="102499"/>
              </a:lnSpc>
              <a:spcBef>
                <a:spcPts val="1275"/>
              </a:spcBef>
            </a:pPr>
            <a:r>
              <a:rPr sz="1100" b="1" spc="80" dirty="0">
                <a:solidFill>
                  <a:srgbClr val="2AD2C8"/>
                </a:solidFill>
                <a:latin typeface="Calibri"/>
                <a:cs typeface="Calibri"/>
              </a:rPr>
              <a:t>Household</a:t>
            </a:r>
            <a:r>
              <a:rPr sz="1100" b="1" spc="2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2AD2C8"/>
                </a:solidFill>
                <a:latin typeface="Calibri"/>
                <a:cs typeface="Calibri"/>
              </a:rPr>
              <a:t>Income:</a:t>
            </a:r>
            <a:r>
              <a:rPr sz="1100" b="1" spc="7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household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24%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11-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20%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holds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8%</a:t>
            </a:r>
            <a:endParaRPr sz="11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6600" y="3838575"/>
            <a:ext cx="1276350" cy="914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0522" y="3603942"/>
            <a:ext cx="622427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2AD2C8"/>
                </a:solidFill>
                <a:latin typeface="Calibri"/>
                <a:cs typeface="Calibri"/>
              </a:rPr>
              <a:t>Gender:</a:t>
            </a:r>
            <a:r>
              <a:rPr sz="1200" b="1" spc="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Females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48%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200" b="1" spc="85" dirty="0">
                <a:solidFill>
                  <a:srgbClr val="2AD2C8"/>
                </a:solidFill>
                <a:latin typeface="Calibri"/>
                <a:cs typeface="Calibri"/>
              </a:rPr>
              <a:t>Age:</a:t>
            </a:r>
            <a:r>
              <a:rPr sz="1200" b="1" spc="2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25-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35-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age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22%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80" dirty="0">
                <a:solidFill>
                  <a:srgbClr val="2AD2C8"/>
                </a:solidFill>
                <a:latin typeface="Calibri"/>
                <a:cs typeface="Calibri"/>
              </a:rPr>
              <a:t>Household</a:t>
            </a:r>
            <a:r>
              <a:rPr sz="1200" b="1" spc="3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2AD2C8"/>
                </a:solidFill>
                <a:latin typeface="Calibri"/>
                <a:cs typeface="Calibri"/>
              </a:rPr>
              <a:t>Income:</a:t>
            </a:r>
            <a:r>
              <a:rPr sz="1200" b="1" spc="9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household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24%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299" y="450341"/>
            <a:ext cx="221488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pc="195" dirty="0">
                <a:solidFill>
                  <a:srgbClr val="0F171F"/>
                </a:solidFill>
              </a:rPr>
              <a:t>Demographic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93339" y="438530"/>
            <a:ext cx="48025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2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7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32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700" b="1" spc="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1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05150" y="1533525"/>
            <a:ext cx="2933700" cy="1790700"/>
            <a:chOff x="3105150" y="1533525"/>
            <a:chExt cx="2933700" cy="17907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4200" y="1552575"/>
              <a:ext cx="2895600" cy="1752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14675" y="1543050"/>
              <a:ext cx="2914650" cy="1771650"/>
            </a:xfrm>
            <a:custGeom>
              <a:avLst/>
              <a:gdLst/>
              <a:ahLst/>
              <a:cxnLst/>
              <a:rect l="l" t="t" r="r" b="b"/>
              <a:pathLst>
                <a:path w="2914650" h="1771650">
                  <a:moveTo>
                    <a:pt x="0" y="1771650"/>
                  </a:moveTo>
                  <a:lnTo>
                    <a:pt x="2914650" y="1771650"/>
                  </a:lnTo>
                  <a:lnTo>
                    <a:pt x="2914650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115050" y="1533525"/>
            <a:ext cx="2924175" cy="1790700"/>
            <a:chOff x="6115050" y="1533525"/>
            <a:chExt cx="2924175" cy="17907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4100" y="1552575"/>
              <a:ext cx="2886075" cy="1752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24575" y="1543050"/>
              <a:ext cx="2905125" cy="1771650"/>
            </a:xfrm>
            <a:custGeom>
              <a:avLst/>
              <a:gdLst/>
              <a:ahLst/>
              <a:cxnLst/>
              <a:rect l="l" t="t" r="r" b="b"/>
              <a:pathLst>
                <a:path w="2905125" h="1771650">
                  <a:moveTo>
                    <a:pt x="0" y="1771650"/>
                  </a:moveTo>
                  <a:lnTo>
                    <a:pt x="2905125" y="1771650"/>
                  </a:lnTo>
                  <a:lnTo>
                    <a:pt x="2905125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1925" y="1552575"/>
            <a:ext cx="2867025" cy="1790700"/>
            <a:chOff x="161925" y="1552575"/>
            <a:chExt cx="2867025" cy="17907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975" y="1571625"/>
              <a:ext cx="2828925" cy="1752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71450" y="1562100"/>
              <a:ext cx="2847975" cy="1771650"/>
            </a:xfrm>
            <a:custGeom>
              <a:avLst/>
              <a:gdLst/>
              <a:ahLst/>
              <a:cxnLst/>
              <a:rect l="l" t="t" r="r" b="b"/>
              <a:pathLst>
                <a:path w="2847975" h="1771650">
                  <a:moveTo>
                    <a:pt x="0" y="1771650"/>
                  </a:moveTo>
                  <a:lnTo>
                    <a:pt x="2847975" y="1771650"/>
                  </a:lnTo>
                  <a:lnTo>
                    <a:pt x="2847975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77025" y="3495675"/>
            <a:ext cx="1971675" cy="11049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3048000" cy="5143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3225" y="1566227"/>
            <a:ext cx="5210175" cy="233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marR="177800" indent="-241935">
              <a:lnSpc>
                <a:spcPct val="114799"/>
              </a:lnSpc>
              <a:spcBef>
                <a:spcPts val="100"/>
              </a:spcBef>
              <a:buClr>
                <a:srgbClr val="FFFFFF"/>
              </a:buClr>
              <a:buFont typeface="Times New Roman"/>
              <a:buChar char="●"/>
              <a:tabLst>
                <a:tab pos="254000" algn="l"/>
              </a:tabLst>
            </a:pP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"Brand"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significantly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driving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groups,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achieving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of conversions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despite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spend.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FFFFFF"/>
              </a:buClr>
              <a:buFont typeface="Times New Roman"/>
              <a:buChar char="●"/>
            </a:pPr>
            <a:endParaRPr sz="1200" dirty="0">
              <a:latin typeface="Calibri"/>
              <a:cs typeface="Calibri"/>
            </a:endParaRPr>
          </a:p>
          <a:p>
            <a:pPr marL="254000" marR="223520" indent="-241935">
              <a:lnSpc>
                <a:spcPct val="114799"/>
              </a:lnSpc>
              <a:buFont typeface="Times New Roman"/>
              <a:buChar char="●"/>
              <a:tabLst>
                <a:tab pos="254000" algn="l"/>
              </a:tabLst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“Kitchen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4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Kitchenware”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purchase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intent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among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clickers,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presenting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boost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click.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FFFFFF"/>
              </a:buClr>
              <a:buFont typeface="Times New Roman"/>
              <a:buChar char="●"/>
            </a:pPr>
            <a:endParaRPr sz="1200" dirty="0">
              <a:latin typeface="Calibri"/>
              <a:cs typeface="Calibri"/>
            </a:endParaRPr>
          </a:p>
          <a:p>
            <a:pPr marL="254000" marR="5080" indent="-241935">
              <a:lnSpc>
                <a:spcPct val="114799"/>
              </a:lnSpc>
              <a:spcBef>
                <a:spcPts val="5"/>
              </a:spcBef>
              <a:buFont typeface="Times New Roman"/>
              <a:buChar char="●"/>
              <a:tabLst>
                <a:tab pos="254000" algn="l"/>
              </a:tabLst>
            </a:pP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conversions,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inefficient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budget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ROI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targeting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messaging.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331" y="4936553"/>
            <a:ext cx="95250" cy="1130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spc="-25" dirty="0">
                <a:solidFill>
                  <a:srgbClr val="0E171F"/>
                </a:solidFill>
                <a:latin typeface="Lucida Console"/>
                <a:cs typeface="Lucida Console"/>
              </a:rPr>
              <a:t>13</a:t>
            </a:r>
            <a:endParaRPr sz="600">
              <a:latin typeface="Lucida Console"/>
              <a:cs typeface="Lucida Conso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0515" y="561593"/>
            <a:ext cx="173228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>
                <a:solidFill>
                  <a:srgbClr val="2AD2C8"/>
                </a:solidFill>
              </a:rPr>
              <a:t>Ad</a:t>
            </a:r>
            <a:r>
              <a:rPr spc="65" dirty="0">
                <a:solidFill>
                  <a:srgbClr val="2AD2C8"/>
                </a:solidFill>
              </a:rPr>
              <a:t> </a:t>
            </a:r>
            <a:r>
              <a:rPr spc="175" dirty="0">
                <a:solidFill>
                  <a:srgbClr val="2AD2C8"/>
                </a:solidFill>
              </a:rPr>
              <a:t>Groups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13660" y="573277"/>
            <a:ext cx="186055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"/>
              </a:spcBef>
            </a:pPr>
            <a:r>
              <a:rPr sz="2700" b="1" spc="220" dirty="0">
                <a:solidFill>
                  <a:srgbClr val="0F171F"/>
                </a:solidFill>
                <a:latin typeface="Calibri"/>
                <a:cs typeface="Calibri"/>
              </a:rPr>
              <a:t>Takeaways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3125" y="-1"/>
            <a:ext cx="3190875" cy="5126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56894" y="2941192"/>
            <a:ext cx="1069975" cy="190500"/>
          </a:xfrm>
          <a:custGeom>
            <a:avLst/>
            <a:gdLst/>
            <a:ahLst/>
            <a:cxnLst/>
            <a:rect l="l" t="t" r="r" b="b"/>
            <a:pathLst>
              <a:path w="1069975" h="190500">
                <a:moveTo>
                  <a:pt x="1069975" y="0"/>
                </a:moveTo>
                <a:lnTo>
                  <a:pt x="0" y="0"/>
                </a:lnTo>
                <a:lnTo>
                  <a:pt x="0" y="190500"/>
                </a:lnTo>
                <a:lnTo>
                  <a:pt x="1069975" y="190500"/>
                </a:lnTo>
                <a:lnTo>
                  <a:pt x="1069975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3048000" cy="514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225" y="1121860"/>
            <a:ext cx="5354320" cy="29654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315"/>
              </a:spcBef>
              <a:buClr>
                <a:srgbClr val="FFFFFF"/>
              </a:buClr>
              <a:buFont typeface="Times New Roman"/>
              <a:buChar char="●"/>
              <a:tabLst>
                <a:tab pos="254000" algn="l"/>
              </a:tabLst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consistently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remained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&lt;$1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converting</a:t>
            </a:r>
            <a:endParaRPr sz="1200" dirty="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219"/>
              </a:spcBef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keywords,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highlighting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lowering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spend.</a:t>
            </a:r>
            <a:endParaRPr sz="1200" dirty="0">
              <a:latin typeface="Calibri"/>
              <a:cs typeface="Calibri"/>
            </a:endParaRPr>
          </a:p>
          <a:p>
            <a:pPr marL="254000" indent="-241300">
              <a:lnSpc>
                <a:spcPct val="100000"/>
              </a:lnSpc>
              <a:spcBef>
                <a:spcPts val="985"/>
              </a:spcBef>
              <a:buSzPct val="96000"/>
              <a:buFont typeface="Times New Roman"/>
              <a:buChar char="●"/>
              <a:tabLst>
                <a:tab pos="254000" algn="l"/>
              </a:tabLst>
            </a:pPr>
            <a:r>
              <a:rPr sz="1250" b="1" i="1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25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70" dirty="0">
                <a:solidFill>
                  <a:srgbClr val="FFFFFF"/>
                </a:solidFill>
                <a:latin typeface="Calibri"/>
                <a:cs typeface="Calibri"/>
              </a:rPr>
              <a:t>Depot</a:t>
            </a:r>
            <a:r>
              <a:rPr sz="125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70" dirty="0">
                <a:solidFill>
                  <a:srgbClr val="FFFFFF"/>
                </a:solidFill>
                <a:latin typeface="Calibri"/>
                <a:cs typeface="Calibri"/>
              </a:rPr>
              <a:t>Savings</a:t>
            </a:r>
            <a:r>
              <a:rPr sz="1250" b="1" i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highest-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endParaRPr sz="1200" dirty="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  <a:spcBef>
                <a:spcPts val="204"/>
              </a:spcBef>
            </a:pP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relevant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(conversions,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CPA,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CVR,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etc.).</a:t>
            </a:r>
            <a:endParaRPr sz="1200" dirty="0">
              <a:latin typeface="Calibri"/>
              <a:cs typeface="Calibri"/>
            </a:endParaRPr>
          </a:p>
          <a:p>
            <a:pPr marL="254000" marR="137160" indent="-241935">
              <a:lnSpc>
                <a:spcPct val="114199"/>
              </a:lnSpc>
              <a:spcBef>
                <a:spcPts val="775"/>
              </a:spcBef>
              <a:buFont typeface="Times New Roman"/>
              <a:buChar char="●"/>
              <a:tabLst>
                <a:tab pos="254000" algn="l"/>
              </a:tabLst>
            </a:pP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5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keywords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&gt;71%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conversions.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0" dirty="0">
                <a:solidFill>
                  <a:srgbClr val="FFFFFF"/>
                </a:solidFill>
                <a:latin typeface="Calibri"/>
                <a:cs typeface="Calibri"/>
              </a:rPr>
              <a:t>cost-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converting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campaign,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according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CPAs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ROASs.</a:t>
            </a:r>
            <a:endParaRPr sz="1200" dirty="0">
              <a:latin typeface="Calibri"/>
              <a:cs typeface="Calibri"/>
            </a:endParaRPr>
          </a:p>
          <a:p>
            <a:pPr marL="254000" marR="5080" indent="-241935">
              <a:lnSpc>
                <a:spcPct val="114100"/>
              </a:lnSpc>
              <a:spcBef>
                <a:spcPts val="775"/>
              </a:spcBef>
              <a:buSzPct val="96000"/>
              <a:buFont typeface="Times New Roman"/>
              <a:buChar char="●"/>
              <a:tabLst>
                <a:tab pos="254000" algn="l"/>
              </a:tabLst>
            </a:pPr>
            <a:r>
              <a:rPr sz="1250" b="1" i="1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25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8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250" b="1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room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it’s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CPA,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ROAS,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impressions,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clicks,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spend,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remain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CPA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remains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high.</a:t>
            </a:r>
            <a:endParaRPr sz="1200" dirty="0">
              <a:latin typeface="Calibri"/>
              <a:cs typeface="Calibri"/>
            </a:endParaRPr>
          </a:p>
          <a:p>
            <a:pPr marL="254000" marR="612775" indent="-241935">
              <a:lnSpc>
                <a:spcPct val="113500"/>
              </a:lnSpc>
              <a:spcBef>
                <a:spcPts val="790"/>
              </a:spcBef>
              <a:buSzPct val="96000"/>
              <a:buFont typeface="Times New Roman"/>
              <a:buChar char="●"/>
              <a:tabLst>
                <a:tab pos="254000" algn="l"/>
              </a:tabLst>
            </a:pPr>
            <a:r>
              <a:rPr sz="1250" b="1" i="1" spc="90" dirty="0">
                <a:solidFill>
                  <a:srgbClr val="FFFFFF"/>
                </a:solidFill>
                <a:latin typeface="Calibri"/>
                <a:cs typeface="Calibri"/>
              </a:rPr>
              <a:t>62</a:t>
            </a:r>
            <a:r>
              <a:rPr sz="125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85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125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50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125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13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25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i="1" spc="95" dirty="0">
                <a:solidFill>
                  <a:srgbClr val="FFFFFF"/>
                </a:solidFill>
                <a:latin typeface="Calibri"/>
                <a:cs typeface="Calibri"/>
              </a:rPr>
              <a:t>clicks</a:t>
            </a:r>
            <a:r>
              <a:rPr sz="1250" b="1" i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&lt;1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ROAS,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highlighting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optimization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4331" y="4936553"/>
            <a:ext cx="95250" cy="1130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spc="-25" dirty="0">
                <a:solidFill>
                  <a:srgbClr val="0E171F"/>
                </a:solidFill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8292" y="414019"/>
            <a:ext cx="14852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>
                <a:solidFill>
                  <a:srgbClr val="2AD2C8"/>
                </a:solidFill>
              </a:rPr>
              <a:t>Keyword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2201" y="425958"/>
            <a:ext cx="186055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"/>
              </a:spcBef>
            </a:pPr>
            <a:r>
              <a:rPr sz="2700" b="1" spc="220" dirty="0">
                <a:solidFill>
                  <a:srgbClr val="0F171F"/>
                </a:solidFill>
                <a:latin typeface="Calibri"/>
                <a:cs typeface="Calibri"/>
              </a:rPr>
              <a:t>Takeaways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-1"/>
            <a:ext cx="3048000" cy="51266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0"/>
            <a:ext cx="3048000" cy="5143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3225" y="1599374"/>
            <a:ext cx="5164455" cy="21247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54000" marR="5080" indent="-241935">
              <a:lnSpc>
                <a:spcPct val="116100"/>
              </a:lnSpc>
              <a:spcBef>
                <a:spcPts val="80"/>
              </a:spcBef>
              <a:buClr>
                <a:srgbClr val="FFFFFF"/>
              </a:buClr>
              <a:buFont typeface="Times New Roman"/>
              <a:buChar char="●"/>
              <a:tabLst>
                <a:tab pos="254000" algn="l"/>
              </a:tabLst>
            </a:pP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Females,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individuals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aged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25–44,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household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income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brackets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rates.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Spring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(March/April)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motivates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refresh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kitchens 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gardens,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holiday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seasonal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home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improvement.</a:t>
            </a:r>
            <a:endParaRPr sz="1200" dirty="0">
              <a:latin typeface="Calibri"/>
              <a:cs typeface="Calibri"/>
            </a:endParaRPr>
          </a:p>
          <a:p>
            <a:pPr marL="826135" marR="105410" lvl="1" indent="-305435">
              <a:lnSpc>
                <a:spcPct val="114799"/>
              </a:lnSpc>
              <a:spcBef>
                <a:spcPts val="750"/>
              </a:spcBef>
              <a:buFont typeface="Times New Roman"/>
              <a:buChar char="○"/>
              <a:tabLst>
                <a:tab pos="826135" algn="l"/>
              </a:tabLst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Recommend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targeting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these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demographics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garden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kitchen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ad groups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maximize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conversions.</a:t>
            </a:r>
            <a:endParaRPr sz="1200" dirty="0">
              <a:latin typeface="Calibri"/>
              <a:cs typeface="Calibri"/>
            </a:endParaRPr>
          </a:p>
          <a:p>
            <a:pPr marL="254000" marR="156845" indent="-241935">
              <a:lnSpc>
                <a:spcPct val="114799"/>
              </a:lnSpc>
              <a:spcBef>
                <a:spcPts val="825"/>
              </a:spcBef>
              <a:buFont typeface="Times New Roman"/>
              <a:buChar char="●"/>
              <a:tabLst>
                <a:tab pos="254000" algn="l"/>
              </a:tabLst>
            </a:pP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seasonality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seems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huge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motivator,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recommend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extending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discounts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upcoming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holidays.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4331" y="4936553"/>
            <a:ext cx="95250" cy="1130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600" spc="-25" dirty="0">
                <a:solidFill>
                  <a:srgbClr val="0E171F"/>
                </a:solidFill>
                <a:latin typeface="Lucida Console"/>
                <a:cs typeface="Lucida Console"/>
              </a:rPr>
              <a:t>15</a:t>
            </a:r>
            <a:endParaRPr sz="600">
              <a:latin typeface="Lucida Console"/>
              <a:cs typeface="Lucida Consol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953125" y="-1"/>
            <a:ext cx="3190875" cy="5126990"/>
            <a:chOff x="5953125" y="-1"/>
            <a:chExt cx="3190875" cy="512699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3125" y="-1"/>
              <a:ext cx="3190875" cy="51266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600" y="2867024"/>
              <a:ext cx="2447925" cy="16287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4600" y="647699"/>
              <a:ext cx="2447925" cy="16287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0515" y="494411"/>
            <a:ext cx="240855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rgbClr val="2AD2C8"/>
                </a:solidFill>
              </a:rPr>
              <a:t>Demographics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91586" y="505968"/>
            <a:ext cx="186055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90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5"/>
              </a:spcBef>
            </a:pPr>
            <a:r>
              <a:rPr sz="2700" b="1" spc="220" dirty="0">
                <a:solidFill>
                  <a:srgbClr val="0F171F"/>
                </a:solidFill>
                <a:latin typeface="Calibri"/>
                <a:cs typeface="Calibri"/>
              </a:rPr>
              <a:t>Takeaways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26677E-7FCE-C9D0-0539-61925CE67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64772B-5681-5098-0FAE-6FD77644614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E991D9-2EC5-EA8C-26D8-8346EC074DC4}"/>
              </a:ext>
            </a:extLst>
          </p:cNvPr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C2D21CC-CEE7-DEB6-A92E-93A55EE6434A}"/>
              </a:ext>
            </a:extLst>
          </p:cNvPr>
          <p:cNvSpPr txBox="1"/>
          <p:nvPr/>
        </p:nvSpPr>
        <p:spPr>
          <a:xfrm>
            <a:off x="320738" y="3054350"/>
            <a:ext cx="4380230" cy="695325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4100" spc="-10" dirty="0">
                <a:solidFill>
                  <a:srgbClr val="0F171F"/>
                </a:solidFill>
                <a:latin typeface="Palatino Linotype"/>
                <a:cs typeface="Palatino Linotype"/>
              </a:rPr>
              <a:t>Recommendations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06F58DA-7704-DE79-2D4A-DCA7746DB710}"/>
              </a:ext>
            </a:extLst>
          </p:cNvPr>
          <p:cNvSpPr txBox="1"/>
          <p:nvPr/>
        </p:nvSpPr>
        <p:spPr>
          <a:xfrm>
            <a:off x="4810505" y="3104451"/>
            <a:ext cx="308102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54" dirty="0">
                <a:solidFill>
                  <a:srgbClr val="FFFFFF"/>
                </a:solidFill>
                <a:latin typeface="Palatino Linotype"/>
                <a:cs typeface="Palatino Linotype"/>
              </a:rPr>
              <a:t>&amp;</a:t>
            </a:r>
            <a:r>
              <a:rPr sz="41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Next</a:t>
            </a:r>
            <a:r>
              <a:rPr sz="41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4100" spc="40" dirty="0">
                <a:solidFill>
                  <a:srgbClr val="FFFFFF"/>
                </a:solidFill>
                <a:latin typeface="Palatino Linotype"/>
                <a:cs typeface="Palatino Linotype"/>
              </a:rPr>
              <a:t>Steps</a:t>
            </a:r>
            <a:endParaRPr sz="4100">
              <a:latin typeface="Palatino Linotype"/>
              <a:cs typeface="Palatino Linotype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A1280226-7FC2-6102-37C3-0C90E71262D3}"/>
              </a:ext>
            </a:extLst>
          </p:cNvPr>
          <p:cNvGrpSpPr/>
          <p:nvPr/>
        </p:nvGrpSpPr>
        <p:grpSpPr>
          <a:xfrm>
            <a:off x="123825" y="0"/>
            <a:ext cx="1900555" cy="3009900"/>
            <a:chOff x="123825" y="0"/>
            <a:chExt cx="1900555" cy="300990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6F401EF4-7961-78E5-107C-08EFFBED69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2737836-6290-E84F-4093-9F5D1FA500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B65B03CD-FD41-4C14-3FBA-FEA55DD9FBF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2409825"/>
              <a:ext cx="600075" cy="600075"/>
            </a:xfrm>
            <a:prstGeom prst="rect">
              <a:avLst/>
            </a:prstGeom>
          </p:spPr>
        </p:pic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5959785D-3C17-0D2F-C1BD-94162C0236D1}"/>
              </a:ext>
            </a:extLst>
          </p:cNvPr>
          <p:cNvSpPr txBox="1"/>
          <p:nvPr/>
        </p:nvSpPr>
        <p:spPr>
          <a:xfrm>
            <a:off x="396557" y="2883598"/>
            <a:ext cx="13652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80" dirty="0">
                <a:solidFill>
                  <a:srgbClr val="ECFF00"/>
                </a:solidFill>
                <a:latin typeface="Calibri"/>
                <a:cs typeface="Calibri"/>
              </a:rPr>
              <a:t>03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C133532B-E2F9-A12B-C175-C5E04104A926}"/>
              </a:ext>
            </a:extLst>
          </p:cNvPr>
          <p:cNvGrpSpPr/>
          <p:nvPr/>
        </p:nvGrpSpPr>
        <p:grpSpPr>
          <a:xfrm>
            <a:off x="0" y="0"/>
            <a:ext cx="9144000" cy="3020060"/>
            <a:chOff x="0" y="0"/>
            <a:chExt cx="9144000" cy="302006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555A023-C2A9-7B5B-A2D3-D0E8BADCE150}"/>
                </a:ext>
              </a:extLst>
            </p:cNvPr>
            <p:cNvSpPr/>
            <p:nvPr/>
          </p:nvSpPr>
          <p:spPr>
            <a:xfrm>
              <a:off x="328612" y="3014598"/>
              <a:ext cx="287020" cy="635"/>
            </a:xfrm>
            <a:custGeom>
              <a:avLst/>
              <a:gdLst/>
              <a:ahLst/>
              <a:cxnLst/>
              <a:rect l="l" t="t" r="r" b="b"/>
              <a:pathLst>
                <a:path w="287020" h="635">
                  <a:moveTo>
                    <a:pt x="286804" y="1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EE955211-9AB6-3689-DFE7-C87E2B14858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2647950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5FA722EA-335C-3D54-5A69-B9FF5857FE4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70734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Recommendations</a:t>
            </a:r>
            <a:r>
              <a:rPr spc="95" dirty="0"/>
              <a:t> </a:t>
            </a:r>
            <a:r>
              <a:rPr spc="-355" dirty="0"/>
              <a:t>&amp;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6251" y="218947"/>
            <a:ext cx="1849755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635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sz="2700" b="1" spc="204" dirty="0">
                <a:solidFill>
                  <a:srgbClr val="0F171F"/>
                </a:solidFill>
                <a:latin typeface="Calibri"/>
                <a:cs typeface="Calibri"/>
              </a:rPr>
              <a:t>Next</a:t>
            </a:r>
            <a:r>
              <a:rPr sz="2700" b="1" spc="105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2700" b="1" spc="280" dirty="0">
                <a:solidFill>
                  <a:srgbClr val="0F171F"/>
                </a:solidFill>
                <a:latin typeface="Calibri"/>
                <a:cs typeface="Calibri"/>
              </a:rPr>
              <a:t>Steps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8292" y="4768532"/>
            <a:ext cx="3061970" cy="92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*the</a:t>
            </a:r>
            <a:r>
              <a:rPr sz="500" b="1" spc="-3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National</a:t>
            </a:r>
            <a:r>
              <a:rPr sz="500" b="1" spc="9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Association</a:t>
            </a:r>
            <a:r>
              <a:rPr sz="500" b="1" spc="4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of</a:t>
            </a:r>
            <a:r>
              <a:rPr sz="500" b="1" spc="7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Realtors</a:t>
            </a:r>
            <a:r>
              <a:rPr sz="500" b="1" spc="-2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Fidelis</a:t>
            </a:r>
            <a:r>
              <a:rPr sz="500" b="1" spc="1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Mortgage,</a:t>
            </a:r>
            <a:r>
              <a:rPr sz="500" b="1" spc="7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Rocket</a:t>
            </a:r>
            <a:r>
              <a:rPr sz="500" b="1" spc="5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Mortgage,</a:t>
            </a:r>
            <a:r>
              <a:rPr sz="500" b="1" spc="80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Bank</a:t>
            </a:r>
            <a:r>
              <a:rPr sz="500" b="1" spc="-1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30" dirty="0">
                <a:solidFill>
                  <a:srgbClr val="B7B7B7"/>
                </a:solidFill>
                <a:latin typeface="Calibri"/>
                <a:cs typeface="Calibri"/>
              </a:rPr>
              <a:t>Rate,</a:t>
            </a:r>
            <a:r>
              <a:rPr sz="500" b="1" spc="75" dirty="0">
                <a:solidFill>
                  <a:srgbClr val="B7B7B7"/>
                </a:solidFill>
                <a:latin typeface="Calibri"/>
                <a:cs typeface="Calibri"/>
              </a:rPr>
              <a:t> </a:t>
            </a:r>
            <a:r>
              <a:rPr sz="500" b="1" spc="-10" dirty="0">
                <a:solidFill>
                  <a:srgbClr val="B7B7B7"/>
                </a:solidFill>
                <a:latin typeface="Calibri"/>
                <a:cs typeface="Calibri"/>
              </a:rPr>
              <a:t>Investopedia</a:t>
            </a:r>
            <a:endParaRPr sz="5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80694" y="820420"/>
            <a:ext cx="7821930" cy="3643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17500" algn="l"/>
              </a:tabLst>
            </a:pPr>
            <a:r>
              <a:rPr sz="1200" b="1" spc="90" dirty="0">
                <a:solidFill>
                  <a:srgbClr val="FFFFFF"/>
                </a:solidFill>
                <a:latin typeface="+mn-lt"/>
                <a:cs typeface="Calibri"/>
              </a:rPr>
              <a:t>Considerations</a:t>
            </a:r>
            <a:r>
              <a:rPr sz="1200" b="1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+mn-lt"/>
                <a:cs typeface="Calibri"/>
              </a:rPr>
              <a:t>for</a:t>
            </a:r>
            <a:r>
              <a:rPr sz="1200" b="1" spc="1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+mn-lt"/>
                <a:cs typeface="Calibri"/>
              </a:rPr>
              <a:t>recommendations</a:t>
            </a:r>
            <a:r>
              <a:rPr sz="1200" b="1" spc="8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-150" dirty="0">
                <a:solidFill>
                  <a:srgbClr val="FFFFFF"/>
                </a:solidFill>
                <a:latin typeface="+mn-lt"/>
                <a:cs typeface="Calibri"/>
              </a:rPr>
              <a:t>&amp;</a:t>
            </a:r>
            <a:r>
              <a:rPr sz="1200" b="1" spc="-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+mn-lt"/>
                <a:cs typeface="Calibri"/>
              </a:rPr>
              <a:t>next</a:t>
            </a:r>
            <a:r>
              <a:rPr sz="1200" b="1" spc="1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+mn-lt"/>
                <a:cs typeface="Calibri"/>
              </a:rPr>
              <a:t>steps:</a:t>
            </a:r>
            <a:endParaRPr sz="1200" dirty="0">
              <a:latin typeface="+mn-lt"/>
              <a:cs typeface="Calibri"/>
            </a:endParaRPr>
          </a:p>
          <a:p>
            <a:pPr marL="546100" marR="137795" lvl="1" indent="-241300">
              <a:lnSpc>
                <a:spcPct val="101699"/>
              </a:lnSpc>
              <a:spcBef>
                <a:spcPts val="1240"/>
              </a:spcBef>
              <a:buFont typeface="Times New Roman"/>
              <a:buChar char="○"/>
              <a:tabLst>
                <a:tab pos="546100" algn="l"/>
              </a:tabLst>
            </a:pPr>
            <a:r>
              <a:rPr sz="1200" b="1" spc="60" dirty="0">
                <a:solidFill>
                  <a:srgbClr val="FFFFFF"/>
                </a:solidFill>
                <a:latin typeface="+mn-lt"/>
                <a:cs typeface="Calibri"/>
              </a:rPr>
              <a:t>Ad</a:t>
            </a:r>
            <a:r>
              <a:rPr sz="1200" b="1" spc="-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+mn-lt"/>
                <a:cs typeface="Calibri"/>
              </a:rPr>
              <a:t>Groups:</a:t>
            </a:r>
            <a:r>
              <a:rPr sz="1200" b="1" spc="2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Continue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allocate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budget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towards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“Brand”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ad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group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consider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removing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“General”</a:t>
            </a:r>
            <a:r>
              <a:rPr sz="1200" spc="-7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as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an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ad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group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allocate</a:t>
            </a:r>
            <a:r>
              <a:rPr sz="1200" spc="3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more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money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towards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other 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better-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performing</a:t>
            </a:r>
            <a:r>
              <a:rPr sz="1200" spc="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as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groups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such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as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“Kitchen</a:t>
            </a:r>
            <a:r>
              <a:rPr sz="1200" spc="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&amp;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Kitchenware”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“Lawn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&amp;</a:t>
            </a:r>
            <a:r>
              <a:rPr sz="1200" spc="3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Garden”</a:t>
            </a:r>
            <a:endParaRPr sz="1200" dirty="0">
              <a:latin typeface="+mn-lt"/>
              <a:cs typeface="Arial"/>
            </a:endParaRPr>
          </a:p>
          <a:p>
            <a:pPr marL="546100" lvl="1" indent="-241300">
              <a:lnSpc>
                <a:spcPct val="100000"/>
              </a:lnSpc>
              <a:spcBef>
                <a:spcPts val="960"/>
              </a:spcBef>
              <a:buFont typeface="Times New Roman"/>
              <a:buChar char="○"/>
              <a:tabLst>
                <a:tab pos="546100" algn="l"/>
              </a:tabLst>
            </a:pPr>
            <a:r>
              <a:rPr sz="1200" b="1" spc="80" dirty="0">
                <a:solidFill>
                  <a:srgbClr val="FFFFFF"/>
                </a:solidFill>
                <a:latin typeface="+mn-lt"/>
                <a:cs typeface="Calibri"/>
              </a:rPr>
              <a:t>Keywords:</a:t>
            </a:r>
            <a:endParaRPr sz="1200" dirty="0">
              <a:latin typeface="+mn-lt"/>
              <a:cs typeface="Calibri"/>
            </a:endParaRPr>
          </a:p>
          <a:p>
            <a:pPr marL="1233170" marR="5080" lvl="2" indent="-305435">
              <a:lnSpc>
                <a:spcPts val="1430"/>
              </a:lnSpc>
              <a:spcBef>
                <a:spcPts val="1095"/>
              </a:spcBef>
              <a:buFont typeface="Times New Roman"/>
              <a:buChar char="■"/>
              <a:tabLst>
                <a:tab pos="1233170" algn="l"/>
              </a:tabLst>
            </a:pP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Pause</a:t>
            </a:r>
            <a:r>
              <a:rPr sz="1200" spc="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low</a:t>
            </a:r>
            <a:r>
              <a:rPr sz="1200" spc="-3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performing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keywords</a:t>
            </a:r>
            <a:r>
              <a:rPr sz="1200" spc="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(all</a:t>
            </a:r>
            <a:r>
              <a:rPr sz="1200" spc="-3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0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clicks or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&lt;1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ROAS)</a:t>
            </a:r>
            <a:r>
              <a:rPr sz="1200" spc="-8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test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out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different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keywords</a:t>
            </a:r>
            <a:r>
              <a:rPr sz="1200" spc="-6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that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are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similar</a:t>
            </a:r>
            <a:r>
              <a:rPr sz="1200" spc="-3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</a:t>
            </a:r>
            <a:r>
              <a:rPr sz="1200" spc="-6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keywords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that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are</a:t>
            </a:r>
            <a:r>
              <a:rPr sz="1200" spc="-6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receiving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high</a:t>
            </a:r>
            <a:r>
              <a:rPr sz="1200" spc="-6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conversion.</a:t>
            </a:r>
            <a:endParaRPr sz="1200" dirty="0">
              <a:latin typeface="+mn-lt"/>
              <a:cs typeface="Arial"/>
            </a:endParaRPr>
          </a:p>
          <a:p>
            <a:pPr marL="1232535" lvl="2" indent="-304800">
              <a:lnSpc>
                <a:spcPct val="100000"/>
              </a:lnSpc>
              <a:spcBef>
                <a:spcPts val="994"/>
              </a:spcBef>
              <a:buFont typeface="Times New Roman"/>
              <a:buChar char="■"/>
              <a:tabLst>
                <a:tab pos="1232535" algn="l"/>
              </a:tabLst>
            </a:pP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Increase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spend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top</a:t>
            </a:r>
            <a:r>
              <a:rPr sz="120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performing</a:t>
            </a:r>
            <a:r>
              <a:rPr sz="120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keywords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drive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more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conversions</a:t>
            </a:r>
            <a:r>
              <a:rPr sz="1200" spc="-7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ROAS.</a:t>
            </a:r>
            <a:endParaRPr sz="1200" dirty="0">
              <a:latin typeface="+mn-lt"/>
              <a:cs typeface="Arial"/>
            </a:endParaRPr>
          </a:p>
          <a:p>
            <a:pPr marL="1233170" marR="8255" lvl="2" indent="-305435">
              <a:lnSpc>
                <a:spcPts val="1430"/>
              </a:lnSpc>
              <a:spcBef>
                <a:spcPts val="1019"/>
              </a:spcBef>
              <a:buFont typeface="Times New Roman"/>
              <a:buChar char="■"/>
              <a:tabLst>
                <a:tab pos="1233170" algn="l"/>
              </a:tabLst>
            </a:pP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Increase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bids</a:t>
            </a:r>
            <a:r>
              <a:rPr sz="1200" spc="-8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especially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for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+mn-lt"/>
                <a:cs typeface="Arial"/>
              </a:rPr>
              <a:t>Garden</a:t>
            </a:r>
            <a:r>
              <a:rPr sz="1200" i="1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+mn-lt"/>
                <a:cs typeface="Arial"/>
              </a:rPr>
              <a:t>Center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,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since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summer</a:t>
            </a:r>
            <a:r>
              <a:rPr sz="1200" spc="-3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coming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up,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+mn-lt"/>
                <a:cs typeface="Arial"/>
              </a:rPr>
              <a:t>Home</a:t>
            </a:r>
            <a:r>
              <a:rPr sz="1200" i="1" spc="-7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+mn-lt"/>
                <a:cs typeface="Arial"/>
              </a:rPr>
              <a:t>Improvement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,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since</a:t>
            </a:r>
            <a:r>
              <a:rPr sz="1200" spc="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more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houses</a:t>
            </a:r>
            <a:r>
              <a:rPr sz="1200" spc="-6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are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bought/sold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in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warmer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months*.</a:t>
            </a:r>
            <a:endParaRPr sz="1200" dirty="0">
              <a:latin typeface="+mn-lt"/>
              <a:cs typeface="Arial"/>
            </a:endParaRPr>
          </a:p>
          <a:p>
            <a:pPr marL="1233170" marR="362585" lvl="2" indent="-305435">
              <a:lnSpc>
                <a:spcPts val="1430"/>
              </a:lnSpc>
              <a:spcBef>
                <a:spcPts val="1050"/>
              </a:spcBef>
              <a:buFont typeface="Times New Roman"/>
              <a:buChar char="■"/>
              <a:tabLst>
                <a:tab pos="1233170" algn="l"/>
              </a:tabLst>
            </a:pPr>
            <a:r>
              <a:rPr sz="1200" i="1" dirty="0">
                <a:solidFill>
                  <a:srgbClr val="FFFFFF"/>
                </a:solidFill>
                <a:latin typeface="+mn-lt"/>
                <a:cs typeface="Arial"/>
              </a:rPr>
              <a:t>Home</a:t>
            </a:r>
            <a:r>
              <a:rPr sz="1200" i="1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+mn-lt"/>
                <a:cs typeface="Arial"/>
              </a:rPr>
              <a:t>Services</a:t>
            </a:r>
            <a:r>
              <a:rPr sz="1200" i="1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has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strong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metrics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that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proves</a:t>
            </a:r>
            <a:r>
              <a:rPr sz="1200" spc="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potential. Increase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bid</a:t>
            </a:r>
            <a:r>
              <a:rPr sz="120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change</a:t>
            </a:r>
            <a:r>
              <a:rPr sz="1200" spc="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ad</a:t>
            </a:r>
            <a:r>
              <a:rPr sz="1200" spc="-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copy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to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improve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impressions,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CTR,</a:t>
            </a:r>
            <a:r>
              <a:rPr sz="1200" spc="-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CPC,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CVR.</a:t>
            </a:r>
            <a:endParaRPr sz="1200" dirty="0">
              <a:latin typeface="+mn-lt"/>
              <a:cs typeface="Arial"/>
            </a:endParaRPr>
          </a:p>
          <a:p>
            <a:pPr marL="546100" lvl="1" indent="-241300">
              <a:lnSpc>
                <a:spcPct val="100000"/>
              </a:lnSpc>
              <a:spcBef>
                <a:spcPts val="915"/>
              </a:spcBef>
              <a:buFont typeface="Times New Roman"/>
              <a:buChar char="○"/>
              <a:tabLst>
                <a:tab pos="546100" algn="l"/>
              </a:tabLst>
            </a:pPr>
            <a:r>
              <a:rPr sz="1200" b="1" spc="85" dirty="0">
                <a:solidFill>
                  <a:srgbClr val="FFFFFF"/>
                </a:solidFill>
                <a:latin typeface="+mn-lt"/>
                <a:cs typeface="Calibri"/>
              </a:rPr>
              <a:t>Demographics:</a:t>
            </a:r>
            <a:r>
              <a:rPr sz="1200" b="1" spc="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Continue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targeting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females,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ages</a:t>
            </a:r>
            <a:r>
              <a:rPr sz="1200" spc="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25-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44,</a:t>
            </a:r>
            <a:r>
              <a:rPr sz="1200" spc="-2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top</a:t>
            </a:r>
            <a:r>
              <a:rPr sz="1200" spc="-5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10%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household</a:t>
            </a:r>
            <a:r>
              <a:rPr sz="1200" spc="-5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incomes.</a:t>
            </a:r>
            <a:endParaRPr sz="1200" dirty="0">
              <a:latin typeface="+mn-lt"/>
              <a:cs typeface="Arial"/>
            </a:endParaRPr>
          </a:p>
          <a:p>
            <a:pPr marL="546100" lvl="1" indent="-241300">
              <a:lnSpc>
                <a:spcPct val="100000"/>
              </a:lnSpc>
              <a:spcBef>
                <a:spcPts val="1040"/>
              </a:spcBef>
              <a:buFont typeface="Times New Roman"/>
              <a:buChar char="○"/>
              <a:tabLst>
                <a:tab pos="546100" algn="l"/>
              </a:tabLst>
            </a:pPr>
            <a:r>
              <a:rPr sz="1200" b="1" spc="114" dirty="0">
                <a:solidFill>
                  <a:srgbClr val="FFFFFF"/>
                </a:solidFill>
                <a:latin typeface="+mn-lt"/>
                <a:cs typeface="Calibri"/>
              </a:rPr>
              <a:t>Search</a:t>
            </a:r>
            <a:r>
              <a:rPr sz="1200" b="1" spc="4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+mn-lt"/>
                <a:cs typeface="Calibri"/>
              </a:rPr>
              <a:t>Ad</a:t>
            </a:r>
            <a:r>
              <a:rPr sz="1200" b="1" spc="2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+mn-lt"/>
                <a:cs typeface="Calibri"/>
              </a:rPr>
              <a:t>Creative:</a:t>
            </a:r>
            <a:r>
              <a:rPr sz="1200" b="1" spc="-1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A/B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test</a:t>
            </a:r>
            <a:r>
              <a:rPr sz="1200" spc="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recommendations</a:t>
            </a:r>
            <a:r>
              <a:rPr sz="1200" spc="4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for</a:t>
            </a:r>
            <a:r>
              <a:rPr sz="120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new</a:t>
            </a:r>
            <a:r>
              <a:rPr sz="1200" spc="-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search</a:t>
            </a:r>
            <a:r>
              <a:rPr sz="1200" spc="-3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+mn-lt"/>
                <a:cs typeface="Arial"/>
              </a:rPr>
              <a:t>ad</a:t>
            </a:r>
            <a:r>
              <a:rPr sz="1200" spc="-3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+mn-lt"/>
                <a:cs typeface="Arial"/>
              </a:rPr>
              <a:t>headlines/descriptions.</a:t>
            </a:r>
            <a:endParaRPr sz="1200" dirty="0">
              <a:latin typeface="+mn-lt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97E73A-F1DE-B516-E66A-1BE21EE8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160417-F350-28D3-7B9B-D9D0E830FA4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8F1090-4797-8F35-29F6-3733525FD626}"/>
              </a:ext>
            </a:extLst>
          </p:cNvPr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2E9766-9BD1-0812-3335-2E3B15295E07}"/>
              </a:ext>
            </a:extLst>
          </p:cNvPr>
          <p:cNvSpPr txBox="1"/>
          <p:nvPr/>
        </p:nvSpPr>
        <p:spPr>
          <a:xfrm>
            <a:off x="323850" y="3104451"/>
            <a:ext cx="756767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100" dirty="0">
                <a:solidFill>
                  <a:schemeClr val="bg1"/>
                </a:solidFill>
                <a:latin typeface="Palatino Linotype"/>
                <a:cs typeface="Palatino Linotype"/>
              </a:rPr>
              <a:t>Q&amp;A</a:t>
            </a:r>
            <a:endParaRPr sz="4100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5252276-243C-4B35-A47C-A055561152C6}"/>
              </a:ext>
            </a:extLst>
          </p:cNvPr>
          <p:cNvGrpSpPr/>
          <p:nvPr/>
        </p:nvGrpSpPr>
        <p:grpSpPr>
          <a:xfrm>
            <a:off x="123825" y="0"/>
            <a:ext cx="1900555" cy="3009900"/>
            <a:chOff x="123825" y="0"/>
            <a:chExt cx="1900555" cy="300990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BD443EBB-2DC4-4A62-62E8-ADB186CFC16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953DF32-229C-7C7D-B0C6-13139B8B8A1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DD103341-E89F-9B79-6B9C-E54B9822896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2409825"/>
              <a:ext cx="600075" cy="600075"/>
            </a:xfrm>
            <a:prstGeom prst="rect">
              <a:avLst/>
            </a:prstGeom>
          </p:spPr>
        </p:pic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EA020F58-D3D1-408F-F993-1C6F22D96A54}"/>
              </a:ext>
            </a:extLst>
          </p:cNvPr>
          <p:cNvSpPr txBox="1"/>
          <p:nvPr/>
        </p:nvSpPr>
        <p:spPr>
          <a:xfrm>
            <a:off x="396557" y="2883598"/>
            <a:ext cx="136525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80" dirty="0">
                <a:solidFill>
                  <a:srgbClr val="ECFF00"/>
                </a:solidFill>
                <a:latin typeface="Calibri"/>
                <a:cs typeface="Calibri"/>
              </a:rPr>
              <a:t>0</a:t>
            </a:r>
            <a:r>
              <a:rPr lang="en-US" sz="650" b="1" spc="80" dirty="0">
                <a:solidFill>
                  <a:srgbClr val="ECFF00"/>
                </a:solidFill>
                <a:latin typeface="Calibri"/>
                <a:cs typeface="Calibri"/>
              </a:rPr>
              <a:t>4</a:t>
            </a:r>
            <a:endParaRPr sz="650" dirty="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1F4B1CC-EDF8-B728-B082-873AF04565E3}"/>
              </a:ext>
            </a:extLst>
          </p:cNvPr>
          <p:cNvGrpSpPr/>
          <p:nvPr/>
        </p:nvGrpSpPr>
        <p:grpSpPr>
          <a:xfrm>
            <a:off x="0" y="0"/>
            <a:ext cx="9144000" cy="3020060"/>
            <a:chOff x="0" y="0"/>
            <a:chExt cx="9144000" cy="302006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FFAA994-492C-87CD-8FBD-8129702B1ECF}"/>
                </a:ext>
              </a:extLst>
            </p:cNvPr>
            <p:cNvSpPr/>
            <p:nvPr/>
          </p:nvSpPr>
          <p:spPr>
            <a:xfrm>
              <a:off x="328612" y="3014598"/>
              <a:ext cx="287020" cy="635"/>
            </a:xfrm>
            <a:custGeom>
              <a:avLst/>
              <a:gdLst/>
              <a:ahLst/>
              <a:cxnLst/>
              <a:rect l="l" t="t" r="r" b="b"/>
              <a:pathLst>
                <a:path w="287020" h="635">
                  <a:moveTo>
                    <a:pt x="286804" y="1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C4E77FAC-4FE2-474A-66AC-99A22B948E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2647950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64363866-0739-10FA-AA90-4ED24BFF2C6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67122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5" cy="2571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90926" y="2681351"/>
              <a:ext cx="0" cy="243204"/>
            </a:xfrm>
            <a:custGeom>
              <a:avLst/>
              <a:gdLst/>
              <a:ahLst/>
              <a:cxnLst/>
              <a:rect l="l" t="t" r="r" b="b"/>
              <a:pathLst>
                <a:path h="243205">
                  <a:moveTo>
                    <a:pt x="0" y="0"/>
                  </a:moveTo>
                  <a:lnTo>
                    <a:pt x="0" y="242697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8292" y="3104451"/>
            <a:ext cx="177355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Agenda</a:t>
            </a:r>
            <a:endParaRPr sz="41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9808" y="2806128"/>
            <a:ext cx="13589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75" dirty="0">
                <a:solidFill>
                  <a:srgbClr val="ECFF00"/>
                </a:solidFill>
                <a:latin typeface="Calibri"/>
                <a:cs typeface="Calibri"/>
              </a:rPr>
              <a:t>02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02635" y="1775079"/>
            <a:ext cx="500888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sz="975" spc="-37" baseline="4273" dirty="0">
                <a:solidFill>
                  <a:srgbClr val="ECFF00"/>
                </a:solidFill>
              </a:rPr>
              <a:t>01</a:t>
            </a:r>
            <a:r>
              <a:rPr sz="975" baseline="4273" dirty="0">
                <a:solidFill>
                  <a:srgbClr val="ECFF00"/>
                </a:solidFill>
              </a:rPr>
              <a:t>	</a:t>
            </a:r>
            <a:r>
              <a:rPr sz="2700" spc="225" dirty="0"/>
              <a:t>Campaign</a:t>
            </a:r>
            <a:r>
              <a:rPr sz="2700" spc="70" dirty="0"/>
              <a:t> </a:t>
            </a:r>
            <a:r>
              <a:rPr sz="2700" spc="200" dirty="0"/>
              <a:t>Objectives</a:t>
            </a:r>
            <a:r>
              <a:rPr sz="2700" spc="85" dirty="0"/>
              <a:t> </a:t>
            </a:r>
            <a:r>
              <a:rPr sz="2700" spc="-305" dirty="0"/>
              <a:t>&amp;</a:t>
            </a:r>
            <a:r>
              <a:rPr sz="2700" spc="50" dirty="0"/>
              <a:t> </a:t>
            </a:r>
            <a:r>
              <a:rPr sz="2700" spc="145" dirty="0"/>
              <a:t>KPIs</a:t>
            </a:r>
            <a:endParaRPr sz="2700"/>
          </a:p>
          <a:p>
            <a:pPr marL="440690">
              <a:lnSpc>
                <a:spcPct val="100000"/>
              </a:lnSpc>
              <a:spcBef>
                <a:spcPts val="2885"/>
              </a:spcBef>
            </a:pPr>
            <a:r>
              <a:rPr spc="220" dirty="0"/>
              <a:t>Insights</a:t>
            </a:r>
            <a:r>
              <a:rPr spc="75" dirty="0"/>
              <a:t> </a:t>
            </a:r>
            <a:r>
              <a:rPr spc="-305" dirty="0"/>
              <a:t>&amp;</a:t>
            </a:r>
            <a:r>
              <a:rPr spc="120" dirty="0"/>
              <a:t> </a:t>
            </a:r>
            <a:r>
              <a:rPr spc="250" dirty="0"/>
              <a:t>Key</a:t>
            </a:r>
            <a:r>
              <a:rPr spc="65" dirty="0"/>
              <a:t> </a:t>
            </a:r>
            <a:r>
              <a:rPr spc="225" dirty="0"/>
              <a:t>Takeaways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3825" y="0"/>
            <a:ext cx="2972435" cy="4481830"/>
            <a:chOff x="123825" y="0"/>
            <a:chExt cx="2972435" cy="4481830"/>
          </a:xfrm>
        </p:grpSpPr>
        <p:sp>
          <p:nvSpPr>
            <p:cNvPr id="10" name="object 10"/>
            <p:cNvSpPr/>
            <p:nvPr/>
          </p:nvSpPr>
          <p:spPr>
            <a:xfrm>
              <a:off x="3090926" y="1900301"/>
              <a:ext cx="0" cy="243204"/>
            </a:xfrm>
            <a:custGeom>
              <a:avLst/>
              <a:gdLst/>
              <a:ahLst/>
              <a:cxnLst/>
              <a:rect l="l" t="t" r="r" b="b"/>
              <a:pathLst>
                <a:path h="243205">
                  <a:moveTo>
                    <a:pt x="0" y="0"/>
                  </a:moveTo>
                  <a:lnTo>
                    <a:pt x="0" y="242697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0926" y="4233862"/>
              <a:ext cx="0" cy="243204"/>
            </a:xfrm>
            <a:custGeom>
              <a:avLst/>
              <a:gdLst/>
              <a:ahLst/>
              <a:cxnLst/>
              <a:rect l="l" t="t" r="r" b="b"/>
              <a:pathLst>
                <a:path h="243204">
                  <a:moveTo>
                    <a:pt x="0" y="0"/>
                  </a:moveTo>
                  <a:lnTo>
                    <a:pt x="0" y="242697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6760" y="3361054"/>
            <a:ext cx="5776595" cy="1183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  <a:tabLst>
                <a:tab pos="456565" algn="l"/>
              </a:tabLst>
            </a:pPr>
            <a:r>
              <a:rPr sz="975" b="1" spc="112" baseline="4273" dirty="0">
                <a:solidFill>
                  <a:srgbClr val="ECFF00"/>
                </a:solidFill>
                <a:latin typeface="Calibri"/>
                <a:cs typeface="Calibri"/>
              </a:rPr>
              <a:t>03</a:t>
            </a:r>
            <a:r>
              <a:rPr sz="975" b="1" baseline="4273" dirty="0">
                <a:solidFill>
                  <a:srgbClr val="ECFF00"/>
                </a:solidFill>
                <a:latin typeface="Calibri"/>
                <a:cs typeface="Calibri"/>
              </a:rPr>
              <a:t>	</a:t>
            </a:r>
            <a:r>
              <a:rPr sz="2700" b="1" spc="210" dirty="0">
                <a:solidFill>
                  <a:srgbClr val="FFFFFF"/>
                </a:solidFill>
                <a:latin typeface="Calibri"/>
                <a:cs typeface="Calibri"/>
              </a:rPr>
              <a:t>Recommendations</a:t>
            </a:r>
            <a:r>
              <a:rPr sz="27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-30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700" b="1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04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7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70" dirty="0">
                <a:solidFill>
                  <a:srgbClr val="FFFFFF"/>
                </a:solidFill>
                <a:latin typeface="Calibri"/>
                <a:cs typeface="Calibri"/>
              </a:rPr>
              <a:t>Steps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30"/>
              </a:spcBef>
              <a:tabLst>
                <a:tab pos="456565" algn="l"/>
              </a:tabLst>
            </a:pPr>
            <a:r>
              <a:rPr sz="975" b="1" spc="120" baseline="4273" dirty="0">
                <a:solidFill>
                  <a:srgbClr val="ECFF00"/>
                </a:solidFill>
                <a:latin typeface="Calibri"/>
                <a:cs typeface="Calibri"/>
              </a:rPr>
              <a:t>04</a:t>
            </a:r>
            <a:r>
              <a:rPr sz="975" b="1" baseline="4273" dirty="0">
                <a:solidFill>
                  <a:srgbClr val="ECFF00"/>
                </a:solidFill>
                <a:latin typeface="Calibri"/>
                <a:cs typeface="Calibri"/>
              </a:rPr>
              <a:t>	</a:t>
            </a:r>
            <a:r>
              <a:rPr sz="2700" b="1" spc="-25" dirty="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0926" y="3481451"/>
            <a:ext cx="0" cy="243204"/>
          </a:xfrm>
          <a:custGeom>
            <a:avLst/>
            <a:gdLst/>
            <a:ahLst/>
            <a:cxnLst/>
            <a:rect l="l" t="t" r="r" b="b"/>
            <a:pathLst>
              <a:path h="243204">
                <a:moveTo>
                  <a:pt x="0" y="0"/>
                </a:moveTo>
                <a:lnTo>
                  <a:pt x="0" y="242697"/>
                </a:lnTo>
              </a:path>
            </a:pathLst>
          </a:custGeom>
          <a:ln w="9525">
            <a:solidFill>
              <a:srgbClr val="EC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242824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0738" y="3054350"/>
            <a:ext cx="2489137" cy="695325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r>
              <a:rPr lang="en-US" sz="4100" spc="-10" dirty="0">
                <a:solidFill>
                  <a:srgbClr val="0F171F"/>
                </a:solidFill>
                <a:latin typeface="Palatino Linotype"/>
                <a:cs typeface="Palatino Linotype"/>
              </a:rPr>
              <a:t>Campaign </a:t>
            </a:r>
            <a:endParaRPr lang="en-US" sz="41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652" y="3104451"/>
            <a:ext cx="4976874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1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Objective &amp;  KPIs</a:t>
            </a:r>
            <a:endParaRPr sz="410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825" y="0"/>
            <a:ext cx="1900555" cy="3009900"/>
            <a:chOff x="123825" y="0"/>
            <a:chExt cx="1900555" cy="30099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2409825"/>
              <a:ext cx="600075" cy="6000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6557" y="2883598"/>
            <a:ext cx="136525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80" dirty="0">
                <a:solidFill>
                  <a:srgbClr val="ECFF00"/>
                </a:solidFill>
                <a:latin typeface="Calibri"/>
                <a:cs typeface="Calibri"/>
              </a:rPr>
              <a:t>0</a:t>
            </a:r>
            <a:r>
              <a:rPr lang="en-US" sz="650" b="1" spc="80" dirty="0">
                <a:solidFill>
                  <a:srgbClr val="ECFF00"/>
                </a:solidFill>
                <a:latin typeface="Calibri"/>
                <a:cs typeface="Calibri"/>
              </a:rPr>
              <a:t>1</a:t>
            </a:r>
            <a:endParaRPr sz="65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3020060"/>
            <a:chOff x="0" y="0"/>
            <a:chExt cx="9144000" cy="3020060"/>
          </a:xfrm>
        </p:grpSpPr>
        <p:sp>
          <p:nvSpPr>
            <p:cNvPr id="13" name="object 13"/>
            <p:cNvSpPr/>
            <p:nvPr/>
          </p:nvSpPr>
          <p:spPr>
            <a:xfrm>
              <a:off x="328612" y="3014598"/>
              <a:ext cx="287020" cy="635"/>
            </a:xfrm>
            <a:custGeom>
              <a:avLst/>
              <a:gdLst/>
              <a:ahLst/>
              <a:cxnLst/>
              <a:rect l="l" t="t" r="r" b="b"/>
              <a:pathLst>
                <a:path w="287020" h="635">
                  <a:moveTo>
                    <a:pt x="286804" y="1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26479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59" y="311785"/>
            <a:ext cx="166560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Executive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1304" y="323977"/>
            <a:ext cx="156210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10"/>
              </a:spcBef>
            </a:pPr>
            <a:r>
              <a:rPr sz="2700" b="1" spc="200" dirty="0">
                <a:solidFill>
                  <a:srgbClr val="0F171F"/>
                </a:solidFill>
                <a:latin typeface="Calibri"/>
                <a:cs typeface="Calibri"/>
              </a:rPr>
              <a:t>Summary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7355" y="1018794"/>
            <a:ext cx="114998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200" b="1" spc="75" dirty="0">
                <a:solidFill>
                  <a:srgbClr val="0F171F"/>
                </a:solidFill>
                <a:latin typeface="Calibri"/>
                <a:cs typeface="Calibri"/>
              </a:rPr>
              <a:t>Client</a:t>
            </a:r>
            <a:r>
              <a:rPr sz="1200" b="1" spc="20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45" dirty="0">
                <a:solidFill>
                  <a:srgbClr val="0F171F"/>
                </a:solidFill>
                <a:latin typeface="Calibri"/>
                <a:cs typeface="Calibri"/>
              </a:rPr>
              <a:t>Overview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314959" y="1189609"/>
            <a:ext cx="776160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Depot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 largest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Improvement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Retail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Corporations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categories: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DIY,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Appliances,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Brand,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Kitchen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4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Kitchenware,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Lawn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4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Garden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355" y="1828419"/>
            <a:ext cx="87312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00" b="1" spc="75" dirty="0">
                <a:solidFill>
                  <a:srgbClr val="0F171F"/>
                </a:solidFill>
                <a:latin typeface="Calibri"/>
                <a:cs typeface="Calibri"/>
              </a:rPr>
              <a:t>Client</a:t>
            </a:r>
            <a:r>
              <a:rPr sz="1200" b="1" spc="15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0F171F"/>
                </a:solidFill>
                <a:latin typeface="Calibri"/>
                <a:cs typeface="Calibri"/>
              </a:rPr>
              <a:t>Goals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959" y="2000186"/>
            <a:ext cx="85775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orders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dates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March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24,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2025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6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April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23,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2025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355" y="2447544"/>
            <a:ext cx="31940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00" b="1" spc="55" dirty="0">
                <a:latin typeface="Calibri"/>
                <a:cs typeface="Calibri"/>
              </a:rPr>
              <a:t>KPIs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959" y="2620581"/>
            <a:ext cx="8078470" cy="40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“maximizing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conversions,”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emphasis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conversions,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conversion,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conversion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rate,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355" y="3257169"/>
            <a:ext cx="919480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200" b="1" dirty="0">
                <a:solidFill>
                  <a:srgbClr val="0F171F"/>
                </a:solidFill>
                <a:latin typeface="Calibri"/>
                <a:cs typeface="Calibri"/>
              </a:rPr>
              <a:t>Our</a:t>
            </a:r>
            <a:r>
              <a:rPr sz="1200" b="1" spc="135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0F171F"/>
                </a:solidFill>
                <a:latin typeface="Calibri"/>
                <a:cs typeface="Calibri"/>
              </a:rPr>
              <a:t>Findings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959" y="3431857"/>
            <a:ext cx="843470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campaign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brand,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lawn </a:t>
            </a:r>
            <a:r>
              <a:rPr sz="1200" b="1" spc="-14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gardening,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kitchen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4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kitchenware,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low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searches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355" y="4066756"/>
            <a:ext cx="1009650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200" b="1" spc="50" dirty="0">
                <a:solidFill>
                  <a:srgbClr val="0F171F"/>
                </a:solidFill>
                <a:latin typeface="Calibri"/>
                <a:cs typeface="Calibri"/>
              </a:rPr>
              <a:t>Our</a:t>
            </a:r>
            <a:r>
              <a:rPr sz="1200" b="1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0F171F"/>
                </a:solidFill>
                <a:latin typeface="Calibri"/>
                <a:cs typeface="Calibri"/>
              </a:rPr>
              <a:t>Approach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4959" y="4242752"/>
            <a:ext cx="7880984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Compare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group,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looking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keywords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highest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0" dirty="0">
                <a:solidFill>
                  <a:srgbClr val="FFFFFF"/>
                </a:solidFill>
                <a:latin typeface="Calibri"/>
                <a:cs typeface="Calibri"/>
              </a:rPr>
              <a:t>cost-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5554" y="1104900"/>
            <a:ext cx="938530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b="1" spc="60" dirty="0">
                <a:solidFill>
                  <a:srgbClr val="0F171F"/>
                </a:solidFill>
                <a:latin typeface="Calibri"/>
                <a:cs typeface="Calibri"/>
              </a:rPr>
              <a:t>Impressions: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1094740"/>
            <a:ext cx="35420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displayed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554" y="1647825"/>
            <a:ext cx="49212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200" b="1" spc="75" dirty="0">
                <a:solidFill>
                  <a:srgbClr val="0F171F"/>
                </a:solidFill>
                <a:latin typeface="Calibri"/>
                <a:cs typeface="Calibri"/>
              </a:rPr>
              <a:t>Clicks: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217" y="1638236"/>
            <a:ext cx="40011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times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have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interacted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554" y="2200275"/>
            <a:ext cx="328930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00" b="1" spc="60" dirty="0">
                <a:solidFill>
                  <a:srgbClr val="0F171F"/>
                </a:solidFill>
                <a:latin typeface="Calibri"/>
                <a:cs typeface="Calibri"/>
              </a:rPr>
              <a:t>CTR: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405" y="2191702"/>
            <a:ext cx="62515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rate;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times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clicked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versus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viewing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554" y="2752725"/>
            <a:ext cx="66230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200" b="1" spc="105" dirty="0">
                <a:solidFill>
                  <a:srgbClr val="0F171F"/>
                </a:solidFill>
                <a:latin typeface="Calibri"/>
                <a:cs typeface="Calibri"/>
              </a:rPr>
              <a:t>Avg</a:t>
            </a:r>
            <a:r>
              <a:rPr sz="1200" b="1" spc="10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0F171F"/>
                </a:solidFill>
                <a:latin typeface="Calibri"/>
                <a:cs typeface="Calibri"/>
              </a:rPr>
              <a:t>CPC: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1397" y="2745041"/>
            <a:ext cx="3455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cost/total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clicks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54" y="3295650"/>
            <a:ext cx="96202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sz="1200" b="1" spc="70" dirty="0">
                <a:solidFill>
                  <a:srgbClr val="0F171F"/>
                </a:solidFill>
                <a:latin typeface="Calibri"/>
                <a:cs typeface="Calibri"/>
              </a:rPr>
              <a:t>Conversions: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21816" y="3288982"/>
            <a:ext cx="1724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Orders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placed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554" y="3848150"/>
            <a:ext cx="827405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7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200" b="1" spc="70" dirty="0">
                <a:solidFill>
                  <a:srgbClr val="0F171F"/>
                </a:solidFill>
                <a:latin typeface="Calibri"/>
                <a:cs typeface="Calibri"/>
              </a:rPr>
              <a:t>Cost/Conv: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6497" y="3843020"/>
            <a:ext cx="494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35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conversion;</a:t>
            </a:r>
            <a:r>
              <a:rPr sz="120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5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sale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5554" y="4391075"/>
            <a:ext cx="1313180" cy="190500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ts val="1435"/>
              </a:lnSpc>
              <a:spcBef>
                <a:spcPts val="65"/>
              </a:spcBef>
            </a:pPr>
            <a:r>
              <a:rPr sz="1200" b="1" spc="80" dirty="0">
                <a:solidFill>
                  <a:srgbClr val="0F171F"/>
                </a:solidFill>
                <a:latin typeface="Calibri"/>
                <a:cs typeface="Calibri"/>
              </a:rPr>
              <a:t>Conv.</a:t>
            </a:r>
            <a:r>
              <a:rPr sz="1200" b="1" spc="40" dirty="0">
                <a:solidFill>
                  <a:srgbClr val="0F171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0F171F"/>
                </a:solidFill>
                <a:latin typeface="Calibri"/>
                <a:cs typeface="Calibri"/>
              </a:rPr>
              <a:t>Value/Cost: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2844" y="4386579"/>
            <a:ext cx="20929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ads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(ROAS)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8292" y="368299"/>
            <a:ext cx="447167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0" dirty="0"/>
              <a:t>Key</a:t>
            </a:r>
            <a:r>
              <a:rPr spc="150" dirty="0"/>
              <a:t> </a:t>
            </a:r>
            <a:r>
              <a:rPr spc="200" dirty="0"/>
              <a:t>Performance</a:t>
            </a:r>
            <a:r>
              <a:rPr spc="100" dirty="0"/>
              <a:t> </a:t>
            </a:r>
            <a:r>
              <a:rPr spc="175" dirty="0"/>
              <a:t>Indicator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46701" y="380111"/>
            <a:ext cx="2091055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10"/>
              </a:spcBef>
            </a:pPr>
            <a:r>
              <a:rPr sz="2700" b="1" spc="185" dirty="0">
                <a:solidFill>
                  <a:srgbClr val="0F171F"/>
                </a:solidFill>
                <a:latin typeface="Calibri"/>
                <a:cs typeface="Calibri"/>
              </a:rPr>
              <a:t>Terminology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0875" y="3228975"/>
            <a:ext cx="1076325" cy="42862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0400" y="1866900"/>
            <a:ext cx="942975" cy="9429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F034AB-9CA5-7AC3-4C0D-FCC3C218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5F1CB8-E659-2CD5-964D-9287E8C999F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F1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0FBC050-2C3E-DF13-8ADF-DD4AA6FF645A}"/>
              </a:ext>
            </a:extLst>
          </p:cNvPr>
          <p:cNvSpPr/>
          <p:nvPr/>
        </p:nvSpPr>
        <p:spPr>
          <a:xfrm>
            <a:off x="0" y="4825"/>
            <a:ext cx="9525" cy="5139055"/>
          </a:xfrm>
          <a:custGeom>
            <a:avLst/>
            <a:gdLst/>
            <a:ahLst/>
            <a:cxnLst/>
            <a:rect l="l" t="t" r="r" b="b"/>
            <a:pathLst>
              <a:path w="9525" h="5139055">
                <a:moveTo>
                  <a:pt x="9526" y="0"/>
                </a:moveTo>
                <a:lnTo>
                  <a:pt x="0" y="0"/>
                </a:lnTo>
                <a:lnTo>
                  <a:pt x="0" y="5138673"/>
                </a:lnTo>
                <a:lnTo>
                  <a:pt x="9526" y="5138674"/>
                </a:lnTo>
                <a:lnTo>
                  <a:pt x="9526" y="0"/>
                </a:lnTo>
                <a:close/>
              </a:path>
            </a:pathLst>
          </a:custGeom>
          <a:solidFill>
            <a:srgbClr val="D4D4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F04BC9-AF35-7550-BB08-50CA9060249F}"/>
              </a:ext>
            </a:extLst>
          </p:cNvPr>
          <p:cNvSpPr txBox="1"/>
          <p:nvPr/>
        </p:nvSpPr>
        <p:spPr>
          <a:xfrm>
            <a:off x="320738" y="3054350"/>
            <a:ext cx="2498662" cy="695325"/>
          </a:xfrm>
          <a:prstGeom prst="rect">
            <a:avLst/>
          </a:prstGeom>
          <a:solidFill>
            <a:srgbClr val="ECFF00"/>
          </a:solidFill>
        </p:spPr>
        <p:txBody>
          <a:bodyPr vert="horz" wrap="square" lIns="0" tIns="666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25"/>
              </a:spcBef>
            </a:pPr>
            <a:r>
              <a:rPr lang="en-US" sz="4100" spc="-10" dirty="0">
                <a:solidFill>
                  <a:srgbClr val="0F171F"/>
                </a:solidFill>
                <a:latin typeface="Palatino Linotype"/>
                <a:cs typeface="Palatino Linotype"/>
              </a:rPr>
              <a:t>Insights &amp;</a:t>
            </a:r>
            <a:endParaRPr sz="4100" dirty="0">
              <a:latin typeface="Palatino Linotype"/>
              <a:cs typeface="Palatino Linotype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836065C-93E1-23F5-A014-267B36A9CC50}"/>
              </a:ext>
            </a:extLst>
          </p:cNvPr>
          <p:cNvSpPr txBox="1"/>
          <p:nvPr/>
        </p:nvSpPr>
        <p:spPr>
          <a:xfrm>
            <a:off x="2914650" y="3104451"/>
            <a:ext cx="4976875" cy="6476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100" spc="254" dirty="0">
                <a:solidFill>
                  <a:srgbClr val="FFFFFF"/>
                </a:solidFill>
                <a:latin typeface="Palatino Linotype"/>
                <a:cs typeface="Palatino Linotype"/>
              </a:rPr>
              <a:t>Key Takeaways</a:t>
            </a:r>
            <a:endParaRPr sz="4100" dirty="0">
              <a:latin typeface="Palatino Linotype"/>
              <a:cs typeface="Palatino Linotype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40E8C2CB-3809-F2D5-A007-28F35B625EED}"/>
              </a:ext>
            </a:extLst>
          </p:cNvPr>
          <p:cNvGrpSpPr/>
          <p:nvPr/>
        </p:nvGrpSpPr>
        <p:grpSpPr>
          <a:xfrm>
            <a:off x="123825" y="0"/>
            <a:ext cx="1900555" cy="3009900"/>
            <a:chOff x="123825" y="0"/>
            <a:chExt cx="1900555" cy="300990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7055AEA6-D65C-056F-0372-8D806EDF833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0"/>
              <a:ext cx="1900301" cy="24282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6A61E436-4A06-7C90-4560-486C58BBC4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50" y="0"/>
              <a:ext cx="1504950" cy="28575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D5E4FD62-53AB-E671-B5BB-A6EF865AC85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2409825"/>
              <a:ext cx="600075" cy="600075"/>
            </a:xfrm>
            <a:prstGeom prst="rect">
              <a:avLst/>
            </a:prstGeom>
          </p:spPr>
        </p:pic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0DF13B08-C96E-E8F3-85D3-D50A8005DF34}"/>
              </a:ext>
            </a:extLst>
          </p:cNvPr>
          <p:cNvSpPr txBox="1"/>
          <p:nvPr/>
        </p:nvSpPr>
        <p:spPr>
          <a:xfrm>
            <a:off x="396557" y="2883598"/>
            <a:ext cx="136525" cy="116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80" dirty="0">
                <a:solidFill>
                  <a:srgbClr val="ECFF00"/>
                </a:solidFill>
                <a:latin typeface="Calibri"/>
                <a:cs typeface="Calibri"/>
              </a:rPr>
              <a:t>0</a:t>
            </a:r>
            <a:r>
              <a:rPr lang="en-US" sz="650" b="1" spc="80" dirty="0">
                <a:solidFill>
                  <a:srgbClr val="ECFF00"/>
                </a:solidFill>
                <a:latin typeface="Calibri"/>
                <a:cs typeface="Calibri"/>
              </a:rPr>
              <a:t>2</a:t>
            </a:r>
            <a:endParaRPr sz="650" dirty="0">
              <a:latin typeface="Calibri"/>
              <a:cs typeface="Calibri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2E39038D-7DEA-5CD3-36BE-00ADBE6A8CF0}"/>
              </a:ext>
            </a:extLst>
          </p:cNvPr>
          <p:cNvGrpSpPr/>
          <p:nvPr/>
        </p:nvGrpSpPr>
        <p:grpSpPr>
          <a:xfrm>
            <a:off x="0" y="0"/>
            <a:ext cx="9144000" cy="3020060"/>
            <a:chOff x="0" y="0"/>
            <a:chExt cx="9144000" cy="302006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6DB3842-8FAD-A784-1367-8B746658500C}"/>
                </a:ext>
              </a:extLst>
            </p:cNvPr>
            <p:cNvSpPr/>
            <p:nvPr/>
          </p:nvSpPr>
          <p:spPr>
            <a:xfrm>
              <a:off x="328612" y="3014598"/>
              <a:ext cx="287020" cy="635"/>
            </a:xfrm>
            <a:custGeom>
              <a:avLst/>
              <a:gdLst/>
              <a:ahLst/>
              <a:cxnLst/>
              <a:rect l="l" t="t" r="r" b="b"/>
              <a:pathLst>
                <a:path w="287020" h="635">
                  <a:moveTo>
                    <a:pt x="286804" y="12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0A571852-3F49-7E1A-7809-715697D0029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3999" cy="2647950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B9C11444-B487-8445-208E-C44D016681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57012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738" y="294513"/>
            <a:ext cx="1214755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95" dirty="0">
                <a:solidFill>
                  <a:srgbClr val="0F171F"/>
                </a:solidFill>
              </a:rPr>
              <a:t>Overall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1630" y="282193"/>
            <a:ext cx="54476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75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27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155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27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0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7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250" dirty="0">
                <a:solidFill>
                  <a:srgbClr val="FFFFFF"/>
                </a:solidFill>
                <a:latin typeface="Calibri"/>
                <a:cs typeface="Calibri"/>
              </a:rPr>
              <a:t>Snapshot</a:t>
            </a:r>
            <a:endParaRPr sz="27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8457" y="846501"/>
          <a:ext cx="7675879" cy="272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7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Ad</a:t>
                      </a:r>
                      <a:r>
                        <a:rPr sz="900" b="1" spc="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Group</a:t>
                      </a:r>
                      <a:endParaRPr sz="900" dirty="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Impr.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Clicks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CTR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3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Avg. </a:t>
                      </a: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CPC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Spend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Conversions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3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Cost</a:t>
                      </a:r>
                      <a:r>
                        <a:rPr sz="900" b="1" spc="-3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8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/</a:t>
                      </a:r>
                      <a:r>
                        <a:rPr sz="900" b="1" spc="-6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Conv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CVR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Appliances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86,874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1,320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1.52%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$2.93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$3,788.03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$256.55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1.12%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-1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175,915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5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6,221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7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3.54%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6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$0.41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6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$5,647.10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-2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216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5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$26.18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1200" b="1" spc="7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3.47%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43,934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1,078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2.45%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$2.84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$2,996.26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$235.60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1.18%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45,107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1,025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2.27%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4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$1.67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$1,683.85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-2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$157.66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1.04%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267970" marR="260985" indent="114300">
                        <a:lnSpc>
                          <a:spcPct val="114799"/>
                        </a:lnSpc>
                        <a:spcBef>
                          <a:spcPts val="10"/>
                        </a:spcBef>
                      </a:pP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Kitchen</a:t>
                      </a: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 </a:t>
                      </a: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Kitchenware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36,080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1.29%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$4.85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$2,235.21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$106.32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4.50%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Lawn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Garden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63,154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1,278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2.02%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$3.89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$4,275.11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$159.99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2.09%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3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Account</a:t>
                      </a:r>
                      <a:r>
                        <a:rPr sz="900" b="1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Total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451,064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11,388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2.52%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$2.77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$20,625.55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303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$68.38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2.65%</a:t>
                      </a:r>
                      <a:endParaRPr sz="900" dirty="0">
                        <a:latin typeface="Gill Sans MT"/>
                        <a:cs typeface="Gill Sans MT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514728" y="4950574"/>
            <a:ext cx="94361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475297" y="3696652"/>
            <a:ext cx="8105140" cy="11252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116839">
              <a:lnSpc>
                <a:spcPts val="1430"/>
              </a:lnSpc>
              <a:spcBef>
                <a:spcPts val="155"/>
              </a:spcBef>
            </a:pPr>
            <a:r>
              <a:rPr sz="1200" b="1" spc="90" dirty="0">
                <a:solidFill>
                  <a:srgbClr val="2AD2C8"/>
                </a:solidFill>
                <a:latin typeface="Calibri"/>
                <a:cs typeface="Calibri"/>
              </a:rPr>
              <a:t>Performance</a:t>
            </a:r>
            <a:r>
              <a:rPr sz="1200" b="1" spc="1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2AD2C8"/>
                </a:solidFill>
                <a:latin typeface="Calibri"/>
                <a:cs typeface="Calibri"/>
              </a:rPr>
              <a:t>Insight:</a:t>
            </a:r>
            <a:r>
              <a:rPr sz="1200" b="1" spc="6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“Brand”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performer,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conversions,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second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highest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CVR(3.47%),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cost/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conversion($26.18).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CTR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clicks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2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0" dirty="0">
                <a:solidFill>
                  <a:srgbClr val="FFFFFF"/>
                </a:solidFill>
                <a:latin typeface="Calibri"/>
                <a:cs typeface="Calibri"/>
              </a:rPr>
              <a:t>average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4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($0.42)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  <a:spcBef>
                <a:spcPts val="1440"/>
              </a:spcBef>
            </a:pPr>
            <a:r>
              <a:rPr sz="1200" b="1" spc="90" dirty="0">
                <a:solidFill>
                  <a:srgbClr val="2AD2C8"/>
                </a:solidFill>
                <a:latin typeface="Calibri"/>
                <a:cs typeface="Calibri"/>
              </a:rPr>
              <a:t>Performance</a:t>
            </a:r>
            <a:r>
              <a:rPr sz="1200" b="1" spc="1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2AD2C8"/>
                </a:solidFill>
                <a:latin typeface="Calibri"/>
                <a:cs typeface="Calibri"/>
              </a:rPr>
              <a:t>Insight:</a:t>
            </a:r>
            <a:r>
              <a:rPr sz="1200" b="1" spc="60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2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performer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55" dirty="0">
                <a:solidFill>
                  <a:srgbClr val="FFFFFF"/>
                </a:solidFill>
                <a:latin typeface="Calibri"/>
                <a:cs typeface="Calibri"/>
              </a:rPr>
              <a:t>“General”,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(11)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CVR</a:t>
            </a:r>
            <a:r>
              <a:rPr sz="12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200" b="1" spc="45" dirty="0">
                <a:solidFill>
                  <a:srgbClr val="FFFFFF"/>
                </a:solidFill>
                <a:latin typeface="Calibri"/>
                <a:cs typeface="Calibri"/>
              </a:rPr>
              <a:t> (1.04%).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spc="75" dirty="0">
                <a:solidFill>
                  <a:srgbClr val="FFFFFF"/>
                </a:solidFill>
                <a:latin typeface="Calibri"/>
                <a:cs typeface="Calibri"/>
              </a:rPr>
              <a:t>Impressions,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FFFFFF"/>
                </a:solidFill>
                <a:latin typeface="Calibri"/>
                <a:cs typeface="Calibri"/>
              </a:rPr>
              <a:t>clicks,</a:t>
            </a:r>
            <a:r>
              <a:rPr sz="12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CTR,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2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low,</a:t>
            </a:r>
            <a:r>
              <a:rPr sz="12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6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2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2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30" dirty="0">
                <a:solidFill>
                  <a:srgbClr val="FFFFFF"/>
                </a:solidFill>
                <a:latin typeface="Calibri"/>
                <a:cs typeface="Calibri"/>
              </a:rPr>
              <a:t>second-</a:t>
            </a:r>
            <a:r>
              <a:rPr sz="12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4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2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110" dirty="0">
                <a:solidFill>
                  <a:srgbClr val="FFFFFF"/>
                </a:solidFill>
                <a:latin typeface="Calibri"/>
                <a:cs typeface="Calibri"/>
              </a:rPr>
              <a:t>at </a:t>
            </a:r>
            <a:r>
              <a:rPr sz="1200" b="1" spc="40" dirty="0">
                <a:solidFill>
                  <a:srgbClr val="FFFFFF"/>
                </a:solidFill>
                <a:latin typeface="Calibri"/>
                <a:cs typeface="Calibri"/>
              </a:rPr>
              <a:t>($1.67)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571233" y="3685946"/>
            <a:ext cx="46990" cy="1136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600" spc="-50" dirty="0">
                <a:solidFill>
                  <a:srgbClr val="ECFF00"/>
                </a:solidFill>
                <a:latin typeface="Lucida Console"/>
                <a:cs typeface="Lucida Console"/>
              </a:rPr>
              <a:t>8</a:t>
            </a:r>
            <a:endParaRPr sz="600">
              <a:latin typeface="Lucida Console"/>
              <a:cs typeface="Lucida Consol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751" y="157479"/>
            <a:ext cx="153670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175" dirty="0">
                <a:solidFill>
                  <a:srgbClr val="0F171F"/>
                </a:solidFill>
              </a:rPr>
              <a:t>Ad</a:t>
            </a:r>
            <a:r>
              <a:rPr spc="65" dirty="0">
                <a:solidFill>
                  <a:srgbClr val="0F171F"/>
                </a:solidFill>
              </a:rPr>
              <a:t> </a:t>
            </a:r>
            <a:r>
              <a:rPr spc="150" dirty="0">
                <a:solidFill>
                  <a:srgbClr val="0F171F"/>
                </a:solidFill>
              </a:rPr>
              <a:t>Group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1510" y="145161"/>
            <a:ext cx="3690620" cy="75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90" dirty="0">
                <a:solidFill>
                  <a:srgbClr val="FFFFFF"/>
                </a:solidFill>
                <a:latin typeface="Calibri"/>
                <a:cs typeface="Calibri"/>
              </a:rPr>
              <a:t>Trend</a:t>
            </a:r>
            <a:r>
              <a:rPr sz="27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1" spc="19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2700" dirty="0">
              <a:latin typeface="Calibri"/>
              <a:cs typeface="Calibri"/>
            </a:endParaRPr>
          </a:p>
          <a:p>
            <a:pPr marL="1642110">
              <a:lnSpc>
                <a:spcPct val="100000"/>
              </a:lnSpc>
              <a:spcBef>
                <a:spcPts val="1035"/>
              </a:spcBef>
            </a:pPr>
            <a:r>
              <a:rPr sz="1100" b="1" u="sng" spc="80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T</a:t>
            </a:r>
            <a:r>
              <a:rPr sz="1200" b="1" u="sng" spc="80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otal</a:t>
            </a:r>
            <a:r>
              <a:rPr sz="1200" b="1" u="sng" spc="95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10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Spend</a:t>
            </a:r>
            <a:r>
              <a:rPr sz="1200" b="1" u="sng" spc="25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25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vs</a:t>
            </a:r>
            <a:r>
              <a:rPr sz="1200" b="1" u="sng" spc="10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85" dirty="0">
                <a:solidFill>
                  <a:srgbClr val="2AD2C8"/>
                </a:solidFill>
                <a:uFill>
                  <a:solidFill>
                    <a:srgbClr val="2AD2C8"/>
                  </a:solidFill>
                </a:uFill>
                <a:latin typeface="Calibri"/>
                <a:cs typeface="Calibri"/>
              </a:rPr>
              <a:t>Conversions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952" y="3875474"/>
            <a:ext cx="5807075" cy="90614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00" b="1" spc="70" dirty="0">
                <a:solidFill>
                  <a:srgbClr val="2AD2C8"/>
                </a:solidFill>
                <a:latin typeface="Calibri"/>
                <a:cs typeface="Calibri"/>
              </a:rPr>
              <a:t>Insights:</a:t>
            </a:r>
            <a:endParaRPr sz="1100" dirty="0">
              <a:latin typeface="Calibri"/>
              <a:cs typeface="Calibri"/>
            </a:endParaRPr>
          </a:p>
          <a:p>
            <a:pPr marL="171450">
              <a:lnSpc>
                <a:spcPct val="100000"/>
              </a:lnSpc>
              <a:spcBef>
                <a:spcPts val="135"/>
              </a:spcBef>
              <a:tabLst>
                <a:tab pos="469900" algn="l"/>
              </a:tabLst>
            </a:pPr>
            <a:r>
              <a:rPr sz="1100" b="1" spc="-25" dirty="0">
                <a:solidFill>
                  <a:srgbClr val="2AD2C8"/>
                </a:solidFill>
                <a:latin typeface="Calibri"/>
                <a:cs typeface="Calibri"/>
              </a:rPr>
              <a:t>1.</a:t>
            </a:r>
            <a:r>
              <a:rPr sz="1100" b="1" dirty="0">
                <a:solidFill>
                  <a:srgbClr val="2AD2C8"/>
                </a:solidFill>
                <a:latin typeface="Calibri"/>
                <a:cs typeface="Calibri"/>
              </a:rPr>
              <a:t>	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150" b="1" i="1" spc="70" dirty="0">
                <a:solidFill>
                  <a:srgbClr val="FFFFFF"/>
                </a:solidFill>
                <a:latin typeface="Calibri"/>
                <a:cs typeface="Calibri"/>
              </a:rPr>
              <a:t> spending</a:t>
            </a:r>
            <a:r>
              <a:rPr sz="1150" b="1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7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15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150" b="1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7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15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groups.</a:t>
            </a:r>
            <a:endParaRPr sz="1100" dirty="0">
              <a:latin typeface="Calibri"/>
              <a:cs typeface="Calibri"/>
            </a:endParaRPr>
          </a:p>
          <a:p>
            <a:pPr marL="469900" marR="5080" indent="-299085">
              <a:lnSpc>
                <a:spcPts val="1350"/>
              </a:lnSpc>
              <a:spcBef>
                <a:spcPts val="1320"/>
              </a:spcBef>
              <a:tabLst>
                <a:tab pos="469900" algn="l"/>
              </a:tabLst>
            </a:pPr>
            <a:r>
              <a:rPr sz="1100" b="1" spc="-25" dirty="0">
                <a:solidFill>
                  <a:srgbClr val="2AD2C8"/>
                </a:solidFill>
                <a:latin typeface="Calibri"/>
                <a:cs typeface="Calibri"/>
              </a:rPr>
              <a:t>1.</a:t>
            </a:r>
            <a:r>
              <a:rPr sz="1100" b="1" dirty="0">
                <a:solidFill>
                  <a:srgbClr val="2AD2C8"/>
                </a:solidFill>
                <a:latin typeface="Calibri"/>
                <a:cs typeface="Calibri"/>
              </a:rPr>
              <a:t>	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Despite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spending,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55" dirty="0">
                <a:solidFill>
                  <a:srgbClr val="FFFFFF"/>
                </a:solidFill>
                <a:latin typeface="Calibri"/>
                <a:cs typeface="Calibri"/>
              </a:rPr>
              <a:t>Brand</a:t>
            </a:r>
            <a:r>
              <a:rPr sz="1150" b="1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sz="115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6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15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60" dirty="0">
                <a:solidFill>
                  <a:srgbClr val="FFFFFF"/>
                </a:solidFill>
                <a:latin typeface="Calibri"/>
                <a:cs typeface="Calibri"/>
              </a:rPr>
              <a:t>delivered</a:t>
            </a:r>
            <a:r>
              <a:rPr sz="115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6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50" b="1" i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7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50" b="1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150" b="1" i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65" dirty="0">
                <a:solidFill>
                  <a:srgbClr val="FFFFFF"/>
                </a:solidFill>
                <a:latin typeface="Calibri"/>
                <a:cs typeface="Calibri"/>
              </a:rPr>
              <a:t>of conversions,</a:t>
            </a:r>
            <a:r>
              <a:rPr sz="1150" b="1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stronger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resonance</a:t>
            </a:r>
            <a:r>
              <a:rPr sz="11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100" b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audience.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91075" y="923925"/>
            <a:ext cx="3590925" cy="2847975"/>
            <a:chOff x="4791075" y="923925"/>
            <a:chExt cx="3590925" cy="28479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0125" y="942975"/>
              <a:ext cx="3552825" cy="28098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00600" y="933450"/>
              <a:ext cx="3571875" cy="2828925"/>
            </a:xfrm>
            <a:custGeom>
              <a:avLst/>
              <a:gdLst/>
              <a:ahLst/>
              <a:cxnLst/>
              <a:rect l="l" t="t" r="r" b="b"/>
              <a:pathLst>
                <a:path w="3571875" h="2828925">
                  <a:moveTo>
                    <a:pt x="0" y="2828925"/>
                  </a:moveTo>
                  <a:lnTo>
                    <a:pt x="3571875" y="2828925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2828925"/>
                  </a:lnTo>
                  <a:close/>
                </a:path>
              </a:pathLst>
            </a:custGeom>
            <a:ln w="19050">
              <a:solidFill>
                <a:srgbClr val="EC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61390" y="939355"/>
          <a:ext cx="3559175" cy="280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Group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Cost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97485" marR="177165" indent="136525">
                        <a:lnSpc>
                          <a:spcPct val="101899"/>
                        </a:lnSpc>
                        <a:spcBef>
                          <a:spcPts val="66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Sum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Conversions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Appliances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$3,788.03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Brand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$5,647.10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$2,996.26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General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$1,683.85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308610" marR="295275" indent="12065">
                        <a:lnSpc>
                          <a:spcPct val="101800"/>
                        </a:lnSpc>
                        <a:spcBef>
                          <a:spcPts val="69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Kitchen</a:t>
                      </a:r>
                      <a:r>
                        <a:rPr sz="8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Kitchenware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$2,235.21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Lawn</a:t>
                      </a:r>
                      <a:r>
                        <a:rPr sz="8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Garden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$4,274.11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dirty="0">
                          <a:solidFill>
                            <a:srgbClr val="0F171F"/>
                          </a:solidFill>
                          <a:latin typeface="Arial"/>
                          <a:cs typeface="Arial"/>
                        </a:rPr>
                        <a:t>Grand</a:t>
                      </a:r>
                      <a:r>
                        <a:rPr sz="800" b="1" spc="10" dirty="0">
                          <a:solidFill>
                            <a:srgbClr val="0F17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0F171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10" dirty="0">
                          <a:solidFill>
                            <a:srgbClr val="0F171F"/>
                          </a:solidFill>
                          <a:latin typeface="Arial"/>
                          <a:cs typeface="Arial"/>
                        </a:rPr>
                        <a:t>$20,625.55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303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5683" y="1027349"/>
          <a:ext cx="7774937" cy="2564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7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35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7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Ad</a:t>
                      </a:r>
                      <a:r>
                        <a:rPr sz="900" b="1" spc="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Group</a:t>
                      </a:r>
                      <a:endParaRPr sz="900" dirty="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Keyword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Impr.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9525">
                      <a:solidFill>
                        <a:srgbClr val="EFEFEB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Clicks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3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Avg.</a:t>
                      </a:r>
                      <a:r>
                        <a:rPr sz="900" b="1" spc="-3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CPC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Spend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Conversions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D5D5C4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(CPA)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b="1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Cost</a:t>
                      </a:r>
                      <a:r>
                        <a:rPr sz="650" b="1" spc="3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650" b="1" spc="6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/</a:t>
                      </a:r>
                      <a:r>
                        <a:rPr sz="650" b="1" spc="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650" b="1" spc="-2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Conv</a:t>
                      </a:r>
                      <a:endParaRPr sz="650">
                        <a:latin typeface="Gill Sans MT"/>
                        <a:cs typeface="Gill Sans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90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CVR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2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1959" marR="267970" indent="-162560">
                        <a:lnSpc>
                          <a:spcPct val="110100"/>
                        </a:lnSpc>
                        <a:spcBef>
                          <a:spcPts val="10"/>
                        </a:spcBef>
                      </a:pPr>
                      <a:r>
                        <a:rPr sz="1250" b="1" i="1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Home</a:t>
                      </a:r>
                      <a:r>
                        <a:rPr sz="1250" b="1" i="1" spc="15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i="1" spc="6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Depot Savings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9525">
                      <a:solidFill>
                        <a:srgbClr val="EFEFEB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6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52,775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EFEFEB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EFEFEB"/>
                      </a:solidFill>
                      <a:prstDash val="solid"/>
                    </a:lnT>
                    <a:lnB w="9525">
                      <a:solidFill>
                        <a:srgbClr val="D4D4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-1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2,177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4D4D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10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$0.88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3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$1,915.76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D5D5C4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13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D5D5C4"/>
                      </a:solidFill>
                      <a:prstDash val="solid"/>
                    </a:lnL>
                    <a:lnR w="12700">
                      <a:solidFill>
                        <a:srgbClr val="D5D5C4"/>
                      </a:solidFill>
                      <a:prstDash val="solid"/>
                    </a:lnR>
                    <a:lnT w="12700">
                      <a:solidFill>
                        <a:srgbClr val="D5D5C4"/>
                      </a:solidFill>
                      <a:prstDash val="solid"/>
                    </a:lnT>
                    <a:lnB w="12700">
                      <a:solidFill>
                        <a:srgbClr val="D5D5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10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$23.90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D5D5C4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200" b="1" spc="7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3.68%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 marR="285115" indent="118745">
                        <a:lnSpc>
                          <a:spcPct val="110100"/>
                        </a:lnSpc>
                        <a:spcBef>
                          <a:spcPts val="225"/>
                        </a:spcBef>
                      </a:pPr>
                      <a:r>
                        <a:rPr sz="1250" b="1" i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[Kitchen </a:t>
                      </a:r>
                      <a:r>
                        <a:rPr sz="1250" b="1" i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Appliances]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43,979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D4D4D6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1,555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D4D4D6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$0.89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$1,383.95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D5D5C4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$25.28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3.52%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5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[Garden</a:t>
                      </a:r>
                      <a:r>
                        <a:rPr sz="1250" b="1" i="1" spc="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i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Center]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35,183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1,244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$0.92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$1,144.48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$26.67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3.45%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 marR="229870" indent="281305">
                        <a:lnSpc>
                          <a:spcPct val="110200"/>
                        </a:lnSpc>
                        <a:spcBef>
                          <a:spcPts val="25"/>
                        </a:spcBef>
                      </a:pPr>
                      <a:r>
                        <a:rPr sz="125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Home </a:t>
                      </a:r>
                      <a:r>
                        <a:rPr sz="1250" b="1" i="1" spc="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Improvement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26,387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$0.91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$848.12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$25.64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2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3.55%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Brand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50" b="1" i="1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Home</a:t>
                      </a:r>
                      <a:r>
                        <a:rPr sz="1250" b="1" i="1" spc="15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i="1" spc="7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Services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-1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17,591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2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313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-1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$1.13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8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$354.79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7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90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$39.33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b="1" spc="65" dirty="0">
                          <a:solidFill>
                            <a:srgbClr val="2AD2C8"/>
                          </a:solidFill>
                          <a:latin typeface="Calibri"/>
                          <a:cs typeface="Calibri"/>
                        </a:rPr>
                        <a:t>2.88%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Account</a:t>
                      </a:r>
                      <a:r>
                        <a:rPr sz="950" b="1" spc="-7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50" b="1" spc="-2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Total</a:t>
                      </a:r>
                      <a:endParaRPr sz="95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175,915</a:t>
                      </a:r>
                      <a:endParaRPr sz="95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6,221</a:t>
                      </a:r>
                      <a:endParaRPr sz="95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$0.91</a:t>
                      </a:r>
                      <a:endParaRPr sz="95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$5,647.10</a:t>
                      </a:r>
                      <a:endParaRPr sz="950" dirty="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25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220</a:t>
                      </a:r>
                      <a:endParaRPr sz="950" dirty="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-10" dirty="0">
                          <a:solidFill>
                            <a:srgbClr val="0F171F"/>
                          </a:solidFill>
                          <a:latin typeface="Gill Sans MT"/>
                          <a:cs typeface="Gill Sans MT"/>
                        </a:rPr>
                        <a:t>$25.67</a:t>
                      </a:r>
                      <a:endParaRPr sz="950" dirty="0">
                        <a:latin typeface="Gill Sans MT"/>
                        <a:cs typeface="Gill Sans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3.54%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EC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754364" y="4932997"/>
            <a:ext cx="723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solidFill>
                  <a:srgbClr val="ECFF00"/>
                </a:solidFill>
                <a:latin typeface="Lucida Console"/>
                <a:cs typeface="Lucida Console"/>
              </a:rPr>
              <a:t>9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7182" y="390270"/>
            <a:ext cx="1466850" cy="438150"/>
          </a:xfrm>
          <a:prstGeom prst="rect">
            <a:avLst/>
          </a:prstGeom>
          <a:solidFill>
            <a:srgbClr val="2AD2C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pc="190" dirty="0">
                <a:solidFill>
                  <a:srgbClr val="0F171F"/>
                </a:solidFill>
              </a:rPr>
              <a:t>Keyword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98014" y="378460"/>
            <a:ext cx="215836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9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875" y="0"/>
            <a:ext cx="814705" cy="243204"/>
            <a:chOff x="142875" y="0"/>
            <a:chExt cx="814705" cy="24320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75" y="0"/>
              <a:ext cx="814387" cy="242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0"/>
              <a:ext cx="419100" cy="28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15657" y="3750820"/>
            <a:ext cx="7184390" cy="8731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65"/>
              </a:spcBef>
            </a:pPr>
            <a:r>
              <a:rPr sz="1100" b="1" spc="80" dirty="0">
                <a:solidFill>
                  <a:srgbClr val="2AD2C8"/>
                </a:solidFill>
                <a:latin typeface="Calibri"/>
                <a:cs typeface="Calibri"/>
              </a:rPr>
              <a:t>Keyword</a:t>
            </a:r>
            <a:r>
              <a:rPr sz="1100" b="1" spc="2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2AD2C8"/>
                </a:solidFill>
                <a:latin typeface="Calibri"/>
                <a:cs typeface="Calibri"/>
              </a:rPr>
              <a:t>Insight:</a:t>
            </a:r>
            <a:r>
              <a:rPr sz="1100" b="1" spc="6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150" b="1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70" dirty="0">
                <a:solidFill>
                  <a:srgbClr val="FFFFFF"/>
                </a:solidFill>
                <a:latin typeface="Calibri"/>
                <a:cs typeface="Calibri"/>
              </a:rPr>
              <a:t>Depot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70" dirty="0">
                <a:solidFill>
                  <a:srgbClr val="FFFFFF"/>
                </a:solidFill>
                <a:latin typeface="Calibri"/>
                <a:cs typeface="Calibri"/>
              </a:rPr>
              <a:t>Savings</a:t>
            </a:r>
            <a:r>
              <a:rPr sz="1150" b="1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(80),</a:t>
            </a: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CPA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($23.90),</a:t>
            </a:r>
            <a:r>
              <a:rPr sz="1100" b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CVR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(3.68%),</a:t>
            </a:r>
            <a:r>
              <a:rPr sz="1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($0.88).</a:t>
            </a:r>
            <a:endParaRPr sz="1100">
              <a:latin typeface="Calibri"/>
              <a:cs typeface="Calibri"/>
            </a:endParaRPr>
          </a:p>
          <a:p>
            <a:pPr marL="12700" marR="629285">
              <a:lnSpc>
                <a:spcPct val="101600"/>
              </a:lnSpc>
              <a:spcBef>
                <a:spcPts val="1195"/>
              </a:spcBef>
            </a:pPr>
            <a:r>
              <a:rPr sz="1100" b="1" spc="80" dirty="0">
                <a:solidFill>
                  <a:srgbClr val="2AD2C8"/>
                </a:solidFill>
                <a:latin typeface="Calibri"/>
                <a:cs typeface="Calibri"/>
              </a:rPr>
              <a:t>Keyword</a:t>
            </a:r>
            <a:r>
              <a:rPr sz="1100" b="1" spc="25" dirty="0">
                <a:solidFill>
                  <a:srgbClr val="2AD2C8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2AD2C8"/>
                </a:solidFill>
                <a:latin typeface="Calibri"/>
                <a:cs typeface="Calibri"/>
              </a:rPr>
              <a:t>Insight: </a:t>
            </a:r>
            <a:r>
              <a:rPr sz="1150" b="1" i="1" dirty="0">
                <a:solidFill>
                  <a:srgbClr val="FFFFFF"/>
                </a:solidFill>
                <a:latin typeface="Calibri"/>
                <a:cs typeface="Calibri"/>
              </a:rPr>
              <a:t>Home</a:t>
            </a:r>
            <a:r>
              <a:rPr sz="115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b="1" i="1" spc="85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150" b="1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55" dirty="0">
                <a:solidFill>
                  <a:srgbClr val="FFFFFF"/>
                </a:solidFill>
                <a:latin typeface="Calibri"/>
                <a:cs typeface="Calibri"/>
              </a:rPr>
              <a:t>lowest </a:t>
            </a:r>
            <a:r>
              <a:rPr sz="1100" b="1" spc="85" dirty="0">
                <a:solidFill>
                  <a:srgbClr val="FFFFFF"/>
                </a:solidFill>
                <a:latin typeface="Calibri"/>
                <a:cs typeface="Calibri"/>
              </a:rPr>
              <a:t>conversions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5" dirty="0">
                <a:solidFill>
                  <a:srgbClr val="FFFFFF"/>
                </a:solidFill>
                <a:latin typeface="Calibri"/>
                <a:cs typeface="Calibri"/>
              </a:rPr>
              <a:t>(9),</a:t>
            </a:r>
            <a:r>
              <a:rPr sz="1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CPA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($39.33),</a:t>
            </a:r>
            <a:r>
              <a:rPr sz="11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8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60" dirty="0">
                <a:solidFill>
                  <a:srgbClr val="FFFFFF"/>
                </a:solidFill>
                <a:latin typeface="Calibri"/>
                <a:cs typeface="Calibri"/>
              </a:rPr>
              <a:t>CVR</a:t>
            </a:r>
            <a:r>
              <a:rPr sz="11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70" dirty="0">
                <a:solidFill>
                  <a:srgbClr val="FFFFFF"/>
                </a:solidFill>
                <a:latin typeface="Calibri"/>
                <a:cs typeface="Calibri"/>
              </a:rPr>
              <a:t>(2.88%),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1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9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10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100" dirty="0">
                <a:solidFill>
                  <a:srgbClr val="FFFFFF"/>
                </a:solidFill>
                <a:latin typeface="Calibri"/>
                <a:cs typeface="Calibri"/>
              </a:rPr>
              <a:t>CPC</a:t>
            </a:r>
            <a:r>
              <a:rPr sz="11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($1.13).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1580</Words>
  <Application>Microsoft Macintosh PowerPoint</Application>
  <PresentationFormat>On-screen Show (16:9)</PresentationFormat>
  <Paragraphs>314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Gill Sans MT</vt:lpstr>
      <vt:lpstr>Lucida Console</vt:lpstr>
      <vt:lpstr>Palatino Linotype</vt:lpstr>
      <vt:lpstr>Times New Roman</vt:lpstr>
      <vt:lpstr>Office Theme</vt:lpstr>
      <vt:lpstr>Mock Search Performance Review</vt:lpstr>
      <vt:lpstr>01 Campaign Objectives &amp; KPIs Insights &amp; Key Takeaways</vt:lpstr>
      <vt:lpstr>PowerPoint Presentation</vt:lpstr>
      <vt:lpstr>Executive</vt:lpstr>
      <vt:lpstr>Key Performance Indicator</vt:lpstr>
      <vt:lpstr>PowerPoint Presentation</vt:lpstr>
      <vt:lpstr>Overall</vt:lpstr>
      <vt:lpstr>Ad Group</vt:lpstr>
      <vt:lpstr>Keyword</vt:lpstr>
      <vt:lpstr>Search Creative</vt:lpstr>
      <vt:lpstr>Demographic</vt:lpstr>
      <vt:lpstr>Demographic</vt:lpstr>
      <vt:lpstr>Ad Groups</vt:lpstr>
      <vt:lpstr>Keyword</vt:lpstr>
      <vt:lpstr>Demographics</vt:lpstr>
      <vt:lpstr>PowerPoint Presentation</vt:lpstr>
      <vt:lpstr>Recommendations &amp;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Nizan Howard</cp:lastModifiedBy>
  <cp:revision>1</cp:revision>
  <dcterms:created xsi:type="dcterms:W3CDTF">2025-09-18T00:29:11Z</dcterms:created>
  <dcterms:modified xsi:type="dcterms:W3CDTF">2025-09-18T06:21:10Z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2025-05-10T00:00:00Z</vt:filetime>
  </property>
  <property fmtid="{D5CDD505-2E9C-101B-9397-08002B2CF9AE}" pid="3" name="LastSaved">
    <vt:filetime>2025-09-18T00:00:00Z</vt:filetime>
  </property>
  <property fmtid="{D5CDD505-2E9C-101B-9397-08002B2CF9AE}" pid="4" name="Producer">
    <vt:lpwstr>3-Heights(TM) PDF Security Shell 4.8.25.2 (http://www.pdf-tools.com)</vt:lpwstr>
  </property>
</Properties>
</file>