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Source Code Pro"/>
      <p:regular r:id="rId23"/>
      <p:bold r:id="rId24"/>
      <p:italic r:id="rId25"/>
      <p:boldItalic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7aac4e5b1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7aac4e5b1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video reference found sadly.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4496582f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4496582f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aac4e5b1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aac4e5b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4496582f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84496582f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7aac4e5b1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7aac4e5b1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6c60088fe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6c60088fe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[Mansur] This paper presents the implementation of complementary filter using quaternion angles to mitigate the gimbal lock occurrence in drones.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300">
                <a:solidFill>
                  <a:srgbClr val="424242"/>
                </a:solidFill>
                <a:latin typeface="Source Code Pro"/>
                <a:ea typeface="Source Code Pro"/>
                <a:cs typeface="Source Code Pro"/>
                <a:sym typeface="Source Code Pro"/>
              </a:rPr>
              <a:t>[Skone] The relative superiority of the quaternion method when applied to molecular docking is demonstrated by practical experiment, as is the crucial importance of proper adjustment calculations in search methods.</a:t>
            </a:r>
            <a:endParaRPr sz="1300">
              <a:solidFill>
                <a:srgbClr val="424242"/>
              </a:solidFill>
              <a:latin typeface="Source Code Pro"/>
              <a:ea typeface="Source Code Pro"/>
              <a:cs typeface="Source Code Pro"/>
              <a:sym typeface="Source Code Pro"/>
            </a:endParaRPr>
          </a:p>
          <a:p>
            <a:pPr indent="0" lvl="0" marL="0" rtl="0" algn="l">
              <a:lnSpc>
                <a:spcPct val="115000"/>
              </a:lnSpc>
              <a:spcBef>
                <a:spcPts val="1200"/>
              </a:spcBef>
              <a:spcAft>
                <a:spcPts val="1200"/>
              </a:spcAft>
              <a:buClr>
                <a:schemeClr val="dk1"/>
              </a:buClr>
              <a:buSzPts val="1100"/>
              <a:buFont typeface="Arial"/>
              <a:buNone/>
            </a:pPr>
            <a:r>
              <a:t/>
            </a:r>
            <a:endParaRPr sz="1800">
              <a:solidFill>
                <a:srgbClr val="424242"/>
              </a:solidFill>
              <a:latin typeface="Source Code Pro"/>
              <a:ea typeface="Source Code Pro"/>
              <a:cs typeface="Source Code Pro"/>
              <a:sym typeface="Source Code Pr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6c60088f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6c60088f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6c60088f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6c60088f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7aac4e5b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7aac4e5b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rgbClr val="424242"/>
                </a:solidFill>
                <a:latin typeface="Oswald"/>
                <a:ea typeface="Oswald"/>
                <a:cs typeface="Oswald"/>
                <a:sym typeface="Oswald"/>
              </a:rPr>
              <a:t>Why are quaternions not used in Maya?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all started as a curiosity while I was learning the basics of rigging in maya and I asked to question to Prof.</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7aac4e5b1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7aac4e5b1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7aac4e5b1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7aac4e5b1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solidFill>
                  <a:srgbClr val="424242"/>
                </a:solidFill>
                <a:latin typeface="Source Code Pro"/>
                <a:ea typeface="Source Code Pro"/>
                <a:cs typeface="Source Code Pro"/>
                <a:sym typeface="Source Code Pro"/>
              </a:rPr>
              <a:t>Euler angles</a:t>
            </a:r>
            <a:endParaRPr sz="1200">
              <a:solidFill>
                <a:srgbClr val="424242"/>
              </a:solidFill>
              <a:latin typeface="Source Code Pro"/>
              <a:ea typeface="Source Code Pro"/>
              <a:cs typeface="Source Code Pro"/>
              <a:sym typeface="Source Code Pro"/>
            </a:endParaRPr>
          </a:p>
          <a:p>
            <a:pPr indent="-304800" lvl="0" marL="457200" rtl="0" algn="l">
              <a:lnSpc>
                <a:spcPct val="115000"/>
              </a:lnSpc>
              <a:spcBef>
                <a:spcPts val="1200"/>
              </a:spcBef>
              <a:spcAft>
                <a:spcPts val="0"/>
              </a:spcAft>
              <a:buClr>
                <a:srgbClr val="424242"/>
              </a:buClr>
              <a:buSzPts val="1200"/>
              <a:buFont typeface="Source Code Pro"/>
              <a:buChar char="●"/>
            </a:pPr>
            <a:r>
              <a:rPr lang="en" sz="1200">
                <a:solidFill>
                  <a:srgbClr val="424242"/>
                </a:solidFill>
                <a:latin typeface="Source Code Pro"/>
                <a:ea typeface="Source Code Pro"/>
                <a:cs typeface="Source Code Pro"/>
                <a:sym typeface="Source Code Pro"/>
              </a:rPr>
              <a:t>Euler rotations are calculated using three separate angles representing rotations about the X, Y, and Z axes, and an order of rotation.</a:t>
            </a:r>
            <a:br>
              <a:rPr lang="en" sz="1200">
                <a:solidFill>
                  <a:srgbClr val="424242"/>
                </a:solidFill>
                <a:latin typeface="Source Code Pro"/>
                <a:ea typeface="Source Code Pro"/>
                <a:cs typeface="Source Code Pro"/>
                <a:sym typeface="Source Code Pro"/>
              </a:rPr>
            </a:br>
            <a:endParaRPr sz="1200">
              <a:solidFill>
                <a:srgbClr val="424242"/>
              </a:solidFill>
              <a:latin typeface="Source Code Pro"/>
              <a:ea typeface="Source Code Pro"/>
              <a:cs typeface="Source Code Pro"/>
              <a:sym typeface="Source Code Pro"/>
            </a:endParaRPr>
          </a:p>
          <a:p>
            <a:pPr indent="-304800" lvl="0" marL="457200" rtl="0" algn="l">
              <a:lnSpc>
                <a:spcPct val="115000"/>
              </a:lnSpc>
              <a:spcBef>
                <a:spcPts val="0"/>
              </a:spcBef>
              <a:spcAft>
                <a:spcPts val="0"/>
              </a:spcAft>
              <a:buClr>
                <a:srgbClr val="424242"/>
              </a:buClr>
              <a:buSzPts val="1200"/>
              <a:buFont typeface="Source Code Pro"/>
              <a:buChar char="●"/>
            </a:pPr>
            <a:r>
              <a:rPr lang="en" sz="1200">
                <a:solidFill>
                  <a:srgbClr val="424242"/>
                </a:solidFill>
                <a:latin typeface="Source Code Pro"/>
                <a:ea typeface="Source Code Pro"/>
                <a:cs typeface="Source Code Pro"/>
                <a:sym typeface="Source Code Pro"/>
              </a:rPr>
              <a:t>When Euler angles are used to interpolate the animated rotations of an object, the object’s orientation about its individual axes is evaluated one axis at a time. </a:t>
            </a:r>
            <a:br>
              <a:rPr lang="en" sz="1200">
                <a:solidFill>
                  <a:srgbClr val="424242"/>
                </a:solidFill>
                <a:latin typeface="Source Code Pro"/>
                <a:ea typeface="Source Code Pro"/>
                <a:cs typeface="Source Code Pro"/>
                <a:sym typeface="Source Code Pro"/>
              </a:rPr>
            </a:br>
            <a:endParaRPr sz="1200">
              <a:solidFill>
                <a:srgbClr val="424242"/>
              </a:solidFill>
              <a:latin typeface="Source Code Pro"/>
              <a:ea typeface="Source Code Pro"/>
              <a:cs typeface="Source Code Pro"/>
              <a:sym typeface="Source Code Pro"/>
            </a:endParaRPr>
          </a:p>
          <a:p>
            <a:pPr indent="-304800" lvl="0" marL="457200" rtl="0" algn="l">
              <a:lnSpc>
                <a:spcPct val="115000"/>
              </a:lnSpc>
              <a:spcBef>
                <a:spcPts val="0"/>
              </a:spcBef>
              <a:spcAft>
                <a:spcPts val="0"/>
              </a:spcAft>
              <a:buClr>
                <a:srgbClr val="424242"/>
              </a:buClr>
              <a:buSzPts val="1200"/>
              <a:buFont typeface="Source Code Pro"/>
              <a:buChar char="●"/>
            </a:pPr>
            <a:r>
              <a:rPr lang="en" sz="1200">
                <a:solidFill>
                  <a:srgbClr val="424242"/>
                </a:solidFill>
                <a:latin typeface="Source Code Pro"/>
                <a:ea typeface="Source Code Pro"/>
                <a:cs typeface="Source Code Pro"/>
                <a:sym typeface="Source Code Pro"/>
              </a:rPr>
              <a:t>This is why Euler-angled rotation is prone to artifacts such as gimbal lock and flipping. </a:t>
            </a:r>
            <a:br>
              <a:rPr lang="en" sz="1200">
                <a:solidFill>
                  <a:srgbClr val="424242"/>
                </a:solidFill>
                <a:latin typeface="Source Code Pro"/>
                <a:ea typeface="Source Code Pro"/>
                <a:cs typeface="Source Code Pro"/>
                <a:sym typeface="Source Code Pro"/>
              </a:rPr>
            </a:br>
            <a:endParaRPr sz="1200">
              <a:solidFill>
                <a:srgbClr val="424242"/>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424242"/>
              </a:buClr>
              <a:buSzPts val="1800"/>
              <a:buFont typeface="Source Code Pro"/>
              <a:buChar char="●"/>
            </a:pPr>
            <a:r>
              <a:rPr lang="en" sz="1200">
                <a:solidFill>
                  <a:srgbClr val="424242"/>
                </a:solidFill>
                <a:latin typeface="Source Code Pro"/>
                <a:ea typeface="Source Code Pro"/>
                <a:cs typeface="Source Code Pro"/>
                <a:sym typeface="Source Code Pro"/>
              </a:rPr>
              <a:t>Gimbal lock occurs when rotations about a single axis cause unwanted rotations about</a:t>
            </a:r>
            <a:r>
              <a:rPr lang="en" sz="1500">
                <a:solidFill>
                  <a:srgbClr val="424242"/>
                </a:solidFill>
                <a:latin typeface="Source Code Pro"/>
                <a:ea typeface="Source Code Pro"/>
                <a:cs typeface="Source Code Pro"/>
                <a:sym typeface="Source Code Pro"/>
              </a:rPr>
              <a:t> </a:t>
            </a:r>
            <a:r>
              <a:rPr lang="en" sz="1200">
                <a:solidFill>
                  <a:srgbClr val="424242"/>
                </a:solidFill>
                <a:latin typeface="Source Code Pro"/>
                <a:ea typeface="Source Code Pro"/>
                <a:cs typeface="Source Code Pro"/>
                <a:sym typeface="Source Code Pro"/>
              </a:rPr>
              <a:t>complementary axes or when axes become coincident. Flipping occurs when angles unexpectedly wrap around positive or negative 180 degrees during Euler-angled rotation interpolation between keyframes.</a:t>
            </a:r>
            <a:endParaRPr sz="1200">
              <a:solidFill>
                <a:srgbClr val="424242"/>
              </a:solidFill>
              <a:latin typeface="Source Code Pro"/>
              <a:ea typeface="Source Code Pro"/>
              <a:cs typeface="Source Code Pro"/>
              <a:sym typeface="Source Code Pro"/>
            </a:endParaRPr>
          </a:p>
          <a:p>
            <a:pPr indent="0" lvl="0" marL="0" rtl="0" algn="l">
              <a:spcBef>
                <a:spcPts val="1200"/>
              </a:spcBef>
              <a:spcAft>
                <a:spcPts val="0"/>
              </a:spcAft>
              <a:buNone/>
            </a:pPr>
            <a:r>
              <a:t/>
            </a:r>
            <a:endParaRPr sz="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8665bfc7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8665bfc7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24242"/>
              </a:buClr>
              <a:buSzPts val="1300"/>
              <a:buFont typeface="Source Code Pro"/>
              <a:buChar char="●"/>
            </a:pPr>
            <a:r>
              <a:rPr lang="en" sz="1300">
                <a:solidFill>
                  <a:srgbClr val="424242"/>
                </a:solidFill>
                <a:latin typeface="Source Code Pro"/>
                <a:ea typeface="Source Code Pro"/>
                <a:cs typeface="Source Code Pro"/>
                <a:sym typeface="Source Code Pro"/>
              </a:rPr>
              <a:t>Quaternions provide smooth interpolation of animated rotations and always produce the most efficient path between keyframes in comparison to Euler angles.</a:t>
            </a:r>
            <a:endParaRPr sz="1300">
              <a:solidFill>
                <a:srgbClr val="424242"/>
              </a:solidFill>
              <a:latin typeface="Source Code Pro"/>
              <a:ea typeface="Source Code Pro"/>
              <a:cs typeface="Source Code Pro"/>
              <a:sym typeface="Source Code Pro"/>
            </a:endParaRPr>
          </a:p>
          <a:p>
            <a:pPr indent="0" lvl="0" marL="457200" rtl="0" algn="l">
              <a:lnSpc>
                <a:spcPct val="115000"/>
              </a:lnSpc>
              <a:spcBef>
                <a:spcPts val="1200"/>
              </a:spcBef>
              <a:spcAft>
                <a:spcPts val="0"/>
              </a:spcAft>
              <a:buNone/>
            </a:pPr>
            <a:r>
              <a:t/>
            </a:r>
            <a:endParaRPr sz="1300">
              <a:solidFill>
                <a:srgbClr val="424242"/>
              </a:solidFill>
              <a:latin typeface="Source Code Pro"/>
              <a:ea typeface="Source Code Pro"/>
              <a:cs typeface="Source Code Pro"/>
              <a:sym typeface="Source Code Pro"/>
            </a:endParaRPr>
          </a:p>
          <a:p>
            <a:pPr indent="-311150" lvl="0" marL="457200" rtl="0" algn="l">
              <a:lnSpc>
                <a:spcPct val="115000"/>
              </a:lnSpc>
              <a:spcBef>
                <a:spcPts val="1200"/>
              </a:spcBef>
              <a:spcAft>
                <a:spcPts val="0"/>
              </a:spcAft>
              <a:buClr>
                <a:srgbClr val="424242"/>
              </a:buClr>
              <a:buSzPts val="1300"/>
              <a:buFont typeface="Source Code Pro"/>
              <a:buChar char="●"/>
            </a:pPr>
            <a:r>
              <a:rPr lang="en" sz="1300">
                <a:solidFill>
                  <a:srgbClr val="424242"/>
                </a:solidFill>
                <a:latin typeface="Source Code Pro"/>
                <a:ea typeface="Source Code Pro"/>
                <a:cs typeface="Source Code Pro"/>
                <a:sym typeface="Source Code Pro"/>
              </a:rPr>
              <a:t> Quaternions store the overall orientation of an object rather than a series of individual rotations. </a:t>
            </a:r>
            <a:endParaRPr sz="1300">
              <a:solidFill>
                <a:srgbClr val="424242"/>
              </a:solidFill>
              <a:latin typeface="Source Code Pro"/>
              <a:ea typeface="Source Code Pro"/>
              <a:cs typeface="Source Code Pro"/>
              <a:sym typeface="Source Code Pro"/>
            </a:endParaRPr>
          </a:p>
          <a:p>
            <a:pPr indent="0" lvl="0" marL="457200" rtl="0" algn="l">
              <a:lnSpc>
                <a:spcPct val="115000"/>
              </a:lnSpc>
              <a:spcBef>
                <a:spcPts val="1200"/>
              </a:spcBef>
              <a:spcAft>
                <a:spcPts val="0"/>
              </a:spcAft>
              <a:buNone/>
            </a:pPr>
            <a:r>
              <a:t/>
            </a:r>
            <a:endParaRPr sz="1300">
              <a:solidFill>
                <a:srgbClr val="424242"/>
              </a:solidFill>
              <a:latin typeface="Source Code Pro"/>
              <a:ea typeface="Source Code Pro"/>
              <a:cs typeface="Source Code Pro"/>
              <a:sym typeface="Source Code Pro"/>
            </a:endParaRPr>
          </a:p>
          <a:p>
            <a:pPr indent="-311150" lvl="0" marL="457200" rtl="0" algn="l">
              <a:lnSpc>
                <a:spcPct val="115000"/>
              </a:lnSpc>
              <a:spcBef>
                <a:spcPts val="1200"/>
              </a:spcBef>
              <a:spcAft>
                <a:spcPts val="0"/>
              </a:spcAft>
              <a:buClr>
                <a:srgbClr val="424242"/>
              </a:buClr>
              <a:buSzPts val="1300"/>
              <a:buFont typeface="Source Code Pro"/>
              <a:buChar char="●"/>
            </a:pPr>
            <a:r>
              <a:rPr lang="en" sz="1300">
                <a:solidFill>
                  <a:srgbClr val="424242"/>
                </a:solidFill>
                <a:latin typeface="Source Code Pro"/>
                <a:ea typeface="Source Code Pro"/>
                <a:cs typeface="Source Code Pro"/>
                <a:sym typeface="Source Code Pro"/>
              </a:rPr>
              <a:t>This means that a single Quaternion stores the same amount of rotation data as three Euler angles. </a:t>
            </a:r>
            <a:endParaRPr sz="1300">
              <a:solidFill>
                <a:srgbClr val="424242"/>
              </a:solidFill>
              <a:latin typeface="Source Code Pro"/>
              <a:ea typeface="Source Code Pro"/>
              <a:cs typeface="Source Code Pro"/>
              <a:sym typeface="Source Code Pro"/>
            </a:endParaRPr>
          </a:p>
          <a:p>
            <a:pPr indent="0" lvl="0" marL="457200" rtl="0" algn="l">
              <a:lnSpc>
                <a:spcPct val="115000"/>
              </a:lnSpc>
              <a:spcBef>
                <a:spcPts val="1200"/>
              </a:spcBef>
              <a:spcAft>
                <a:spcPts val="0"/>
              </a:spcAft>
              <a:buNone/>
            </a:pPr>
            <a:r>
              <a:t/>
            </a:r>
            <a:endParaRPr sz="1300">
              <a:solidFill>
                <a:srgbClr val="424242"/>
              </a:solidFill>
              <a:latin typeface="Source Code Pro"/>
              <a:ea typeface="Source Code Pro"/>
              <a:cs typeface="Source Code Pro"/>
              <a:sym typeface="Source Code Pro"/>
            </a:endParaRPr>
          </a:p>
          <a:p>
            <a:pPr indent="-311150" lvl="0" marL="457200" rtl="0" algn="l">
              <a:lnSpc>
                <a:spcPct val="115000"/>
              </a:lnSpc>
              <a:spcBef>
                <a:spcPts val="1200"/>
              </a:spcBef>
              <a:spcAft>
                <a:spcPts val="0"/>
              </a:spcAft>
              <a:buClr>
                <a:srgbClr val="424242"/>
              </a:buClr>
              <a:buSzPts val="1300"/>
              <a:buFont typeface="Source Code Pro"/>
              <a:buChar char="●"/>
            </a:pPr>
            <a:r>
              <a:rPr lang="en" sz="1300">
                <a:solidFill>
                  <a:srgbClr val="424242"/>
                </a:solidFill>
                <a:latin typeface="Source Code Pro"/>
                <a:ea typeface="Source Code Pro"/>
                <a:cs typeface="Source Code Pro"/>
                <a:sym typeface="Source Code Pro"/>
              </a:rPr>
              <a:t>Since Quaternions store only orientation values, they can be used to calculate the shortest rotation from one orientation to another.</a:t>
            </a:r>
            <a:endParaRPr sz="1300">
              <a:solidFill>
                <a:srgbClr val="424242"/>
              </a:solidFill>
              <a:latin typeface="Source Code Pro"/>
              <a:ea typeface="Source Code Pro"/>
              <a:cs typeface="Source Code Pro"/>
              <a:sym typeface="Source Code Pro"/>
            </a:endParaRPr>
          </a:p>
          <a:p>
            <a:pPr indent="0" lvl="0" marL="0" rtl="0" algn="l">
              <a:spcBef>
                <a:spcPts val="1200"/>
              </a:spcBef>
              <a:spcAft>
                <a:spcPts val="0"/>
              </a:spcAft>
              <a:buNone/>
            </a:pPr>
            <a:r>
              <a:t/>
            </a:r>
            <a:endParaRPr sz="6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6c60088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6c60088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Yup! For the enthusiasts!</a:t>
            </a:r>
            <a:endParaRPr sz="17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8349278a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8349278a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400">
                <a:solidFill>
                  <a:srgbClr val="424242"/>
                </a:solidFill>
                <a:latin typeface="Source Code Pro"/>
                <a:ea typeface="Source Code Pro"/>
                <a:cs typeface="Source Code Pro"/>
                <a:sym typeface="Source Code Pro"/>
              </a:rPr>
              <a:t>We u</a:t>
            </a:r>
            <a:r>
              <a:rPr lang="en" sz="1400">
                <a:solidFill>
                  <a:srgbClr val="424242"/>
                </a:solidFill>
                <a:latin typeface="Source Code Pro"/>
                <a:ea typeface="Source Code Pro"/>
                <a:cs typeface="Source Code Pro"/>
                <a:sym typeface="Source Code Pro"/>
              </a:rPr>
              <a:t>se Quaternions when we want smooth interpolation between two keys. Quaternions produce the most efficient paths of interpolation and they do not generate artifacts such as gimbal lock and flipping.</a:t>
            </a:r>
            <a:endParaRPr sz="7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7aac4e5b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7aac4e5b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424242"/>
              </a:buClr>
              <a:buSzPts val="1100"/>
              <a:buFont typeface="Source Code Pro"/>
              <a:buChar char="●"/>
            </a:pPr>
            <a:r>
              <a:rPr lang="en">
                <a:solidFill>
                  <a:srgbClr val="424242"/>
                </a:solidFill>
                <a:latin typeface="Source Code Pro"/>
                <a:ea typeface="Source Code Pro"/>
                <a:cs typeface="Source Code Pro"/>
                <a:sym typeface="Source Code Pro"/>
              </a:rPr>
              <a:t>W</a:t>
            </a:r>
            <a:r>
              <a:rPr lang="en">
                <a:solidFill>
                  <a:srgbClr val="424242"/>
                </a:solidFill>
                <a:latin typeface="Source Code Pro"/>
                <a:ea typeface="Source Code Pro"/>
                <a:cs typeface="Source Code Pro"/>
                <a:sym typeface="Source Code Pro"/>
              </a:rPr>
              <a:t>hen looking at something in three-dimensions there are three axes each of which we are free to move around without necessarily affecting the others. </a:t>
            </a:r>
            <a:br>
              <a:rPr lang="en">
                <a:solidFill>
                  <a:srgbClr val="424242"/>
                </a:solidFill>
                <a:latin typeface="Source Code Pro"/>
                <a:ea typeface="Source Code Pro"/>
                <a:cs typeface="Source Code Pro"/>
                <a:sym typeface="Source Code Pro"/>
              </a:rPr>
            </a:br>
            <a:endParaRPr>
              <a:solidFill>
                <a:srgbClr val="424242"/>
              </a:solidFill>
              <a:latin typeface="Source Code Pro"/>
              <a:ea typeface="Source Code Pro"/>
              <a:cs typeface="Source Code Pro"/>
              <a:sym typeface="Source Code Pro"/>
            </a:endParaRPr>
          </a:p>
          <a:p>
            <a:pPr indent="-298450" lvl="0" marL="457200" rtl="0" algn="l">
              <a:lnSpc>
                <a:spcPct val="115000"/>
              </a:lnSpc>
              <a:spcBef>
                <a:spcPts val="0"/>
              </a:spcBef>
              <a:spcAft>
                <a:spcPts val="0"/>
              </a:spcAft>
              <a:buClr>
                <a:srgbClr val="424242"/>
              </a:buClr>
              <a:buSzPts val="1100"/>
              <a:buFont typeface="Source Code Pro"/>
              <a:buChar char="●"/>
            </a:pPr>
            <a:r>
              <a:rPr lang="en">
                <a:solidFill>
                  <a:srgbClr val="424242"/>
                </a:solidFill>
                <a:latin typeface="Source Code Pro"/>
                <a:ea typeface="Source Code Pro"/>
                <a:cs typeface="Source Code Pro"/>
                <a:sym typeface="Source Code Pro"/>
              </a:rPr>
              <a:t>Each axis is a degree, and being able to move around the axis means that it has a degree of freedom. Essentially this means that each axis is an independent parameter, so a 3D object can have up to three degrees of freedom. Gimbal lock happens in very specific cases when the angles of rotation on each axis causes two of them to become parallel and lock. </a:t>
            </a:r>
            <a:br>
              <a:rPr lang="en">
                <a:solidFill>
                  <a:srgbClr val="424242"/>
                </a:solidFill>
                <a:latin typeface="Source Code Pro"/>
                <a:ea typeface="Source Code Pro"/>
                <a:cs typeface="Source Code Pro"/>
                <a:sym typeface="Source Code Pro"/>
              </a:rPr>
            </a:br>
            <a:endParaRPr>
              <a:solidFill>
                <a:srgbClr val="424242"/>
              </a:solidFill>
              <a:latin typeface="Source Code Pro"/>
              <a:ea typeface="Source Code Pro"/>
              <a:cs typeface="Source Code Pro"/>
              <a:sym typeface="Source Code Pro"/>
            </a:endParaRPr>
          </a:p>
          <a:p>
            <a:pPr indent="-298450" lvl="0" marL="457200" rtl="0" algn="l">
              <a:lnSpc>
                <a:spcPct val="115000"/>
              </a:lnSpc>
              <a:spcBef>
                <a:spcPts val="0"/>
              </a:spcBef>
              <a:spcAft>
                <a:spcPts val="0"/>
              </a:spcAft>
              <a:buClr>
                <a:srgbClr val="424242"/>
              </a:buClr>
              <a:buSzPts val="1100"/>
              <a:buFont typeface="Source Code Pro"/>
              <a:buChar char="●"/>
            </a:pPr>
            <a:r>
              <a:rPr lang="en">
                <a:solidFill>
                  <a:srgbClr val="424242"/>
                </a:solidFill>
                <a:latin typeface="Source Code Pro"/>
                <a:ea typeface="Source Code Pro"/>
                <a:cs typeface="Source Code Pro"/>
                <a:sym typeface="Source Code Pro"/>
              </a:rPr>
              <a:t>Once this happens we cannot unlock the axes and one degree of freedom is lost, so instead of having three degrees of freedom we only have two.</a:t>
            </a:r>
            <a:endParaRPr>
              <a:solidFill>
                <a:srgbClr val="424242"/>
              </a:solidFill>
              <a:latin typeface="Source Code Pro"/>
              <a:ea typeface="Source Code Pro"/>
              <a:cs typeface="Source Code Pro"/>
              <a:sym typeface="Source Code Pro"/>
            </a:endParaRPr>
          </a:p>
          <a:p>
            <a:pPr indent="0" lvl="0" marL="457200" rtl="0" algn="l">
              <a:lnSpc>
                <a:spcPct val="115000"/>
              </a:lnSpc>
              <a:spcBef>
                <a:spcPts val="1200"/>
              </a:spcBef>
              <a:spcAft>
                <a:spcPts val="0"/>
              </a:spcAft>
              <a:buNone/>
            </a:pPr>
            <a:r>
              <a:t/>
            </a:r>
            <a:endParaRPr>
              <a:solidFill>
                <a:srgbClr val="424242"/>
              </a:solidFill>
              <a:latin typeface="Source Code Pro"/>
              <a:ea typeface="Source Code Pro"/>
              <a:cs typeface="Source Code Pro"/>
              <a:sym typeface="Source Code Pro"/>
            </a:endParaRPr>
          </a:p>
          <a:p>
            <a:pPr indent="0" lvl="0" marL="0" rtl="0" algn="l">
              <a:spcBef>
                <a:spcPts val="1200"/>
              </a:spcBef>
              <a:spcAft>
                <a:spcPts val="0"/>
              </a:spcAft>
              <a:buNone/>
            </a:pPr>
            <a:r>
              <a:t/>
            </a:r>
            <a:endParaRPr sz="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4496582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84496582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www.youtube.com/watch?v=zc8b2Jo7mno" TargetMode="Externa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Rotations and Gimbal Lock</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Literature Review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quaternions better?</a:t>
            </a:r>
            <a:endParaRPr/>
          </a:p>
        </p:txBody>
      </p:sp>
      <p:sp>
        <p:nvSpPr>
          <p:cNvPr id="116" name="Google Shape;116;p22"/>
          <p:cNvSpPr txBox="1"/>
          <p:nvPr>
            <p:ph idx="1" type="body"/>
          </p:nvPr>
        </p:nvSpPr>
        <p:spPr>
          <a:xfrm>
            <a:off x="311700" y="1328525"/>
            <a:ext cx="5295600" cy="3240300"/>
          </a:xfrm>
          <a:prstGeom prst="rect">
            <a:avLst/>
          </a:prstGeom>
        </p:spPr>
        <p:txBody>
          <a:bodyPr anchorCtr="0" anchor="t" bIns="91425" lIns="91425" spcFirstLastPara="1" rIns="91425" wrap="square" tIns="91425">
            <a:normAutofit fontScale="25000" lnSpcReduction="20000"/>
          </a:bodyPr>
          <a:lstStyle/>
          <a:p>
            <a:pPr indent="-280987" lvl="0" marL="457200" rtl="0" algn="l">
              <a:spcBef>
                <a:spcPts val="0"/>
              </a:spcBef>
              <a:spcAft>
                <a:spcPts val="0"/>
              </a:spcAft>
              <a:buSzPct val="62264"/>
              <a:buChar char="●"/>
            </a:pPr>
            <a:r>
              <a:rPr b="1" lang="en" sz="5300"/>
              <a:t>[Skublewska-Paszkowska] Comparison of Arm Animation (2013)</a:t>
            </a:r>
            <a:br>
              <a:rPr b="1" lang="en" sz="3300"/>
            </a:br>
            <a:endParaRPr b="1" sz="4000"/>
          </a:p>
          <a:p>
            <a:pPr indent="-292100" lvl="0" marL="457200" rtl="0" algn="l">
              <a:lnSpc>
                <a:spcPct val="115000"/>
              </a:lnSpc>
              <a:spcBef>
                <a:spcPts val="0"/>
              </a:spcBef>
              <a:spcAft>
                <a:spcPts val="0"/>
              </a:spcAft>
              <a:buSzPct val="100000"/>
              <a:buChar char="➔"/>
            </a:pPr>
            <a:r>
              <a:rPr lang="en" sz="4000"/>
              <a:t>The main aim of the research was to check what rotation </a:t>
            </a:r>
            <a:r>
              <a:rPr lang="en" sz="4000"/>
              <a:t>interpolation</a:t>
            </a:r>
            <a:r>
              <a:rPr lang="en" sz="4000"/>
              <a:t> method used in animating an arm resulted in an efficient rotation, economically.</a:t>
            </a:r>
            <a:br>
              <a:rPr lang="en" sz="4000"/>
            </a:br>
            <a:endParaRPr sz="4000"/>
          </a:p>
          <a:p>
            <a:pPr indent="-292100" lvl="0" marL="457200" rtl="0" algn="l">
              <a:lnSpc>
                <a:spcPct val="115000"/>
              </a:lnSpc>
              <a:spcBef>
                <a:spcPts val="0"/>
              </a:spcBef>
              <a:spcAft>
                <a:spcPts val="0"/>
              </a:spcAft>
              <a:buSzPct val="100000"/>
              <a:buChar char="➔"/>
            </a:pPr>
            <a:r>
              <a:rPr lang="en" sz="4000"/>
              <a:t>This article presents two computer animations representing various arm moves. The animation with Euler angles uses linear interpolation while with quaternions spherical linear interpolation (slerp).</a:t>
            </a:r>
            <a:br>
              <a:rPr lang="en" sz="4000"/>
            </a:br>
            <a:endParaRPr sz="4000"/>
          </a:p>
          <a:p>
            <a:pPr indent="-292100" lvl="0" marL="457200" rtl="0" algn="l">
              <a:lnSpc>
                <a:spcPct val="115000"/>
              </a:lnSpc>
              <a:spcBef>
                <a:spcPts val="0"/>
              </a:spcBef>
              <a:spcAft>
                <a:spcPts val="0"/>
              </a:spcAft>
              <a:buSzPct val="100000"/>
              <a:buChar char="➔"/>
            </a:pPr>
            <a:r>
              <a:rPr lang="en" sz="4000"/>
              <a:t>The animation using quaternion interpolation is smooth, natural and not disturbed.</a:t>
            </a:r>
            <a:br>
              <a:rPr lang="en" sz="4000"/>
            </a:br>
            <a:endParaRPr sz="4000"/>
          </a:p>
          <a:p>
            <a:pPr indent="-292100" lvl="0" marL="457200" rtl="0" algn="l">
              <a:lnSpc>
                <a:spcPct val="115000"/>
              </a:lnSpc>
              <a:spcBef>
                <a:spcPts val="0"/>
              </a:spcBef>
              <a:spcAft>
                <a:spcPts val="0"/>
              </a:spcAft>
              <a:buSzPct val="100000"/>
              <a:buChar char="➔"/>
            </a:pPr>
            <a:r>
              <a:rPr lang="en" sz="4000"/>
              <a:t>Although using quaternions is a more complex method, it is more effective and reliable. It provides smooth and natural arm movements in comparison to using Euler angles.</a:t>
            </a:r>
            <a:endParaRPr sz="4000"/>
          </a:p>
          <a:p>
            <a:pPr indent="0" lvl="0" marL="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5833125" y="497575"/>
            <a:ext cx="2999175" cy="4148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quaternions better?</a:t>
            </a:r>
            <a:endParaRPr/>
          </a:p>
        </p:txBody>
      </p:sp>
      <p:sp>
        <p:nvSpPr>
          <p:cNvPr id="123" name="Google Shape;123;p23"/>
          <p:cNvSpPr txBox="1"/>
          <p:nvPr>
            <p:ph idx="1" type="body"/>
          </p:nvPr>
        </p:nvSpPr>
        <p:spPr>
          <a:xfrm>
            <a:off x="311700" y="1275825"/>
            <a:ext cx="8361300" cy="3446700"/>
          </a:xfrm>
          <a:prstGeom prst="rect">
            <a:avLst/>
          </a:prstGeom>
        </p:spPr>
        <p:txBody>
          <a:bodyPr anchorCtr="0" anchor="t" bIns="91425" lIns="91425" spcFirstLastPara="1" rIns="91425" wrap="square" tIns="91425">
            <a:normAutofit fontScale="70000" lnSpcReduction="20000"/>
          </a:bodyPr>
          <a:lstStyle/>
          <a:p>
            <a:pPr indent="-319722" lvl="0" marL="457200" rtl="0" algn="l">
              <a:spcBef>
                <a:spcPts val="0"/>
              </a:spcBef>
              <a:spcAft>
                <a:spcPts val="0"/>
              </a:spcAft>
              <a:buSzPct val="100000"/>
              <a:buChar char="●"/>
            </a:pPr>
            <a:r>
              <a:rPr b="1" lang="en" sz="2050"/>
              <a:t>[Ariel] Visualising Orientation using Quaternions (2012)</a:t>
            </a:r>
            <a:endParaRPr b="1" sz="2050"/>
          </a:p>
          <a:p>
            <a:pPr indent="0" lvl="0" marL="0" rtl="0" algn="l">
              <a:spcBef>
                <a:spcPts val="1200"/>
              </a:spcBef>
              <a:spcAft>
                <a:spcPts val="0"/>
              </a:spcAft>
              <a:buNone/>
            </a:pPr>
            <a:r>
              <a:rPr lang="en" sz="1550"/>
              <a:t>The advantages of quaternions visually demonstrated by showing them “in action” in examples of real-time key frame animations.</a:t>
            </a:r>
            <a:endParaRPr sz="1550"/>
          </a:p>
          <a:p>
            <a:pPr indent="0" lvl="0" marL="0" rtl="0" algn="l">
              <a:spcBef>
                <a:spcPts val="1200"/>
              </a:spcBef>
              <a:spcAft>
                <a:spcPts val="0"/>
              </a:spcAft>
              <a:buNone/>
            </a:pPr>
            <a:r>
              <a:rPr lang="en" sz="1550"/>
              <a:t>Key takeaways:</a:t>
            </a:r>
            <a:endParaRPr sz="1550"/>
          </a:p>
          <a:p>
            <a:pPr indent="-297497" lvl="0" marL="457200" rtl="0" algn="l">
              <a:spcBef>
                <a:spcPts val="1200"/>
              </a:spcBef>
              <a:spcAft>
                <a:spcPts val="0"/>
              </a:spcAft>
              <a:buSzPct val="100000"/>
              <a:buChar char="➔"/>
            </a:pPr>
            <a:r>
              <a:rPr lang="en" sz="1550"/>
              <a:t>Interpolation is difficult to achieve when rotation matrices are used for representing orientations. </a:t>
            </a:r>
            <a:br>
              <a:rPr lang="en" sz="1550"/>
            </a:br>
            <a:endParaRPr sz="1550"/>
          </a:p>
          <a:p>
            <a:pPr indent="-297497" lvl="0" marL="457200" rtl="0" algn="l">
              <a:spcBef>
                <a:spcPts val="0"/>
              </a:spcBef>
              <a:spcAft>
                <a:spcPts val="0"/>
              </a:spcAft>
              <a:buSzPct val="100000"/>
              <a:buChar char="➔"/>
            </a:pPr>
            <a:r>
              <a:rPr lang="en" sz="1550"/>
              <a:t>Since rotation matrices can represent transformations other than rotations (like shear), special conditions must be enforced to ensure that these matrices only represent orientation (like orthogonality conditions, and a determinant of +1).</a:t>
            </a:r>
            <a:br>
              <a:rPr lang="en" sz="1550"/>
            </a:br>
            <a:endParaRPr sz="1550"/>
          </a:p>
          <a:p>
            <a:pPr indent="-297497" lvl="0" marL="457200" rtl="0" algn="l">
              <a:spcBef>
                <a:spcPts val="0"/>
              </a:spcBef>
              <a:spcAft>
                <a:spcPts val="0"/>
              </a:spcAft>
              <a:buSzPct val="100000"/>
              <a:buChar char="➔"/>
            </a:pPr>
            <a:r>
              <a:rPr lang="en" sz="1550"/>
              <a:t>Quaternion multiplication or “division” is computationally inexpensive and allows for fast and smooth interpolation of orientations.</a:t>
            </a:r>
            <a:endParaRPr sz="155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idx="1" type="body"/>
          </p:nvPr>
        </p:nvSpPr>
        <p:spPr>
          <a:xfrm>
            <a:off x="311700" y="961650"/>
            <a:ext cx="5601300" cy="4047300"/>
          </a:xfrm>
          <a:prstGeom prst="rect">
            <a:avLst/>
          </a:prstGeom>
        </p:spPr>
        <p:txBody>
          <a:bodyPr anchorCtr="0" anchor="t" bIns="91425" lIns="91425" spcFirstLastPara="1" rIns="91425" wrap="square" tIns="91425">
            <a:normAutofit fontScale="25000" lnSpcReduction="20000"/>
          </a:bodyPr>
          <a:lstStyle/>
          <a:p>
            <a:pPr indent="0" lvl="0" marL="457200" rtl="0" algn="l">
              <a:spcBef>
                <a:spcPts val="0"/>
              </a:spcBef>
              <a:spcAft>
                <a:spcPts val="0"/>
              </a:spcAft>
              <a:buNone/>
            </a:pPr>
            <a:r>
              <a:t/>
            </a:r>
            <a:endParaRPr/>
          </a:p>
          <a:p>
            <a:pPr indent="-304800" lvl="0" marL="457200" rtl="0" algn="l">
              <a:spcBef>
                <a:spcPts val="1200"/>
              </a:spcBef>
              <a:spcAft>
                <a:spcPts val="0"/>
              </a:spcAft>
              <a:buSzPct val="100000"/>
              <a:buChar char="●"/>
            </a:pPr>
            <a:r>
              <a:rPr b="1" lang="en" sz="4800"/>
              <a:t>[D. Pletincks] </a:t>
            </a:r>
            <a:r>
              <a:rPr b="1" lang="en" sz="4800"/>
              <a:t>The Use of Quaternions for Animation, Modelling and Rendering (1988)</a:t>
            </a:r>
            <a:endParaRPr b="1" sz="4800"/>
          </a:p>
          <a:p>
            <a:pPr indent="-304800" lvl="0" marL="457200" rtl="0" algn="l">
              <a:spcBef>
                <a:spcPts val="0"/>
              </a:spcBef>
              <a:spcAft>
                <a:spcPts val="0"/>
              </a:spcAft>
              <a:buSzPct val="100000"/>
              <a:buChar char="●"/>
            </a:pPr>
            <a:r>
              <a:rPr b="1" lang="en" sz="4800"/>
              <a:t>[D.Pletincks] Quaternion calculus as a basic tool in computer graphics (1989)</a:t>
            </a:r>
            <a:br>
              <a:rPr b="1" lang="en" sz="4800"/>
            </a:br>
            <a:endParaRPr b="1" sz="4800"/>
          </a:p>
          <a:p>
            <a:pPr indent="-285750" lvl="0" marL="457200" rtl="0" algn="l">
              <a:lnSpc>
                <a:spcPct val="150000"/>
              </a:lnSpc>
              <a:spcBef>
                <a:spcPts val="0"/>
              </a:spcBef>
              <a:spcAft>
                <a:spcPts val="0"/>
              </a:spcAft>
              <a:buSzPct val="100000"/>
              <a:buChar char="➔"/>
            </a:pPr>
            <a:r>
              <a:rPr lang="en" sz="3600"/>
              <a:t>The paper describes a new method for splining quaternions so that they can be used with keyframe animation.</a:t>
            </a:r>
            <a:br>
              <a:rPr lang="en" sz="3600"/>
            </a:br>
            <a:endParaRPr sz="3600"/>
          </a:p>
          <a:p>
            <a:pPr indent="-285750" lvl="0" marL="457200" rtl="0" algn="l">
              <a:lnSpc>
                <a:spcPct val="150000"/>
              </a:lnSpc>
              <a:spcBef>
                <a:spcPts val="0"/>
              </a:spcBef>
              <a:spcAft>
                <a:spcPts val="0"/>
              </a:spcAft>
              <a:buSzPct val="100000"/>
              <a:buChar char="➔"/>
            </a:pPr>
            <a:r>
              <a:rPr lang="en" sz="3600"/>
              <a:t>Starts by listing the advantages of Quaternions over Euler angles and reviewing basics of Interpolation and Spline subdivision.</a:t>
            </a:r>
            <a:br>
              <a:rPr lang="en" sz="3600"/>
            </a:br>
            <a:endParaRPr sz="3600"/>
          </a:p>
          <a:p>
            <a:pPr indent="-285750" lvl="0" marL="457200" rtl="0" algn="l">
              <a:lnSpc>
                <a:spcPct val="150000"/>
              </a:lnSpc>
              <a:spcBef>
                <a:spcPts val="0"/>
              </a:spcBef>
              <a:spcAft>
                <a:spcPts val="0"/>
              </a:spcAft>
              <a:buSzPct val="100000"/>
              <a:buChar char="➔"/>
            </a:pPr>
            <a:r>
              <a:rPr lang="en" sz="3600"/>
              <a:t>They use a different approach to create splines known as the Cardinal splines.</a:t>
            </a:r>
            <a:br>
              <a:rPr lang="en" sz="3600"/>
            </a:br>
            <a:endParaRPr sz="3600"/>
          </a:p>
          <a:p>
            <a:pPr indent="-285750" lvl="0" marL="457200" rtl="0" algn="l">
              <a:lnSpc>
                <a:spcPct val="150000"/>
              </a:lnSpc>
              <a:spcBef>
                <a:spcPts val="0"/>
              </a:spcBef>
              <a:spcAft>
                <a:spcPts val="0"/>
              </a:spcAft>
              <a:buSzPct val="100000"/>
              <a:buChar char="➔"/>
            </a:pPr>
            <a:r>
              <a:rPr lang="en" sz="3600"/>
              <a:t>Cardinal splines pass through the control points, they don't need additional control points which are not associated with keyframes.  Therefore they are most suited for interpolating quaternions in a keyframe animation system. </a:t>
            </a:r>
            <a:br>
              <a:rPr lang="en" sz="3600"/>
            </a:br>
            <a:endParaRPr sz="3600"/>
          </a:p>
          <a:p>
            <a:pPr indent="-285750" lvl="0" marL="457200" rtl="0" algn="l">
              <a:lnSpc>
                <a:spcPct val="150000"/>
              </a:lnSpc>
              <a:spcBef>
                <a:spcPts val="0"/>
              </a:spcBef>
              <a:spcAft>
                <a:spcPts val="0"/>
              </a:spcAft>
              <a:buSzPct val="100000"/>
              <a:buChar char="➔"/>
            </a:pPr>
            <a:r>
              <a:rPr lang="en" sz="3600"/>
              <a:t>The papers also discuss the advantages of using quaternions in rendering and modelling.</a:t>
            </a:r>
            <a:endParaRPr sz="3600"/>
          </a:p>
        </p:txBody>
      </p:sp>
      <p:sp>
        <p:nvSpPr>
          <p:cNvPr id="129" name="Google Shape;129;p24"/>
          <p:cNvSpPr txBox="1"/>
          <p:nvPr>
            <p:ph type="title"/>
          </p:nvPr>
        </p:nvSpPr>
        <p:spPr>
          <a:xfrm>
            <a:off x="311700" y="352525"/>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are problems solved using quaternions?</a:t>
            </a:r>
            <a:endParaRPr/>
          </a:p>
        </p:txBody>
      </p:sp>
      <p:pic>
        <p:nvPicPr>
          <p:cNvPr id="130" name="Google Shape;130;p24"/>
          <p:cNvPicPr preferRelativeResize="0"/>
          <p:nvPr/>
        </p:nvPicPr>
        <p:blipFill>
          <a:blip r:embed="rId3">
            <a:alphaModFix/>
          </a:blip>
          <a:stretch>
            <a:fillRect/>
          </a:stretch>
        </p:blipFill>
        <p:spPr>
          <a:xfrm>
            <a:off x="5913000" y="1086016"/>
            <a:ext cx="3004576" cy="2005935"/>
          </a:xfrm>
          <a:prstGeom prst="rect">
            <a:avLst/>
          </a:prstGeom>
          <a:noFill/>
          <a:ln>
            <a:noFill/>
          </a:ln>
        </p:spPr>
      </p:pic>
      <p:pic>
        <p:nvPicPr>
          <p:cNvPr id="131" name="Google Shape;131;p24"/>
          <p:cNvPicPr preferRelativeResize="0"/>
          <p:nvPr/>
        </p:nvPicPr>
        <p:blipFill>
          <a:blip r:embed="rId4">
            <a:alphaModFix/>
          </a:blip>
          <a:stretch>
            <a:fillRect/>
          </a:stretch>
        </p:blipFill>
        <p:spPr>
          <a:xfrm>
            <a:off x="6144325" y="3175800"/>
            <a:ext cx="2577521" cy="1746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are problems solved using quaternions?</a:t>
            </a:r>
            <a:endParaRPr/>
          </a:p>
        </p:txBody>
      </p:sp>
      <p:sp>
        <p:nvSpPr>
          <p:cNvPr id="137" name="Google Shape;137;p25"/>
          <p:cNvSpPr txBox="1"/>
          <p:nvPr>
            <p:ph idx="1" type="body"/>
          </p:nvPr>
        </p:nvSpPr>
        <p:spPr>
          <a:xfrm>
            <a:off x="311700" y="1196075"/>
            <a:ext cx="4854300" cy="3789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200"/>
              <a:t>[O-Larnnithipong] Orientation Correction for a 3D Hand Motion Tracking Interface Using Inertial Measurement Units (2018)</a:t>
            </a:r>
            <a:endParaRPr b="1" sz="5200"/>
          </a:p>
          <a:p>
            <a:pPr indent="-285750" lvl="0" marL="457200" rtl="0" algn="l">
              <a:spcBef>
                <a:spcPts val="1200"/>
              </a:spcBef>
              <a:spcAft>
                <a:spcPts val="0"/>
              </a:spcAft>
              <a:buSzPct val="100000"/>
              <a:buChar char="➔"/>
            </a:pPr>
            <a:r>
              <a:rPr lang="en" sz="3600"/>
              <a:t>Orientation correction algorithm for a miniature commercial-grade Inertial Measurement Unit to improve orientation tracking of human hand motion and also to improve 3D User Interfaces experience to become more realistic.</a:t>
            </a:r>
            <a:br>
              <a:rPr lang="en" sz="3600"/>
            </a:br>
            <a:endParaRPr sz="3600"/>
          </a:p>
          <a:p>
            <a:pPr indent="-285750" lvl="0" marL="457200" rtl="0" algn="l">
              <a:spcBef>
                <a:spcPts val="0"/>
              </a:spcBef>
              <a:spcAft>
                <a:spcPts val="0"/>
              </a:spcAft>
              <a:buSzPct val="100000"/>
              <a:buChar char="➔"/>
            </a:pPr>
            <a:r>
              <a:rPr lang="en" sz="3600"/>
              <a:t>This paper outlines the use of this algorithm to improve orientation tracking of human hand motion by using the combination of gyroscope, accelerometer and magnetometer measurements.</a:t>
            </a:r>
            <a:br>
              <a:rPr lang="en" sz="3600"/>
            </a:br>
            <a:endParaRPr sz="3600"/>
          </a:p>
          <a:p>
            <a:pPr indent="-285750" lvl="0" marL="457200" rtl="0" algn="l">
              <a:spcBef>
                <a:spcPts val="0"/>
              </a:spcBef>
              <a:spcAft>
                <a:spcPts val="0"/>
              </a:spcAft>
              <a:buSzPct val="100000"/>
              <a:buChar char="➔"/>
            </a:pPr>
            <a:r>
              <a:rPr lang="en" sz="3600"/>
              <a:t>The algorithm consists of three parts, which are:</a:t>
            </a:r>
            <a:endParaRPr sz="3600"/>
          </a:p>
          <a:p>
            <a:pPr indent="0" lvl="0" marL="457200" rtl="0" algn="l">
              <a:spcBef>
                <a:spcPts val="1200"/>
              </a:spcBef>
              <a:spcAft>
                <a:spcPts val="0"/>
              </a:spcAft>
              <a:buNone/>
            </a:pPr>
            <a:r>
              <a:rPr lang="en" sz="3600"/>
              <a:t>(1) bias offset estimation, </a:t>
            </a:r>
            <a:endParaRPr sz="3600"/>
          </a:p>
          <a:p>
            <a:pPr indent="0" lvl="0" marL="457200" rtl="0" algn="l">
              <a:spcBef>
                <a:spcPts val="1200"/>
              </a:spcBef>
              <a:spcAft>
                <a:spcPts val="0"/>
              </a:spcAft>
              <a:buNone/>
            </a:pPr>
            <a:r>
              <a:rPr lang="en" sz="3600"/>
              <a:t>(2) quaternion correction using gravity vector and magnetic North vector </a:t>
            </a:r>
            <a:endParaRPr sz="3600"/>
          </a:p>
          <a:p>
            <a:pPr indent="0" lvl="0" marL="457200" rtl="0" algn="l">
              <a:spcBef>
                <a:spcPts val="1200"/>
              </a:spcBef>
              <a:spcAft>
                <a:spcPts val="0"/>
              </a:spcAft>
              <a:buNone/>
            </a:pPr>
            <a:r>
              <a:rPr lang="en" sz="3600"/>
              <a:t>(3) quaternion interpolation</a:t>
            </a:r>
            <a:endParaRPr sz="3600"/>
          </a:p>
          <a:p>
            <a:pPr indent="-285750" lvl="0" marL="457200" rtl="0" algn="l">
              <a:spcBef>
                <a:spcPts val="1200"/>
              </a:spcBef>
              <a:spcAft>
                <a:spcPts val="0"/>
              </a:spcAft>
              <a:buSzPct val="100000"/>
              <a:buChar char="➔"/>
            </a:pPr>
            <a:r>
              <a:rPr lang="en" sz="3600"/>
              <a:t>This could lead to 3D user interfaces to become more realistic</a:t>
            </a:r>
            <a:endParaRPr sz="3600"/>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5571275" y="989075"/>
            <a:ext cx="2469248" cy="2024376"/>
          </a:xfrm>
          <a:prstGeom prst="rect">
            <a:avLst/>
          </a:prstGeom>
          <a:noFill/>
          <a:ln>
            <a:noFill/>
          </a:ln>
        </p:spPr>
      </p:pic>
      <p:pic>
        <p:nvPicPr>
          <p:cNvPr id="139" name="Google Shape;139;p25"/>
          <p:cNvPicPr preferRelativeResize="0"/>
          <p:nvPr/>
        </p:nvPicPr>
        <p:blipFill>
          <a:blip r:embed="rId4">
            <a:alphaModFix/>
          </a:blip>
          <a:stretch>
            <a:fillRect/>
          </a:stretch>
        </p:blipFill>
        <p:spPr>
          <a:xfrm>
            <a:off x="5166000" y="2819050"/>
            <a:ext cx="3638601" cy="2291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229500" y="372500"/>
            <a:ext cx="89145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Other </a:t>
            </a:r>
            <a:r>
              <a:rPr lang="en"/>
              <a:t>alternatives</a:t>
            </a:r>
            <a:r>
              <a:rPr lang="en"/>
              <a:t> solving gimbal and other rotation problems? </a:t>
            </a:r>
            <a:endParaRPr/>
          </a:p>
        </p:txBody>
      </p:sp>
      <p:sp>
        <p:nvSpPr>
          <p:cNvPr id="145" name="Google Shape;145;p26"/>
          <p:cNvSpPr txBox="1"/>
          <p:nvPr>
            <p:ph idx="1" type="body"/>
          </p:nvPr>
        </p:nvSpPr>
        <p:spPr>
          <a:xfrm>
            <a:off x="311700" y="1468825"/>
            <a:ext cx="8320200" cy="3237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 sz="1300"/>
              <a:t>[Jieyun] </a:t>
            </a:r>
            <a:r>
              <a:rPr b="1" lang="en" sz="1300"/>
              <a:t>Application Research of Clifford Geometric Algebra in Keyframe Skeletal Animation (2011)</a:t>
            </a:r>
            <a:br>
              <a:rPr b="1" lang="en" sz="1300"/>
            </a:br>
            <a:endParaRPr b="1" sz="1300"/>
          </a:p>
          <a:p>
            <a:pPr indent="-295275" lvl="0" marL="457200" rtl="0" algn="l">
              <a:spcBef>
                <a:spcPts val="0"/>
              </a:spcBef>
              <a:spcAft>
                <a:spcPts val="0"/>
              </a:spcAft>
              <a:buSzPts val="1050"/>
              <a:buChar char="➔"/>
            </a:pPr>
            <a:r>
              <a:rPr lang="en" sz="1050"/>
              <a:t>This paper presents an idea of the establishment of skeletal animation based on Clifford algebra.</a:t>
            </a:r>
            <a:br>
              <a:rPr lang="en" sz="1050"/>
            </a:br>
            <a:endParaRPr sz="1050"/>
          </a:p>
          <a:p>
            <a:pPr indent="-295275" lvl="0" marL="457200" rtl="0" algn="l">
              <a:spcBef>
                <a:spcPts val="0"/>
              </a:spcBef>
              <a:spcAft>
                <a:spcPts val="0"/>
              </a:spcAft>
              <a:buSzPts val="1050"/>
              <a:buChar char="➔"/>
            </a:pPr>
            <a:r>
              <a:rPr lang="en" sz="1050"/>
              <a:t>Clifford algebra can provide a homogeneous representation to calculate the relationships among geometric objects in a space which is coordinate-free, and easily extended to the higher dimensional space.</a:t>
            </a:r>
            <a:br>
              <a:rPr lang="en" sz="1050"/>
            </a:br>
            <a:endParaRPr sz="1050"/>
          </a:p>
          <a:p>
            <a:pPr indent="-295275" lvl="0" marL="457200" rtl="0" algn="l">
              <a:spcBef>
                <a:spcPts val="0"/>
              </a:spcBef>
              <a:spcAft>
                <a:spcPts val="0"/>
              </a:spcAft>
              <a:buSzPts val="1050"/>
              <a:buChar char="➔"/>
            </a:pPr>
            <a:r>
              <a:rPr lang="en" sz="1050"/>
              <a:t>Through experiments, the authors use Clifford algebra to establish the skeletal animation instead of the original Euler angles, so as to solve the issue of uneven rotation.</a:t>
            </a:r>
            <a:endParaRPr sz="1050"/>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Some more… in other industries</a:t>
            </a:r>
            <a:endParaRPr/>
          </a:p>
        </p:txBody>
      </p:sp>
      <p:sp>
        <p:nvSpPr>
          <p:cNvPr id="151" name="Google Shape;151;p27"/>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Aerospace - [Mansur] </a:t>
            </a:r>
            <a:r>
              <a:rPr lang="en"/>
              <a:t>Deploying Complementary filter to avert gimbal lock in drones using Quaternion angles (2020)</a:t>
            </a:r>
            <a:br>
              <a:rPr lang="en"/>
            </a:br>
            <a:endParaRPr/>
          </a:p>
          <a:p>
            <a:pPr indent="-342900" lvl="0" marL="457200" rtl="0" algn="l">
              <a:spcBef>
                <a:spcPts val="0"/>
              </a:spcBef>
              <a:spcAft>
                <a:spcPts val="0"/>
              </a:spcAft>
              <a:buSzPts val="1800"/>
              <a:buChar char="●"/>
            </a:pPr>
            <a:r>
              <a:rPr lang="en"/>
              <a:t>Chemistry - [Skone] Doing a Good Turn The Use of Quaternions for Rotation in Molecular Docking (2013)</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372500"/>
            <a:ext cx="8520600" cy="733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Questions?</a:t>
            </a:r>
            <a:endParaRPr/>
          </a:p>
        </p:txBody>
      </p:sp>
      <p:sp>
        <p:nvSpPr>
          <p:cNvPr id="157" name="Google Shape;157;p28"/>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Even I have them a lot!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idx="1" type="body"/>
          </p:nvPr>
        </p:nvSpPr>
        <p:spPr>
          <a:xfrm>
            <a:off x="311700" y="1021800"/>
            <a:ext cx="8520600" cy="309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en" sz="3200"/>
              <a:t>Thank you for your time!</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2285400"/>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“Why are quaternions not used in Maya?”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285400"/>
            <a:ext cx="85206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Rude Awakening: They 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Quaternions in Maya</a:t>
            </a:r>
            <a:endParaRPr/>
          </a:p>
        </p:txBody>
      </p:sp>
      <p:sp>
        <p:nvSpPr>
          <p:cNvPr id="79" name="Google Shape;79;p16"/>
          <p:cNvSpPr txBox="1"/>
          <p:nvPr>
            <p:ph idx="1" type="body"/>
          </p:nvPr>
        </p:nvSpPr>
        <p:spPr>
          <a:xfrm>
            <a:off x="311700" y="1468825"/>
            <a:ext cx="6181500" cy="3348300"/>
          </a:xfrm>
          <a:prstGeom prst="rect">
            <a:avLst/>
          </a:prstGeom>
        </p:spPr>
        <p:txBody>
          <a:bodyPr anchorCtr="0" anchor="t" bIns="91425" lIns="91425" spcFirstLastPara="1" rIns="91425" wrap="square" tIns="91425">
            <a:normAutofit fontScale="55000"/>
          </a:bodyPr>
          <a:lstStyle/>
          <a:p>
            <a:pPr indent="-329119" lvl="0" marL="457200" rtl="0" algn="l">
              <a:spcBef>
                <a:spcPts val="0"/>
              </a:spcBef>
              <a:spcAft>
                <a:spcPts val="0"/>
              </a:spcAft>
              <a:buSzPct val="100000"/>
              <a:buChar char="➔"/>
            </a:pPr>
            <a:r>
              <a:rPr lang="en" sz="2878"/>
              <a:t>In Maya, there are two methods of rotation interpolation: Euler and Quaternion</a:t>
            </a:r>
            <a:br>
              <a:rPr lang="en" sz="2878"/>
            </a:br>
            <a:br>
              <a:rPr lang="en" sz="2878"/>
            </a:br>
            <a:endParaRPr sz="2878"/>
          </a:p>
          <a:p>
            <a:pPr indent="-329119" lvl="0" marL="457200" rtl="0" algn="l">
              <a:spcBef>
                <a:spcPts val="0"/>
              </a:spcBef>
              <a:spcAft>
                <a:spcPts val="0"/>
              </a:spcAft>
              <a:buSzPct val="100000"/>
              <a:buChar char="➔"/>
            </a:pPr>
            <a:r>
              <a:rPr lang="en" sz="2878"/>
              <a:t>Euler rotations are calculated using three separate angles representing rotations about the X, Y, and Z axes, and an order of rotation.</a:t>
            </a:r>
            <a:br>
              <a:rPr lang="en" sz="2878"/>
            </a:br>
            <a:endParaRPr sz="2878"/>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6689525" y="1732838"/>
            <a:ext cx="1902600" cy="1677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Quaternions in Maya</a:t>
            </a:r>
            <a:endParaRPr/>
          </a:p>
        </p:txBody>
      </p:sp>
      <p:sp>
        <p:nvSpPr>
          <p:cNvPr id="86" name="Google Shape;86;p17"/>
          <p:cNvSpPr txBox="1"/>
          <p:nvPr>
            <p:ph idx="1" type="body"/>
          </p:nvPr>
        </p:nvSpPr>
        <p:spPr>
          <a:xfrm>
            <a:off x="311700" y="2021100"/>
            <a:ext cx="8520600" cy="36648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Quaternions provide smooth interpolation of animated rotations.</a:t>
            </a:r>
            <a:br>
              <a:rPr lang="en" sz="1700"/>
            </a:br>
            <a:endParaRPr sz="1700"/>
          </a:p>
          <a:p>
            <a:pPr indent="-336550" lvl="0" marL="457200" rtl="0" algn="l">
              <a:spcBef>
                <a:spcPts val="0"/>
              </a:spcBef>
              <a:spcAft>
                <a:spcPts val="0"/>
              </a:spcAft>
              <a:buSzPts val="1700"/>
              <a:buChar char="●"/>
            </a:pPr>
            <a:r>
              <a:rPr lang="en" sz="1700"/>
              <a:t>Quaternions store the overall orientation of an object rather than a series of individual rotations. </a:t>
            </a:r>
            <a:br>
              <a:rPr lang="en" sz="1700"/>
            </a:br>
            <a:endParaRPr sz="1700"/>
          </a:p>
          <a:p>
            <a:pPr indent="-336550" lvl="0" marL="457200" rtl="0" algn="l">
              <a:spcBef>
                <a:spcPts val="0"/>
              </a:spcBef>
              <a:spcAft>
                <a:spcPts val="0"/>
              </a:spcAft>
              <a:buSzPts val="1700"/>
              <a:buChar char="●"/>
            </a:pPr>
            <a:r>
              <a:rPr lang="en" sz="1700"/>
              <a:t>Quaternions store only orientation values.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1939700" y="2672025"/>
            <a:ext cx="5881100" cy="2299650"/>
          </a:xfrm>
          <a:prstGeom prst="rect">
            <a:avLst/>
          </a:prstGeom>
          <a:noFill/>
          <a:ln>
            <a:noFill/>
          </a:ln>
        </p:spPr>
      </p:pic>
      <p:pic>
        <p:nvPicPr>
          <p:cNvPr id="92" name="Google Shape;92;p18"/>
          <p:cNvPicPr preferRelativeResize="0"/>
          <p:nvPr/>
        </p:nvPicPr>
        <p:blipFill>
          <a:blip r:embed="rId4">
            <a:alphaModFix/>
          </a:blip>
          <a:stretch>
            <a:fillRect/>
          </a:stretch>
        </p:blipFill>
        <p:spPr>
          <a:xfrm>
            <a:off x="1584062" y="205950"/>
            <a:ext cx="6427726" cy="2235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380575"/>
            <a:ext cx="8520600" cy="44313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t/>
            </a:r>
            <a:endParaRPr sz="3000">
              <a:latin typeface="Oswald"/>
              <a:ea typeface="Oswald"/>
              <a:cs typeface="Oswald"/>
              <a:sym typeface="Oswald"/>
            </a:endParaRPr>
          </a:p>
          <a:p>
            <a:pPr indent="0" lvl="0" marL="0" rtl="0" algn="ctr">
              <a:lnSpc>
                <a:spcPct val="100000"/>
              </a:lnSpc>
              <a:spcBef>
                <a:spcPts val="0"/>
              </a:spcBef>
              <a:spcAft>
                <a:spcPts val="0"/>
              </a:spcAft>
              <a:buNone/>
            </a:pPr>
            <a:r>
              <a:t/>
            </a:r>
            <a:endParaRPr sz="3000">
              <a:latin typeface="Oswald"/>
              <a:ea typeface="Oswald"/>
              <a:cs typeface="Oswald"/>
              <a:sym typeface="Oswald"/>
            </a:endParaRPr>
          </a:p>
          <a:p>
            <a:pPr indent="0" lvl="0" marL="0" rtl="0" algn="ctr">
              <a:lnSpc>
                <a:spcPct val="100000"/>
              </a:lnSpc>
              <a:spcBef>
                <a:spcPts val="0"/>
              </a:spcBef>
              <a:spcAft>
                <a:spcPts val="0"/>
              </a:spcAft>
              <a:buNone/>
            </a:pPr>
            <a:r>
              <a:t/>
            </a:r>
            <a:endParaRPr sz="3000">
              <a:latin typeface="Oswald"/>
              <a:ea typeface="Oswald"/>
              <a:cs typeface="Oswald"/>
              <a:sym typeface="Oswald"/>
            </a:endParaRPr>
          </a:p>
          <a:p>
            <a:pPr indent="0" lvl="0" marL="0" rtl="0" algn="ctr">
              <a:lnSpc>
                <a:spcPct val="100000"/>
              </a:lnSpc>
              <a:spcBef>
                <a:spcPts val="0"/>
              </a:spcBef>
              <a:spcAft>
                <a:spcPts val="0"/>
              </a:spcAft>
              <a:buNone/>
            </a:pPr>
            <a:r>
              <a:t/>
            </a:r>
            <a:endParaRPr sz="3000">
              <a:latin typeface="Oswald"/>
              <a:ea typeface="Oswald"/>
              <a:cs typeface="Oswald"/>
              <a:sym typeface="Oswald"/>
            </a:endParaRPr>
          </a:p>
          <a:p>
            <a:pPr indent="457200" lvl="0" marL="1828800" rtl="0" algn="l">
              <a:lnSpc>
                <a:spcPct val="100000"/>
              </a:lnSpc>
              <a:spcBef>
                <a:spcPts val="0"/>
              </a:spcBef>
              <a:spcAft>
                <a:spcPts val="0"/>
              </a:spcAft>
              <a:buNone/>
            </a:pPr>
            <a:r>
              <a:rPr lang="en" sz="3000">
                <a:latin typeface="Oswald"/>
                <a:ea typeface="Oswald"/>
                <a:cs typeface="Oswald"/>
                <a:sym typeface="Oswald"/>
              </a:rPr>
              <a:t>Why should I use Quaternions?</a:t>
            </a:r>
            <a:endParaRPr sz="3000">
              <a:latin typeface="Oswald"/>
              <a:ea typeface="Oswald"/>
              <a:cs typeface="Oswald"/>
              <a:sym typeface="Oswald"/>
            </a:endParaRPr>
          </a:p>
          <a:p>
            <a:pPr indent="0" lvl="0" marL="0" rtl="0" algn="ctr">
              <a:spcBef>
                <a:spcPts val="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a Gimbal Lock?</a:t>
            </a:r>
            <a:endParaRPr/>
          </a:p>
        </p:txBody>
      </p:sp>
      <p:pic>
        <p:nvPicPr>
          <p:cNvPr id="103" name="Google Shape;103;p20"/>
          <p:cNvPicPr preferRelativeResize="0"/>
          <p:nvPr/>
        </p:nvPicPr>
        <p:blipFill>
          <a:blip r:embed="rId3">
            <a:alphaModFix/>
          </a:blip>
          <a:stretch>
            <a:fillRect/>
          </a:stretch>
        </p:blipFill>
        <p:spPr>
          <a:xfrm>
            <a:off x="2733600" y="1274662"/>
            <a:ext cx="3676799" cy="348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Gimbal Lock in Maya</a:t>
            </a:r>
            <a:endParaRPr/>
          </a:p>
        </p:txBody>
      </p:sp>
      <p:sp>
        <p:nvSpPr>
          <p:cNvPr id="109" name="Google Shape;109;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In this video we explore Euler Rotations, the most common method for orienting objects in 3d.   It's by-product  &quot;gimbal lock&quot; can cause headaches for animators because the animated motion can move in strange ways. Here we learn how euler's &quot;rotation order&quot; is a bit like hierachies, and how changing this order can help us to avoid gimbal problems.  This is demonstrated with a solution to a common camera problem, by finding the correct rotation order." id="110" name="Google Shape;110;p21" title="Euler (gimbal lock) Explained">
            <a:hlinkClick r:id="rId3"/>
          </p:cNvPr>
          <p:cNvPicPr preferRelativeResize="0"/>
          <p:nvPr/>
        </p:nvPicPr>
        <p:blipFill>
          <a:blip r:embed="rId4">
            <a:alphaModFix/>
          </a:blip>
          <a:stretch>
            <a:fillRect/>
          </a:stretch>
        </p:blipFill>
        <p:spPr>
          <a:xfrm>
            <a:off x="2286000" y="1415850"/>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