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10.jpeg" ContentType="image/jpeg"/>
  <Override PartName="/ppt/media/image5.jpeg" ContentType="image/jpeg"/>
  <Override PartName="/ppt/media/image11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3.jpeg" ContentType="image/jpeg"/>
  <Override PartName="/ppt/media/image9.jpeg" ContentType="image/jpeg"/>
  <Override PartName="/ppt/media/image14.jpeg" ContentType="image/jpeg"/>
  <Override PartName="/ppt/media/image15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867F26F-460B-4DB9-A865-7CE91A60D4C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4B6903-7BC1-424E-A96D-BB0AB67B44FC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A5BB826-6C3B-4DCB-940B-BC2CB2530B6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6DC289-307C-45E3-AAA3-D9BBDF056955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DEED75-45DA-4FE3-93DD-7205D66F878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2B1310-CFD9-4B09-AE9F-666A50298581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F70AC4-2A5C-430C-A2B0-94B97285FAE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B3839F-6F4D-41E5-9B09-4D3662B0B73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DA306E-71B5-491F-A187-6640AD0E6DB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F4F9B2-671C-4D80-9B14-BABB209BD1D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CE5A71-6E0B-4B00-9886-244DED2F64F2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2A374A-80AE-4381-B6A5-C3D7CF5A308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6AE241-BE9C-4968-8501-04089FE2A43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E86001-43BE-48D2-AFB0-9CD837E60A3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036F44-94B7-497E-BDCC-1E93752F69C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7975FB-8ECD-414F-9E06-E10A2ABB26D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616A3-E05E-401D-8B5F-05FD26E1FE4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148853F-5467-4168-A23C-1B09E45AC9D0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67740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57360" y="156744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129744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67740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57360" y="3087720"/>
            <a:ext cx="22662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209E83A-3749-4B8E-BAA9-02F83CF5FE8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E1043D1-C60C-43DA-B53B-739FEBCBB35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1297440" y="393840"/>
            <a:ext cx="7038360" cy="423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26FB2C1-766F-4329-8369-FBD3DB73C6A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4F5345A-3CB6-4045-9A14-16FC814CB42D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903920" y="308772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6F1E7C0-D54E-49C7-8A6D-8EE913E9735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903920" y="1567440"/>
            <a:ext cx="343440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1297440" y="3087720"/>
            <a:ext cx="7038360" cy="13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DD4C55-EC90-4950-A9A8-03409CC4CB1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16"/>
          <p:cNvSpPr/>
          <p:nvPr/>
        </p:nvSpPr>
        <p:spPr>
          <a:xfrm rot="5400000">
            <a:off x="7500960" y="0"/>
            <a:ext cx="1643040" cy="164304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16"/>
          <p:cNvGrpSpPr/>
          <p:nvPr/>
        </p:nvGrpSpPr>
        <p:grpSpPr>
          <a:xfrm>
            <a:off x="5760" y="-7920"/>
            <a:ext cx="5137920" cy="5151960"/>
            <a:chOff x="5760" y="-7920"/>
            <a:chExt cx="5137920" cy="5151960"/>
          </a:xfrm>
        </p:grpSpPr>
        <p:sp>
          <p:nvSpPr>
            <p:cNvPr id="2" name="Google Shape;12;p16"/>
            <p:cNvSpPr/>
            <p:nvPr/>
          </p:nvSpPr>
          <p:spPr>
            <a:xfrm rot="16200000">
              <a:off x="360" y="720"/>
              <a:ext cx="5151960" cy="513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" name="Google Shape;13;p16"/>
            <p:cNvSpPr/>
            <p:nvPr/>
          </p:nvSpPr>
          <p:spPr>
            <a:xfrm rot="16200000">
              <a:off x="0" y="1142640"/>
              <a:ext cx="3996000" cy="398196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Google Shape;14;p16"/>
            <p:cNvSpPr/>
            <p:nvPr/>
          </p:nvSpPr>
          <p:spPr>
            <a:xfrm rot="16200000">
              <a:off x="1800" y="1080"/>
              <a:ext cx="2298960" cy="229104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" name="Google Shape;15;p16"/>
            <p:cNvSpPr/>
            <p:nvPr/>
          </p:nvSpPr>
          <p:spPr>
            <a:xfrm flipH="1">
              <a:off x="651960" y="588240"/>
              <a:ext cx="2299320" cy="229068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E847F3-F462-4EF0-B637-815D8F3BF81B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20;p17"/>
          <p:cNvGrpSpPr/>
          <p:nvPr/>
        </p:nvGrpSpPr>
        <p:grpSpPr>
          <a:xfrm>
            <a:off x="0" y="381600"/>
            <a:ext cx="1036800" cy="1015200"/>
            <a:chOff x="0" y="381600"/>
            <a:chExt cx="1036800" cy="1015200"/>
          </a:xfrm>
        </p:grpSpPr>
        <p:sp>
          <p:nvSpPr>
            <p:cNvPr id="46" name="Google Shape;21;p17"/>
            <p:cNvSpPr/>
            <p:nvPr/>
          </p:nvSpPr>
          <p:spPr>
            <a:xfrm rot="16200000">
              <a:off x="0" y="381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Google Shape;22;p17"/>
            <p:cNvSpPr/>
            <p:nvPr/>
          </p:nvSpPr>
          <p:spPr>
            <a:xfrm flipH="1">
              <a:off x="228240" y="588600"/>
              <a:ext cx="808200" cy="8082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lt1"/>
                </a:solidFill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7008B9-3929-403C-8FCD-4F40D17D6D03}" type="slidenum">
              <a:rPr b="0" lang="en" sz="1000" spc="-1" strike="noStrike">
                <a:solidFill>
                  <a:schemeClr val="lt1"/>
                </a:solidFill>
                <a:latin typeface="Lato"/>
                <a:ea typeface="La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6960" cy="1578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pc="-1" strike="noStrike">
                <a:solidFill>
                  <a:schemeClr val="lt2"/>
                </a:solidFill>
                <a:latin typeface="Montserrat"/>
                <a:ea typeface="Montserrat"/>
              </a:rPr>
              <a:t>Getting Sassy with Sass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1ec9a3"/>
                </a:solidFill>
                <a:latin typeface="Montserrat"/>
                <a:ea typeface="Montserrat"/>
              </a:rPr>
              <a:t>Variables in Sass</a:t>
            </a:r>
            <a:endParaRPr b="0" lang="en-US" sz="2400" spc="-1" strike="noStrike">
              <a:solidFill>
                <a:srgbClr val="1ec9a3"/>
              </a:solidFill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tretch/>
        </p:blipFill>
        <p:spPr>
          <a:xfrm>
            <a:off x="2075040" y="1539720"/>
            <a:ext cx="5562360" cy="310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2"/>
                </a:solidFill>
                <a:latin typeface="Montserrat"/>
                <a:ea typeface="Montserrat"/>
              </a:rPr>
              <a:t>How about nesting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69195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6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  <a:p>
            <a:pPr marL="457200" indent="0">
              <a:lnSpc>
                <a:spcPct val="20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200" spc="-1" strike="noStrike">
                <a:solidFill>
                  <a:srgbClr val="1ec9a3"/>
                </a:solidFill>
                <a:latin typeface="Arial"/>
                <a:ea typeface="Arial"/>
              </a:rPr>
              <a:t>Sass lets you nest CSS selectors in the same way as HTML. Lets check out what we could do with a nav bar in Sass.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 </a:t>
            </a:r>
            <a:r>
              <a:rPr b="0" lang="en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nesting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5458320" y="1262160"/>
            <a:ext cx="3571560" cy="3552480"/>
          </a:xfrm>
          <a:prstGeom prst="rect">
            <a:avLst/>
          </a:prstGeom>
          <a:ln w="0">
            <a:noFill/>
          </a:ln>
        </p:spPr>
      </p:pic>
      <p:pic>
        <p:nvPicPr>
          <p:cNvPr id="153" name="" descr=""/>
          <p:cNvPicPr/>
          <p:nvPr/>
        </p:nvPicPr>
        <p:blipFill>
          <a:blip r:embed="rId2"/>
          <a:stretch/>
        </p:blipFill>
        <p:spPr>
          <a:xfrm>
            <a:off x="97200" y="1559520"/>
            <a:ext cx="4876560" cy="201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1f7cf"/>
                </a:solidFill>
                <a:latin typeface="Montserrat"/>
                <a:ea typeface="Montserrat"/>
              </a:rPr>
              <a:t> </a:t>
            </a:r>
            <a:r>
              <a:rPr b="0" lang="en" sz="2400" spc="-1" strike="noStrike">
                <a:solidFill>
                  <a:srgbClr val="61f7cf"/>
                </a:solidFill>
                <a:latin typeface="Montserrat"/>
                <a:ea typeface="Montserrat"/>
              </a:rPr>
              <a:t>nesting</a:t>
            </a:r>
            <a:endParaRPr b="0" lang="en-US" sz="2400" spc="-1" strike="noStrike">
              <a:solidFill>
                <a:srgbClr val="61f7cf"/>
              </a:solidFill>
              <a:latin typeface="Arial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2478600"/>
            <a:ext cx="9143640" cy="14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2"/>
                </a:solidFill>
                <a:latin typeface="Montserrat"/>
                <a:ea typeface="Montserrat"/>
              </a:rPr>
              <a:t>What is a mixin?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1297440" y="1614240"/>
            <a:ext cx="69195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6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1ec9a3"/>
                </a:solidFill>
                <a:latin typeface="Arial"/>
                <a:ea typeface="Arial"/>
              </a:rPr>
              <a:t>Another feature that you will find using Sass is called a mixin. One way to look at this is that is that mixins are like functions in css, or in this case Sass. Instead of using the word “function”, you would use @mixin, give it a name and (</a:t>
            </a:r>
            <a:r>
              <a:rPr b="1" i="1" lang="en" sz="1800" spc="-1" strike="noStrike" u="sng">
                <a:solidFill>
                  <a:srgbClr val="1ec9a3"/>
                </a:solidFill>
                <a:uFillTx/>
                <a:latin typeface="Arial"/>
                <a:ea typeface="Arial"/>
              </a:rPr>
              <a:t>optionally</a:t>
            </a:r>
            <a:r>
              <a:rPr b="0" lang="en" sz="1800" spc="-1" strike="noStrike">
                <a:solidFill>
                  <a:srgbClr val="1ec9a3"/>
                </a:solidFill>
                <a:latin typeface="Arial"/>
                <a:ea typeface="Arial"/>
              </a:rPr>
              <a:t> arguments), followed by { }, that contains the contents. Mixins allow you to define styles that can be reused throughout the stylesheet. Lets take a look.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1ec9a3"/>
                </a:solidFill>
                <a:latin typeface="Arial"/>
                <a:ea typeface="Arial"/>
              </a:rPr>
              <a:t>mixins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2945880" y="2278440"/>
            <a:ext cx="3257280" cy="58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539000" y="-14940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000000"/>
                </a:solidFill>
                <a:latin typeface="Arial"/>
                <a:ea typeface="Arial"/>
              </a:rPr>
              <a:t>mixins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2796480" y="961920"/>
            <a:ext cx="4628880" cy="408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2"/>
                </a:solidFill>
                <a:latin typeface="Montserrat"/>
                <a:ea typeface="Montserrat"/>
              </a:rPr>
              <a:t>Expected output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3" name="" descr=""/>
          <p:cNvPicPr/>
          <p:nvPr/>
        </p:nvPicPr>
        <p:blipFill>
          <a:blip r:embed="rId1"/>
          <a:stretch/>
        </p:blipFill>
        <p:spPr>
          <a:xfrm>
            <a:off x="2773440" y="2704320"/>
            <a:ext cx="4018680" cy="819720"/>
          </a:xfrm>
          <a:prstGeom prst="rect">
            <a:avLst/>
          </a:prstGeom>
          <a:ln w="0">
            <a:noFill/>
          </a:ln>
        </p:spPr>
      </p:pic>
      <p:sp>
        <p:nvSpPr>
          <p:cNvPr id="164" name="Google Shape;197;p10"/>
          <p:cNvSpPr/>
          <p:nvPr/>
        </p:nvSpPr>
        <p:spPr>
          <a:xfrm>
            <a:off x="18360" y="3743640"/>
            <a:ext cx="9106560" cy="10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6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1f7cf"/>
                </a:solidFill>
                <a:latin typeface="Montserrat"/>
                <a:ea typeface="Montserrat"/>
              </a:rPr>
              <a:t>Mixin with args</a:t>
            </a:r>
            <a:endParaRPr b="0" lang="en-US" sz="24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1843560" y="1010160"/>
            <a:ext cx="5456160" cy="37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6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1f7cf"/>
                </a:solidFill>
                <a:latin typeface="Arial"/>
              </a:rPr>
              <a:t>As mentioned, we can include arguments within our mixins. When defining a mixin, the arguments are written as variable names, separated by a comma. Then when including the mixin, the values can be passes in the same manner. Sounds busy, but hang with me.</a:t>
            </a:r>
            <a:endParaRPr b="0" lang="en-US" sz="18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67" name="Google Shape;204;p11"/>
          <p:cNvSpPr/>
          <p:nvPr/>
        </p:nvSpPr>
        <p:spPr>
          <a:xfrm>
            <a:off x="864000" y="3751560"/>
            <a:ext cx="799020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431360" y="14076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Google Shape;211;p 1"/>
          <p:cNvSpPr/>
          <p:nvPr/>
        </p:nvSpPr>
        <p:spPr>
          <a:xfrm>
            <a:off x="5385960" y="1641240"/>
            <a:ext cx="299916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2649240" y="-2880"/>
            <a:ext cx="385020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2"/>
                </a:solidFill>
                <a:latin typeface="Montserrat"/>
                <a:ea typeface="Montserrat"/>
              </a:rPr>
              <a:t>Learning Goals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297440" y="156744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450720">
              <a:lnSpc>
                <a:spcPct val="2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61f7cf"/>
                </a:solidFill>
                <a:latin typeface="Arial"/>
                <a:ea typeface="Arial"/>
              </a:rPr>
              <a:t>Understand what Sass stands for and its purpose</a:t>
            </a:r>
            <a:endParaRPr b="0" lang="en-US" sz="1600" spc="-1" strike="noStrike">
              <a:solidFill>
                <a:srgbClr val="61f7cf"/>
              </a:solidFill>
              <a:latin typeface="Arial"/>
            </a:endParaRPr>
          </a:p>
          <a:p>
            <a:pPr marL="457200" indent="-45072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61f7cf"/>
                </a:solidFill>
                <a:latin typeface="Arial"/>
                <a:ea typeface="Arial"/>
              </a:rPr>
              <a:t>Identify and use attributes for appropriate elements</a:t>
            </a:r>
            <a:endParaRPr b="0" lang="en-US" sz="1600" spc="-1" strike="noStrike">
              <a:solidFill>
                <a:srgbClr val="61f7cf"/>
              </a:solidFill>
              <a:latin typeface="Arial"/>
            </a:endParaRPr>
          </a:p>
          <a:p>
            <a:pPr marL="457200" indent="-450720">
              <a:lnSpc>
                <a:spcPct val="200000"/>
              </a:lnSpc>
              <a:buClr>
                <a:srgbClr val="ffffff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61f7cf"/>
                </a:solidFill>
                <a:latin typeface="Arial"/>
                <a:ea typeface="Arial"/>
              </a:rPr>
              <a:t>Understand how to set up the correct file structure and Sass compiler</a:t>
            </a:r>
            <a:endParaRPr b="0" lang="en-US" sz="1600" spc="-1" strike="noStrike">
              <a:solidFill>
                <a:srgbClr val="61f7c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1431360" y="14076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15000"/>
              </a:lnSpc>
              <a:spcBef>
                <a:spcPts val="1400"/>
              </a:spcBef>
              <a:buNone/>
              <a:tabLst>
                <a:tab algn="l" pos="0"/>
              </a:tabLst>
            </a:pPr>
            <a:r>
              <a:rPr b="1" lang="en" sz="4000" spc="-1" strike="noStrike">
                <a:solidFill>
                  <a:srgbClr val="82c7a5"/>
                </a:solidFill>
                <a:latin typeface="Arial"/>
                <a:ea typeface="Arial"/>
              </a:rPr>
              <a:t>Expected output</a:t>
            </a:r>
            <a:endParaRPr b="0" lang="en-US" sz="4000" spc="-1" strike="noStrike">
              <a:solidFill>
                <a:srgbClr val="ffffff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Google Shape;211;p 2"/>
          <p:cNvSpPr/>
          <p:nvPr/>
        </p:nvSpPr>
        <p:spPr>
          <a:xfrm>
            <a:off x="5385960" y="1641240"/>
            <a:ext cx="299916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2520" y="1944720"/>
            <a:ext cx="9143640" cy="124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61f7cf"/>
                </a:solidFill>
                <a:latin typeface="Montserrat"/>
                <a:ea typeface="Montserrat"/>
              </a:rPr>
              <a:t>Loops??</a:t>
            </a:r>
            <a:endParaRPr b="0" lang="en-US" sz="24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1843560" y="1010160"/>
            <a:ext cx="5456160" cy="379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6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61f7cf"/>
                </a:solidFill>
                <a:latin typeface="Arial"/>
              </a:rPr>
              <a:t>Did you ever think you could create loops in CSS? Well, of course you can! (using Sass that is). We will take a look at @for. This directive uses a starting and ending value to loop a certain number of times. We have special syntax needed...lets take a look at it.</a:t>
            </a:r>
            <a:endParaRPr b="0" lang="en-US" sz="18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76" name="Google Shape;204;p 1"/>
          <p:cNvSpPr/>
          <p:nvPr/>
        </p:nvSpPr>
        <p:spPr>
          <a:xfrm>
            <a:off x="864000" y="3751560"/>
            <a:ext cx="799020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Loops??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204;p 2"/>
          <p:cNvSpPr/>
          <p:nvPr/>
        </p:nvSpPr>
        <p:spPr>
          <a:xfrm>
            <a:off x="864000" y="3751560"/>
            <a:ext cx="799020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3115080" y="1720080"/>
            <a:ext cx="3133440" cy="188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pc="-1" strike="noStrike">
                <a:solidFill>
                  <a:srgbClr val="000000"/>
                </a:solidFill>
                <a:latin typeface="Montserrat"/>
                <a:ea typeface="Montserrat"/>
              </a:rPr>
              <a:t>Loops??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204;p 3"/>
          <p:cNvSpPr/>
          <p:nvPr/>
        </p:nvSpPr>
        <p:spPr>
          <a:xfrm>
            <a:off x="864000" y="3751560"/>
            <a:ext cx="799020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2171880" y="1605240"/>
            <a:ext cx="5019480" cy="117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204;p 4"/>
          <p:cNvSpPr/>
          <p:nvPr/>
        </p:nvSpPr>
        <p:spPr>
          <a:xfrm>
            <a:off x="864000" y="3751560"/>
            <a:ext cx="7990200" cy="60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" descr=""/>
          <p:cNvPicPr/>
          <p:nvPr/>
        </p:nvPicPr>
        <p:blipFill>
          <a:blip r:embed="rId1"/>
          <a:stretch/>
        </p:blipFill>
        <p:spPr>
          <a:xfrm>
            <a:off x="3889080" y="360"/>
            <a:ext cx="146448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1ec9a3"/>
                </a:solidFill>
                <a:latin typeface="Arial"/>
              </a:rPr>
              <a:t>Activity time!</a:t>
            </a:r>
            <a:endParaRPr b="0" lang="en-US" sz="4400" spc="-1" strike="noStrike">
              <a:solidFill>
                <a:srgbClr val="1ec9a3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1297440" y="1460160"/>
            <a:ext cx="7038360" cy="2910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7363" lnSpcReduction="10000"/>
          </a:bodyPr>
          <a:p>
            <a:pPr marL="457200" indent="-298440">
              <a:lnSpc>
                <a:spcPct val="2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500" spc="-1" strike="noStrike" u="sng">
                <a:solidFill>
                  <a:srgbClr val="1ec9a3"/>
                </a:solidFill>
                <a:uFillTx/>
                <a:latin typeface="Arial"/>
                <a:ea typeface="Arial"/>
              </a:rPr>
              <a:t>Create a new folder named  SassPractice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457200" indent="-298440">
              <a:lnSpc>
                <a:spcPct val="2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500" spc="-1" strike="noStrike" u="sng">
                <a:solidFill>
                  <a:srgbClr val="1ec9a3"/>
                </a:solidFill>
                <a:uFillTx/>
                <a:latin typeface="Arial"/>
                <a:ea typeface="Arial"/>
              </a:rPr>
              <a:t>Include public,assets,css,scss,js,index.html,and a README for good practice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marL="457200" indent="-298440">
              <a:lnSpc>
                <a:spcPct val="200000"/>
              </a:lnSpc>
              <a:spcBef>
                <a:spcPts val="1199"/>
              </a:spcBef>
              <a:buClr>
                <a:srgbClr val="ffffff"/>
              </a:buClr>
              <a:buFont typeface="Arial"/>
              <a:buChar char="●"/>
            </a:pPr>
            <a:r>
              <a:rPr b="0" lang="en" sz="1500" spc="-1" strike="noStrike" u="sng">
                <a:solidFill>
                  <a:srgbClr val="1ec9a3"/>
                </a:solidFill>
                <a:uFillTx/>
                <a:latin typeface="Arial"/>
                <a:ea typeface="Arial"/>
              </a:rPr>
              <a:t>Lets create some text using Sass and make it change sizes. Make 5 p tags with the class of “text-1”-”text-5” and in our SCSS, lets write some code to change the font sizes!!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lt2"/>
                </a:solidFill>
                <a:latin typeface="Montserrat"/>
                <a:ea typeface="Montserrat"/>
              </a:rPr>
              <a:t>What is Sass?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257120" y="2141280"/>
            <a:ext cx="703836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61f7cf"/>
                </a:solidFill>
                <a:latin typeface="Arial"/>
              </a:rPr>
              <a:t>Sass, or “Syntactically Awesome StyleSheets”, is a language extension of CSS that adds power and elegance to the basic language. Another syntax that you may see is SCSS, or “Sassy CSS”.</a:t>
            </a:r>
            <a:endParaRPr b="0" lang="en-US" sz="26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28" name="Google Shape;197;p 1"/>
          <p:cNvSpPr/>
          <p:nvPr/>
        </p:nvSpPr>
        <p:spPr>
          <a:xfrm>
            <a:off x="18360" y="3743640"/>
            <a:ext cx="9106560" cy="10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6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lt2"/>
                </a:solidFill>
                <a:latin typeface="Montserrat"/>
                <a:ea typeface="Montserrat"/>
              </a:rPr>
              <a:t>Why use Sass?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257120" y="2141280"/>
            <a:ext cx="703836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177"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61f7cf"/>
                </a:solidFill>
                <a:latin typeface="Arial"/>
              </a:rPr>
              <a:t>Sass lets you use features that do not exist in CSS, like variables, nested rules, mixins, loops, and other neat stuff!</a:t>
            </a:r>
            <a:endParaRPr b="0" lang="en-US" sz="2600" spc="-1" strike="noStrike">
              <a:solidFill>
                <a:srgbClr val="61f7cf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61f7cf"/>
                </a:solidFill>
                <a:latin typeface="Arial"/>
              </a:rPr>
              <a:t>Not to mention it reduces repetition of CSS and therefore saves time.</a:t>
            </a:r>
            <a:endParaRPr b="0" lang="en-US" sz="26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31" name="Google Shape;197;p 2"/>
          <p:cNvSpPr/>
          <p:nvPr/>
        </p:nvSpPr>
        <p:spPr>
          <a:xfrm>
            <a:off x="18360" y="3743640"/>
            <a:ext cx="9106560" cy="10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lt2"/>
                </a:solidFill>
                <a:latin typeface="Montserrat"/>
                <a:ea typeface="Montserrat"/>
              </a:rPr>
              <a:t>How does it work?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257120" y="2141280"/>
            <a:ext cx="703836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0788"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61f7cf"/>
                </a:solidFill>
                <a:latin typeface="Arial"/>
              </a:rPr>
              <a:t>A browser doesn’t understand Sass code. Therefore, you will need a Sass compiler to convert Sass code into standard CSS.</a:t>
            </a:r>
            <a:endParaRPr b="0" lang="en-US" sz="2600" spc="-1" strike="noStrike">
              <a:solidFill>
                <a:srgbClr val="61f7cf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61f7cf"/>
                </a:solidFill>
                <a:latin typeface="Arial"/>
              </a:rPr>
              <a:t>This process is called transpiling. Which just means taking a source code written in one language and translating it into another.</a:t>
            </a:r>
            <a:endParaRPr b="0" lang="en-US" sz="26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34" name="Google Shape;197;p 3"/>
          <p:cNvSpPr/>
          <p:nvPr/>
        </p:nvSpPr>
        <p:spPr>
          <a:xfrm>
            <a:off x="18360" y="3743640"/>
            <a:ext cx="9106560" cy="10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134280" y="1689480"/>
            <a:ext cx="496728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lt2"/>
                </a:solidFill>
                <a:latin typeface="Montserrat"/>
                <a:ea typeface="Montserrat"/>
              </a:rPr>
              <a:t>                     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72760" y="1582560"/>
            <a:ext cx="4138920" cy="14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6944"/>
          </a:bodyPr>
          <a:p>
            <a:pPr indent="0">
              <a:lnSpc>
                <a:spcPct val="16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  <a:ea typeface="Arial"/>
              </a:rPr>
              <a:t>File Structure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5490360" y="1311840"/>
            <a:ext cx="2180880" cy="290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lt2"/>
                </a:solidFill>
                <a:latin typeface="Montserrat"/>
                <a:ea typeface="Montserrat"/>
              </a:rPr>
              <a:t>What again is Sass?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1257120" y="2141280"/>
            <a:ext cx="703836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2600" spc="-1" strike="noStrike">
                <a:solidFill>
                  <a:srgbClr val="61f7cf"/>
                </a:solidFill>
                <a:latin typeface="Arial"/>
              </a:rPr>
              <a:t>Lets come back to the “how it works” for a moment and take a look at a few things we can do using Sass.</a:t>
            </a:r>
            <a:endParaRPr b="0" lang="en-US" sz="26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40" name="Google Shape;197;p 4"/>
          <p:cNvSpPr/>
          <p:nvPr/>
        </p:nvSpPr>
        <p:spPr>
          <a:xfrm>
            <a:off x="18360" y="3743640"/>
            <a:ext cx="9106560" cy="10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800" spc="-1" strike="noStrike">
                <a:solidFill>
                  <a:schemeClr val="lt2"/>
                </a:solidFill>
                <a:latin typeface="Montserrat"/>
                <a:ea typeface="Montserrat"/>
              </a:rPr>
              <a:t>Variables in Sass</a:t>
            </a:r>
            <a:endParaRPr b="0" lang="en-US" sz="4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257120" y="2141280"/>
            <a:ext cx="7038360" cy="229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61f7cf"/>
                </a:solidFill>
                <a:latin typeface="Arial"/>
              </a:rPr>
              <a:t>I mentioned earlier that we can use variables in Sass. These begin with a $, followed by a name, and are set like css properties.</a:t>
            </a:r>
            <a:endParaRPr b="0" lang="en-US" sz="2000" spc="-1" strike="noStrike">
              <a:solidFill>
                <a:srgbClr val="61f7cf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0" lang="en-US" sz="2000" spc="-1" strike="noStrike">
                <a:solidFill>
                  <a:srgbClr val="61f7cf"/>
                </a:solidFill>
                <a:latin typeface="Arial"/>
              </a:rPr>
              <a:t>Now that our variable has been declared , we can now use it over and over whenever you want.</a:t>
            </a:r>
            <a:endParaRPr b="0" lang="en-US" sz="2000" spc="-1" strike="noStrike">
              <a:solidFill>
                <a:srgbClr val="61f7cf"/>
              </a:solidFill>
              <a:latin typeface="Arial"/>
            </a:endParaRPr>
          </a:p>
        </p:txBody>
      </p:sp>
      <p:sp>
        <p:nvSpPr>
          <p:cNvPr id="143" name="Google Shape;197;p 5"/>
          <p:cNvSpPr/>
          <p:nvPr/>
        </p:nvSpPr>
        <p:spPr>
          <a:xfrm>
            <a:off x="18360" y="3743640"/>
            <a:ext cx="9106560" cy="104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360" cy="91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Montserrat"/>
                <a:ea typeface="Montserrat"/>
              </a:rPr>
              <a:t>Variables in Sass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5024880" y="981360"/>
            <a:ext cx="3352320" cy="388584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73280" y="1862280"/>
            <a:ext cx="3161880" cy="123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10403</TotalTime>
  <Application>LibreOffice/7.6.2.1$Windows_X86_64 LibreOffice_project/56f7684011345957bbf33a7ee678afaf4d2ba333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2024-05-20T14:47:43Z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