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enor Sans" charset="1" panose="02000000000000000000"/>
      <p:regular r:id="rId16"/>
    </p:embeddedFont>
    <p:embeddedFont>
      <p:font typeface="Clear Sans" charset="1" panose="020B0503030202020304"/>
      <p:regular r:id="rId17"/>
    </p:embeddedFont>
    <p:embeddedFont>
      <p:font typeface="Clear Sans Medium" charset="1" panose="020B0603030202020304"/>
      <p:regular r:id="rId18"/>
    </p:embeddedFont>
    <p:embeddedFont>
      <p:font typeface="Clear Sans Bold" charset="1" panose="020B08030302020203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jpe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237E"/>
        </a:solidFill>
      </p:bgPr>
    </p:bg>
    <p:spTree>
      <p:nvGrpSpPr>
        <p:cNvPr id="1" name=""/>
        <p:cNvGrpSpPr/>
        <p:nvPr/>
      </p:nvGrpSpPr>
      <p:grpSpPr>
        <a:xfrm>
          <a:off x="0" y="0"/>
          <a:ext cx="0" cy="0"/>
          <a:chOff x="0" y="0"/>
          <a:chExt cx="0" cy="0"/>
        </a:xfrm>
      </p:grpSpPr>
      <p:grpSp>
        <p:nvGrpSpPr>
          <p:cNvPr name="Group 2" id="2"/>
          <p:cNvGrpSpPr/>
          <p:nvPr/>
        </p:nvGrpSpPr>
        <p:grpSpPr>
          <a:xfrm rot="0">
            <a:off x="666750" y="2895613"/>
            <a:ext cx="9763125" cy="5171939"/>
            <a:chOff x="0" y="0"/>
            <a:chExt cx="13017500" cy="6895919"/>
          </a:xfrm>
        </p:grpSpPr>
        <p:sp>
          <p:nvSpPr>
            <p:cNvPr name="TextBox 3" id="3"/>
            <p:cNvSpPr txBox="true"/>
            <p:nvPr/>
          </p:nvSpPr>
          <p:spPr>
            <a:xfrm rot="0">
              <a:off x="0" y="190500"/>
              <a:ext cx="13017500" cy="5499100"/>
            </a:xfrm>
            <a:prstGeom prst="rect">
              <a:avLst/>
            </a:prstGeom>
          </p:spPr>
          <p:txBody>
            <a:bodyPr anchor="t" rtlCol="false" tIns="0" lIns="0" bIns="0" rIns="0">
              <a:spAutoFit/>
            </a:bodyPr>
            <a:lstStyle/>
            <a:p>
              <a:pPr algn="l" marL="0" indent="0" lvl="0">
                <a:lnSpc>
                  <a:spcPts val="10500"/>
                </a:lnSpc>
              </a:pPr>
              <a:r>
                <a:rPr lang="en-US" sz="10500" spc="-210">
                  <a:solidFill>
                    <a:srgbClr val="FFFFFF"/>
                  </a:solidFill>
                  <a:latin typeface="Tenor Sans"/>
                  <a:ea typeface="Tenor Sans"/>
                  <a:cs typeface="Tenor Sans"/>
                  <a:sym typeface="Tenor Sans"/>
                </a:rPr>
                <a:t>Hệ thống Multi-Agent Viet Nam Stock</a:t>
              </a:r>
            </a:p>
          </p:txBody>
        </p:sp>
        <p:sp>
          <p:nvSpPr>
            <p:cNvPr name="TextBox 4" id="4"/>
            <p:cNvSpPr txBox="true"/>
            <p:nvPr/>
          </p:nvSpPr>
          <p:spPr>
            <a:xfrm rot="0">
              <a:off x="0" y="6199644"/>
              <a:ext cx="13017500" cy="696275"/>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BBDEFB"/>
                  </a:solidFill>
                  <a:latin typeface="Clear Sans"/>
                  <a:ea typeface="Clear Sans"/>
                  <a:cs typeface="Clear Sans"/>
                  <a:sym typeface="Clear Sans"/>
                </a:rPr>
                <a:t>NGUYỄN MINH DƯƠNG (23010441)</a:t>
              </a:r>
            </a:p>
          </p:txBody>
        </p:sp>
      </p:grpSp>
      <p:grpSp>
        <p:nvGrpSpPr>
          <p:cNvPr name="Group 5" id="5"/>
          <p:cNvGrpSpPr/>
          <p:nvPr/>
        </p:nvGrpSpPr>
        <p:grpSpPr>
          <a:xfrm rot="0">
            <a:off x="12172950" y="0"/>
            <a:ext cx="6115050" cy="10287000"/>
            <a:chOff x="0" y="0"/>
            <a:chExt cx="947381" cy="1593725"/>
          </a:xfrm>
        </p:grpSpPr>
        <p:sp>
          <p:nvSpPr>
            <p:cNvPr name="Freeform 6" id="6"/>
            <p:cNvSpPr/>
            <p:nvPr/>
          </p:nvSpPr>
          <p:spPr>
            <a:xfrm flipH="false" flipV="false" rot="0">
              <a:off x="0" y="0"/>
              <a:ext cx="947381" cy="1593725"/>
            </a:xfrm>
            <a:custGeom>
              <a:avLst/>
              <a:gdLst/>
              <a:ahLst/>
              <a:cxnLst/>
              <a:rect r="r" b="b" t="t" l="l"/>
              <a:pathLst>
                <a:path h="1593725" w="947381">
                  <a:moveTo>
                    <a:pt x="0" y="0"/>
                  </a:moveTo>
                  <a:lnTo>
                    <a:pt x="947381" y="0"/>
                  </a:lnTo>
                  <a:lnTo>
                    <a:pt x="947381" y="1593725"/>
                  </a:lnTo>
                  <a:lnTo>
                    <a:pt x="0" y="1593725"/>
                  </a:lnTo>
                  <a:close/>
                </a:path>
              </a:pathLst>
            </a:custGeom>
            <a:blipFill>
              <a:blip r:embed="rId2"/>
              <a:stretch>
                <a:fillRect l="0" t="-58" r="0" b="-58"/>
              </a:stretch>
            </a:blipFill>
          </p:spPr>
        </p:sp>
      </p:grpSp>
      <p:sp>
        <p:nvSpPr>
          <p:cNvPr name="Freeform 7" id="7"/>
          <p:cNvSpPr/>
          <p:nvPr/>
        </p:nvSpPr>
        <p:spPr>
          <a:xfrm flipH="false" flipV="false" rot="0">
            <a:off x="8774635" y="7396104"/>
            <a:ext cx="6274865" cy="4114800"/>
          </a:xfrm>
          <a:custGeom>
            <a:avLst/>
            <a:gdLst/>
            <a:ahLst/>
            <a:cxnLst/>
            <a:rect r="r" b="b" t="t" l="l"/>
            <a:pathLst>
              <a:path h="4114800" w="6274865">
                <a:moveTo>
                  <a:pt x="0" y="0"/>
                </a:moveTo>
                <a:lnTo>
                  <a:pt x="6274865" y="0"/>
                </a:lnTo>
                <a:lnTo>
                  <a:pt x="62748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949AB"/>
        </a:solidFill>
      </p:bgPr>
    </p:bg>
    <p:spTree>
      <p:nvGrpSpPr>
        <p:cNvPr id="1" name=""/>
        <p:cNvGrpSpPr/>
        <p:nvPr/>
      </p:nvGrpSpPr>
      <p:grpSpPr>
        <a:xfrm>
          <a:off x="0" y="0"/>
          <a:ext cx="0" cy="0"/>
          <a:chOff x="0" y="0"/>
          <a:chExt cx="0" cy="0"/>
        </a:xfrm>
      </p:grpSpPr>
      <p:sp>
        <p:nvSpPr>
          <p:cNvPr name="Freeform 2" id="2"/>
          <p:cNvSpPr/>
          <p:nvPr/>
        </p:nvSpPr>
        <p:spPr>
          <a:xfrm flipH="false" flipV="false" rot="-2926989">
            <a:off x="-12431368" y="-8975965"/>
            <a:ext cx="27274407" cy="25058977"/>
          </a:xfrm>
          <a:custGeom>
            <a:avLst/>
            <a:gdLst/>
            <a:ahLst/>
            <a:cxnLst/>
            <a:rect r="r" b="b" t="t" l="l"/>
            <a:pathLst>
              <a:path h="25058977" w="27274407">
                <a:moveTo>
                  <a:pt x="0" y="0"/>
                </a:moveTo>
                <a:lnTo>
                  <a:pt x="27274407" y="0"/>
                </a:lnTo>
                <a:lnTo>
                  <a:pt x="27274407" y="25058977"/>
                </a:lnTo>
                <a:lnTo>
                  <a:pt x="0" y="25058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111384">
            <a:off x="13680135" y="1098024"/>
            <a:ext cx="12122938" cy="11672351"/>
          </a:xfrm>
          <a:custGeom>
            <a:avLst/>
            <a:gdLst/>
            <a:ahLst/>
            <a:cxnLst/>
            <a:rect r="r" b="b" t="t" l="l"/>
            <a:pathLst>
              <a:path h="11672351" w="12122938">
                <a:moveTo>
                  <a:pt x="0" y="0"/>
                </a:moveTo>
                <a:lnTo>
                  <a:pt x="12122939" y="0"/>
                </a:lnTo>
                <a:lnTo>
                  <a:pt x="12122939" y="11672352"/>
                </a:lnTo>
                <a:lnTo>
                  <a:pt x="0" y="116723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553523"/>
            <a:ext cx="11201400" cy="2114550"/>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Thanks for listening !!! Good luck on your bet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3593"/>
        </a:solidFill>
      </p:bgPr>
    </p:bg>
    <p:spTree>
      <p:nvGrpSpPr>
        <p:cNvPr id="1" name=""/>
        <p:cNvGrpSpPr/>
        <p:nvPr/>
      </p:nvGrpSpPr>
      <p:grpSpPr>
        <a:xfrm>
          <a:off x="0" y="0"/>
          <a:ext cx="0" cy="0"/>
          <a:chOff x="0" y="0"/>
          <a:chExt cx="0" cy="0"/>
        </a:xfrm>
      </p:grpSpPr>
      <p:sp>
        <p:nvSpPr>
          <p:cNvPr name="Freeform 2" id="2"/>
          <p:cNvSpPr/>
          <p:nvPr/>
        </p:nvSpPr>
        <p:spPr>
          <a:xfrm flipH="false" flipV="false" rot="0">
            <a:off x="15150568" y="7200900"/>
            <a:ext cx="6274865" cy="4114800"/>
          </a:xfrm>
          <a:custGeom>
            <a:avLst/>
            <a:gdLst/>
            <a:ahLst/>
            <a:cxnLst/>
            <a:rect r="r" b="b" t="t" l="l"/>
            <a:pathLst>
              <a:path h="4114800" w="6274865">
                <a:moveTo>
                  <a:pt x="0" y="0"/>
                </a:moveTo>
                <a:lnTo>
                  <a:pt x="6274864" y="0"/>
                </a:lnTo>
                <a:lnTo>
                  <a:pt x="62748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920053" y="4981263"/>
            <a:ext cx="9367947" cy="5305737"/>
          </a:xfrm>
          <a:custGeom>
            <a:avLst/>
            <a:gdLst/>
            <a:ahLst/>
            <a:cxnLst/>
            <a:rect r="r" b="b" t="t" l="l"/>
            <a:pathLst>
              <a:path h="5305737" w="9367947">
                <a:moveTo>
                  <a:pt x="0" y="0"/>
                </a:moveTo>
                <a:lnTo>
                  <a:pt x="9367947" y="0"/>
                </a:lnTo>
                <a:lnTo>
                  <a:pt x="9367947" y="5305737"/>
                </a:lnTo>
                <a:lnTo>
                  <a:pt x="0" y="5305737"/>
                </a:lnTo>
                <a:lnTo>
                  <a:pt x="0" y="0"/>
                </a:lnTo>
                <a:close/>
              </a:path>
            </a:pathLst>
          </a:custGeom>
          <a:blipFill>
            <a:blip r:embed="rId4"/>
            <a:stretch>
              <a:fillRect l="-610" t="0" r="0" b="0"/>
            </a:stretch>
          </a:blipFill>
        </p:spPr>
      </p:sp>
      <p:grpSp>
        <p:nvGrpSpPr>
          <p:cNvPr name="Group 4" id="4"/>
          <p:cNvGrpSpPr/>
          <p:nvPr/>
        </p:nvGrpSpPr>
        <p:grpSpPr>
          <a:xfrm rot="0">
            <a:off x="409575" y="717999"/>
            <a:ext cx="9763125" cy="4263264"/>
            <a:chOff x="0" y="0"/>
            <a:chExt cx="13017500" cy="5684353"/>
          </a:xfrm>
        </p:grpSpPr>
        <p:sp>
          <p:nvSpPr>
            <p:cNvPr name="TextBox 5" id="5"/>
            <p:cNvSpPr txBox="true"/>
            <p:nvPr/>
          </p:nvSpPr>
          <p:spPr>
            <a:xfrm rot="0">
              <a:off x="0" y="0"/>
              <a:ext cx="13017500" cy="2819400"/>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Giới thiệu: Thị trường chứng khoán Việt Nam</a:t>
              </a:r>
            </a:p>
          </p:txBody>
        </p:sp>
        <p:sp>
          <p:nvSpPr>
            <p:cNvPr name="TextBox 6" id="6"/>
            <p:cNvSpPr txBox="true"/>
            <p:nvPr/>
          </p:nvSpPr>
          <p:spPr>
            <a:xfrm rot="0">
              <a:off x="0" y="3533739"/>
              <a:ext cx="13017500" cy="530032"/>
            </a:xfrm>
            <a:prstGeom prst="rect">
              <a:avLst/>
            </a:prstGeom>
          </p:spPr>
          <p:txBody>
            <a:bodyPr anchor="t" rtlCol="false" tIns="0" lIns="0" bIns="0" rIns="0">
              <a:spAutoFit/>
            </a:bodyPr>
            <a:lstStyle/>
            <a:p>
              <a:pPr algn="l" marL="0" indent="0" lvl="0">
                <a:lnSpc>
                  <a:spcPts val="3360"/>
                </a:lnSpc>
                <a:spcBef>
                  <a:spcPct val="0"/>
                </a:spcBef>
              </a:pPr>
              <a:r>
                <a:rPr lang="en-US" b="true" sz="2400">
                  <a:solidFill>
                    <a:srgbClr val="C5CAE9"/>
                  </a:solidFill>
                  <a:latin typeface="Clear Sans Medium"/>
                  <a:ea typeface="Clear Sans Medium"/>
                  <a:cs typeface="Clear Sans Medium"/>
                  <a:sym typeface="Clear Sans Medium"/>
                </a:rPr>
                <a:t>THÁCH THỨC PHÂN TÍCH DỮ LIỆU</a:t>
              </a:r>
            </a:p>
          </p:txBody>
        </p:sp>
        <p:sp>
          <p:nvSpPr>
            <p:cNvPr name="TextBox 7" id="7"/>
            <p:cNvSpPr txBox="true"/>
            <p:nvPr/>
          </p:nvSpPr>
          <p:spPr>
            <a:xfrm rot="0">
              <a:off x="0" y="4727522"/>
              <a:ext cx="13017500" cy="956831"/>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Thị trường chứng khoán Việt Nam hiện đang đối mặt với </a:t>
              </a:r>
              <a:r>
                <a:rPr lang="en-US" b="true" sz="2099">
                  <a:solidFill>
                    <a:srgbClr val="BBDEFB"/>
                  </a:solidFill>
                  <a:latin typeface="Clear Sans Bold"/>
                  <a:ea typeface="Clear Sans Bold"/>
                  <a:cs typeface="Clear Sans Bold"/>
                  <a:sym typeface="Clear Sans Bold"/>
                </a:rPr>
                <a:t>khối lượng dữ liệu lớn</a:t>
              </a:r>
              <a:r>
                <a:rPr lang="en-US" sz="2099">
                  <a:solidFill>
                    <a:srgbClr val="BBDEFB"/>
                  </a:solidFill>
                  <a:latin typeface="Clear Sans"/>
                  <a:ea typeface="Clear Sans"/>
                  <a:cs typeface="Clear Sans"/>
                  <a:sym typeface="Clear Sans"/>
                </a:rPr>
                <a:t> và biến động liên tục, gây khó khăn cho nhà đầu tư.</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949AB"/>
        </a:solidFill>
      </p:bgPr>
    </p:bg>
    <p:spTree>
      <p:nvGrpSpPr>
        <p:cNvPr id="1" name=""/>
        <p:cNvGrpSpPr/>
        <p:nvPr/>
      </p:nvGrpSpPr>
      <p:grpSpPr>
        <a:xfrm>
          <a:off x="0" y="0"/>
          <a:ext cx="0" cy="0"/>
          <a:chOff x="0" y="0"/>
          <a:chExt cx="0" cy="0"/>
        </a:xfrm>
      </p:grpSpPr>
      <p:sp>
        <p:nvSpPr>
          <p:cNvPr name="Freeform 2" id="2"/>
          <p:cNvSpPr/>
          <p:nvPr/>
        </p:nvSpPr>
        <p:spPr>
          <a:xfrm flipH="false" flipV="false" rot="0">
            <a:off x="-3137432" y="7200900"/>
            <a:ext cx="6274865" cy="4114800"/>
          </a:xfrm>
          <a:custGeom>
            <a:avLst/>
            <a:gdLst/>
            <a:ahLst/>
            <a:cxnLst/>
            <a:rect r="r" b="b" t="t" l="l"/>
            <a:pathLst>
              <a:path h="4114800" w="6274865">
                <a:moveTo>
                  <a:pt x="0" y="0"/>
                </a:moveTo>
                <a:lnTo>
                  <a:pt x="6274864" y="0"/>
                </a:lnTo>
                <a:lnTo>
                  <a:pt x="62748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6750" y="4022421"/>
            <a:ext cx="6356958" cy="5728308"/>
          </a:xfrm>
          <a:custGeom>
            <a:avLst/>
            <a:gdLst/>
            <a:ahLst/>
            <a:cxnLst/>
            <a:rect r="r" b="b" t="t" l="l"/>
            <a:pathLst>
              <a:path h="5728308" w="6356958">
                <a:moveTo>
                  <a:pt x="0" y="0"/>
                </a:moveTo>
                <a:lnTo>
                  <a:pt x="6356958" y="0"/>
                </a:lnTo>
                <a:lnTo>
                  <a:pt x="6356958" y="5728308"/>
                </a:lnTo>
                <a:lnTo>
                  <a:pt x="0" y="5728308"/>
                </a:lnTo>
                <a:lnTo>
                  <a:pt x="0" y="0"/>
                </a:lnTo>
                <a:close/>
              </a:path>
            </a:pathLst>
          </a:custGeom>
          <a:blipFill>
            <a:blip r:embed="rId4"/>
            <a:stretch>
              <a:fillRect l="0" t="0" r="0" b="-10974"/>
            </a:stretch>
          </a:blipFill>
        </p:spPr>
      </p:sp>
      <p:sp>
        <p:nvSpPr>
          <p:cNvPr name="TextBox 4" id="4"/>
          <p:cNvSpPr txBox="true"/>
          <p:nvPr/>
        </p:nvSpPr>
        <p:spPr>
          <a:xfrm rot="0">
            <a:off x="666750" y="1562086"/>
            <a:ext cx="8324850" cy="2114550"/>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Mục tiêu xây dựng hệ thống</a:t>
            </a:r>
          </a:p>
        </p:txBody>
      </p:sp>
      <p:grpSp>
        <p:nvGrpSpPr>
          <p:cNvPr name="Group 5" id="5"/>
          <p:cNvGrpSpPr/>
          <p:nvPr/>
        </p:nvGrpSpPr>
        <p:grpSpPr>
          <a:xfrm rot="0">
            <a:off x="10734675" y="1562086"/>
            <a:ext cx="6886575" cy="1944877"/>
            <a:chOff x="0" y="0"/>
            <a:chExt cx="9182100" cy="2593170"/>
          </a:xfrm>
        </p:grpSpPr>
        <p:sp>
          <p:nvSpPr>
            <p:cNvPr name="TextBox 6" id="6"/>
            <p:cNvSpPr txBox="true"/>
            <p:nvPr/>
          </p:nvSpPr>
          <p:spPr>
            <a:xfrm rot="0">
              <a:off x="0" y="-47625"/>
              <a:ext cx="9182100" cy="530032"/>
            </a:xfrm>
            <a:prstGeom prst="rect">
              <a:avLst/>
            </a:prstGeom>
          </p:spPr>
          <p:txBody>
            <a:bodyPr anchor="t" rtlCol="false" tIns="0" lIns="0" bIns="0" rIns="0">
              <a:spAutoFit/>
            </a:bodyPr>
            <a:lstStyle/>
            <a:p>
              <a:pPr algn="l" marL="0" indent="0" lvl="0">
                <a:lnSpc>
                  <a:spcPts val="3360"/>
                </a:lnSpc>
                <a:spcBef>
                  <a:spcPct val="0"/>
                </a:spcBef>
              </a:pPr>
              <a:r>
                <a:rPr lang="en-US" b="true" sz="2400">
                  <a:solidFill>
                    <a:srgbClr val="E8EAF6"/>
                  </a:solidFill>
                  <a:latin typeface="Clear Sans Medium"/>
                  <a:ea typeface="Clear Sans Medium"/>
                  <a:cs typeface="Clear Sans Medium"/>
                  <a:sym typeface="Clear Sans Medium"/>
                </a:rPr>
                <a:t>TỰ ĐỘNG HÓA DỮ LIỆU</a:t>
              </a:r>
            </a:p>
          </p:txBody>
        </p:sp>
        <p:sp>
          <p:nvSpPr>
            <p:cNvPr name="TextBox 7" id="7"/>
            <p:cNvSpPr txBox="true"/>
            <p:nvPr/>
          </p:nvSpPr>
          <p:spPr>
            <a:xfrm rot="0">
              <a:off x="0" y="1146176"/>
              <a:ext cx="9182100" cy="1446994"/>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Hệ thống Multi-Agent sẽ </a:t>
              </a:r>
              <a:r>
                <a:rPr lang="en-US" b="true" sz="2099">
                  <a:solidFill>
                    <a:srgbClr val="BBDEFB"/>
                  </a:solidFill>
                  <a:latin typeface="Clear Sans Bold"/>
                  <a:ea typeface="Clear Sans Bold"/>
                  <a:cs typeface="Clear Sans Bold"/>
                  <a:sym typeface="Clear Sans Bold"/>
                </a:rPr>
                <a:t>tự động</a:t>
              </a:r>
              <a:r>
                <a:rPr lang="en-US" sz="2099">
                  <a:solidFill>
                    <a:srgbClr val="BBDEFB"/>
                  </a:solidFill>
                  <a:latin typeface="Clear Sans"/>
                  <a:ea typeface="Clear Sans"/>
                  <a:cs typeface="Clear Sans"/>
                  <a:sym typeface="Clear Sans"/>
                </a:rPr>
                <a:t> thu thập và xử lý dữ liệu chứng khoán, giúp nhà đầu tư ra quyết định nhanh chóng.</a:t>
              </a:r>
            </a:p>
          </p:txBody>
        </p:sp>
      </p:grpSp>
      <p:grpSp>
        <p:nvGrpSpPr>
          <p:cNvPr name="Group 8" id="8"/>
          <p:cNvGrpSpPr/>
          <p:nvPr/>
        </p:nvGrpSpPr>
        <p:grpSpPr>
          <a:xfrm rot="0">
            <a:off x="10734675" y="4248150"/>
            <a:ext cx="6886575" cy="1944732"/>
            <a:chOff x="0" y="0"/>
            <a:chExt cx="9182100" cy="2592977"/>
          </a:xfrm>
        </p:grpSpPr>
        <p:sp>
          <p:nvSpPr>
            <p:cNvPr name="TextBox 9" id="9"/>
            <p:cNvSpPr txBox="true"/>
            <p:nvPr/>
          </p:nvSpPr>
          <p:spPr>
            <a:xfrm rot="0">
              <a:off x="0" y="-47625"/>
              <a:ext cx="9182100" cy="530032"/>
            </a:xfrm>
            <a:prstGeom prst="rect">
              <a:avLst/>
            </a:prstGeom>
          </p:spPr>
          <p:txBody>
            <a:bodyPr anchor="t" rtlCol="false" tIns="0" lIns="0" bIns="0" rIns="0">
              <a:spAutoFit/>
            </a:bodyPr>
            <a:lstStyle/>
            <a:p>
              <a:pPr algn="l" marL="0" indent="0" lvl="0">
                <a:lnSpc>
                  <a:spcPts val="3360"/>
                </a:lnSpc>
                <a:spcBef>
                  <a:spcPct val="0"/>
                </a:spcBef>
              </a:pPr>
              <a:r>
                <a:rPr lang="en-US" b="true" sz="2400">
                  <a:solidFill>
                    <a:srgbClr val="E8EAF6"/>
                  </a:solidFill>
                  <a:latin typeface="Clear Sans Medium"/>
                  <a:ea typeface="Clear Sans Medium"/>
                  <a:cs typeface="Clear Sans Medium"/>
                  <a:sym typeface="Clear Sans Medium"/>
                </a:rPr>
                <a:t>PHÂN TÍCH VÀ DỰ ĐOÁN</a:t>
              </a:r>
            </a:p>
          </p:txBody>
        </p:sp>
        <p:sp>
          <p:nvSpPr>
            <p:cNvPr name="TextBox 10" id="10"/>
            <p:cNvSpPr txBox="true"/>
            <p:nvPr/>
          </p:nvSpPr>
          <p:spPr>
            <a:xfrm rot="0">
              <a:off x="0" y="1145982"/>
              <a:ext cx="9182100" cy="1446994"/>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Sử dụng AI/LSTM cho việc </a:t>
              </a:r>
              <a:r>
                <a:rPr lang="en-US" b="true" sz="2099">
                  <a:solidFill>
                    <a:srgbClr val="BBDEFB"/>
                  </a:solidFill>
                  <a:latin typeface="Clear Sans Bold"/>
                  <a:ea typeface="Clear Sans Bold"/>
                  <a:cs typeface="Clear Sans Bold"/>
                  <a:sym typeface="Clear Sans Bold"/>
                </a:rPr>
                <a:t>dự đoán</a:t>
              </a:r>
              <a:r>
                <a:rPr lang="en-US" sz="2099">
                  <a:solidFill>
                    <a:srgbClr val="BBDEFB"/>
                  </a:solidFill>
                  <a:latin typeface="Clear Sans"/>
                  <a:ea typeface="Clear Sans"/>
                  <a:cs typeface="Clear Sans"/>
                  <a:sym typeface="Clear Sans"/>
                </a:rPr>
                <a:t> giá chứng khoán, hệ thống sẽ cung cấp các khuyến nghị chính xác về chiến lược đầu tư.</a:t>
              </a:r>
            </a:p>
          </p:txBody>
        </p:sp>
      </p:grpSp>
      <p:grpSp>
        <p:nvGrpSpPr>
          <p:cNvPr name="Group 11" id="11"/>
          <p:cNvGrpSpPr/>
          <p:nvPr/>
        </p:nvGrpSpPr>
        <p:grpSpPr>
          <a:xfrm rot="0">
            <a:off x="10734675" y="6934200"/>
            <a:ext cx="6886575" cy="1577242"/>
            <a:chOff x="0" y="0"/>
            <a:chExt cx="9182100" cy="2102989"/>
          </a:xfrm>
        </p:grpSpPr>
        <p:sp>
          <p:nvSpPr>
            <p:cNvPr name="TextBox 12" id="12"/>
            <p:cNvSpPr txBox="true"/>
            <p:nvPr/>
          </p:nvSpPr>
          <p:spPr>
            <a:xfrm rot="0">
              <a:off x="0" y="-47625"/>
              <a:ext cx="9182100" cy="530032"/>
            </a:xfrm>
            <a:prstGeom prst="rect">
              <a:avLst/>
            </a:prstGeom>
          </p:spPr>
          <p:txBody>
            <a:bodyPr anchor="t" rtlCol="false" tIns="0" lIns="0" bIns="0" rIns="0">
              <a:spAutoFit/>
            </a:bodyPr>
            <a:lstStyle/>
            <a:p>
              <a:pPr algn="l" marL="0" indent="0" lvl="0">
                <a:lnSpc>
                  <a:spcPts val="3360"/>
                </a:lnSpc>
                <a:spcBef>
                  <a:spcPct val="0"/>
                </a:spcBef>
              </a:pPr>
              <a:r>
                <a:rPr lang="en-US" b="true" sz="2400">
                  <a:solidFill>
                    <a:srgbClr val="E8EAF6"/>
                  </a:solidFill>
                  <a:latin typeface="Clear Sans Medium"/>
                  <a:ea typeface="Clear Sans Medium"/>
                  <a:cs typeface="Clear Sans Medium"/>
                  <a:sym typeface="Clear Sans Medium"/>
                </a:rPr>
                <a:t>KHUYẾN NGHỊ ĐẦU TƯ</a:t>
              </a:r>
            </a:p>
          </p:txBody>
        </p:sp>
        <p:sp>
          <p:nvSpPr>
            <p:cNvPr name="TextBox 13" id="13"/>
            <p:cNvSpPr txBox="true"/>
            <p:nvPr/>
          </p:nvSpPr>
          <p:spPr>
            <a:xfrm rot="0">
              <a:off x="0" y="1146158"/>
              <a:ext cx="9182100" cy="956831"/>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Hệ thống sẽ đưa ra </a:t>
              </a:r>
              <a:r>
                <a:rPr lang="en-US" b="true" sz="2099">
                  <a:solidFill>
                    <a:srgbClr val="BBDEFB"/>
                  </a:solidFill>
                  <a:latin typeface="Clear Sans Bold"/>
                  <a:ea typeface="Clear Sans Bold"/>
                  <a:cs typeface="Clear Sans Bold"/>
                  <a:sym typeface="Clear Sans Bold"/>
                </a:rPr>
                <a:t>khuyến nghị</a:t>
              </a:r>
              <a:r>
                <a:rPr lang="en-US" sz="2099">
                  <a:solidFill>
                    <a:srgbClr val="BBDEFB"/>
                  </a:solidFill>
                  <a:latin typeface="Clear Sans"/>
                  <a:ea typeface="Clear Sans"/>
                  <a:cs typeface="Clear Sans"/>
                  <a:sym typeface="Clear Sans"/>
                </a:rPr>
                <a:t> Mua, Bán hoặc Giữ, giúp nhà đầu tư tối ưu hóa lợi nhuận và giảm thiểu rủi ro.</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237E"/>
        </a:solidFill>
      </p:bgPr>
    </p:bg>
    <p:spTree>
      <p:nvGrpSpPr>
        <p:cNvPr id="1" name=""/>
        <p:cNvGrpSpPr/>
        <p:nvPr/>
      </p:nvGrpSpPr>
      <p:grpSpPr>
        <a:xfrm>
          <a:off x="0" y="0"/>
          <a:ext cx="0" cy="0"/>
          <a:chOff x="0" y="0"/>
          <a:chExt cx="0" cy="0"/>
        </a:xfrm>
      </p:grpSpPr>
      <p:grpSp>
        <p:nvGrpSpPr>
          <p:cNvPr name="Group 2" id="2"/>
          <p:cNvGrpSpPr/>
          <p:nvPr/>
        </p:nvGrpSpPr>
        <p:grpSpPr>
          <a:xfrm rot="0">
            <a:off x="12172950" y="0"/>
            <a:ext cx="6115050" cy="10287000"/>
            <a:chOff x="0" y="0"/>
            <a:chExt cx="947381" cy="1593725"/>
          </a:xfrm>
        </p:grpSpPr>
        <p:sp>
          <p:nvSpPr>
            <p:cNvPr name="Freeform 3" id="3"/>
            <p:cNvSpPr/>
            <p:nvPr/>
          </p:nvSpPr>
          <p:spPr>
            <a:xfrm flipH="false" flipV="false" rot="0">
              <a:off x="0" y="0"/>
              <a:ext cx="947381" cy="1593725"/>
            </a:xfrm>
            <a:custGeom>
              <a:avLst/>
              <a:gdLst/>
              <a:ahLst/>
              <a:cxnLst/>
              <a:rect r="r" b="b" t="t" l="l"/>
              <a:pathLst>
                <a:path h="1593725" w="947381">
                  <a:moveTo>
                    <a:pt x="0" y="0"/>
                  </a:moveTo>
                  <a:lnTo>
                    <a:pt x="947381" y="0"/>
                  </a:lnTo>
                  <a:lnTo>
                    <a:pt x="947381" y="1593725"/>
                  </a:lnTo>
                  <a:lnTo>
                    <a:pt x="0" y="1593725"/>
                  </a:lnTo>
                  <a:close/>
                </a:path>
              </a:pathLst>
            </a:custGeom>
            <a:blipFill>
              <a:blip r:embed="rId2"/>
              <a:stretch>
                <a:fillRect l="0" t="-58" r="0" b="-58"/>
              </a:stretch>
            </a:blipFill>
          </p:spPr>
        </p:sp>
      </p:grpSp>
      <p:grpSp>
        <p:nvGrpSpPr>
          <p:cNvPr name="Group 4" id="4"/>
          <p:cNvGrpSpPr/>
          <p:nvPr/>
        </p:nvGrpSpPr>
        <p:grpSpPr>
          <a:xfrm rot="0">
            <a:off x="666750" y="1562100"/>
            <a:ext cx="9763125" cy="5158784"/>
            <a:chOff x="0" y="0"/>
            <a:chExt cx="13017500" cy="6878378"/>
          </a:xfrm>
        </p:grpSpPr>
        <p:sp>
          <p:nvSpPr>
            <p:cNvPr name="TextBox 5" id="5"/>
            <p:cNvSpPr txBox="true"/>
            <p:nvPr/>
          </p:nvSpPr>
          <p:spPr>
            <a:xfrm rot="0">
              <a:off x="0" y="4727729"/>
              <a:ext cx="13017500" cy="525145"/>
            </a:xfrm>
            <a:prstGeom prst="rect">
              <a:avLst/>
            </a:prstGeom>
          </p:spPr>
          <p:txBody>
            <a:bodyPr anchor="t" rtlCol="false" tIns="0" lIns="0" bIns="0" rIns="0">
              <a:spAutoFit/>
            </a:bodyPr>
            <a:lstStyle/>
            <a:p>
              <a:pPr algn="l" marL="0" indent="0" lvl="0">
                <a:lnSpc>
                  <a:spcPts val="3359"/>
                </a:lnSpc>
                <a:spcBef>
                  <a:spcPct val="0"/>
                </a:spcBef>
              </a:pPr>
              <a:r>
                <a:rPr lang="en-US" b="true" sz="2400">
                  <a:solidFill>
                    <a:srgbClr val="C5CAE9"/>
                  </a:solidFill>
                  <a:latin typeface="Clear Sans Bold"/>
                  <a:ea typeface="Clear Sans Bold"/>
                  <a:cs typeface="Clear Sans Bold"/>
                  <a:sym typeface="Clear Sans Bold"/>
                </a:rPr>
                <a:t>MÔ HÌNH CLIENT-SERVER</a:t>
              </a:r>
            </a:p>
          </p:txBody>
        </p:sp>
        <p:sp>
          <p:nvSpPr>
            <p:cNvPr name="TextBox 6" id="6"/>
            <p:cNvSpPr txBox="true"/>
            <p:nvPr/>
          </p:nvSpPr>
          <p:spPr>
            <a:xfrm rot="0">
              <a:off x="0" y="5921547"/>
              <a:ext cx="13017500" cy="956831"/>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Hệ thống Multi-Agent tích hợp mô hình Client-Server giữa Streamlit và FastAPI để thu thập và phân tích dữ liệu chứng khoán hiệu quả.</a:t>
              </a:r>
            </a:p>
          </p:txBody>
        </p:sp>
        <p:sp>
          <p:nvSpPr>
            <p:cNvPr name="TextBox 7" id="7"/>
            <p:cNvSpPr txBox="true"/>
            <p:nvPr/>
          </p:nvSpPr>
          <p:spPr>
            <a:xfrm rot="0">
              <a:off x="0" y="0"/>
              <a:ext cx="13017500" cy="4223790"/>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Kiến trúc tổng quan của hệ thống Multi-Agent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3593"/>
        </a:solidFill>
      </p:bgPr>
    </p:bg>
    <p:spTree>
      <p:nvGrpSpPr>
        <p:cNvPr id="1" name=""/>
        <p:cNvGrpSpPr/>
        <p:nvPr/>
      </p:nvGrpSpPr>
      <p:grpSpPr>
        <a:xfrm>
          <a:off x="0" y="0"/>
          <a:ext cx="0" cy="0"/>
          <a:chOff x="0" y="0"/>
          <a:chExt cx="0" cy="0"/>
        </a:xfrm>
      </p:grpSpPr>
      <p:grpSp>
        <p:nvGrpSpPr>
          <p:cNvPr name="Group 2" id="2"/>
          <p:cNvGrpSpPr/>
          <p:nvPr/>
        </p:nvGrpSpPr>
        <p:grpSpPr>
          <a:xfrm rot="0">
            <a:off x="666750" y="4248150"/>
            <a:ext cx="5448300" cy="3581400"/>
            <a:chOff x="0" y="0"/>
            <a:chExt cx="1333267" cy="876413"/>
          </a:xfrm>
        </p:grpSpPr>
        <p:sp>
          <p:nvSpPr>
            <p:cNvPr name="Freeform 3" id="3"/>
            <p:cNvSpPr/>
            <p:nvPr/>
          </p:nvSpPr>
          <p:spPr>
            <a:xfrm flipH="false" flipV="false" rot="0">
              <a:off x="0" y="0"/>
              <a:ext cx="1333267" cy="876413"/>
            </a:xfrm>
            <a:custGeom>
              <a:avLst/>
              <a:gdLst/>
              <a:ahLst/>
              <a:cxnLst/>
              <a:rect r="r" b="b" t="t" l="l"/>
              <a:pathLst>
                <a:path h="876413" w="1333267">
                  <a:moveTo>
                    <a:pt x="0" y="0"/>
                  </a:moveTo>
                  <a:lnTo>
                    <a:pt x="1333267" y="0"/>
                  </a:lnTo>
                  <a:lnTo>
                    <a:pt x="1333267" y="876413"/>
                  </a:lnTo>
                  <a:lnTo>
                    <a:pt x="0" y="876413"/>
                  </a:lnTo>
                  <a:close/>
                </a:path>
              </a:pathLst>
            </a:custGeom>
            <a:blipFill>
              <a:blip r:embed="rId2"/>
              <a:stretch>
                <a:fillRect l="-83" t="0" r="-83" b="0"/>
              </a:stretch>
            </a:blipFill>
          </p:spPr>
        </p:sp>
      </p:grpSp>
      <p:grpSp>
        <p:nvGrpSpPr>
          <p:cNvPr name="Group 4" id="4"/>
          <p:cNvGrpSpPr/>
          <p:nvPr/>
        </p:nvGrpSpPr>
        <p:grpSpPr>
          <a:xfrm rot="0">
            <a:off x="6419850" y="4248150"/>
            <a:ext cx="5448300" cy="3581400"/>
            <a:chOff x="0" y="0"/>
            <a:chExt cx="1333267" cy="876413"/>
          </a:xfrm>
        </p:grpSpPr>
        <p:sp>
          <p:nvSpPr>
            <p:cNvPr name="Freeform 5" id="5"/>
            <p:cNvSpPr/>
            <p:nvPr/>
          </p:nvSpPr>
          <p:spPr>
            <a:xfrm flipH="false" flipV="false" rot="0">
              <a:off x="0" y="0"/>
              <a:ext cx="1333267" cy="876413"/>
            </a:xfrm>
            <a:custGeom>
              <a:avLst/>
              <a:gdLst/>
              <a:ahLst/>
              <a:cxnLst/>
              <a:rect r="r" b="b" t="t" l="l"/>
              <a:pathLst>
                <a:path h="876413" w="1333267">
                  <a:moveTo>
                    <a:pt x="0" y="0"/>
                  </a:moveTo>
                  <a:lnTo>
                    <a:pt x="1333267" y="0"/>
                  </a:lnTo>
                  <a:lnTo>
                    <a:pt x="1333267" y="876413"/>
                  </a:lnTo>
                  <a:lnTo>
                    <a:pt x="0" y="876413"/>
                  </a:lnTo>
                  <a:close/>
                </a:path>
              </a:pathLst>
            </a:custGeom>
            <a:blipFill>
              <a:blip r:embed="rId3"/>
              <a:stretch>
                <a:fillRect l="-83" t="0" r="-83" b="0"/>
              </a:stretch>
            </a:blipFill>
          </p:spPr>
        </p:sp>
      </p:grpSp>
      <p:grpSp>
        <p:nvGrpSpPr>
          <p:cNvPr name="Group 6" id="6"/>
          <p:cNvGrpSpPr/>
          <p:nvPr/>
        </p:nvGrpSpPr>
        <p:grpSpPr>
          <a:xfrm rot="0">
            <a:off x="12172950" y="4248150"/>
            <a:ext cx="5448300" cy="3581400"/>
            <a:chOff x="0" y="0"/>
            <a:chExt cx="1333267" cy="876413"/>
          </a:xfrm>
        </p:grpSpPr>
        <p:sp>
          <p:nvSpPr>
            <p:cNvPr name="Freeform 7" id="7"/>
            <p:cNvSpPr/>
            <p:nvPr/>
          </p:nvSpPr>
          <p:spPr>
            <a:xfrm flipH="false" flipV="false" rot="0">
              <a:off x="0" y="0"/>
              <a:ext cx="1333267" cy="876413"/>
            </a:xfrm>
            <a:custGeom>
              <a:avLst/>
              <a:gdLst/>
              <a:ahLst/>
              <a:cxnLst/>
              <a:rect r="r" b="b" t="t" l="l"/>
              <a:pathLst>
                <a:path h="876413" w="1333267">
                  <a:moveTo>
                    <a:pt x="0" y="0"/>
                  </a:moveTo>
                  <a:lnTo>
                    <a:pt x="1333267" y="0"/>
                  </a:lnTo>
                  <a:lnTo>
                    <a:pt x="1333267" y="876413"/>
                  </a:lnTo>
                  <a:lnTo>
                    <a:pt x="0" y="876413"/>
                  </a:lnTo>
                  <a:close/>
                </a:path>
              </a:pathLst>
            </a:custGeom>
            <a:blipFill>
              <a:blip r:embed="rId4"/>
              <a:stretch>
                <a:fillRect l="-83" t="0" r="-83" b="0"/>
              </a:stretch>
            </a:blipFill>
          </p:spPr>
        </p:sp>
      </p:grpSp>
      <p:grpSp>
        <p:nvGrpSpPr>
          <p:cNvPr name="Group 8" id="8"/>
          <p:cNvGrpSpPr/>
          <p:nvPr/>
        </p:nvGrpSpPr>
        <p:grpSpPr>
          <a:xfrm rot="0">
            <a:off x="668089" y="8366723"/>
            <a:ext cx="5446961" cy="882042"/>
            <a:chOff x="0" y="0"/>
            <a:chExt cx="7262615" cy="1176056"/>
          </a:xfrm>
        </p:grpSpPr>
        <p:sp>
          <p:nvSpPr>
            <p:cNvPr name="TextBox 9" id="9"/>
            <p:cNvSpPr txBox="true"/>
            <p:nvPr/>
          </p:nvSpPr>
          <p:spPr>
            <a:xfrm rot="0">
              <a:off x="0" y="-47625"/>
              <a:ext cx="7262615" cy="525145"/>
            </a:xfrm>
            <a:prstGeom prst="rect">
              <a:avLst/>
            </a:prstGeom>
          </p:spPr>
          <p:txBody>
            <a:bodyPr anchor="t" rtlCol="false" tIns="0" lIns="0" bIns="0" rIns="0">
              <a:spAutoFit/>
            </a:bodyPr>
            <a:lstStyle/>
            <a:p>
              <a:pPr algn="ctr" marL="0" indent="0" lvl="0">
                <a:lnSpc>
                  <a:spcPts val="3359"/>
                </a:lnSpc>
                <a:spcBef>
                  <a:spcPct val="0"/>
                </a:spcBef>
              </a:pPr>
              <a:r>
                <a:rPr lang="en-US" b="true" sz="2400" strike="noStrike" u="none">
                  <a:solidFill>
                    <a:srgbClr val="C5CAE9"/>
                  </a:solidFill>
                  <a:latin typeface="Clear Sans Medium"/>
                  <a:ea typeface="Clear Sans Medium"/>
                  <a:cs typeface="Clear Sans Medium"/>
                  <a:sym typeface="Clear Sans Medium"/>
                </a:rPr>
                <a:t>COLLECTORS</a:t>
              </a:r>
            </a:p>
          </p:txBody>
        </p:sp>
        <p:sp>
          <p:nvSpPr>
            <p:cNvPr name="TextBox 10" id="10"/>
            <p:cNvSpPr txBox="true"/>
            <p:nvPr/>
          </p:nvSpPr>
          <p:spPr>
            <a:xfrm rot="0">
              <a:off x="0" y="704251"/>
              <a:ext cx="7262615" cy="471805"/>
            </a:xfrm>
            <a:prstGeom prst="rect">
              <a:avLst/>
            </a:prstGeom>
          </p:spPr>
          <p:txBody>
            <a:bodyPr anchor="t" rtlCol="false" tIns="0" lIns="0" bIns="0" rIns="0">
              <a:spAutoFit/>
            </a:bodyPr>
            <a:lstStyle/>
            <a:p>
              <a:pPr algn="ctr" marL="0" indent="0" lvl="0">
                <a:lnSpc>
                  <a:spcPts val="2940"/>
                </a:lnSpc>
              </a:pPr>
              <a:r>
                <a:rPr lang="en-US" sz="2100">
                  <a:solidFill>
                    <a:srgbClr val="BBDEFB"/>
                  </a:solidFill>
                  <a:latin typeface="Clear Sans"/>
                  <a:ea typeface="Clear Sans"/>
                  <a:cs typeface="Clear Sans"/>
                  <a:sym typeface="Clear Sans"/>
                </a:rPr>
                <a:t>Thu thập dữ liệu từ nhiều nguồn thông tin</a:t>
              </a:r>
            </a:p>
          </p:txBody>
        </p:sp>
      </p:grpSp>
      <p:grpSp>
        <p:nvGrpSpPr>
          <p:cNvPr name="Group 11" id="11"/>
          <p:cNvGrpSpPr/>
          <p:nvPr/>
        </p:nvGrpSpPr>
        <p:grpSpPr>
          <a:xfrm rot="0">
            <a:off x="6419850" y="8366723"/>
            <a:ext cx="5448300" cy="882093"/>
            <a:chOff x="0" y="0"/>
            <a:chExt cx="7264400" cy="1176124"/>
          </a:xfrm>
        </p:grpSpPr>
        <p:sp>
          <p:nvSpPr>
            <p:cNvPr name="TextBox 12" id="12"/>
            <p:cNvSpPr txBox="true"/>
            <p:nvPr/>
          </p:nvSpPr>
          <p:spPr>
            <a:xfrm rot="0">
              <a:off x="0" y="-47625"/>
              <a:ext cx="7264400" cy="525145"/>
            </a:xfrm>
            <a:prstGeom prst="rect">
              <a:avLst/>
            </a:prstGeom>
          </p:spPr>
          <p:txBody>
            <a:bodyPr anchor="t" rtlCol="false" tIns="0" lIns="0" bIns="0" rIns="0">
              <a:spAutoFit/>
            </a:bodyPr>
            <a:lstStyle/>
            <a:p>
              <a:pPr algn="ctr" marL="0" indent="0" lvl="0">
                <a:lnSpc>
                  <a:spcPts val="3359"/>
                </a:lnSpc>
                <a:spcBef>
                  <a:spcPct val="0"/>
                </a:spcBef>
              </a:pPr>
              <a:r>
                <a:rPr lang="en-US" b="true" sz="2400" strike="noStrike" u="none">
                  <a:solidFill>
                    <a:srgbClr val="C5CAE9"/>
                  </a:solidFill>
                  <a:latin typeface="Clear Sans Medium"/>
                  <a:ea typeface="Clear Sans Medium"/>
                  <a:cs typeface="Clear Sans Medium"/>
                  <a:sym typeface="Clear Sans Medium"/>
                </a:rPr>
                <a:t>ANALYSTS</a:t>
              </a:r>
            </a:p>
          </p:txBody>
        </p:sp>
        <p:sp>
          <p:nvSpPr>
            <p:cNvPr name="TextBox 13" id="13"/>
            <p:cNvSpPr txBox="true"/>
            <p:nvPr/>
          </p:nvSpPr>
          <p:spPr>
            <a:xfrm rot="0">
              <a:off x="0" y="704319"/>
              <a:ext cx="7264400" cy="471805"/>
            </a:xfrm>
            <a:prstGeom prst="rect">
              <a:avLst/>
            </a:prstGeom>
          </p:spPr>
          <p:txBody>
            <a:bodyPr anchor="t" rtlCol="false" tIns="0" lIns="0" bIns="0" rIns="0">
              <a:spAutoFit/>
            </a:bodyPr>
            <a:lstStyle/>
            <a:p>
              <a:pPr algn="ctr" marL="0" indent="0" lvl="0">
                <a:lnSpc>
                  <a:spcPts val="2940"/>
                </a:lnSpc>
              </a:pPr>
              <a:r>
                <a:rPr lang="en-US" sz="2100">
                  <a:solidFill>
                    <a:srgbClr val="BBDEFB"/>
                  </a:solidFill>
                  <a:latin typeface="Clear Sans"/>
                  <a:ea typeface="Clear Sans"/>
                  <a:cs typeface="Clear Sans"/>
                  <a:sym typeface="Clear Sans"/>
                </a:rPr>
                <a:t>Phân tích dữ liệu và dự đoán xu hướng</a:t>
              </a:r>
            </a:p>
          </p:txBody>
        </p:sp>
      </p:grpSp>
      <p:grpSp>
        <p:nvGrpSpPr>
          <p:cNvPr name="Group 14" id="14"/>
          <p:cNvGrpSpPr/>
          <p:nvPr/>
        </p:nvGrpSpPr>
        <p:grpSpPr>
          <a:xfrm rot="0">
            <a:off x="12172950" y="8366774"/>
            <a:ext cx="5448300" cy="881991"/>
            <a:chOff x="0" y="0"/>
            <a:chExt cx="7264400" cy="1175988"/>
          </a:xfrm>
        </p:grpSpPr>
        <p:sp>
          <p:nvSpPr>
            <p:cNvPr name="TextBox 15" id="15"/>
            <p:cNvSpPr txBox="true"/>
            <p:nvPr/>
          </p:nvSpPr>
          <p:spPr>
            <a:xfrm rot="0">
              <a:off x="0" y="-47625"/>
              <a:ext cx="7264400" cy="525145"/>
            </a:xfrm>
            <a:prstGeom prst="rect">
              <a:avLst/>
            </a:prstGeom>
          </p:spPr>
          <p:txBody>
            <a:bodyPr anchor="t" rtlCol="false" tIns="0" lIns="0" bIns="0" rIns="0">
              <a:spAutoFit/>
            </a:bodyPr>
            <a:lstStyle/>
            <a:p>
              <a:pPr algn="ctr" marL="0" indent="0" lvl="0">
                <a:lnSpc>
                  <a:spcPts val="3359"/>
                </a:lnSpc>
                <a:spcBef>
                  <a:spcPct val="0"/>
                </a:spcBef>
              </a:pPr>
              <a:r>
                <a:rPr lang="en-US" b="true" sz="2400" strike="noStrike" u="none">
                  <a:solidFill>
                    <a:srgbClr val="C5CAE9"/>
                  </a:solidFill>
                  <a:latin typeface="Clear Sans Medium"/>
                  <a:ea typeface="Clear Sans Medium"/>
                  <a:cs typeface="Clear Sans Medium"/>
                  <a:sym typeface="Clear Sans Medium"/>
                </a:rPr>
                <a:t>MAINAGENT</a:t>
              </a:r>
            </a:p>
          </p:txBody>
        </p:sp>
        <p:sp>
          <p:nvSpPr>
            <p:cNvPr name="TextBox 16" id="16"/>
            <p:cNvSpPr txBox="true"/>
            <p:nvPr/>
          </p:nvSpPr>
          <p:spPr>
            <a:xfrm rot="0">
              <a:off x="0" y="704183"/>
              <a:ext cx="7264400" cy="471805"/>
            </a:xfrm>
            <a:prstGeom prst="rect">
              <a:avLst/>
            </a:prstGeom>
          </p:spPr>
          <p:txBody>
            <a:bodyPr anchor="t" rtlCol="false" tIns="0" lIns="0" bIns="0" rIns="0">
              <a:spAutoFit/>
            </a:bodyPr>
            <a:lstStyle/>
            <a:p>
              <a:pPr algn="ctr" marL="0" indent="0" lvl="0">
                <a:lnSpc>
                  <a:spcPts val="2940"/>
                </a:lnSpc>
              </a:pPr>
              <a:r>
                <a:rPr lang="en-US" sz="2100">
                  <a:solidFill>
                    <a:srgbClr val="BBDEFB"/>
                  </a:solidFill>
                  <a:latin typeface="Clear Sans"/>
                  <a:ea typeface="Clear Sans"/>
                  <a:cs typeface="Clear Sans"/>
                  <a:sym typeface="Clear Sans"/>
                </a:rPr>
                <a:t>Điều phối và quản lý các hoạt động hệ thống</a:t>
              </a:r>
            </a:p>
          </p:txBody>
        </p:sp>
      </p:grpSp>
      <p:sp>
        <p:nvSpPr>
          <p:cNvPr name="TextBox 17" id="17"/>
          <p:cNvSpPr txBox="true"/>
          <p:nvPr/>
        </p:nvSpPr>
        <p:spPr>
          <a:xfrm rot="0">
            <a:off x="666750" y="1562100"/>
            <a:ext cx="14077950" cy="2111895"/>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Các Agent chính trong hệ thống Multi-Agent</a:t>
            </a:r>
          </a:p>
        </p:txBody>
      </p:sp>
      <p:sp>
        <p:nvSpPr>
          <p:cNvPr name="Freeform 18" id="18"/>
          <p:cNvSpPr/>
          <p:nvPr/>
        </p:nvSpPr>
        <p:spPr>
          <a:xfrm flipH="false" flipV="false" rot="-6723923">
            <a:off x="13666568" y="-2297777"/>
            <a:ext cx="6274865" cy="4114800"/>
          </a:xfrm>
          <a:custGeom>
            <a:avLst/>
            <a:gdLst/>
            <a:ahLst/>
            <a:cxnLst/>
            <a:rect r="r" b="b" t="t" l="l"/>
            <a:pathLst>
              <a:path h="4114800" w="6274865">
                <a:moveTo>
                  <a:pt x="0" y="0"/>
                </a:moveTo>
                <a:lnTo>
                  <a:pt x="6274865" y="0"/>
                </a:lnTo>
                <a:lnTo>
                  <a:pt x="627486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949AB"/>
        </a:solidFill>
      </p:bgPr>
    </p:bg>
    <p:spTree>
      <p:nvGrpSpPr>
        <p:cNvPr id="1" name=""/>
        <p:cNvGrpSpPr/>
        <p:nvPr/>
      </p:nvGrpSpPr>
      <p:grpSpPr>
        <a:xfrm>
          <a:off x="0" y="0"/>
          <a:ext cx="0" cy="0"/>
          <a:chOff x="0" y="0"/>
          <a:chExt cx="0" cy="0"/>
        </a:xfrm>
      </p:grpSpPr>
      <p:grpSp>
        <p:nvGrpSpPr>
          <p:cNvPr name="Group 2" id="2"/>
          <p:cNvGrpSpPr/>
          <p:nvPr/>
        </p:nvGrpSpPr>
        <p:grpSpPr>
          <a:xfrm rot="0">
            <a:off x="666750" y="4248150"/>
            <a:ext cx="5448300" cy="3581400"/>
            <a:chOff x="0" y="0"/>
            <a:chExt cx="1333267" cy="876413"/>
          </a:xfrm>
        </p:grpSpPr>
        <p:sp>
          <p:nvSpPr>
            <p:cNvPr name="Freeform 3" id="3"/>
            <p:cNvSpPr/>
            <p:nvPr/>
          </p:nvSpPr>
          <p:spPr>
            <a:xfrm flipH="false" flipV="false" rot="0">
              <a:off x="0" y="0"/>
              <a:ext cx="1333267" cy="876413"/>
            </a:xfrm>
            <a:custGeom>
              <a:avLst/>
              <a:gdLst/>
              <a:ahLst/>
              <a:cxnLst/>
              <a:rect r="r" b="b" t="t" l="l"/>
              <a:pathLst>
                <a:path h="876413" w="1333267">
                  <a:moveTo>
                    <a:pt x="0" y="0"/>
                  </a:moveTo>
                  <a:lnTo>
                    <a:pt x="1333267" y="0"/>
                  </a:lnTo>
                  <a:lnTo>
                    <a:pt x="1333267" y="876413"/>
                  </a:lnTo>
                  <a:lnTo>
                    <a:pt x="0" y="876413"/>
                  </a:lnTo>
                  <a:close/>
                </a:path>
              </a:pathLst>
            </a:custGeom>
            <a:blipFill>
              <a:blip r:embed="rId2"/>
              <a:stretch>
                <a:fillRect l="-13358" t="0" r="-13358" b="0"/>
              </a:stretch>
            </a:blipFill>
          </p:spPr>
        </p:sp>
      </p:grpSp>
      <p:grpSp>
        <p:nvGrpSpPr>
          <p:cNvPr name="Group 4" id="4"/>
          <p:cNvGrpSpPr/>
          <p:nvPr/>
        </p:nvGrpSpPr>
        <p:grpSpPr>
          <a:xfrm rot="0">
            <a:off x="6419850" y="4248150"/>
            <a:ext cx="5448300" cy="3581400"/>
            <a:chOff x="0" y="0"/>
            <a:chExt cx="1333267" cy="876413"/>
          </a:xfrm>
        </p:grpSpPr>
        <p:sp>
          <p:nvSpPr>
            <p:cNvPr name="Freeform 5" id="5"/>
            <p:cNvSpPr/>
            <p:nvPr/>
          </p:nvSpPr>
          <p:spPr>
            <a:xfrm flipH="false" flipV="false" rot="0">
              <a:off x="0" y="0"/>
              <a:ext cx="1333267" cy="876413"/>
            </a:xfrm>
            <a:custGeom>
              <a:avLst/>
              <a:gdLst/>
              <a:ahLst/>
              <a:cxnLst/>
              <a:rect r="r" b="b" t="t" l="l"/>
              <a:pathLst>
                <a:path h="876413" w="1333267">
                  <a:moveTo>
                    <a:pt x="0" y="0"/>
                  </a:moveTo>
                  <a:lnTo>
                    <a:pt x="1333267" y="0"/>
                  </a:lnTo>
                  <a:lnTo>
                    <a:pt x="1333267" y="876413"/>
                  </a:lnTo>
                  <a:lnTo>
                    <a:pt x="0" y="876413"/>
                  </a:lnTo>
                  <a:close/>
                </a:path>
              </a:pathLst>
            </a:custGeom>
            <a:blipFill>
              <a:blip r:embed="rId3"/>
              <a:stretch>
                <a:fillRect l="-22235" t="0" r="-22235" b="0"/>
              </a:stretch>
            </a:blipFill>
          </p:spPr>
        </p:sp>
      </p:grpSp>
      <p:grpSp>
        <p:nvGrpSpPr>
          <p:cNvPr name="Group 6" id="6"/>
          <p:cNvGrpSpPr/>
          <p:nvPr/>
        </p:nvGrpSpPr>
        <p:grpSpPr>
          <a:xfrm rot="0">
            <a:off x="12172950" y="4248150"/>
            <a:ext cx="5448300" cy="3581400"/>
            <a:chOff x="0" y="0"/>
            <a:chExt cx="1333267" cy="876413"/>
          </a:xfrm>
        </p:grpSpPr>
        <p:sp>
          <p:nvSpPr>
            <p:cNvPr name="Freeform 7" id="7"/>
            <p:cNvSpPr/>
            <p:nvPr/>
          </p:nvSpPr>
          <p:spPr>
            <a:xfrm flipH="false" flipV="false" rot="0">
              <a:off x="0" y="0"/>
              <a:ext cx="1333267" cy="876413"/>
            </a:xfrm>
            <a:custGeom>
              <a:avLst/>
              <a:gdLst/>
              <a:ahLst/>
              <a:cxnLst/>
              <a:rect r="r" b="b" t="t" l="l"/>
              <a:pathLst>
                <a:path h="876413" w="1333267">
                  <a:moveTo>
                    <a:pt x="0" y="0"/>
                  </a:moveTo>
                  <a:lnTo>
                    <a:pt x="1333267" y="0"/>
                  </a:lnTo>
                  <a:lnTo>
                    <a:pt x="1333267" y="876413"/>
                  </a:lnTo>
                  <a:lnTo>
                    <a:pt x="0" y="876413"/>
                  </a:lnTo>
                  <a:close/>
                </a:path>
              </a:pathLst>
            </a:custGeom>
            <a:blipFill>
              <a:blip r:embed="rId4"/>
              <a:stretch>
                <a:fillRect l="-83" t="0" r="-83" b="0"/>
              </a:stretch>
            </a:blipFill>
          </p:spPr>
        </p:sp>
      </p:grpSp>
      <p:sp>
        <p:nvSpPr>
          <p:cNvPr name="Freeform 8" id="8"/>
          <p:cNvSpPr/>
          <p:nvPr/>
        </p:nvSpPr>
        <p:spPr>
          <a:xfrm flipH="false" flipV="false" rot="-6723923">
            <a:off x="13666568" y="-2297777"/>
            <a:ext cx="6274865" cy="4114800"/>
          </a:xfrm>
          <a:custGeom>
            <a:avLst/>
            <a:gdLst/>
            <a:ahLst/>
            <a:cxnLst/>
            <a:rect r="r" b="b" t="t" l="l"/>
            <a:pathLst>
              <a:path h="4114800" w="6274865">
                <a:moveTo>
                  <a:pt x="0" y="0"/>
                </a:moveTo>
                <a:lnTo>
                  <a:pt x="6274865" y="0"/>
                </a:lnTo>
                <a:lnTo>
                  <a:pt x="627486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9" id="9"/>
          <p:cNvGrpSpPr/>
          <p:nvPr/>
        </p:nvGrpSpPr>
        <p:grpSpPr>
          <a:xfrm rot="0">
            <a:off x="668089" y="8366723"/>
            <a:ext cx="5446961" cy="1253517"/>
            <a:chOff x="0" y="0"/>
            <a:chExt cx="7262615" cy="1671356"/>
          </a:xfrm>
        </p:grpSpPr>
        <p:sp>
          <p:nvSpPr>
            <p:cNvPr name="TextBox 10" id="10"/>
            <p:cNvSpPr txBox="true"/>
            <p:nvPr/>
          </p:nvSpPr>
          <p:spPr>
            <a:xfrm rot="0">
              <a:off x="0" y="-47625"/>
              <a:ext cx="7262615" cy="525145"/>
            </a:xfrm>
            <a:prstGeom prst="rect">
              <a:avLst/>
            </a:prstGeom>
          </p:spPr>
          <p:txBody>
            <a:bodyPr anchor="t" rtlCol="false" tIns="0" lIns="0" bIns="0" rIns="0">
              <a:spAutoFit/>
            </a:bodyPr>
            <a:lstStyle/>
            <a:p>
              <a:pPr algn="ctr" marL="0" indent="0" lvl="0">
                <a:lnSpc>
                  <a:spcPts val="3359"/>
                </a:lnSpc>
                <a:spcBef>
                  <a:spcPct val="0"/>
                </a:spcBef>
              </a:pPr>
              <a:r>
                <a:rPr lang="en-US" b="true" sz="2400" strike="noStrike" u="none">
                  <a:solidFill>
                    <a:srgbClr val="E8EAF6"/>
                  </a:solidFill>
                  <a:latin typeface="Clear Sans Medium"/>
                  <a:ea typeface="Clear Sans Medium"/>
                  <a:cs typeface="Clear Sans Medium"/>
                  <a:sym typeface="Clear Sans Medium"/>
                </a:rPr>
                <a:t>PHÂN TÍCH</a:t>
              </a:r>
            </a:p>
          </p:txBody>
        </p:sp>
        <p:sp>
          <p:nvSpPr>
            <p:cNvPr name="TextBox 11" id="11"/>
            <p:cNvSpPr txBox="true"/>
            <p:nvPr/>
          </p:nvSpPr>
          <p:spPr>
            <a:xfrm rot="0">
              <a:off x="0" y="704251"/>
              <a:ext cx="7262615" cy="967105"/>
            </a:xfrm>
            <a:prstGeom prst="rect">
              <a:avLst/>
            </a:prstGeom>
          </p:spPr>
          <p:txBody>
            <a:bodyPr anchor="t" rtlCol="false" tIns="0" lIns="0" bIns="0" rIns="0">
              <a:spAutoFit/>
            </a:bodyPr>
            <a:lstStyle/>
            <a:p>
              <a:pPr algn="ctr" marL="0" indent="0" lvl="0">
                <a:lnSpc>
                  <a:spcPts val="2940"/>
                </a:lnSpc>
              </a:pPr>
              <a:r>
                <a:rPr lang="en-US" sz="2100">
                  <a:solidFill>
                    <a:srgbClr val="BBDEFB"/>
                  </a:solidFill>
                  <a:latin typeface="Clear Sans"/>
                  <a:ea typeface="Clear Sans"/>
                  <a:cs typeface="Clear Sans"/>
                  <a:sym typeface="Clear Sans"/>
                </a:rPr>
                <a:t>Giao diện trực quan cho dự đoán giá chứng khoán</a:t>
              </a:r>
            </a:p>
          </p:txBody>
        </p:sp>
      </p:grpSp>
      <p:grpSp>
        <p:nvGrpSpPr>
          <p:cNvPr name="Group 12" id="12"/>
          <p:cNvGrpSpPr/>
          <p:nvPr/>
        </p:nvGrpSpPr>
        <p:grpSpPr>
          <a:xfrm rot="0">
            <a:off x="6419850" y="8366723"/>
            <a:ext cx="5448300" cy="882093"/>
            <a:chOff x="0" y="0"/>
            <a:chExt cx="7264400" cy="1176124"/>
          </a:xfrm>
        </p:grpSpPr>
        <p:sp>
          <p:nvSpPr>
            <p:cNvPr name="TextBox 13" id="13"/>
            <p:cNvSpPr txBox="true"/>
            <p:nvPr/>
          </p:nvSpPr>
          <p:spPr>
            <a:xfrm rot="0">
              <a:off x="0" y="-47625"/>
              <a:ext cx="7264400" cy="525145"/>
            </a:xfrm>
            <a:prstGeom prst="rect">
              <a:avLst/>
            </a:prstGeom>
          </p:spPr>
          <p:txBody>
            <a:bodyPr anchor="t" rtlCol="false" tIns="0" lIns="0" bIns="0" rIns="0">
              <a:spAutoFit/>
            </a:bodyPr>
            <a:lstStyle/>
            <a:p>
              <a:pPr algn="ctr" marL="0" indent="0" lvl="0">
                <a:lnSpc>
                  <a:spcPts val="3359"/>
                </a:lnSpc>
                <a:spcBef>
                  <a:spcPct val="0"/>
                </a:spcBef>
              </a:pPr>
              <a:r>
                <a:rPr lang="en-US" b="true" sz="2400" strike="noStrike" u="none">
                  <a:solidFill>
                    <a:srgbClr val="E8EAF6"/>
                  </a:solidFill>
                  <a:latin typeface="Clear Sans Medium"/>
                  <a:ea typeface="Clear Sans Medium"/>
                  <a:cs typeface="Clear Sans Medium"/>
                  <a:sym typeface="Clear Sans Medium"/>
                </a:rPr>
                <a:t>CHATBOT</a:t>
              </a:r>
            </a:p>
          </p:txBody>
        </p:sp>
        <p:sp>
          <p:nvSpPr>
            <p:cNvPr name="TextBox 14" id="14"/>
            <p:cNvSpPr txBox="true"/>
            <p:nvPr/>
          </p:nvSpPr>
          <p:spPr>
            <a:xfrm rot="0">
              <a:off x="0" y="704319"/>
              <a:ext cx="7264400" cy="471805"/>
            </a:xfrm>
            <a:prstGeom prst="rect">
              <a:avLst/>
            </a:prstGeom>
          </p:spPr>
          <p:txBody>
            <a:bodyPr anchor="t" rtlCol="false" tIns="0" lIns="0" bIns="0" rIns="0">
              <a:spAutoFit/>
            </a:bodyPr>
            <a:lstStyle/>
            <a:p>
              <a:pPr algn="ctr" marL="0" indent="0" lvl="0">
                <a:lnSpc>
                  <a:spcPts val="2940"/>
                </a:lnSpc>
              </a:pPr>
              <a:r>
                <a:rPr lang="en-US" sz="2100">
                  <a:solidFill>
                    <a:srgbClr val="BBDEFB"/>
                  </a:solidFill>
                  <a:latin typeface="Clear Sans"/>
                  <a:ea typeface="Clear Sans"/>
                  <a:cs typeface="Clear Sans"/>
                  <a:sym typeface="Clear Sans"/>
                </a:rPr>
                <a:t>Hỗ trợ người dùng với tư vấn và hỏi đáp</a:t>
              </a:r>
            </a:p>
          </p:txBody>
        </p:sp>
      </p:grpSp>
      <p:grpSp>
        <p:nvGrpSpPr>
          <p:cNvPr name="Group 15" id="15"/>
          <p:cNvGrpSpPr/>
          <p:nvPr/>
        </p:nvGrpSpPr>
        <p:grpSpPr>
          <a:xfrm rot="0">
            <a:off x="12172950" y="8366774"/>
            <a:ext cx="5448300" cy="1253466"/>
            <a:chOff x="0" y="0"/>
            <a:chExt cx="7264400" cy="1671288"/>
          </a:xfrm>
        </p:grpSpPr>
        <p:sp>
          <p:nvSpPr>
            <p:cNvPr name="TextBox 16" id="16"/>
            <p:cNvSpPr txBox="true"/>
            <p:nvPr/>
          </p:nvSpPr>
          <p:spPr>
            <a:xfrm rot="0">
              <a:off x="0" y="-47625"/>
              <a:ext cx="7264400" cy="525145"/>
            </a:xfrm>
            <a:prstGeom prst="rect">
              <a:avLst/>
            </a:prstGeom>
          </p:spPr>
          <p:txBody>
            <a:bodyPr anchor="t" rtlCol="false" tIns="0" lIns="0" bIns="0" rIns="0">
              <a:spAutoFit/>
            </a:bodyPr>
            <a:lstStyle/>
            <a:p>
              <a:pPr algn="ctr" marL="0" indent="0" lvl="0">
                <a:lnSpc>
                  <a:spcPts val="3359"/>
                </a:lnSpc>
                <a:spcBef>
                  <a:spcPct val="0"/>
                </a:spcBef>
              </a:pPr>
              <a:r>
                <a:rPr lang="en-US" b="true" sz="2400" strike="noStrike" u="none">
                  <a:solidFill>
                    <a:srgbClr val="E8EAF6"/>
                  </a:solidFill>
                  <a:latin typeface="Clear Sans Medium"/>
                  <a:ea typeface="Clear Sans Medium"/>
                  <a:cs typeface="Clear Sans Medium"/>
                  <a:sym typeface="Clear Sans Medium"/>
                </a:rPr>
                <a:t>TIN TỨC</a:t>
              </a:r>
            </a:p>
          </p:txBody>
        </p:sp>
        <p:sp>
          <p:nvSpPr>
            <p:cNvPr name="TextBox 17" id="17"/>
            <p:cNvSpPr txBox="true"/>
            <p:nvPr/>
          </p:nvSpPr>
          <p:spPr>
            <a:xfrm rot="0">
              <a:off x="0" y="704183"/>
              <a:ext cx="7264400" cy="967105"/>
            </a:xfrm>
            <a:prstGeom prst="rect">
              <a:avLst/>
            </a:prstGeom>
          </p:spPr>
          <p:txBody>
            <a:bodyPr anchor="t" rtlCol="false" tIns="0" lIns="0" bIns="0" rIns="0">
              <a:spAutoFit/>
            </a:bodyPr>
            <a:lstStyle/>
            <a:p>
              <a:pPr algn="ctr" marL="0" indent="0" lvl="0">
                <a:lnSpc>
                  <a:spcPts val="2940"/>
                </a:lnSpc>
              </a:pPr>
              <a:r>
                <a:rPr lang="en-US" sz="2100">
                  <a:solidFill>
                    <a:srgbClr val="BBDEFB"/>
                  </a:solidFill>
                  <a:latin typeface="Clear Sans"/>
                  <a:ea typeface="Clear Sans"/>
                  <a:cs typeface="Clear Sans"/>
                  <a:sym typeface="Clear Sans"/>
                </a:rPr>
                <a:t>Tự động thu thập và phân tích tin tức thị trường</a:t>
              </a:r>
            </a:p>
          </p:txBody>
        </p:sp>
      </p:grpSp>
      <p:sp>
        <p:nvSpPr>
          <p:cNvPr name="TextBox 18" id="18"/>
          <p:cNvSpPr txBox="true"/>
          <p:nvPr/>
        </p:nvSpPr>
        <p:spPr>
          <a:xfrm rot="0">
            <a:off x="666750" y="1562100"/>
            <a:ext cx="14077950" cy="2111895"/>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Giao diện và chức năng chính của hệ thống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237E"/>
        </a:solidFill>
      </p:bgPr>
    </p:bg>
    <p:spTree>
      <p:nvGrpSpPr>
        <p:cNvPr id="1" name=""/>
        <p:cNvGrpSpPr/>
        <p:nvPr/>
      </p:nvGrpSpPr>
      <p:grpSpPr>
        <a:xfrm>
          <a:off x="0" y="0"/>
          <a:ext cx="0" cy="0"/>
          <a:chOff x="0" y="0"/>
          <a:chExt cx="0" cy="0"/>
        </a:xfrm>
      </p:grpSpPr>
      <p:grpSp>
        <p:nvGrpSpPr>
          <p:cNvPr name="Group 2" id="2"/>
          <p:cNvGrpSpPr/>
          <p:nvPr/>
        </p:nvGrpSpPr>
        <p:grpSpPr>
          <a:xfrm rot="0">
            <a:off x="12172950" y="0"/>
            <a:ext cx="6115050" cy="10287000"/>
            <a:chOff x="0" y="0"/>
            <a:chExt cx="947381" cy="1593725"/>
          </a:xfrm>
        </p:grpSpPr>
        <p:sp>
          <p:nvSpPr>
            <p:cNvPr name="Freeform 3" id="3"/>
            <p:cNvSpPr/>
            <p:nvPr/>
          </p:nvSpPr>
          <p:spPr>
            <a:xfrm flipH="false" flipV="false" rot="0">
              <a:off x="0" y="0"/>
              <a:ext cx="947381" cy="1593725"/>
            </a:xfrm>
            <a:custGeom>
              <a:avLst/>
              <a:gdLst/>
              <a:ahLst/>
              <a:cxnLst/>
              <a:rect r="r" b="b" t="t" l="l"/>
              <a:pathLst>
                <a:path h="1593725" w="947381">
                  <a:moveTo>
                    <a:pt x="0" y="0"/>
                  </a:moveTo>
                  <a:lnTo>
                    <a:pt x="947381" y="0"/>
                  </a:lnTo>
                  <a:lnTo>
                    <a:pt x="947381" y="1593725"/>
                  </a:lnTo>
                  <a:lnTo>
                    <a:pt x="0" y="1593725"/>
                  </a:lnTo>
                  <a:close/>
                </a:path>
              </a:pathLst>
            </a:custGeom>
            <a:blipFill>
              <a:blip r:embed="rId2"/>
              <a:stretch>
                <a:fillRect l="0" t="-58" r="0" b="-58"/>
              </a:stretch>
            </a:blipFill>
          </p:spPr>
        </p:sp>
      </p:grpSp>
      <p:sp>
        <p:nvSpPr>
          <p:cNvPr name="Freeform 4" id="4"/>
          <p:cNvSpPr/>
          <p:nvPr/>
        </p:nvSpPr>
        <p:spPr>
          <a:xfrm flipH="false" flipV="false" rot="0">
            <a:off x="180975" y="4989193"/>
            <a:ext cx="10648068" cy="5297807"/>
          </a:xfrm>
          <a:custGeom>
            <a:avLst/>
            <a:gdLst/>
            <a:ahLst/>
            <a:cxnLst/>
            <a:rect r="r" b="b" t="t" l="l"/>
            <a:pathLst>
              <a:path h="5297807" w="10648068">
                <a:moveTo>
                  <a:pt x="0" y="0"/>
                </a:moveTo>
                <a:lnTo>
                  <a:pt x="10648068" y="0"/>
                </a:lnTo>
                <a:lnTo>
                  <a:pt x="10648068" y="5297807"/>
                </a:lnTo>
                <a:lnTo>
                  <a:pt x="0" y="5297807"/>
                </a:lnTo>
                <a:lnTo>
                  <a:pt x="0" y="0"/>
                </a:lnTo>
                <a:close/>
              </a:path>
            </a:pathLst>
          </a:custGeom>
          <a:blipFill>
            <a:blip r:embed="rId3"/>
            <a:stretch>
              <a:fillRect l="0" t="0" r="0" b="0"/>
            </a:stretch>
          </a:blipFill>
        </p:spPr>
      </p:sp>
      <p:grpSp>
        <p:nvGrpSpPr>
          <p:cNvPr name="Group 5" id="5"/>
          <p:cNvGrpSpPr/>
          <p:nvPr/>
        </p:nvGrpSpPr>
        <p:grpSpPr>
          <a:xfrm rot="0">
            <a:off x="180975" y="447675"/>
            <a:ext cx="9763125" cy="4102836"/>
            <a:chOff x="0" y="0"/>
            <a:chExt cx="13017500" cy="5470448"/>
          </a:xfrm>
        </p:grpSpPr>
        <p:sp>
          <p:nvSpPr>
            <p:cNvPr name="TextBox 6" id="6"/>
            <p:cNvSpPr txBox="true"/>
            <p:nvPr/>
          </p:nvSpPr>
          <p:spPr>
            <a:xfrm rot="0">
              <a:off x="0" y="3319799"/>
              <a:ext cx="13017500" cy="525145"/>
            </a:xfrm>
            <a:prstGeom prst="rect">
              <a:avLst/>
            </a:prstGeom>
          </p:spPr>
          <p:txBody>
            <a:bodyPr anchor="t" rtlCol="false" tIns="0" lIns="0" bIns="0" rIns="0">
              <a:spAutoFit/>
            </a:bodyPr>
            <a:lstStyle/>
            <a:p>
              <a:pPr algn="l" marL="0" indent="0" lvl="0">
                <a:lnSpc>
                  <a:spcPts val="3359"/>
                </a:lnSpc>
                <a:spcBef>
                  <a:spcPct val="0"/>
                </a:spcBef>
              </a:pPr>
              <a:r>
                <a:rPr lang="en-US" b="true" sz="2400">
                  <a:solidFill>
                    <a:srgbClr val="C5CAE9"/>
                  </a:solidFill>
                  <a:latin typeface="Clear Sans Bold"/>
                  <a:ea typeface="Clear Sans Bold"/>
                  <a:cs typeface="Clear Sans Bold"/>
                  <a:sym typeface="Clear Sans Bold"/>
                </a:rPr>
                <a:t>SO SÁNH GIÁ THỰC TẾ</a:t>
              </a:r>
            </a:p>
          </p:txBody>
        </p:sp>
        <p:sp>
          <p:nvSpPr>
            <p:cNvPr name="TextBox 7" id="7"/>
            <p:cNvSpPr txBox="true"/>
            <p:nvPr/>
          </p:nvSpPr>
          <p:spPr>
            <a:xfrm rot="0">
              <a:off x="0" y="4513617"/>
              <a:ext cx="13017500" cy="956831"/>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Hệ thống đã dự đoán giá chứng khoán với độ chính xác cao, minh họa qua biểu đồ giá thực tế và giá dự đoán.</a:t>
              </a:r>
            </a:p>
          </p:txBody>
        </p:sp>
        <p:sp>
          <p:nvSpPr>
            <p:cNvPr name="TextBox 8" id="8"/>
            <p:cNvSpPr txBox="true"/>
            <p:nvPr/>
          </p:nvSpPr>
          <p:spPr>
            <a:xfrm rot="0">
              <a:off x="0" y="0"/>
              <a:ext cx="13017500" cy="2815860"/>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Kết quả kiểm thử dự đoán LSTM</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3593"/>
        </a:solidFill>
      </p:bgPr>
    </p:bg>
    <p:spTree>
      <p:nvGrpSpPr>
        <p:cNvPr id="1" name=""/>
        <p:cNvGrpSpPr/>
        <p:nvPr/>
      </p:nvGrpSpPr>
      <p:grpSpPr>
        <a:xfrm>
          <a:off x="0" y="0"/>
          <a:ext cx="0" cy="0"/>
          <a:chOff x="0" y="0"/>
          <a:chExt cx="0" cy="0"/>
        </a:xfrm>
      </p:grpSpPr>
      <p:sp>
        <p:nvSpPr>
          <p:cNvPr name="Freeform 2" id="2"/>
          <p:cNvSpPr/>
          <p:nvPr/>
        </p:nvSpPr>
        <p:spPr>
          <a:xfrm flipH="false" flipV="false" rot="0">
            <a:off x="-3137432" y="7200900"/>
            <a:ext cx="6274865" cy="4114800"/>
          </a:xfrm>
          <a:custGeom>
            <a:avLst/>
            <a:gdLst/>
            <a:ahLst/>
            <a:cxnLst/>
            <a:rect r="r" b="b" t="t" l="l"/>
            <a:pathLst>
              <a:path h="4114800" w="6274865">
                <a:moveTo>
                  <a:pt x="0" y="0"/>
                </a:moveTo>
                <a:lnTo>
                  <a:pt x="6274864" y="0"/>
                </a:lnTo>
                <a:lnTo>
                  <a:pt x="62748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50121" y="4025622"/>
            <a:ext cx="11301259" cy="5664756"/>
          </a:xfrm>
          <a:custGeom>
            <a:avLst/>
            <a:gdLst/>
            <a:ahLst/>
            <a:cxnLst/>
            <a:rect r="r" b="b" t="t" l="l"/>
            <a:pathLst>
              <a:path h="5664756" w="11301259">
                <a:moveTo>
                  <a:pt x="0" y="0"/>
                </a:moveTo>
                <a:lnTo>
                  <a:pt x="11301258" y="0"/>
                </a:lnTo>
                <a:lnTo>
                  <a:pt x="11301258" y="5664756"/>
                </a:lnTo>
                <a:lnTo>
                  <a:pt x="0" y="5664756"/>
                </a:lnTo>
                <a:lnTo>
                  <a:pt x="0" y="0"/>
                </a:lnTo>
                <a:close/>
              </a:path>
            </a:pathLst>
          </a:custGeom>
          <a:blipFill>
            <a:blip r:embed="rId4"/>
            <a:stretch>
              <a:fillRect l="0" t="0" r="0" b="0"/>
            </a:stretch>
          </a:blipFill>
        </p:spPr>
      </p:sp>
      <p:sp>
        <p:nvSpPr>
          <p:cNvPr name="TextBox 4" id="4"/>
          <p:cNvSpPr txBox="true"/>
          <p:nvPr/>
        </p:nvSpPr>
        <p:spPr>
          <a:xfrm rot="0">
            <a:off x="666750" y="1562086"/>
            <a:ext cx="8324850" cy="2114550"/>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Hạn chế và Hướng phát triển</a:t>
            </a:r>
          </a:p>
        </p:txBody>
      </p:sp>
      <p:grpSp>
        <p:nvGrpSpPr>
          <p:cNvPr name="Group 5" id="5"/>
          <p:cNvGrpSpPr/>
          <p:nvPr/>
        </p:nvGrpSpPr>
        <p:grpSpPr>
          <a:xfrm rot="0">
            <a:off x="12220575" y="4267194"/>
            <a:ext cx="5448300" cy="4797448"/>
            <a:chOff x="0" y="0"/>
            <a:chExt cx="7264400" cy="6396598"/>
          </a:xfrm>
        </p:grpSpPr>
        <p:sp>
          <p:nvSpPr>
            <p:cNvPr name="TextBox 6" id="6"/>
            <p:cNvSpPr txBox="true"/>
            <p:nvPr/>
          </p:nvSpPr>
          <p:spPr>
            <a:xfrm rot="0">
              <a:off x="0" y="-47625"/>
              <a:ext cx="7264400" cy="530032"/>
            </a:xfrm>
            <a:prstGeom prst="rect">
              <a:avLst/>
            </a:prstGeom>
          </p:spPr>
          <p:txBody>
            <a:bodyPr anchor="t" rtlCol="false" tIns="0" lIns="0" bIns="0" rIns="0">
              <a:spAutoFit/>
            </a:bodyPr>
            <a:lstStyle/>
            <a:p>
              <a:pPr algn="l" marL="0" indent="0" lvl="0">
                <a:lnSpc>
                  <a:spcPts val="3360"/>
                </a:lnSpc>
                <a:spcBef>
                  <a:spcPct val="0"/>
                </a:spcBef>
              </a:pPr>
              <a:r>
                <a:rPr lang="en-US" b="true" sz="2400">
                  <a:solidFill>
                    <a:srgbClr val="C5CAE9"/>
                  </a:solidFill>
                  <a:latin typeface="Clear Sans Medium"/>
                  <a:ea typeface="Clear Sans Medium"/>
                  <a:cs typeface="Clear Sans Medium"/>
                  <a:sym typeface="Clear Sans Medium"/>
                </a:rPr>
                <a:t>NÂNG CẤP MÔ HÌNH AI</a:t>
              </a:r>
            </a:p>
          </p:txBody>
        </p:sp>
        <p:sp>
          <p:nvSpPr>
            <p:cNvPr name="TextBox 7" id="7"/>
            <p:cNvSpPr txBox="true"/>
            <p:nvPr/>
          </p:nvSpPr>
          <p:spPr>
            <a:xfrm rot="0">
              <a:off x="0" y="878058"/>
              <a:ext cx="7264400" cy="1446994"/>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Để nâng cao độ chính xác, cần cải tiến mô hình AI hiện tại bằng cách áp dụng công nghệ mới như Transformer.</a:t>
              </a:r>
            </a:p>
          </p:txBody>
        </p:sp>
        <p:sp>
          <p:nvSpPr>
            <p:cNvPr name="TextBox 8" id="8"/>
            <p:cNvSpPr txBox="true"/>
            <p:nvPr/>
          </p:nvSpPr>
          <p:spPr>
            <a:xfrm rot="0">
              <a:off x="0" y="3533758"/>
              <a:ext cx="7264400" cy="530032"/>
            </a:xfrm>
            <a:prstGeom prst="rect">
              <a:avLst/>
            </a:prstGeom>
          </p:spPr>
          <p:txBody>
            <a:bodyPr anchor="t" rtlCol="false" tIns="0" lIns="0" bIns="0" rIns="0">
              <a:spAutoFit/>
            </a:bodyPr>
            <a:lstStyle/>
            <a:p>
              <a:pPr algn="l" marL="0" indent="0" lvl="0">
                <a:lnSpc>
                  <a:spcPts val="3360"/>
                </a:lnSpc>
                <a:spcBef>
                  <a:spcPct val="0"/>
                </a:spcBef>
              </a:pPr>
              <a:r>
                <a:rPr lang="en-US" b="true" sz="2400">
                  <a:solidFill>
                    <a:srgbClr val="C5CAE9"/>
                  </a:solidFill>
                  <a:latin typeface="Clear Sans Medium"/>
                  <a:ea typeface="Clear Sans Medium"/>
                  <a:cs typeface="Clear Sans Medium"/>
                  <a:sym typeface="Clear Sans Medium"/>
                </a:rPr>
                <a:t>PHÁT TRIỂN MOBILE APP</a:t>
              </a:r>
            </a:p>
          </p:txBody>
        </p:sp>
        <p:sp>
          <p:nvSpPr>
            <p:cNvPr name="TextBox 9" id="9"/>
            <p:cNvSpPr txBox="true"/>
            <p:nvPr/>
          </p:nvSpPr>
          <p:spPr>
            <a:xfrm rot="0">
              <a:off x="0" y="4459440"/>
              <a:ext cx="7264400" cy="1937157"/>
            </a:xfrm>
            <a:prstGeom prst="rect">
              <a:avLst/>
            </a:prstGeom>
          </p:spPr>
          <p:txBody>
            <a:bodyPr anchor="t" rtlCol="false" tIns="0" lIns="0" bIns="0" rIns="0">
              <a:spAutoFit/>
            </a:bodyPr>
            <a:lstStyle/>
            <a:p>
              <a:pPr algn="l" marL="0" indent="0" lvl="0">
                <a:lnSpc>
                  <a:spcPts val="2939"/>
                </a:lnSpc>
                <a:spcBef>
                  <a:spcPct val="0"/>
                </a:spcBef>
              </a:pPr>
              <a:r>
                <a:rPr lang="en-US" sz="2099">
                  <a:solidFill>
                    <a:srgbClr val="BBDEFB"/>
                  </a:solidFill>
                  <a:latin typeface="Clear Sans"/>
                  <a:ea typeface="Clear Sans"/>
                  <a:cs typeface="Clear Sans"/>
                  <a:sym typeface="Clear Sans"/>
                </a:rPr>
                <a:t>Việc phát triển ứng dụng di động sẽ giúp người dùng dễ dàng tiếp cận thông tin và tích hợp API với sàn giao dịch để thuận tiện hơn.</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949AB"/>
        </a:solidFill>
      </p:bgPr>
    </p:bg>
    <p:spTree>
      <p:nvGrpSpPr>
        <p:cNvPr id="1" name=""/>
        <p:cNvGrpSpPr/>
        <p:nvPr/>
      </p:nvGrpSpPr>
      <p:grpSpPr>
        <a:xfrm>
          <a:off x="0" y="0"/>
          <a:ext cx="0" cy="0"/>
          <a:chOff x="0" y="0"/>
          <a:chExt cx="0" cy="0"/>
        </a:xfrm>
      </p:grpSpPr>
      <p:sp>
        <p:nvSpPr>
          <p:cNvPr name="Freeform 2" id="2"/>
          <p:cNvSpPr/>
          <p:nvPr/>
        </p:nvSpPr>
        <p:spPr>
          <a:xfrm flipH="false" flipV="false" rot="-2926989">
            <a:off x="-12431368" y="-8975965"/>
            <a:ext cx="27274407" cy="25058977"/>
          </a:xfrm>
          <a:custGeom>
            <a:avLst/>
            <a:gdLst/>
            <a:ahLst/>
            <a:cxnLst/>
            <a:rect r="r" b="b" t="t" l="l"/>
            <a:pathLst>
              <a:path h="25058977" w="27274407">
                <a:moveTo>
                  <a:pt x="0" y="0"/>
                </a:moveTo>
                <a:lnTo>
                  <a:pt x="27274407" y="0"/>
                </a:lnTo>
                <a:lnTo>
                  <a:pt x="27274407" y="25058977"/>
                </a:lnTo>
                <a:lnTo>
                  <a:pt x="0" y="25058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111384">
            <a:off x="13680135" y="1098024"/>
            <a:ext cx="12122938" cy="11672351"/>
          </a:xfrm>
          <a:custGeom>
            <a:avLst/>
            <a:gdLst/>
            <a:ahLst/>
            <a:cxnLst/>
            <a:rect r="r" b="b" t="t" l="l"/>
            <a:pathLst>
              <a:path h="11672351" w="12122938">
                <a:moveTo>
                  <a:pt x="0" y="0"/>
                </a:moveTo>
                <a:lnTo>
                  <a:pt x="12122939" y="0"/>
                </a:lnTo>
                <a:lnTo>
                  <a:pt x="12122939" y="11672352"/>
                </a:lnTo>
                <a:lnTo>
                  <a:pt x="0" y="116723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66750" y="1562100"/>
            <a:ext cx="11201400" cy="1057275"/>
          </a:xfrm>
          <a:prstGeom prst="rect">
            <a:avLst/>
          </a:prstGeom>
        </p:spPr>
        <p:txBody>
          <a:bodyPr anchor="t" rtlCol="false" tIns="0" lIns="0" bIns="0" rIns="0">
            <a:spAutoFit/>
          </a:bodyPr>
          <a:lstStyle/>
          <a:p>
            <a:pPr algn="l" marL="0" indent="0" lvl="0">
              <a:lnSpc>
                <a:spcPts val="8399"/>
              </a:lnSpc>
            </a:pPr>
            <a:r>
              <a:rPr lang="en-US" sz="6999" spc="-139">
                <a:solidFill>
                  <a:srgbClr val="FFFFFF"/>
                </a:solidFill>
                <a:latin typeface="Tenor Sans"/>
                <a:ea typeface="Tenor Sans"/>
                <a:cs typeface="Tenor Sans"/>
                <a:sym typeface="Tenor Sans"/>
              </a:rPr>
              <a:t>Kết luận </a:t>
            </a:r>
          </a:p>
        </p:txBody>
      </p:sp>
      <p:sp>
        <p:nvSpPr>
          <p:cNvPr name="TextBox 5" id="5"/>
          <p:cNvSpPr txBox="true"/>
          <p:nvPr/>
        </p:nvSpPr>
        <p:spPr>
          <a:xfrm rot="0">
            <a:off x="666750" y="3823335"/>
            <a:ext cx="10458450" cy="5434965"/>
          </a:xfrm>
          <a:prstGeom prst="rect">
            <a:avLst/>
          </a:prstGeom>
        </p:spPr>
        <p:txBody>
          <a:bodyPr anchor="t" rtlCol="false" tIns="0" lIns="0" bIns="0" rIns="0">
            <a:spAutoFit/>
          </a:bodyPr>
          <a:lstStyle/>
          <a:p>
            <a:pPr algn="l">
              <a:lnSpc>
                <a:spcPts val="3359"/>
              </a:lnSpc>
              <a:spcBef>
                <a:spcPct val="0"/>
              </a:spcBef>
            </a:pPr>
            <a:r>
              <a:rPr lang="en-US" b="true" sz="2400">
                <a:solidFill>
                  <a:srgbClr val="FFFFFF"/>
                </a:solidFill>
                <a:latin typeface="Clear Sans Medium"/>
                <a:ea typeface="Clear Sans Medium"/>
                <a:cs typeface="Clear Sans Medium"/>
                <a:sym typeface="Clear Sans Medium"/>
              </a:rPr>
              <a:t>DỰ ÁN ĐÃ XÂY DỰNG THÀNH CÔNG HỆ THỐNG MULTI-AGENT, MỘT CÔNG CỤ HỖ TRỢ PHÂN TÍCH VÀ KHUYẾN NGHỊ ĐẦU TƯ HIỆU QUẢ CHO THỊ TRƯỜNG CHỨNG KHOÁN VIỆT NAM. HỆ THỐNG ĐÃ TỰ ĐỘNG HÓA TOÀN DIỆN QUY TRÌNH TỪ THU THẬP, XỬ LÝ DỮ LIỆU ĐẾN PHÂN TÍCH VÀ DỰ BÁO BẰNG CÁC MÔ HÌNH HỌC MÁY TIÊN TIẾN NHƯ LSTM.</a:t>
            </a:r>
          </a:p>
          <a:p>
            <a:pPr algn="l">
              <a:lnSpc>
                <a:spcPts val="3359"/>
              </a:lnSpc>
              <a:spcBef>
                <a:spcPct val="0"/>
              </a:spcBef>
            </a:pPr>
            <a:r>
              <a:rPr lang="en-US" b="true" sz="2400">
                <a:solidFill>
                  <a:srgbClr val="FFFFFF"/>
                </a:solidFill>
                <a:latin typeface="Clear Sans Medium"/>
                <a:ea typeface="Clear Sans Medium"/>
                <a:cs typeface="Clear Sans Medium"/>
                <a:sym typeface="Clear Sans Medium"/>
              </a:rPr>
              <a:t>VỚI KIẾN TRÚC AGENT LINH HOẠT VÀ GIAO DIỆN NGƯỜI DÙNG TRỰC QUAN, HỆ THỐNG KHÔNG CHỈ ĐÁP ỨNG CÁC MỤC TIÊU KỸ THUẬT ĐỀ RA MÀ CÒN KHẲNG ĐỊNH ĐƯỢC TIỀM NĂNG ỨNG DỤNG THỰC TIỄN, TRỞ THÀNH MỘT TRỢ THỦ ĐẮC LỰC CHO NHÀ ĐẦU TƯ TRONG VIỆC RA QUYẾT ĐỊNH.</a:t>
            </a:r>
          </a:p>
          <a:p>
            <a:pPr algn="l">
              <a:lnSpc>
                <a:spcPts val="3359"/>
              </a:lnSpc>
              <a:spcBef>
                <a:spcPct val="0"/>
              </a:spcBef>
            </a:pPr>
            <a:r>
              <a:rPr lang="en-US" b="true" sz="2400">
                <a:solidFill>
                  <a:srgbClr val="FFFFFF"/>
                </a:solidFill>
                <a:latin typeface="Clear Sans Medium"/>
                <a:ea typeface="Clear Sans Medium"/>
                <a:cs typeface="Clear Sans Medium"/>
                <a:sym typeface="Clear Sans Medium"/>
              </a:rPr>
              <a:t>TUY NHIÊN, HỆ THỐNG VẪN CÒN KHÔNG GIAN ĐỂ CẢI TIẾN, ĐẶC BIỆT LÀ VỀ ĐỘ CHÍNH XÁC CỦA CÁC MÔ HÌNH DỰ BÁO VÀ KHẢ NĂNG XỬ LÝ Ở QUY MÔ LỚN TRONG THỜI GIAN THỰC.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Bài thuyết trình - Hệ thống Multi-Agent Viet Nam Stock</dc:description>
  <dc:identifier>DAG2smgr4wY</dc:identifier>
  <dcterms:modified xsi:type="dcterms:W3CDTF">2011-08-01T06:04:30Z</dcterms:modified>
  <cp:revision>1</cp:revision>
  <dc:title>Bài thuyết trình - Hệ thống Multi-Agent Viet Nam Stock</dc:title>
</cp:coreProperties>
</file>