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Tenor Sans" charset="1" panose="02000000000000000000"/>
      <p:regular r:id="rId15"/>
    </p:embeddedFont>
    <p:embeddedFont>
      <p:font typeface="Clear Sans" charset="1" panose="020B0503030202020304"/>
      <p:regular r:id="rId16"/>
    </p:embeddedFont>
    <p:embeddedFont>
      <p:font typeface="Clear Sans Medium" charset="1" panose="020B0603030202020304"/>
      <p:regular r:id="rId17"/>
    </p:embeddedFont>
    <p:embeddedFont>
      <p:font typeface="Clear Sans Bold" charset="1" panose="020B08030302020203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jpeg" Type="http://schemas.openxmlformats.org/officeDocument/2006/relationships/image"/><Relationship Id="rId4" Target="../media/image9.jpe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jpeg" Type="http://schemas.openxmlformats.org/officeDocument/2006/relationships/image"/><Relationship Id="rId4" Target="../media/image12.jpe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237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6750" y="2895613"/>
            <a:ext cx="9763125" cy="5171939"/>
            <a:chOff x="0" y="0"/>
            <a:chExt cx="13017500" cy="689591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90500"/>
              <a:ext cx="13017500" cy="5499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500"/>
                </a:lnSpc>
              </a:pPr>
              <a:r>
                <a:rPr lang="en-US" sz="10500" spc="-210">
                  <a:solidFill>
                    <a:srgbClr val="FFFFFF"/>
                  </a:solidFill>
                  <a:latin typeface="Tenor Sans"/>
                  <a:ea typeface="Tenor Sans"/>
                  <a:cs typeface="Tenor Sans"/>
                  <a:sym typeface="Tenor Sans"/>
                </a:rPr>
                <a:t>Hệ thống Multi-Agent Viet Nam Stock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6199644"/>
              <a:ext cx="13017500" cy="69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BBDEFB"/>
                  </a:solidFill>
                  <a:latin typeface="Clear Sans"/>
                  <a:ea typeface="Clear Sans"/>
                  <a:cs typeface="Clear Sans"/>
                  <a:sym typeface="Clear Sans"/>
                </a:rPr>
                <a:t>NGUYỄN MINH DƯƠNG (23010441)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172950" y="0"/>
            <a:ext cx="6115050" cy="10287000"/>
            <a:chOff x="0" y="0"/>
            <a:chExt cx="947381" cy="15937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47381" cy="1593725"/>
            </a:xfrm>
            <a:custGeom>
              <a:avLst/>
              <a:gdLst/>
              <a:ahLst/>
              <a:cxnLst/>
              <a:rect r="r" b="b" t="t" l="l"/>
              <a:pathLst>
                <a:path h="1593725" w="947381">
                  <a:moveTo>
                    <a:pt x="0" y="0"/>
                  </a:moveTo>
                  <a:lnTo>
                    <a:pt x="947381" y="0"/>
                  </a:lnTo>
                  <a:lnTo>
                    <a:pt x="947381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2"/>
              <a:stretch>
                <a:fillRect l="0" t="-58" r="0" b="-58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8774635" y="7396104"/>
            <a:ext cx="6274865" cy="4114800"/>
          </a:xfrm>
          <a:custGeom>
            <a:avLst/>
            <a:gdLst/>
            <a:ahLst/>
            <a:cxnLst/>
            <a:rect r="r" b="b" t="t" l="l"/>
            <a:pathLst>
              <a:path h="4114800" w="6274865">
                <a:moveTo>
                  <a:pt x="0" y="0"/>
                </a:moveTo>
                <a:lnTo>
                  <a:pt x="6274865" y="0"/>
                </a:lnTo>
                <a:lnTo>
                  <a:pt x="627486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359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150568" y="7200900"/>
            <a:ext cx="6274865" cy="4114800"/>
          </a:xfrm>
          <a:custGeom>
            <a:avLst/>
            <a:gdLst/>
            <a:ahLst/>
            <a:cxnLst/>
            <a:rect r="r" b="b" t="t" l="l"/>
            <a:pathLst>
              <a:path h="4114800" w="6274865">
                <a:moveTo>
                  <a:pt x="0" y="0"/>
                </a:moveTo>
                <a:lnTo>
                  <a:pt x="6274864" y="0"/>
                </a:lnTo>
                <a:lnTo>
                  <a:pt x="62748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666750" y="1562100"/>
            <a:ext cx="9763125" cy="4263264"/>
            <a:chOff x="0" y="0"/>
            <a:chExt cx="13017500" cy="568435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13017500" cy="2819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</a:pPr>
              <a:r>
                <a:rPr lang="en-US" sz="6999" spc="-139">
                  <a:solidFill>
                    <a:srgbClr val="FFFFFF"/>
                  </a:solidFill>
                  <a:latin typeface="Tenor Sans"/>
                  <a:ea typeface="Tenor Sans"/>
                  <a:cs typeface="Tenor Sans"/>
                  <a:sym typeface="Tenor Sans"/>
                </a:rPr>
                <a:t>Giới thiệu: Thị trường chứng khoán Việt Nam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533739"/>
              <a:ext cx="13017500" cy="5300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60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C5CAE9"/>
                  </a:solidFill>
                  <a:latin typeface="Clear Sans Medium"/>
                  <a:ea typeface="Clear Sans Medium"/>
                  <a:cs typeface="Clear Sans Medium"/>
                  <a:sym typeface="Clear Sans Medium"/>
                </a:rPr>
                <a:t>THÁCH THỨC PHÂN TÍCH DỮ LIỆU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4727522"/>
              <a:ext cx="13017500" cy="9568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39"/>
                </a:lnSpc>
                <a:spcBef>
                  <a:spcPct val="0"/>
                </a:spcBef>
              </a:pPr>
              <a:r>
                <a:rPr lang="en-US" sz="2099">
                  <a:solidFill>
                    <a:srgbClr val="BBDEFB"/>
                  </a:solidFill>
                  <a:latin typeface="Clear Sans"/>
                  <a:ea typeface="Clear Sans"/>
                  <a:cs typeface="Clear Sans"/>
                  <a:sym typeface="Clear Sans"/>
                </a:rPr>
                <a:t>Thị trường chứng khoán Việt Nam hiện đang đối mặt với </a:t>
              </a:r>
              <a:r>
                <a:rPr lang="en-US" b="true" sz="2099">
                  <a:solidFill>
                    <a:srgbClr val="BBDEFB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khối lượng dữ liệu lớn</a:t>
              </a:r>
              <a:r>
                <a:rPr lang="en-US" sz="2099">
                  <a:solidFill>
                    <a:srgbClr val="BBDEFB"/>
                  </a:solidFill>
                  <a:latin typeface="Clear Sans"/>
                  <a:ea typeface="Clear Sans"/>
                  <a:cs typeface="Clear Sans"/>
                  <a:sym typeface="Clear Sans"/>
                </a:rPr>
                <a:t> và biến động liên tục, gây khó khăn cho nhà đầu tư.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949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1562086"/>
            <a:ext cx="8324850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Mục tiêu xây dựng hệ thống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734675" y="1562086"/>
            <a:ext cx="6886575" cy="1944877"/>
            <a:chOff x="0" y="0"/>
            <a:chExt cx="9182100" cy="259317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47625"/>
              <a:ext cx="9182100" cy="5300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60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E8EAF6"/>
                  </a:solidFill>
                  <a:latin typeface="Clear Sans Medium"/>
                  <a:ea typeface="Clear Sans Medium"/>
                  <a:cs typeface="Clear Sans Medium"/>
                  <a:sym typeface="Clear Sans Medium"/>
                </a:rPr>
                <a:t>TỰ ĐỘNG HÓA DỮ LIỆU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146176"/>
              <a:ext cx="9182100" cy="1446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39"/>
                </a:lnSpc>
                <a:spcBef>
                  <a:spcPct val="0"/>
                </a:spcBef>
              </a:pPr>
              <a:r>
                <a:rPr lang="en-US" sz="2099">
                  <a:solidFill>
                    <a:srgbClr val="BBDEFB"/>
                  </a:solidFill>
                  <a:latin typeface="Clear Sans"/>
                  <a:ea typeface="Clear Sans"/>
                  <a:cs typeface="Clear Sans"/>
                  <a:sym typeface="Clear Sans"/>
                </a:rPr>
                <a:t>Hệ thống Multi-Agent sẽ </a:t>
              </a:r>
              <a:r>
                <a:rPr lang="en-US" b="true" sz="2099">
                  <a:solidFill>
                    <a:srgbClr val="BBDEFB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tự động</a:t>
              </a:r>
              <a:r>
                <a:rPr lang="en-US" sz="2099">
                  <a:solidFill>
                    <a:srgbClr val="BBDEFB"/>
                  </a:solidFill>
                  <a:latin typeface="Clear Sans"/>
                  <a:ea typeface="Clear Sans"/>
                  <a:cs typeface="Clear Sans"/>
                  <a:sym typeface="Clear Sans"/>
                </a:rPr>
                <a:t> thu thập và xử lý dữ liệu chứng khoán, giúp nhà đầu tư ra quyết định nhanh chóng.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734675" y="4248150"/>
            <a:ext cx="6886575" cy="1944732"/>
            <a:chOff x="0" y="0"/>
            <a:chExt cx="9182100" cy="259297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47625"/>
              <a:ext cx="9182100" cy="5300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60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E8EAF6"/>
                  </a:solidFill>
                  <a:latin typeface="Clear Sans Medium"/>
                  <a:ea typeface="Clear Sans Medium"/>
                  <a:cs typeface="Clear Sans Medium"/>
                  <a:sym typeface="Clear Sans Medium"/>
                </a:rPr>
                <a:t>PHÂN TÍCH VÀ DỰ ĐOÁN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145982"/>
              <a:ext cx="9182100" cy="1446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39"/>
                </a:lnSpc>
                <a:spcBef>
                  <a:spcPct val="0"/>
                </a:spcBef>
              </a:pPr>
              <a:r>
                <a:rPr lang="en-US" sz="2099">
                  <a:solidFill>
                    <a:srgbClr val="BBDEFB"/>
                  </a:solidFill>
                  <a:latin typeface="Clear Sans"/>
                  <a:ea typeface="Clear Sans"/>
                  <a:cs typeface="Clear Sans"/>
                  <a:sym typeface="Clear Sans"/>
                </a:rPr>
                <a:t>Sử dụng AI/LSTM cho việc </a:t>
              </a:r>
              <a:r>
                <a:rPr lang="en-US" b="true" sz="2099">
                  <a:solidFill>
                    <a:srgbClr val="BBDEFB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dự đoán</a:t>
              </a:r>
              <a:r>
                <a:rPr lang="en-US" sz="2099">
                  <a:solidFill>
                    <a:srgbClr val="BBDEFB"/>
                  </a:solidFill>
                  <a:latin typeface="Clear Sans"/>
                  <a:ea typeface="Clear Sans"/>
                  <a:cs typeface="Clear Sans"/>
                  <a:sym typeface="Clear Sans"/>
                </a:rPr>
                <a:t> giá chứng khoán, hệ thống sẽ cung cấp các khuyến nghị chính xác về chiến lược đầu tư.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734675" y="6934200"/>
            <a:ext cx="6886575" cy="1577242"/>
            <a:chOff x="0" y="0"/>
            <a:chExt cx="9182100" cy="2102989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47625"/>
              <a:ext cx="9182100" cy="5300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60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E8EAF6"/>
                  </a:solidFill>
                  <a:latin typeface="Clear Sans Medium"/>
                  <a:ea typeface="Clear Sans Medium"/>
                  <a:cs typeface="Clear Sans Medium"/>
                  <a:sym typeface="Clear Sans Medium"/>
                </a:rPr>
                <a:t>KHUYẾN NGHỊ ĐẦU TƯ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146158"/>
              <a:ext cx="9182100" cy="9568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39"/>
                </a:lnSpc>
                <a:spcBef>
                  <a:spcPct val="0"/>
                </a:spcBef>
              </a:pPr>
              <a:r>
                <a:rPr lang="en-US" sz="2099">
                  <a:solidFill>
                    <a:srgbClr val="BBDEFB"/>
                  </a:solidFill>
                  <a:latin typeface="Clear Sans"/>
                  <a:ea typeface="Clear Sans"/>
                  <a:cs typeface="Clear Sans"/>
                  <a:sym typeface="Clear Sans"/>
                </a:rPr>
                <a:t>Hệ thống sẽ đưa ra </a:t>
              </a:r>
              <a:r>
                <a:rPr lang="en-US" b="true" sz="2099">
                  <a:solidFill>
                    <a:srgbClr val="BBDEFB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khuyến nghị</a:t>
              </a:r>
              <a:r>
                <a:rPr lang="en-US" sz="2099">
                  <a:solidFill>
                    <a:srgbClr val="BBDEFB"/>
                  </a:solidFill>
                  <a:latin typeface="Clear Sans"/>
                  <a:ea typeface="Clear Sans"/>
                  <a:cs typeface="Clear Sans"/>
                  <a:sym typeface="Clear Sans"/>
                </a:rPr>
                <a:t> Mua, Bán hoặc Giữ, giúp nhà đầu tư tối ưu hóa lợi nhuận và giảm thiểu rủi ro.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3137432" y="7200900"/>
            <a:ext cx="6274865" cy="4114800"/>
          </a:xfrm>
          <a:custGeom>
            <a:avLst/>
            <a:gdLst/>
            <a:ahLst/>
            <a:cxnLst/>
            <a:rect r="r" b="b" t="t" l="l"/>
            <a:pathLst>
              <a:path h="4114800" w="6274865">
                <a:moveTo>
                  <a:pt x="0" y="0"/>
                </a:moveTo>
                <a:lnTo>
                  <a:pt x="6274864" y="0"/>
                </a:lnTo>
                <a:lnTo>
                  <a:pt x="62748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237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172950" y="0"/>
            <a:ext cx="6115050" cy="10287000"/>
            <a:chOff x="0" y="0"/>
            <a:chExt cx="947381" cy="1593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7381" cy="1593725"/>
            </a:xfrm>
            <a:custGeom>
              <a:avLst/>
              <a:gdLst/>
              <a:ahLst/>
              <a:cxnLst/>
              <a:rect r="r" b="b" t="t" l="l"/>
              <a:pathLst>
                <a:path h="1593725" w="947381">
                  <a:moveTo>
                    <a:pt x="0" y="0"/>
                  </a:moveTo>
                  <a:lnTo>
                    <a:pt x="947381" y="0"/>
                  </a:lnTo>
                  <a:lnTo>
                    <a:pt x="947381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2"/>
              <a:stretch>
                <a:fillRect l="0" t="-58" r="0" b="-58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66750" y="1562100"/>
            <a:ext cx="9763125" cy="5158784"/>
            <a:chOff x="0" y="0"/>
            <a:chExt cx="13017500" cy="687837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4727729"/>
              <a:ext cx="13017500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C5CAE9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MÔ HÌNH CLIENT-SERVER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5921547"/>
              <a:ext cx="13017500" cy="9568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39"/>
                </a:lnSpc>
                <a:spcBef>
                  <a:spcPct val="0"/>
                </a:spcBef>
              </a:pPr>
              <a:r>
                <a:rPr lang="en-US" sz="2099">
                  <a:solidFill>
                    <a:srgbClr val="BBDEFB"/>
                  </a:solidFill>
                  <a:latin typeface="Clear Sans"/>
                  <a:ea typeface="Clear Sans"/>
                  <a:cs typeface="Clear Sans"/>
                  <a:sym typeface="Clear Sans"/>
                </a:rPr>
                <a:t>Hệ thống Multi-Agent tích hợp mô hình Client-Server giữa Streamlit và FastAPI để thu thập và phân tích dữ liệu chứng khoán hiệu quả.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0"/>
              <a:ext cx="13017500" cy="42237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</a:pPr>
              <a:r>
                <a:rPr lang="en-US" sz="6999" spc="-139">
                  <a:solidFill>
                    <a:srgbClr val="FFFFFF"/>
                  </a:solidFill>
                  <a:latin typeface="Tenor Sans"/>
                  <a:ea typeface="Tenor Sans"/>
                  <a:cs typeface="Tenor Sans"/>
                  <a:sym typeface="Tenor Sans"/>
                </a:rPr>
                <a:t>Kiến trúc tổng quan của hệ thống Multi-Agent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359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6750" y="4248150"/>
            <a:ext cx="5448300" cy="3581400"/>
            <a:chOff x="0" y="0"/>
            <a:chExt cx="1333267" cy="8764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33267" cy="876413"/>
            </a:xfrm>
            <a:custGeom>
              <a:avLst/>
              <a:gdLst/>
              <a:ahLst/>
              <a:cxnLst/>
              <a:rect r="r" b="b" t="t" l="l"/>
              <a:pathLst>
                <a:path h="876413" w="1333267">
                  <a:moveTo>
                    <a:pt x="0" y="0"/>
                  </a:moveTo>
                  <a:lnTo>
                    <a:pt x="1333267" y="0"/>
                  </a:lnTo>
                  <a:lnTo>
                    <a:pt x="1333267" y="876413"/>
                  </a:lnTo>
                  <a:lnTo>
                    <a:pt x="0" y="876413"/>
                  </a:lnTo>
                  <a:close/>
                </a:path>
              </a:pathLst>
            </a:custGeom>
            <a:blipFill>
              <a:blip r:embed="rId2"/>
              <a:stretch>
                <a:fillRect l="-83" t="0" r="-83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419850" y="4248150"/>
            <a:ext cx="5448300" cy="3581400"/>
            <a:chOff x="0" y="0"/>
            <a:chExt cx="1333267" cy="87641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33267" cy="876413"/>
            </a:xfrm>
            <a:custGeom>
              <a:avLst/>
              <a:gdLst/>
              <a:ahLst/>
              <a:cxnLst/>
              <a:rect r="r" b="b" t="t" l="l"/>
              <a:pathLst>
                <a:path h="876413" w="1333267">
                  <a:moveTo>
                    <a:pt x="0" y="0"/>
                  </a:moveTo>
                  <a:lnTo>
                    <a:pt x="1333267" y="0"/>
                  </a:lnTo>
                  <a:lnTo>
                    <a:pt x="1333267" y="876413"/>
                  </a:lnTo>
                  <a:lnTo>
                    <a:pt x="0" y="876413"/>
                  </a:lnTo>
                  <a:close/>
                </a:path>
              </a:pathLst>
            </a:custGeom>
            <a:blipFill>
              <a:blip r:embed="rId3"/>
              <a:stretch>
                <a:fillRect l="-83" t="0" r="-83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172950" y="4248150"/>
            <a:ext cx="5448300" cy="3581400"/>
            <a:chOff x="0" y="0"/>
            <a:chExt cx="1333267" cy="87641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33267" cy="876413"/>
            </a:xfrm>
            <a:custGeom>
              <a:avLst/>
              <a:gdLst/>
              <a:ahLst/>
              <a:cxnLst/>
              <a:rect r="r" b="b" t="t" l="l"/>
              <a:pathLst>
                <a:path h="876413" w="1333267">
                  <a:moveTo>
                    <a:pt x="0" y="0"/>
                  </a:moveTo>
                  <a:lnTo>
                    <a:pt x="1333267" y="0"/>
                  </a:lnTo>
                  <a:lnTo>
                    <a:pt x="1333267" y="876413"/>
                  </a:lnTo>
                  <a:lnTo>
                    <a:pt x="0" y="876413"/>
                  </a:lnTo>
                  <a:close/>
                </a:path>
              </a:pathLst>
            </a:custGeom>
            <a:blipFill>
              <a:blip r:embed="rId4"/>
              <a:stretch>
                <a:fillRect l="-83" t="0" r="-83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668089" y="8366723"/>
            <a:ext cx="5446961" cy="882042"/>
            <a:chOff x="0" y="0"/>
            <a:chExt cx="7262615" cy="1176056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47625"/>
              <a:ext cx="7262615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b="true" sz="2400" strike="noStrike" u="none">
                  <a:solidFill>
                    <a:srgbClr val="C5CAE9"/>
                  </a:solidFill>
                  <a:latin typeface="Clear Sans Medium"/>
                  <a:ea typeface="Clear Sans Medium"/>
                  <a:cs typeface="Clear Sans Medium"/>
                  <a:sym typeface="Clear Sans Medium"/>
                </a:rPr>
                <a:t>COLLECTORS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704251"/>
              <a:ext cx="7262615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40"/>
                </a:lnSpc>
              </a:pPr>
              <a:r>
                <a:rPr lang="en-US" sz="2100">
                  <a:solidFill>
                    <a:srgbClr val="BBDEFB"/>
                  </a:solidFill>
                  <a:latin typeface="Clear Sans"/>
                  <a:ea typeface="Clear Sans"/>
                  <a:cs typeface="Clear Sans"/>
                  <a:sym typeface="Clear Sans"/>
                </a:rPr>
                <a:t>Thu thập dữ liệu từ nhiều nguồn thông tin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419850" y="8366723"/>
            <a:ext cx="5448300" cy="882093"/>
            <a:chOff x="0" y="0"/>
            <a:chExt cx="7264400" cy="1176124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47625"/>
              <a:ext cx="7264400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b="true" sz="2400" strike="noStrike" u="none">
                  <a:solidFill>
                    <a:srgbClr val="C5CAE9"/>
                  </a:solidFill>
                  <a:latin typeface="Clear Sans Medium"/>
                  <a:ea typeface="Clear Sans Medium"/>
                  <a:cs typeface="Clear Sans Medium"/>
                  <a:sym typeface="Clear Sans Medium"/>
                </a:rPr>
                <a:t>ANALYSTS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704319"/>
              <a:ext cx="7264400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40"/>
                </a:lnSpc>
              </a:pPr>
              <a:r>
                <a:rPr lang="en-US" sz="2100">
                  <a:solidFill>
                    <a:srgbClr val="BBDEFB"/>
                  </a:solidFill>
                  <a:latin typeface="Clear Sans"/>
                  <a:ea typeface="Clear Sans"/>
                  <a:cs typeface="Clear Sans"/>
                  <a:sym typeface="Clear Sans"/>
                </a:rPr>
                <a:t>Phân tích dữ liệu và dự đoán xu hướng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172950" y="8366774"/>
            <a:ext cx="5448300" cy="881991"/>
            <a:chOff x="0" y="0"/>
            <a:chExt cx="7264400" cy="1175988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47625"/>
              <a:ext cx="7264400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b="true" sz="2400" strike="noStrike" u="none">
                  <a:solidFill>
                    <a:srgbClr val="C5CAE9"/>
                  </a:solidFill>
                  <a:latin typeface="Clear Sans Medium"/>
                  <a:ea typeface="Clear Sans Medium"/>
                  <a:cs typeface="Clear Sans Medium"/>
                  <a:sym typeface="Clear Sans Medium"/>
                </a:rPr>
                <a:t>MAINAGENT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704183"/>
              <a:ext cx="7264400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40"/>
                </a:lnSpc>
              </a:pPr>
              <a:r>
                <a:rPr lang="en-US" sz="2100">
                  <a:solidFill>
                    <a:srgbClr val="BBDEFB"/>
                  </a:solidFill>
                  <a:latin typeface="Clear Sans"/>
                  <a:ea typeface="Clear Sans"/>
                  <a:cs typeface="Clear Sans"/>
                  <a:sym typeface="Clear Sans"/>
                </a:rPr>
                <a:t>Điều phối và quản lý các hoạt động hệ thống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666750" y="1562100"/>
            <a:ext cx="14077950" cy="2111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Các Agent chính trong hệ thống Multi-Agent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-6723923">
            <a:off x="13666568" y="-2297777"/>
            <a:ext cx="6274865" cy="4114800"/>
          </a:xfrm>
          <a:custGeom>
            <a:avLst/>
            <a:gdLst/>
            <a:ahLst/>
            <a:cxnLst/>
            <a:rect r="r" b="b" t="t" l="l"/>
            <a:pathLst>
              <a:path h="4114800" w="6274865">
                <a:moveTo>
                  <a:pt x="0" y="0"/>
                </a:moveTo>
                <a:lnTo>
                  <a:pt x="6274865" y="0"/>
                </a:lnTo>
                <a:lnTo>
                  <a:pt x="627486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949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6750" y="4248150"/>
            <a:ext cx="5448300" cy="3581400"/>
            <a:chOff x="0" y="0"/>
            <a:chExt cx="1333267" cy="8764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33267" cy="876413"/>
            </a:xfrm>
            <a:custGeom>
              <a:avLst/>
              <a:gdLst/>
              <a:ahLst/>
              <a:cxnLst/>
              <a:rect r="r" b="b" t="t" l="l"/>
              <a:pathLst>
                <a:path h="876413" w="1333267">
                  <a:moveTo>
                    <a:pt x="0" y="0"/>
                  </a:moveTo>
                  <a:lnTo>
                    <a:pt x="1333267" y="0"/>
                  </a:lnTo>
                  <a:lnTo>
                    <a:pt x="1333267" y="876413"/>
                  </a:lnTo>
                  <a:lnTo>
                    <a:pt x="0" y="876413"/>
                  </a:lnTo>
                  <a:close/>
                </a:path>
              </a:pathLst>
            </a:custGeom>
            <a:blipFill>
              <a:blip r:embed="rId2"/>
              <a:stretch>
                <a:fillRect l="-83" t="0" r="-83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419850" y="4248150"/>
            <a:ext cx="5448300" cy="3581400"/>
            <a:chOff x="0" y="0"/>
            <a:chExt cx="1333267" cy="87641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33267" cy="876413"/>
            </a:xfrm>
            <a:custGeom>
              <a:avLst/>
              <a:gdLst/>
              <a:ahLst/>
              <a:cxnLst/>
              <a:rect r="r" b="b" t="t" l="l"/>
              <a:pathLst>
                <a:path h="876413" w="1333267">
                  <a:moveTo>
                    <a:pt x="0" y="0"/>
                  </a:moveTo>
                  <a:lnTo>
                    <a:pt x="1333267" y="0"/>
                  </a:lnTo>
                  <a:lnTo>
                    <a:pt x="1333267" y="876413"/>
                  </a:lnTo>
                  <a:lnTo>
                    <a:pt x="0" y="876413"/>
                  </a:lnTo>
                  <a:close/>
                </a:path>
              </a:pathLst>
            </a:custGeom>
            <a:blipFill>
              <a:blip r:embed="rId3"/>
              <a:stretch>
                <a:fillRect l="-83" t="0" r="-83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172950" y="4248150"/>
            <a:ext cx="5448300" cy="3581400"/>
            <a:chOff x="0" y="0"/>
            <a:chExt cx="1333267" cy="87641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33267" cy="876413"/>
            </a:xfrm>
            <a:custGeom>
              <a:avLst/>
              <a:gdLst/>
              <a:ahLst/>
              <a:cxnLst/>
              <a:rect r="r" b="b" t="t" l="l"/>
              <a:pathLst>
                <a:path h="876413" w="1333267">
                  <a:moveTo>
                    <a:pt x="0" y="0"/>
                  </a:moveTo>
                  <a:lnTo>
                    <a:pt x="1333267" y="0"/>
                  </a:lnTo>
                  <a:lnTo>
                    <a:pt x="1333267" y="876413"/>
                  </a:lnTo>
                  <a:lnTo>
                    <a:pt x="0" y="876413"/>
                  </a:lnTo>
                  <a:close/>
                </a:path>
              </a:pathLst>
            </a:custGeom>
            <a:blipFill>
              <a:blip r:embed="rId4"/>
              <a:stretch>
                <a:fillRect l="-83" t="0" r="-83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668089" y="8366723"/>
            <a:ext cx="5446961" cy="1253517"/>
            <a:chOff x="0" y="0"/>
            <a:chExt cx="7262615" cy="1671356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47625"/>
              <a:ext cx="7262615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b="true" sz="2400" strike="noStrike" u="none">
                  <a:solidFill>
                    <a:srgbClr val="E8EAF6"/>
                  </a:solidFill>
                  <a:latin typeface="Clear Sans Medium"/>
                  <a:ea typeface="Clear Sans Medium"/>
                  <a:cs typeface="Clear Sans Medium"/>
                  <a:sym typeface="Clear Sans Medium"/>
                </a:rPr>
                <a:t>PHÂN TÍCH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704251"/>
              <a:ext cx="7262615" cy="9671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40"/>
                </a:lnSpc>
              </a:pPr>
              <a:r>
                <a:rPr lang="en-US" sz="2100">
                  <a:solidFill>
                    <a:srgbClr val="BBDEFB"/>
                  </a:solidFill>
                  <a:latin typeface="Clear Sans"/>
                  <a:ea typeface="Clear Sans"/>
                  <a:cs typeface="Clear Sans"/>
                  <a:sym typeface="Clear Sans"/>
                </a:rPr>
                <a:t>Giao diện trực quan cho dự đoán giá chứng khoán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419850" y="8366723"/>
            <a:ext cx="5448300" cy="882093"/>
            <a:chOff x="0" y="0"/>
            <a:chExt cx="7264400" cy="1176124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47625"/>
              <a:ext cx="7264400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b="true" sz="2400" strike="noStrike" u="none">
                  <a:solidFill>
                    <a:srgbClr val="E8EAF6"/>
                  </a:solidFill>
                  <a:latin typeface="Clear Sans Medium"/>
                  <a:ea typeface="Clear Sans Medium"/>
                  <a:cs typeface="Clear Sans Medium"/>
                  <a:sym typeface="Clear Sans Medium"/>
                </a:rPr>
                <a:t>CHATBOT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704319"/>
              <a:ext cx="7264400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40"/>
                </a:lnSpc>
              </a:pPr>
              <a:r>
                <a:rPr lang="en-US" sz="2100">
                  <a:solidFill>
                    <a:srgbClr val="BBDEFB"/>
                  </a:solidFill>
                  <a:latin typeface="Clear Sans"/>
                  <a:ea typeface="Clear Sans"/>
                  <a:cs typeface="Clear Sans"/>
                  <a:sym typeface="Clear Sans"/>
                </a:rPr>
                <a:t>Hỗ trợ người dùng với tư vấn và hỏi đáp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172950" y="8366774"/>
            <a:ext cx="5448300" cy="1253466"/>
            <a:chOff x="0" y="0"/>
            <a:chExt cx="7264400" cy="1671288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47625"/>
              <a:ext cx="7264400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b="true" sz="2400" strike="noStrike" u="none">
                  <a:solidFill>
                    <a:srgbClr val="E8EAF6"/>
                  </a:solidFill>
                  <a:latin typeface="Clear Sans Medium"/>
                  <a:ea typeface="Clear Sans Medium"/>
                  <a:cs typeface="Clear Sans Medium"/>
                  <a:sym typeface="Clear Sans Medium"/>
                </a:rPr>
                <a:t>TIN TỨC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704183"/>
              <a:ext cx="7264400" cy="9671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40"/>
                </a:lnSpc>
              </a:pPr>
              <a:r>
                <a:rPr lang="en-US" sz="2100">
                  <a:solidFill>
                    <a:srgbClr val="BBDEFB"/>
                  </a:solidFill>
                  <a:latin typeface="Clear Sans"/>
                  <a:ea typeface="Clear Sans"/>
                  <a:cs typeface="Clear Sans"/>
                  <a:sym typeface="Clear Sans"/>
                </a:rPr>
                <a:t>Tự động thu thập và phân tích tin tức thị trường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666750" y="1562100"/>
            <a:ext cx="14077950" cy="2111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Giao diện và chức năng chính của hệ thống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-6723923">
            <a:off x="13666568" y="-2297777"/>
            <a:ext cx="6274865" cy="4114800"/>
          </a:xfrm>
          <a:custGeom>
            <a:avLst/>
            <a:gdLst/>
            <a:ahLst/>
            <a:cxnLst/>
            <a:rect r="r" b="b" t="t" l="l"/>
            <a:pathLst>
              <a:path h="4114800" w="6274865">
                <a:moveTo>
                  <a:pt x="0" y="0"/>
                </a:moveTo>
                <a:lnTo>
                  <a:pt x="6274865" y="0"/>
                </a:lnTo>
                <a:lnTo>
                  <a:pt x="627486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237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172950" y="0"/>
            <a:ext cx="6115050" cy="10287000"/>
            <a:chOff x="0" y="0"/>
            <a:chExt cx="947381" cy="1593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7381" cy="1593725"/>
            </a:xfrm>
            <a:custGeom>
              <a:avLst/>
              <a:gdLst/>
              <a:ahLst/>
              <a:cxnLst/>
              <a:rect r="r" b="b" t="t" l="l"/>
              <a:pathLst>
                <a:path h="1593725" w="947381">
                  <a:moveTo>
                    <a:pt x="0" y="0"/>
                  </a:moveTo>
                  <a:lnTo>
                    <a:pt x="947381" y="0"/>
                  </a:lnTo>
                  <a:lnTo>
                    <a:pt x="947381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2"/>
              <a:stretch>
                <a:fillRect l="0" t="-58" r="0" b="-58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66750" y="1562100"/>
            <a:ext cx="9763125" cy="4102836"/>
            <a:chOff x="0" y="0"/>
            <a:chExt cx="13017500" cy="547044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3319799"/>
              <a:ext cx="13017500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C5CAE9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SO SÁNH GIÁ THỰC TẾ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4513617"/>
              <a:ext cx="13017500" cy="9568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39"/>
                </a:lnSpc>
                <a:spcBef>
                  <a:spcPct val="0"/>
                </a:spcBef>
              </a:pPr>
              <a:r>
                <a:rPr lang="en-US" sz="2099">
                  <a:solidFill>
                    <a:srgbClr val="BBDEFB"/>
                  </a:solidFill>
                  <a:latin typeface="Clear Sans"/>
                  <a:ea typeface="Clear Sans"/>
                  <a:cs typeface="Clear Sans"/>
                  <a:sym typeface="Clear Sans"/>
                </a:rPr>
                <a:t>Hệ thống đã dự đoán giá chứng khoán với độ chính xác cao, minh họa qua biểu đồ giá thực tế và giá dự đoán.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0"/>
              <a:ext cx="13017500" cy="2815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</a:pPr>
              <a:r>
                <a:rPr lang="en-US" sz="6999" spc="-139">
                  <a:solidFill>
                    <a:srgbClr val="FFFFFF"/>
                  </a:solidFill>
                  <a:latin typeface="Tenor Sans"/>
                  <a:ea typeface="Tenor Sans"/>
                  <a:cs typeface="Tenor Sans"/>
                  <a:sym typeface="Tenor Sans"/>
                </a:rPr>
                <a:t>Kết quả kiểm thử dự đoán LSTM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359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1562086"/>
            <a:ext cx="8324850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Hạn chế và Hướng phát triển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734675" y="3352794"/>
            <a:ext cx="5448300" cy="4797448"/>
            <a:chOff x="0" y="0"/>
            <a:chExt cx="7264400" cy="639659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47625"/>
              <a:ext cx="7264400" cy="5300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60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C5CAE9"/>
                  </a:solidFill>
                  <a:latin typeface="Clear Sans Medium"/>
                  <a:ea typeface="Clear Sans Medium"/>
                  <a:cs typeface="Clear Sans Medium"/>
                  <a:sym typeface="Clear Sans Medium"/>
                </a:rPr>
                <a:t>NÂNG CẤP MÔ HÌNH AI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878058"/>
              <a:ext cx="7264400" cy="1446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39"/>
                </a:lnSpc>
                <a:spcBef>
                  <a:spcPct val="0"/>
                </a:spcBef>
              </a:pPr>
              <a:r>
                <a:rPr lang="en-US" sz="2099">
                  <a:solidFill>
                    <a:srgbClr val="BBDEFB"/>
                  </a:solidFill>
                  <a:latin typeface="Clear Sans"/>
                  <a:ea typeface="Clear Sans"/>
                  <a:cs typeface="Clear Sans"/>
                  <a:sym typeface="Clear Sans"/>
                </a:rPr>
                <a:t>Để nâng cao độ chính xác, cần cải tiến mô hình AI hiện tại bằng cách áp dụng công nghệ mới như Transformer.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533758"/>
              <a:ext cx="7264400" cy="5300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60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C5CAE9"/>
                  </a:solidFill>
                  <a:latin typeface="Clear Sans Medium"/>
                  <a:ea typeface="Clear Sans Medium"/>
                  <a:cs typeface="Clear Sans Medium"/>
                  <a:sym typeface="Clear Sans Medium"/>
                </a:rPr>
                <a:t>PHÁT TRIỂN MOBILE APP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4459440"/>
              <a:ext cx="7264400" cy="1937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39"/>
                </a:lnSpc>
                <a:spcBef>
                  <a:spcPct val="0"/>
                </a:spcBef>
              </a:pPr>
              <a:r>
                <a:rPr lang="en-US" sz="2099">
                  <a:solidFill>
                    <a:srgbClr val="BBDEFB"/>
                  </a:solidFill>
                  <a:latin typeface="Clear Sans"/>
                  <a:ea typeface="Clear Sans"/>
                  <a:cs typeface="Clear Sans"/>
                  <a:sym typeface="Clear Sans"/>
                </a:rPr>
                <a:t>Việc phát triển ứng dụng di động sẽ giúp người dùng dễ dàng tiếp cận thông tin và tích hợp API với sàn giao dịch để thuận tiện hơn.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137432" y="7200900"/>
            <a:ext cx="6274865" cy="4114800"/>
          </a:xfrm>
          <a:custGeom>
            <a:avLst/>
            <a:gdLst/>
            <a:ahLst/>
            <a:cxnLst/>
            <a:rect r="r" b="b" t="t" l="l"/>
            <a:pathLst>
              <a:path h="4114800" w="6274865">
                <a:moveTo>
                  <a:pt x="0" y="0"/>
                </a:moveTo>
                <a:lnTo>
                  <a:pt x="6274864" y="0"/>
                </a:lnTo>
                <a:lnTo>
                  <a:pt x="62748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949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926989">
            <a:off x="-12431368" y="-8975965"/>
            <a:ext cx="27274407" cy="25058977"/>
          </a:xfrm>
          <a:custGeom>
            <a:avLst/>
            <a:gdLst/>
            <a:ahLst/>
            <a:cxnLst/>
            <a:rect r="r" b="b" t="t" l="l"/>
            <a:pathLst>
              <a:path h="25058977" w="27274407">
                <a:moveTo>
                  <a:pt x="0" y="0"/>
                </a:moveTo>
                <a:lnTo>
                  <a:pt x="27274407" y="0"/>
                </a:lnTo>
                <a:lnTo>
                  <a:pt x="27274407" y="25058977"/>
                </a:lnTo>
                <a:lnTo>
                  <a:pt x="0" y="250589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5111384">
            <a:off x="13680135" y="1098024"/>
            <a:ext cx="12122938" cy="11672351"/>
          </a:xfrm>
          <a:custGeom>
            <a:avLst/>
            <a:gdLst/>
            <a:ahLst/>
            <a:cxnLst/>
            <a:rect r="r" b="b" t="t" l="l"/>
            <a:pathLst>
              <a:path h="11672351" w="12122938">
                <a:moveTo>
                  <a:pt x="0" y="0"/>
                </a:moveTo>
                <a:lnTo>
                  <a:pt x="12122939" y="0"/>
                </a:lnTo>
                <a:lnTo>
                  <a:pt x="12122939" y="11672352"/>
                </a:lnTo>
                <a:lnTo>
                  <a:pt x="0" y="116723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66750" y="1562100"/>
            <a:ext cx="11201400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Tenor Sans"/>
                <a:ea typeface="Tenor Sans"/>
                <a:cs typeface="Tenor Sans"/>
                <a:sym typeface="Tenor Sans"/>
              </a:rPr>
              <a:t>Kết luận và thông tin liên hệ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666750" y="5143500"/>
            <a:ext cx="8324850" cy="3465218"/>
            <a:chOff x="0" y="0"/>
            <a:chExt cx="11099800" cy="4620291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76200"/>
              <a:ext cx="11099800" cy="5638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b="true" sz="2400" u="none">
                  <a:solidFill>
                    <a:srgbClr val="C5CAE9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ĐỊA CHỈ EMAIL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567135"/>
              <a:ext cx="11099800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 u="none">
                  <a:solidFill>
                    <a:srgbClr val="BBDEFB"/>
                  </a:solidFill>
                  <a:latin typeface="Clear Sans"/>
                  <a:ea typeface="Clear Sans"/>
                  <a:cs typeface="Clear Sans"/>
                  <a:sym typeface="Clear Sans"/>
                </a:rPr>
                <a:t>hello@reallygreatsite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714475"/>
              <a:ext cx="11099800" cy="5638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C5CAE9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TÀI KHOẢN MẠNG XÃ HỘI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357810"/>
              <a:ext cx="11099800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BBDEFB"/>
                  </a:solidFill>
                  <a:latin typeface="Clear Sans"/>
                  <a:ea typeface="Clear Sans"/>
                  <a:cs typeface="Clear Sans"/>
                  <a:sym typeface="Clear Sans"/>
                </a:rPr>
                <a:t>@reallygreatsite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3505150"/>
              <a:ext cx="11099800" cy="5638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C5CAE9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SỐ ĐIỆN THOẠI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4148486"/>
              <a:ext cx="11099800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BBDEFB"/>
                  </a:solidFill>
                  <a:latin typeface="Clear Sans"/>
                  <a:ea typeface="Clear Sans"/>
                  <a:cs typeface="Clear Sans"/>
                  <a:sym typeface="Clear Sans"/>
                </a:rPr>
                <a:t>123-456-7890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Bài thuyết trình - Hệ thống Multi-Agent Viet Nam Stock</dc:description>
  <dc:identifier>DAG2smgr4wY</dc:identifier>
  <dcterms:modified xsi:type="dcterms:W3CDTF">2011-08-01T06:04:30Z</dcterms:modified>
  <cp:revision>1</cp:revision>
  <dc:title>Bài thuyết trình - Hệ thống Multi-Agent Viet Nam Stock</dc:title>
</cp:coreProperties>
</file>