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26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92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657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0C25418-0266-4BD1-A4BC-F2F413C0B7D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BD603F9-36E0-4FC5-A615-42956D3821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ism.org/2014/10/21/political-polarization-media-habits/pj_14-10-21_mediapolarization-08/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journalism.org/2014/10/21/political-polarization-media-habits/pj_14-10-21_mediapolarization-0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inshew5/MIS670FinalProject/blob/master/Minshew_N_Final_Project_Part1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rawgit.com/nminshew5/MIS670FinalProject/e2a2c1d4/MIS670FinalProject_Seniment_RNotebook.html" TargetMode="External"/><Relationship Id="rId2" Type="http://schemas.openxmlformats.org/officeDocument/2006/relationships/hyperlink" Target="https://github.com/nminshew5/MIS670FinalProject/blob/master/Minshew_N_Final_Project_Part2_DescriptiveAnalytics%26Sentiment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862E-4C11-4AE2-BF6B-3F1438863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Analysis of News Headlines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45216-7DEC-469B-916F-A721315CB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Noah Minshew</a:t>
            </a:r>
          </a:p>
          <a:p>
            <a:r>
              <a:rPr lang="en-US" dirty="0"/>
              <a:t>MIS 670</a:t>
            </a:r>
          </a:p>
        </p:txBody>
      </p:sp>
    </p:spTree>
    <p:extLst>
      <p:ext uri="{BB962C8B-B14F-4D97-AF65-F5344CB8AC3E}">
        <p14:creationId xmlns:p14="http://schemas.microsoft.com/office/powerpoint/2010/main" val="301190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BBF9-1BC7-4B95-B904-1E27D43E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Liberal vs Conservative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3FB59-8D2C-467B-BFC7-381E6F4213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437390"/>
            <a:ext cx="4376468" cy="353938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6D613-B7C3-415C-806D-CD34C03C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4071667"/>
            <a:ext cx="6248400" cy="21230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graph is interesting because it shows that conservative sources seem to have more emotion in general than liberal news sources</a:t>
            </a:r>
          </a:p>
          <a:p>
            <a:r>
              <a:rPr lang="en-US" dirty="0"/>
              <a:t>Liberal news headlines have a higher amount of surprise and anticipation than conservative news headlines</a:t>
            </a:r>
          </a:p>
          <a:p>
            <a:r>
              <a:rPr lang="en-US" dirty="0"/>
              <a:t>Conservative news headlines are much more negative; they have more fear, sadness, disgust, and anger related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7F12-6AD5-4EEE-B554-CFF9B921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440572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6679E-4E56-4553-AF51-4E7A4FD332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1600" y="559678"/>
            <a:ext cx="6248400" cy="171016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457225-812F-43FA-B274-738A98DC0F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1600" y="2269844"/>
            <a:ext cx="6248400" cy="1643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2A1CB-877F-4677-83F5-89844370B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913397"/>
            <a:ext cx="6248400" cy="1647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E22C3F-4A09-4C71-90E8-AA51B2266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187" y="5512170"/>
            <a:ext cx="1527225" cy="1345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3031D-504C-45A7-A134-5170C61CEDEA}"/>
              </a:ext>
            </a:extLst>
          </p:cNvPr>
          <p:cNvSpPr txBox="1"/>
          <p:nvPr/>
        </p:nvSpPr>
        <p:spPr>
          <a:xfrm>
            <a:off x="428625" y="2272428"/>
            <a:ext cx="4233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Breitbart news seems to be an outlier. They use they most emotion in their headlines.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 this indicate they are attempting to click bait readers?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American Conservative uses the least amount of emotion in their headlines.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larger outlets seem to use less emotion than smaller news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could be an attempt to get more readers by the small outlets</a:t>
            </a:r>
          </a:p>
        </p:txBody>
      </p:sp>
    </p:spTree>
    <p:extLst>
      <p:ext uri="{BB962C8B-B14F-4D97-AF65-F5344CB8AC3E}">
        <p14:creationId xmlns:p14="http://schemas.microsoft.com/office/powerpoint/2010/main" val="52675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ACD7-5048-4110-AA44-B57AB859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</a:t>
            </a:r>
            <a:br>
              <a:rPr lang="en-US" dirty="0"/>
            </a:br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2924-DCE8-4CAD-9AE1-3A7FB709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Topic Model with 20 topics:</a:t>
            </a:r>
          </a:p>
          <a:p>
            <a:pPr lvl="1"/>
            <a:r>
              <a:rPr lang="en-US" dirty="0"/>
              <a:t>0: bill, john, former, senate, race, without, spending, attorney, </a:t>
            </a:r>
            <a:r>
              <a:rPr lang="en-US" dirty="0" err="1"/>
              <a:t>bolton</a:t>
            </a:r>
            <a:r>
              <a:rPr lang="en-US" dirty="0"/>
              <a:t>, wins</a:t>
            </a:r>
          </a:p>
          <a:p>
            <a:pPr lvl="1"/>
            <a:r>
              <a:rPr lang="en-US" dirty="0"/>
              <a:t>1: trump, state, </a:t>
            </a:r>
            <a:r>
              <a:rPr lang="en-US" dirty="0" err="1"/>
              <a:t>comey</a:t>
            </a:r>
            <a:r>
              <a:rPr lang="en-US" dirty="0"/>
              <a:t>, gets, </a:t>
            </a:r>
            <a:r>
              <a:rPr lang="en-US" dirty="0" err="1"/>
              <a:t>obama</a:t>
            </a:r>
            <a:r>
              <a:rPr lang="en-US" dirty="0"/>
              <a:t>, union, republican, </a:t>
            </a:r>
            <a:r>
              <a:rPr lang="en-US" dirty="0" err="1"/>
              <a:t>james</a:t>
            </a:r>
            <a:r>
              <a:rPr lang="en-US" dirty="0"/>
              <a:t>, makes, legal</a:t>
            </a:r>
          </a:p>
          <a:p>
            <a:pPr lvl="1"/>
            <a:r>
              <a:rPr lang="en-US" dirty="0"/>
              <a:t>2: trump, deal, students, control, fight, violence, military, star, </a:t>
            </a:r>
            <a:r>
              <a:rPr lang="en-US" dirty="0" err="1"/>
              <a:t>iran</a:t>
            </a:r>
            <a:r>
              <a:rPr lang="en-US" dirty="0"/>
              <a:t>, full</a:t>
            </a:r>
          </a:p>
          <a:p>
            <a:pPr lvl="1"/>
            <a:r>
              <a:rPr lang="en-US" dirty="0"/>
              <a:t>3: </a:t>
            </a:r>
            <a:r>
              <a:rPr lang="en-US" dirty="0" err="1"/>
              <a:t>america</a:t>
            </a:r>
            <a:r>
              <a:rPr lang="en-US" dirty="0"/>
              <a:t>, trump, still, book, immigration, story, power, free, speech, possible</a:t>
            </a:r>
          </a:p>
          <a:p>
            <a:pPr lvl="1"/>
            <a:r>
              <a:rPr lang="en-US" dirty="0"/>
              <a:t>4: case, amid, officials, abuse, second, goes, ever, problem, debate, past</a:t>
            </a:r>
          </a:p>
          <a:p>
            <a:pPr lvl="1"/>
            <a:r>
              <a:rPr lang="en-US" dirty="0"/>
              <a:t>5: media, team, dies, talks, stop, game, love, interview, teacher, sessions</a:t>
            </a:r>
          </a:p>
          <a:p>
            <a:pPr lvl="1"/>
            <a:r>
              <a:rPr lang="en-US" dirty="0"/>
              <a:t>6: trump, stormy, </a:t>
            </a:r>
            <a:r>
              <a:rPr lang="en-US" dirty="0" err="1"/>
              <a:t>daniels</a:t>
            </a:r>
            <a:r>
              <a:rPr lang="en-US" dirty="0"/>
              <a:t>, </a:t>
            </a:r>
            <a:r>
              <a:rPr lang="en-US" dirty="0" err="1"/>
              <a:t>stormy_daniels</a:t>
            </a:r>
            <a:r>
              <a:rPr lang="en-US" dirty="0"/>
              <a:t>, </a:t>
            </a:r>
            <a:r>
              <a:rPr lang="en-US" dirty="0" err="1"/>
              <a:t>cohen</a:t>
            </a:r>
            <a:r>
              <a:rPr lang="en-US" dirty="0"/>
              <a:t>, </a:t>
            </a:r>
            <a:r>
              <a:rPr lang="en-US" dirty="0" err="1"/>
              <a:t>michael</a:t>
            </a:r>
            <a:r>
              <a:rPr lang="en-US" dirty="0"/>
              <a:t>, lawyer, help, </a:t>
            </a:r>
            <a:r>
              <a:rPr lang="en-US" dirty="0" err="1"/>
              <a:t>michael_cohen</a:t>
            </a:r>
            <a:r>
              <a:rPr lang="en-US" dirty="0"/>
              <a:t>, democratic</a:t>
            </a:r>
          </a:p>
          <a:p>
            <a:pPr lvl="1"/>
            <a:r>
              <a:rPr lang="en-US" dirty="0"/>
              <a:t>7: trump, </a:t>
            </a:r>
            <a:r>
              <a:rPr lang="en-US" dirty="0" err="1"/>
              <a:t>russian</a:t>
            </a:r>
            <a:r>
              <a:rPr lang="en-US" dirty="0"/>
              <a:t>, teachers, official, attacks, night, word, rights, despite, strike</a:t>
            </a:r>
          </a:p>
          <a:p>
            <a:pPr lvl="1"/>
            <a:r>
              <a:rPr lang="en-US" dirty="0"/>
              <a:t>8: death, video, shows, another, anti, judge, policy, nationals, care, </a:t>
            </a:r>
            <a:r>
              <a:rPr lang="en-US" dirty="0" err="1"/>
              <a:t>wednesday</a:t>
            </a:r>
            <a:endParaRPr lang="en-US" dirty="0"/>
          </a:p>
          <a:p>
            <a:pPr lvl="1"/>
            <a:r>
              <a:rPr lang="en-US" dirty="0"/>
              <a:t>9: women, china, world, latest, dead, </a:t>
            </a:r>
            <a:r>
              <a:rPr lang="en-US" dirty="0" err="1"/>
              <a:t>olympic</a:t>
            </a:r>
            <a:r>
              <a:rPr lang="en-US" dirty="0"/>
              <a:t>, found, accused, </a:t>
            </a:r>
            <a:r>
              <a:rPr lang="en-US" dirty="0" err="1"/>
              <a:t>clinton</a:t>
            </a:r>
            <a:r>
              <a:rPr lang="en-US" dirty="0"/>
              <a:t>, three</a:t>
            </a:r>
          </a:p>
          <a:p>
            <a:pPr lvl="1"/>
            <a:r>
              <a:rPr lang="en-US" dirty="0"/>
              <a:t>10: </a:t>
            </a:r>
            <a:r>
              <a:rPr lang="en-US" dirty="0" err="1"/>
              <a:t>russia</a:t>
            </a:r>
            <a:r>
              <a:rPr lang="en-US" dirty="0"/>
              <a:t>, trump, memo, republicans, </a:t>
            </a:r>
            <a:r>
              <a:rPr lang="en-US" dirty="0" err="1"/>
              <a:t>nunes</a:t>
            </a:r>
            <a:r>
              <a:rPr lang="en-US" dirty="0"/>
              <a:t>, real, super, attack, fire, made</a:t>
            </a:r>
          </a:p>
          <a:p>
            <a:pPr lvl="1"/>
            <a:r>
              <a:rPr lang="en-US" dirty="0"/>
              <a:t>11: trump, president, black, </a:t>
            </a:r>
            <a:r>
              <a:rPr lang="en-US" dirty="0" err="1"/>
              <a:t>donald</a:t>
            </a:r>
            <a:r>
              <a:rPr lang="en-US" dirty="0"/>
              <a:t>, </a:t>
            </a:r>
            <a:r>
              <a:rPr lang="en-US" dirty="0" err="1"/>
              <a:t>donald_trump</a:t>
            </a:r>
            <a:r>
              <a:rPr lang="en-US" dirty="0"/>
              <a:t>, trade, democrats, campaign, </a:t>
            </a:r>
            <a:r>
              <a:rPr lang="en-US" dirty="0" err="1"/>
              <a:t>putin</a:t>
            </a:r>
            <a:r>
              <a:rPr lang="en-US" dirty="0"/>
              <a:t>, plan</a:t>
            </a:r>
          </a:p>
          <a:p>
            <a:pPr lvl="1"/>
            <a:r>
              <a:rPr lang="en-US" dirty="0"/>
              <a:t>12: </a:t>
            </a:r>
            <a:r>
              <a:rPr lang="en-US" dirty="0" err="1"/>
              <a:t>mueller</a:t>
            </a:r>
            <a:r>
              <a:rPr lang="en-US" dirty="0"/>
              <a:t>, trump, life, morning, probe, even, question, </a:t>
            </a:r>
            <a:r>
              <a:rPr lang="en-US" dirty="0" err="1"/>
              <a:t>mccabe</a:t>
            </a:r>
            <a:r>
              <a:rPr lang="en-US" dirty="0"/>
              <a:t>, firing, tweets</a:t>
            </a:r>
          </a:p>
          <a:p>
            <a:pPr lvl="1"/>
            <a:r>
              <a:rPr lang="en-US" dirty="0"/>
              <a:t>13: </a:t>
            </a:r>
            <a:r>
              <a:rPr lang="en-US" dirty="0" err="1"/>
              <a:t>pruitt</a:t>
            </a:r>
            <a:r>
              <a:rPr lang="en-US" dirty="0"/>
              <a:t>, history, </a:t>
            </a:r>
            <a:r>
              <a:rPr lang="en-US" dirty="0" err="1"/>
              <a:t>americans</a:t>
            </a:r>
            <a:r>
              <a:rPr lang="en-US" dirty="0"/>
              <a:t>, change, </a:t>
            </a:r>
            <a:r>
              <a:rPr lang="en-US" dirty="0" err="1"/>
              <a:t>scott</a:t>
            </a:r>
            <a:r>
              <a:rPr lang="en-US" dirty="0"/>
              <a:t>, </a:t>
            </a:r>
            <a:r>
              <a:rPr lang="en-US" dirty="0" err="1"/>
              <a:t>ryan</a:t>
            </a:r>
            <a:r>
              <a:rPr lang="en-US" dirty="0"/>
              <a:t>, </a:t>
            </a:r>
            <a:r>
              <a:rPr lang="en-US" dirty="0" err="1"/>
              <a:t>paul</a:t>
            </a:r>
            <a:r>
              <a:rPr lang="en-US" dirty="0"/>
              <a:t>, lives, support, meet</a:t>
            </a:r>
          </a:p>
          <a:p>
            <a:pPr lvl="1"/>
            <a:r>
              <a:rPr lang="en-US" dirty="0"/>
              <a:t>14: house, white, </a:t>
            </a:r>
            <a:r>
              <a:rPr lang="en-US" dirty="0" err="1"/>
              <a:t>white_house</a:t>
            </a:r>
            <a:r>
              <a:rPr lang="en-US" dirty="0"/>
              <a:t>, trump, election, chief, security, meeting, porter, </a:t>
            </a:r>
            <a:r>
              <a:rPr lang="en-US" dirty="0" err="1"/>
              <a:t>kelly</a:t>
            </a:r>
            <a:endParaRPr lang="en-US" dirty="0"/>
          </a:p>
          <a:p>
            <a:pPr lvl="1"/>
            <a:r>
              <a:rPr lang="en-US" dirty="0"/>
              <a:t>15: year, woman, letter, family, kids, home, country, </a:t>
            </a:r>
            <a:r>
              <a:rPr lang="en-US" dirty="0" err="1"/>
              <a:t>pompeo</a:t>
            </a:r>
            <a:r>
              <a:rPr lang="en-US" dirty="0"/>
              <a:t>, vote, </a:t>
            </a:r>
            <a:r>
              <a:rPr lang="en-US" dirty="0" err="1"/>
              <a:t>february</a:t>
            </a:r>
            <a:endParaRPr lang="en-US" dirty="0"/>
          </a:p>
          <a:p>
            <a:pPr lvl="1"/>
            <a:r>
              <a:rPr lang="en-US" dirty="0"/>
              <a:t>16: north, </a:t>
            </a:r>
            <a:r>
              <a:rPr lang="en-US" dirty="0" err="1"/>
              <a:t>korea</a:t>
            </a:r>
            <a:r>
              <a:rPr lang="en-US" dirty="0"/>
              <a:t>, </a:t>
            </a:r>
            <a:r>
              <a:rPr lang="en-US" dirty="0" err="1"/>
              <a:t>north_korea</a:t>
            </a:r>
            <a:r>
              <a:rPr lang="en-US" dirty="0"/>
              <a:t>, </a:t>
            </a:r>
            <a:r>
              <a:rPr lang="en-US" dirty="0" err="1"/>
              <a:t>california</a:t>
            </a:r>
            <a:r>
              <a:rPr lang="en-US" dirty="0"/>
              <a:t>, south, city, inside, pence, suspect, </a:t>
            </a:r>
            <a:r>
              <a:rPr lang="en-US" dirty="0" err="1"/>
              <a:t>korean</a:t>
            </a:r>
            <a:endParaRPr lang="en-US" dirty="0"/>
          </a:p>
          <a:p>
            <a:pPr lvl="1"/>
            <a:r>
              <a:rPr lang="en-US" dirty="0"/>
              <a:t>17: shooting, </a:t>
            </a:r>
            <a:r>
              <a:rPr lang="en-US" dirty="0" err="1"/>
              <a:t>florida</a:t>
            </a:r>
            <a:r>
              <a:rPr lang="en-US" dirty="0"/>
              <a:t>, school, </a:t>
            </a:r>
            <a:r>
              <a:rPr lang="en-US" dirty="0" err="1"/>
              <a:t>facebook</a:t>
            </a:r>
            <a:r>
              <a:rPr lang="en-US" dirty="0"/>
              <a:t>, parkland, calls, best, </a:t>
            </a:r>
            <a:r>
              <a:rPr lang="en-US" dirty="0" err="1"/>
              <a:t>olympics</a:t>
            </a:r>
            <a:r>
              <a:rPr lang="en-US" dirty="0"/>
              <a:t>, political, student</a:t>
            </a:r>
          </a:p>
          <a:p>
            <a:pPr lvl="1"/>
            <a:r>
              <a:rPr lang="en-US" dirty="0"/>
              <a:t>18: wants, guns, watch, police, killed, takes, call, work, justice, </a:t>
            </a:r>
            <a:r>
              <a:rPr lang="en-US" dirty="0" err="1"/>
              <a:t>pennsylvania</a:t>
            </a:r>
            <a:endParaRPr lang="en-US" dirty="0"/>
          </a:p>
          <a:p>
            <a:pPr lvl="1"/>
            <a:r>
              <a:rPr lang="en-US" dirty="0"/>
              <a:t>19: court, </a:t>
            </a:r>
            <a:r>
              <a:rPr lang="en-US" dirty="0" err="1"/>
              <a:t>syria</a:t>
            </a:r>
            <a:r>
              <a:rPr lang="en-US" dirty="0"/>
              <a:t>, million, </a:t>
            </a:r>
            <a:r>
              <a:rPr lang="en-US" dirty="0" err="1"/>
              <a:t>zuckerberg</a:t>
            </a:r>
            <a:r>
              <a:rPr lang="en-US" dirty="0"/>
              <a:t>, live, lead, mark, congress, behind, lawmakers</a:t>
            </a:r>
          </a:p>
        </p:txBody>
      </p:sp>
    </p:spTree>
    <p:extLst>
      <p:ext uri="{BB962C8B-B14F-4D97-AF65-F5344CB8AC3E}">
        <p14:creationId xmlns:p14="http://schemas.microsoft.com/office/powerpoint/2010/main" val="201849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1146-24DC-4F05-ABA1-10F37783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By Political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9D220-888E-4644-8780-99A7238A2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782121"/>
            <a:ext cx="6248400" cy="518580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114F-356A-4E1B-9226-D07701730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Conservatives reported heavily on these topics: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Topic 0: John Bolton the new secretary of defense.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Topic 11: Trump and Putin 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Topic 16 North Korea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Liberals reported Heavily on topics: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Topic 1: Trump and James Comey (the former FBI director Trump fired)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Topic 14: Rob Porter a Trump advisor who was accused of domestic abuse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2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1146-24DC-4F05-ABA1-10F37783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By Sentiment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114F-356A-4E1B-9226-D07701730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Topic 11: Has an outlier with negative sentiment. This topic was about Donald Trumps campaign. This has been a hot topic and the media likes to portray it in a very negative sense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Topic 1: This has the most positive sentiment. This has to do with James Comey (former FBI director)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796526-4F91-4936-A494-9259B5BB1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604364"/>
            <a:ext cx="6248400" cy="55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2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CA46-12CF-4A94-9B1A-7573C600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Fox vs CNN Topics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55D79-FE14-4A0B-AD2A-0672AE369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695802"/>
            <a:ext cx="6248400" cy="53584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9E2B1-4072-4AF3-9A8F-07CD254E2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do the two biggest sources on each side compare?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spread is almost equal on each topic here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largest spread are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Topic 6: Stormy Daniels Controversy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Topic 10: Trump Russia Investigation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Fox reported less on each of these topics</a:t>
            </a:r>
          </a:p>
        </p:txBody>
      </p:sp>
    </p:spTree>
    <p:extLst>
      <p:ext uri="{BB962C8B-B14F-4D97-AF65-F5344CB8AC3E}">
        <p14:creationId xmlns:p14="http://schemas.microsoft.com/office/powerpoint/2010/main" val="274461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A98A-2D2F-49F5-A67B-23137E94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Sentiment By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4C9FA-C2C0-4F62-8807-D690FBC75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436899"/>
            <a:ext cx="6248400" cy="387625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E1358-EC9E-4BE8-A243-F5E4B966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conservative news sources tend to be more negative in general than liberal news sources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spread between positive and negative is much larger in conservative news. Does this indicate that the liber sources are more objective?</a:t>
            </a:r>
          </a:p>
        </p:txBody>
      </p:sp>
    </p:spTree>
    <p:extLst>
      <p:ext uri="{BB962C8B-B14F-4D97-AF65-F5344CB8AC3E}">
        <p14:creationId xmlns:p14="http://schemas.microsoft.com/office/powerpoint/2010/main" val="145991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3B1B-480C-40AD-928C-87CED1EB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E6E319-1BAE-4562-9C87-E1F53A19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Overall, news headlines tend to be negative. </a:t>
            </a:r>
          </a:p>
          <a:p>
            <a:pPr lvl="1"/>
            <a:r>
              <a:rPr lang="en-US" b="1" dirty="0"/>
              <a:t>This may be because negativity, fear, disgust, and anger grab peoples attention.</a:t>
            </a:r>
          </a:p>
          <a:p>
            <a:r>
              <a:rPr lang="en-US" b="1" dirty="0"/>
              <a:t>Generally, conservative news sources are more negative than liberal news sources</a:t>
            </a:r>
          </a:p>
          <a:p>
            <a:r>
              <a:rPr lang="en-US" b="1" dirty="0"/>
              <a:t>There are more liberal news sources than conservative news sources. </a:t>
            </a:r>
          </a:p>
          <a:p>
            <a:r>
              <a:rPr lang="en-US" b="1" dirty="0"/>
              <a:t>News sources report more on topics that favor their </a:t>
            </a:r>
            <a:r>
              <a:rPr lang="en-US" b="1"/>
              <a:t>political bias</a:t>
            </a:r>
            <a:endParaRPr lang="en-US" b="1" dirty="0"/>
          </a:p>
          <a:p>
            <a:r>
              <a:rPr lang="en-US" b="1" dirty="0"/>
              <a:t>The smaller news sources used more emotion in their headlines than larger news sources</a:t>
            </a:r>
          </a:p>
          <a:p>
            <a:pPr lvl="1"/>
            <a:r>
              <a:rPr lang="en-US" b="1" dirty="0"/>
              <a:t>This could be an attempt to gain new viewers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0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3FA3-96FA-47AC-9A01-578C6453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45" y="559678"/>
            <a:ext cx="3862661" cy="495249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D247-DF58-40DD-AD03-13748A48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headlines can make a huge impact on the success of an article and ultimately the outlet</a:t>
            </a:r>
          </a:p>
          <a:p>
            <a:r>
              <a:rPr lang="en-US" dirty="0"/>
              <a:t>A lot of readers skim headlines to either gather the information they want or find articles they would like to read</a:t>
            </a:r>
          </a:p>
          <a:p>
            <a:r>
              <a:rPr lang="en-US" dirty="0"/>
              <a:t>What can we find if we explore headlines from the top news outlets in the United States? </a:t>
            </a:r>
          </a:p>
        </p:txBody>
      </p:sp>
    </p:spTree>
    <p:extLst>
      <p:ext uri="{BB962C8B-B14F-4D97-AF65-F5344CB8AC3E}">
        <p14:creationId xmlns:p14="http://schemas.microsoft.com/office/powerpoint/2010/main" val="394158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DABD-F9B5-4A58-B0D2-46100C64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D6D6-6411-4D3F-AB26-A781B56C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are events portrayed/framed by different news sources?</a:t>
            </a:r>
          </a:p>
          <a:p>
            <a:pPr lvl="0"/>
            <a:r>
              <a:rPr lang="en-US" dirty="0"/>
              <a:t>Do news headlines tend to be positive or negative? Why?</a:t>
            </a:r>
          </a:p>
          <a:p>
            <a:pPr lvl="0"/>
            <a:r>
              <a:rPr lang="en-US" dirty="0"/>
              <a:t>What are the most popular topics across all top news outlets in the US?</a:t>
            </a:r>
          </a:p>
          <a:p>
            <a:pPr lvl="0"/>
            <a:r>
              <a:rPr lang="en-US" dirty="0"/>
              <a:t>How do outlets use headlines to attract certain types of readers? (Liberal/Conservative)</a:t>
            </a:r>
          </a:p>
          <a:p>
            <a:pPr lvl="0"/>
            <a:r>
              <a:rPr lang="en-US" dirty="0"/>
              <a:t>What is the overall sentiment of news headlines in the United States? Why? </a:t>
            </a:r>
          </a:p>
        </p:txBody>
      </p:sp>
    </p:spTree>
    <p:extLst>
      <p:ext uri="{BB962C8B-B14F-4D97-AF65-F5344CB8AC3E}">
        <p14:creationId xmlns:p14="http://schemas.microsoft.com/office/powerpoint/2010/main" val="131987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2AA1-C3D4-4BCB-918B-F9CA8BEB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6435-EAD8-4B0F-9D9A-395A3C94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Benefits:</a:t>
            </a:r>
          </a:p>
          <a:p>
            <a:pPr lvl="1"/>
            <a:r>
              <a:rPr lang="en-US" dirty="0"/>
              <a:t>Learn how events/topics are reported by all of the top news outlets in the US</a:t>
            </a:r>
          </a:p>
          <a:p>
            <a:pPr lvl="1"/>
            <a:r>
              <a:rPr lang="en-US" dirty="0"/>
              <a:t>Learn how to frame a topic to best reach certain audiences</a:t>
            </a:r>
          </a:p>
          <a:p>
            <a:pPr lvl="1"/>
            <a:r>
              <a:rPr lang="en-US" dirty="0"/>
              <a:t>Find ways to attract new audiences </a:t>
            </a:r>
          </a:p>
          <a:p>
            <a:r>
              <a:rPr lang="en-US" dirty="0"/>
              <a:t>Potential Clients</a:t>
            </a:r>
          </a:p>
          <a:p>
            <a:pPr lvl="1"/>
            <a:r>
              <a:rPr lang="en-US" dirty="0"/>
              <a:t>New news outlets looking for insight on how to best name their articles</a:t>
            </a:r>
          </a:p>
          <a:p>
            <a:pPr lvl="1"/>
            <a:r>
              <a:rPr lang="en-US" dirty="0"/>
              <a:t>Consumers that want to understand why outlets use certain language in their headlines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1288-1334-4D8E-BA5E-8137792F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41C2-B2A5-4047-8FC4-D33EC03BD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pPr lvl="0"/>
            <a:r>
              <a:rPr lang="en-US" u="sng" dirty="0">
                <a:hlinkClick r:id="rId2"/>
              </a:rPr>
              <a:t>https://newsapi.org/</a:t>
            </a:r>
            <a:endParaRPr lang="en-US" dirty="0"/>
          </a:p>
          <a:p>
            <a:pPr lvl="1"/>
            <a:r>
              <a:rPr lang="en-US" dirty="0"/>
              <a:t>This API provides a way to query news articles from over 30,000 sources</a:t>
            </a:r>
          </a:p>
          <a:p>
            <a:r>
              <a:rPr lang="en-US" dirty="0"/>
              <a:t>I selected a total of 10 news sources</a:t>
            </a:r>
          </a:p>
          <a:p>
            <a:pPr lvl="1"/>
            <a:r>
              <a:rPr lang="en-US" dirty="0"/>
              <a:t>We want an equal balance of conservative and liberal news sources:</a:t>
            </a:r>
          </a:p>
          <a:p>
            <a:pPr lvl="1"/>
            <a:r>
              <a:rPr lang="en-US" dirty="0"/>
              <a:t>The pew research center published an article on the ideological placement of News Source’s Audience</a:t>
            </a:r>
          </a:p>
          <a:p>
            <a:pPr lvl="2"/>
            <a:r>
              <a:rPr lang="en-US" sz="1100" dirty="0"/>
              <a:t>Reference: </a:t>
            </a:r>
            <a:r>
              <a:rPr lang="en-US" sz="1100" dirty="0">
                <a:hlinkClick r:id="rId3"/>
              </a:rPr>
              <a:t>http://www.journalism.org/2014/10/21/political-polarization-media-habits/pj_14-10-21_mediapolarization-08/</a:t>
            </a:r>
            <a:endParaRPr lang="en-US" sz="1100" dirty="0"/>
          </a:p>
          <a:p>
            <a:pPr lvl="2"/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FE107-C118-4943-956D-0823C727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4" y="4547964"/>
            <a:ext cx="4124325" cy="37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F9A01-C2DD-4966-B31A-D2D87CB4C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F3F28AE-09C6-438F-B1F8-6B3D763F9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C6CA7B-A97D-4EE7-BEEF-3794C969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807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663242-27D4-4F4B-8E79-C5400FE06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41" b="2224"/>
          <a:stretch/>
        </p:blipFill>
        <p:spPr>
          <a:xfrm>
            <a:off x="633999" y="643465"/>
            <a:ext cx="5462001" cy="4963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D4503-E9A4-4E55-BBB1-18A9F143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654" y="643465"/>
            <a:ext cx="5128880" cy="1628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000"/>
              <a:t>Data Source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FBC5C-337F-4EF1-88DC-2B54FD8F4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9654" y="1571646"/>
            <a:ext cx="5128880" cy="4652576"/>
          </a:xfrm>
        </p:spPr>
        <p:txBody>
          <a:bodyPr vert="horz" lIns="91440" tIns="45720" rIns="91440" bIns="45720" rtlCol="0">
            <a:normAutofit/>
          </a:bodyPr>
          <a:lstStyle/>
          <a:p>
            <a:pPr marL="283464" lvl="0" indent="-283464" algn="l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https://newsapi.org/</a:t>
            </a:r>
            <a:endParaRPr lang="en-US" dirty="0"/>
          </a:p>
          <a:p>
            <a:pPr marL="740664" lvl="2" indent="-283464">
              <a:buFont typeface="Arial" panose="020B0604020202020204" pitchFamily="34" charset="0"/>
              <a:buChar char="•"/>
            </a:pPr>
            <a:r>
              <a:rPr lang="en-US" dirty="0"/>
              <a:t>This API provides a way to query news articles from over 30,000 sources</a:t>
            </a:r>
          </a:p>
          <a:p>
            <a:pPr marL="283464" indent="-283464" algn="l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dirty="0"/>
              <a:t>I selected a total of 10 news sources</a:t>
            </a:r>
          </a:p>
          <a:p>
            <a:pPr marL="740664" lvl="2" indent="-283464">
              <a:buFont typeface="Arial" panose="020B0604020202020204" pitchFamily="34" charset="0"/>
              <a:buChar char="•"/>
            </a:pPr>
            <a:r>
              <a:rPr lang="en-US" dirty="0"/>
              <a:t>We want an equal balance of conservative and liberal news sources:</a:t>
            </a:r>
          </a:p>
          <a:p>
            <a:pPr marL="740664" lvl="2" indent="-283464">
              <a:buFont typeface="Arial" panose="020B0604020202020204" pitchFamily="34" charset="0"/>
              <a:buChar char="•"/>
            </a:pPr>
            <a:r>
              <a:rPr lang="en-US" dirty="0"/>
              <a:t>The pew research center published an article on the ideological placement of News Source’s Audience</a:t>
            </a:r>
          </a:p>
          <a:p>
            <a:pPr marL="1197864" lvl="4" indent="-283464">
              <a:buFont typeface="Arial" panose="020B0604020202020204" pitchFamily="34" charset="0"/>
              <a:buChar char="•"/>
            </a:pPr>
            <a:r>
              <a:rPr lang="en-US" dirty="0"/>
              <a:t>Reference: </a:t>
            </a:r>
            <a:r>
              <a:rPr lang="en-US" dirty="0">
                <a:hlinkClick r:id="rId4"/>
              </a:rPr>
              <a:t>http://www.journalism.org/2014/10/21/political-polarization-media-habits/pj_14-10-21_mediapolarization-08/</a:t>
            </a:r>
            <a:endParaRPr lang="en-US" dirty="0"/>
          </a:p>
          <a:p>
            <a:pPr marL="740664" lvl="3" indent="-283464">
              <a:buFont typeface="Arial" panose="020B0604020202020204" pitchFamily="34" charset="0"/>
              <a:buChar char="•"/>
            </a:pPr>
            <a:r>
              <a:rPr lang="en-US" sz="1200" dirty="0"/>
              <a:t>Conservative: </a:t>
            </a:r>
            <a:r>
              <a:rPr lang="en-US" sz="1200" dirty="0" err="1"/>
              <a:t>breitbart</a:t>
            </a:r>
            <a:r>
              <a:rPr lang="en-US" sz="1200" dirty="0"/>
              <a:t>-news, fox-news, national-review, the-</a:t>
            </a:r>
            <a:r>
              <a:rPr lang="en-US" sz="1200" dirty="0" err="1"/>
              <a:t>american</a:t>
            </a:r>
            <a:r>
              <a:rPr lang="en-US" sz="1200" dirty="0"/>
              <a:t>-conservative, the-</a:t>
            </a:r>
            <a:r>
              <a:rPr lang="en-US" sz="1200" dirty="0" err="1"/>
              <a:t>washington</a:t>
            </a:r>
            <a:r>
              <a:rPr lang="en-US" sz="1200" dirty="0"/>
              <a:t>-times</a:t>
            </a:r>
          </a:p>
          <a:p>
            <a:pPr marL="740664" lvl="3" indent="-283464">
              <a:buFont typeface="Arial" panose="020B0604020202020204" pitchFamily="34" charset="0"/>
              <a:buChar char="•"/>
            </a:pPr>
            <a:r>
              <a:rPr lang="en-US" sz="1200" dirty="0"/>
              <a:t>Liberal: </a:t>
            </a:r>
            <a:r>
              <a:rPr lang="en-US" sz="1200" dirty="0" err="1"/>
              <a:t>cnn</a:t>
            </a:r>
            <a:r>
              <a:rPr lang="en-US" sz="1200" dirty="0"/>
              <a:t>, the-new-</a:t>
            </a:r>
            <a:r>
              <a:rPr lang="en-US" sz="1200" dirty="0" err="1"/>
              <a:t>york</a:t>
            </a:r>
            <a:r>
              <a:rPr lang="en-US" sz="1200" dirty="0"/>
              <a:t>-times, the-</a:t>
            </a:r>
            <a:r>
              <a:rPr lang="en-US" sz="1200" dirty="0" err="1"/>
              <a:t>washington</a:t>
            </a:r>
            <a:r>
              <a:rPr lang="en-US" sz="1200" dirty="0"/>
              <a:t>-post, the-</a:t>
            </a:r>
            <a:r>
              <a:rPr lang="en-US" sz="1200" dirty="0" err="1"/>
              <a:t>huffington</a:t>
            </a:r>
            <a:r>
              <a:rPr lang="en-US" sz="1200" dirty="0"/>
              <a:t>-post, </a:t>
            </a:r>
            <a:r>
              <a:rPr lang="en-US" sz="1200" dirty="0" err="1"/>
              <a:t>msnbc</a:t>
            </a:r>
            <a:endParaRPr lang="en-US" sz="1200" dirty="0"/>
          </a:p>
          <a:p>
            <a:pPr marL="283464" indent="-283464" algn="l">
              <a:lnSpc>
                <a:spcPct val="112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18EAD0-0892-4759-97E9-BC0B8631C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9B6EC-E228-468F-8FBC-16E0FE733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94" r="32423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5626E0BF-A73C-4ADD-949D-08F8B4295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0BE141-7BF6-4A06-8C1E-3C62B1AD7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6199730"/>
            <a:ext cx="70104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D4B76C-D5A4-4FCB-B0F3-05D5EBA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559678"/>
            <a:ext cx="6248398" cy="1484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Part 1: Data 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0EFD-C5D8-4BD3-9BB7-C30621EE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394305"/>
            <a:ext cx="6248398" cy="293193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https://github.com/nminshew5/MIS670FinalProject/blob/master/Minshew_N_Final_Project_Part1.ipynb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3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0C58-F146-4EE7-809F-3FEDD08A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Part 2: </a:t>
            </a:r>
            <a:r>
              <a:rPr lang="en-US" sz="4400" b="1" i="0" dirty="0"/>
              <a:t>Descriptive Analytics &amp; Sentiment Analysis</a:t>
            </a:r>
            <a:br>
              <a:rPr lang="en-US" sz="4400" b="1" i="0" dirty="0"/>
            </a:br>
            <a:r>
              <a:rPr lang="en-US" sz="4400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2C16-D758-4BE6-B8FC-8545B0C5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https://github.com/nminshew5/MIS670FinalProject/blob/master/Minshew_N_Final_Project_Part2_DescriptiveAnalytics%26Sentiment.ipynb</a:t>
            </a:r>
            <a:endParaRPr lang="en-US" dirty="0"/>
          </a:p>
          <a:p>
            <a:r>
              <a:rPr lang="en-US" dirty="0">
                <a:hlinkClick r:id="rId3"/>
              </a:rPr>
              <a:t>https://cdn.rawgit.com/nminshew5/MIS670FinalProject/e2a2c1d4/MIS670FinalProject_Seniment_RNotebook.html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7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3ADB-D846-48C6-9E54-01FD6F1B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Word Frequency of Headlines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91CA-DA37-43EA-AE17-7CE347F02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444565"/>
            <a:ext cx="6248400" cy="2488946"/>
          </a:xfrm>
        </p:spPr>
        <p:txBody>
          <a:bodyPr/>
          <a:lstStyle/>
          <a:p>
            <a:r>
              <a:rPr lang="en-US" dirty="0"/>
              <a:t>Conservative Headlines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6F83C-4693-4D7A-8BC7-883147247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612312"/>
            <a:ext cx="6248400" cy="2482228"/>
          </a:xfrm>
        </p:spPr>
        <p:txBody>
          <a:bodyPr/>
          <a:lstStyle/>
          <a:p>
            <a:r>
              <a:rPr lang="en-US" dirty="0"/>
              <a:t>Liberal Headlines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B2142B-35FF-4C54-8A65-D2B9C9AC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81" y="4002673"/>
            <a:ext cx="4727275" cy="2770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FEEDC9-008A-481D-8F28-1C130280A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81" y="835477"/>
            <a:ext cx="4727274" cy="28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3711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47</TotalTime>
  <Words>1346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Corbel</vt:lpstr>
      <vt:lpstr>Headlines</vt:lpstr>
      <vt:lpstr>An Analysis of News Headlines</vt:lpstr>
      <vt:lpstr>Introduction</vt:lpstr>
      <vt:lpstr>Business Questions</vt:lpstr>
      <vt:lpstr>Value of Analysis</vt:lpstr>
      <vt:lpstr>Data Source</vt:lpstr>
      <vt:lpstr>Data Source</vt:lpstr>
      <vt:lpstr>Part 1: Data Collection</vt:lpstr>
      <vt:lpstr>Part 2: Descriptive Analytics &amp; Sentiment Analysis   </vt:lpstr>
      <vt:lpstr>Word Frequency of Headlines</vt:lpstr>
      <vt:lpstr>Sentiment Analysis  Liberal vs Conservative</vt:lpstr>
      <vt:lpstr>Sentiment Analysis </vt:lpstr>
      <vt:lpstr>Part 3: Topic Modeling</vt:lpstr>
      <vt:lpstr>Topic By Political Bias</vt:lpstr>
      <vt:lpstr>Topic By Sentiment</vt:lpstr>
      <vt:lpstr>Fox vs CNN Topics</vt:lpstr>
      <vt:lpstr>Topic Sentiment By Bias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News Headlines</dc:title>
  <dc:creator>Noah Minshew</dc:creator>
  <cp:lastModifiedBy>Noah Minshew</cp:lastModifiedBy>
  <cp:revision>6</cp:revision>
  <dcterms:created xsi:type="dcterms:W3CDTF">2018-05-07T19:15:13Z</dcterms:created>
  <dcterms:modified xsi:type="dcterms:W3CDTF">2018-05-07T20:03:09Z</dcterms:modified>
</cp:coreProperties>
</file>