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5" r:id="rId1"/>
  </p:sldMasterIdLst>
  <p:notesMasterIdLst>
    <p:notesMasterId r:id="rId3"/>
  </p:notesMasterIdLst>
  <p:sldIdLst>
    <p:sldId id="256" r:id="rId2"/>
  </p:sldIdLst>
  <p:sldSz cx="40233600" cy="32918400"/>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guide id="3"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5" autoAdjust="0"/>
    <p:restoredTop sz="92746" autoAdjust="0"/>
  </p:normalViewPr>
  <p:slideViewPr>
    <p:cSldViewPr>
      <p:cViewPr varScale="1">
        <p:scale>
          <a:sx n="19" d="100"/>
          <a:sy n="19" d="100"/>
        </p:scale>
        <p:origin x="1392" y="77"/>
      </p:cViewPr>
      <p:guideLst>
        <p:guide orient="horz" pos="10368"/>
        <p:guide pos="13824"/>
        <p:guide pos="1267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64E021C3-2003-4144-9AFE-3A89DFB4A654}" type="datetimeFigureOut">
              <a:rPr lang="en-US" smtClean="0"/>
              <a:t>3/8/2021</a:t>
            </a:fld>
            <a:endParaRPr lang="en-US"/>
          </a:p>
        </p:txBody>
      </p:sp>
      <p:sp>
        <p:nvSpPr>
          <p:cNvPr id="4" name="Slide Image Placeholder 3"/>
          <p:cNvSpPr>
            <a:spLocks noGrp="1" noRot="1" noChangeAspect="1"/>
          </p:cNvSpPr>
          <p:nvPr>
            <p:ph type="sldImg" idx="2"/>
          </p:nvPr>
        </p:nvSpPr>
        <p:spPr>
          <a:xfrm>
            <a:off x="1373188" y="696913"/>
            <a:ext cx="4257675" cy="3482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13250"/>
            <a:ext cx="5603875" cy="41798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23325"/>
            <a:ext cx="3035300" cy="465138"/>
          </a:xfrm>
          <a:prstGeom prst="rect">
            <a:avLst/>
          </a:prstGeom>
        </p:spPr>
        <p:txBody>
          <a:bodyPr vert="horz" lIns="91440" tIns="45720" rIns="91440" bIns="45720" rtlCol="0" anchor="b"/>
          <a:lstStyle>
            <a:lvl1pPr algn="r">
              <a:defRPr sz="1200"/>
            </a:lvl1pPr>
          </a:lstStyle>
          <a:p>
            <a:fld id="{912C5681-44E0-4D1E-9772-523ECB449F92}" type="slidenum">
              <a:rPr lang="en-US" smtClean="0"/>
              <a:t>‹#›</a:t>
            </a:fld>
            <a:endParaRPr lang="en-US"/>
          </a:p>
        </p:txBody>
      </p:sp>
    </p:spTree>
    <p:extLst>
      <p:ext uri="{BB962C8B-B14F-4D97-AF65-F5344CB8AC3E}">
        <p14:creationId xmlns:p14="http://schemas.microsoft.com/office/powerpoint/2010/main" val="3335422526"/>
      </p:ext>
    </p:extLst>
  </p:cSld>
  <p:clrMap bg1="lt1" tx1="dk1" bg2="lt2" tx2="dk2" accent1="accent1" accent2="accent2" accent3="accent3" accent4="accent4" accent5="accent5" accent6="accent6" hlink="hlink" folHlink="folHlink"/>
  <p:notesStyle>
    <a:lvl1pPr marL="0" algn="l" defTabSz="913969" rtl="0" eaLnBrk="1" latinLnBrk="0" hangingPunct="1">
      <a:defRPr sz="1400" kern="1200">
        <a:solidFill>
          <a:schemeClr val="tx1"/>
        </a:solidFill>
        <a:latin typeface="+mn-lt"/>
        <a:ea typeface="+mn-ea"/>
        <a:cs typeface="+mn-cs"/>
      </a:defRPr>
    </a:lvl1pPr>
    <a:lvl2pPr marL="456985" algn="l" defTabSz="913969" rtl="0" eaLnBrk="1" latinLnBrk="0" hangingPunct="1">
      <a:defRPr sz="1400" kern="1200">
        <a:solidFill>
          <a:schemeClr val="tx1"/>
        </a:solidFill>
        <a:latin typeface="+mn-lt"/>
        <a:ea typeface="+mn-ea"/>
        <a:cs typeface="+mn-cs"/>
      </a:defRPr>
    </a:lvl2pPr>
    <a:lvl3pPr marL="913969" algn="l" defTabSz="913969" rtl="0" eaLnBrk="1" latinLnBrk="0" hangingPunct="1">
      <a:defRPr sz="1400" kern="1200">
        <a:solidFill>
          <a:schemeClr val="tx1"/>
        </a:solidFill>
        <a:latin typeface="+mn-lt"/>
        <a:ea typeface="+mn-ea"/>
        <a:cs typeface="+mn-cs"/>
      </a:defRPr>
    </a:lvl3pPr>
    <a:lvl4pPr marL="1370954" algn="l" defTabSz="913969" rtl="0" eaLnBrk="1" latinLnBrk="0" hangingPunct="1">
      <a:defRPr sz="1400" kern="1200">
        <a:solidFill>
          <a:schemeClr val="tx1"/>
        </a:solidFill>
        <a:latin typeface="+mn-lt"/>
        <a:ea typeface="+mn-ea"/>
        <a:cs typeface="+mn-cs"/>
      </a:defRPr>
    </a:lvl4pPr>
    <a:lvl5pPr marL="1827943" algn="l" defTabSz="913969" rtl="0" eaLnBrk="1" latinLnBrk="0" hangingPunct="1">
      <a:defRPr sz="1400" kern="1200">
        <a:solidFill>
          <a:schemeClr val="tx1"/>
        </a:solidFill>
        <a:latin typeface="+mn-lt"/>
        <a:ea typeface="+mn-ea"/>
        <a:cs typeface="+mn-cs"/>
      </a:defRPr>
    </a:lvl5pPr>
    <a:lvl6pPr marL="2284927" algn="l" defTabSz="913969" rtl="0" eaLnBrk="1" latinLnBrk="0" hangingPunct="1">
      <a:defRPr sz="1400" kern="1200">
        <a:solidFill>
          <a:schemeClr val="tx1"/>
        </a:solidFill>
        <a:latin typeface="+mn-lt"/>
        <a:ea typeface="+mn-ea"/>
        <a:cs typeface="+mn-cs"/>
      </a:defRPr>
    </a:lvl6pPr>
    <a:lvl7pPr marL="2741912" algn="l" defTabSz="913969" rtl="0" eaLnBrk="1" latinLnBrk="0" hangingPunct="1">
      <a:defRPr sz="1400" kern="1200">
        <a:solidFill>
          <a:schemeClr val="tx1"/>
        </a:solidFill>
        <a:latin typeface="+mn-lt"/>
        <a:ea typeface="+mn-ea"/>
        <a:cs typeface="+mn-cs"/>
      </a:defRPr>
    </a:lvl7pPr>
    <a:lvl8pPr marL="3198897" algn="l" defTabSz="913969" rtl="0" eaLnBrk="1" latinLnBrk="0" hangingPunct="1">
      <a:defRPr sz="1400" kern="1200">
        <a:solidFill>
          <a:schemeClr val="tx1"/>
        </a:solidFill>
        <a:latin typeface="+mn-lt"/>
        <a:ea typeface="+mn-ea"/>
        <a:cs typeface="+mn-cs"/>
      </a:defRPr>
    </a:lvl8pPr>
    <a:lvl9pPr marL="3655881" algn="l" defTabSz="91396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2C5681-44E0-4D1E-9772-523ECB449F92}" type="slidenum">
              <a:rPr lang="en-US" smtClean="0"/>
              <a:t>1</a:t>
            </a:fld>
            <a:endParaRPr lang="en-US"/>
          </a:p>
        </p:txBody>
      </p:sp>
    </p:spTree>
    <p:extLst>
      <p:ext uri="{BB962C8B-B14F-4D97-AF65-F5344CB8AC3E}">
        <p14:creationId xmlns:p14="http://schemas.microsoft.com/office/powerpoint/2010/main" val="80681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40233600"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991565" y="3698242"/>
            <a:ext cx="35581590" cy="16093440"/>
          </a:xfrm>
        </p:spPr>
        <p:txBody>
          <a:bodyPr anchor="b">
            <a:noAutofit/>
          </a:bodyPr>
          <a:lstStyle>
            <a:lvl1pPr algn="l">
              <a:lnSpc>
                <a:spcPct val="80000"/>
              </a:lnSpc>
              <a:defRPr sz="35200" spc="-528"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2202792" y="20152363"/>
            <a:ext cx="30453064" cy="7900416"/>
          </a:xfrm>
        </p:spPr>
        <p:txBody>
          <a:bodyPr>
            <a:normAutofit/>
          </a:bodyPr>
          <a:lstStyle>
            <a:lvl1pPr marL="0" indent="0" algn="l">
              <a:buNone/>
              <a:defRPr sz="12320">
                <a:solidFill>
                  <a:schemeClr val="bg1"/>
                </a:solidFill>
                <a:latin typeface="+mj-lt"/>
              </a:defRPr>
            </a:lvl1pPr>
            <a:lvl2pPr marL="2011680" indent="0" algn="ctr">
              <a:buNone/>
              <a:defRPr sz="12320"/>
            </a:lvl2pPr>
            <a:lvl3pPr marL="4023360" indent="0" algn="ctr">
              <a:buNone/>
              <a:defRPr sz="10560"/>
            </a:lvl3pPr>
            <a:lvl4pPr marL="6035040" indent="0" algn="ctr">
              <a:buNone/>
              <a:defRPr sz="8800"/>
            </a:lvl4pPr>
            <a:lvl5pPr marL="8046720" indent="0" algn="ctr">
              <a:buNone/>
              <a:defRPr sz="8800"/>
            </a:lvl5pPr>
            <a:lvl6pPr marL="10058400" indent="0" algn="ctr">
              <a:buNone/>
              <a:defRPr sz="8800"/>
            </a:lvl6pPr>
            <a:lvl7pPr marL="12070080" indent="0" algn="ctr">
              <a:buNone/>
              <a:defRPr sz="8800"/>
            </a:lvl7pPr>
            <a:lvl8pPr marL="14081760" indent="0" algn="ctr">
              <a:buNone/>
              <a:defRPr sz="8800"/>
            </a:lvl8pPr>
            <a:lvl9pPr marL="16093440" indent="0" algn="ctr">
              <a:buNone/>
              <a:defRPr sz="88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985D6BDF-9D0E-4E2B-85B8-D8F4790360C9}" type="datetimeFigureOut">
              <a:rPr lang="en-US" smtClean="0"/>
              <a:t>3/8/2021</a:t>
            </a:fld>
            <a:endParaRPr lang="en-US" dirty="0"/>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680501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3/8/2021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650398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855039" y="3337560"/>
            <a:ext cx="8675370" cy="230428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46036" y="3429007"/>
            <a:ext cx="25523190" cy="259232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3/8/2021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90212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9898320" y="0"/>
            <a:ext cx="3352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0" y="0"/>
            <a:ext cx="3352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0233600" cy="3124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9794200"/>
            <a:ext cx="40233600" cy="3124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9639300" y="0"/>
            <a:ext cx="88011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1071800" y="0"/>
            <a:ext cx="88011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6447180" y="-1257300"/>
            <a:ext cx="27732962" cy="35653980"/>
            <a:chOff x="7033287" y="-1257300"/>
            <a:chExt cx="30254141" cy="35653980"/>
          </a:xfrm>
        </p:grpSpPr>
        <p:sp>
          <p:nvSpPr>
            <p:cNvPr id="2" name="TextBox 1"/>
            <p:cNvSpPr txBox="1"/>
            <p:nvPr userDrawn="1"/>
          </p:nvSpPr>
          <p:spPr>
            <a:xfrm>
              <a:off x="7033287" y="-1247269"/>
              <a:ext cx="3965141"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965141"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965142"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6" y="33309431"/>
              <a:ext cx="3965142"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204401" y="32613600"/>
            <a:ext cx="4855982" cy="185928"/>
          </a:xfrm>
          <a:prstGeom prst="rect">
            <a:avLst/>
          </a:prstGeom>
        </p:spPr>
      </p:pic>
    </p:spTree>
    <p:extLst>
      <p:ext uri="{BB962C8B-B14F-4D97-AF65-F5344CB8AC3E}">
        <p14:creationId xmlns:p14="http://schemas.microsoft.com/office/powerpoint/2010/main" val="2465718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3/8/2021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389971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1563" y="3683611"/>
            <a:ext cx="35576561" cy="16108070"/>
          </a:xfrm>
        </p:spPr>
        <p:txBody>
          <a:bodyPr anchor="b">
            <a:normAutofit/>
          </a:bodyPr>
          <a:lstStyle>
            <a:lvl1pPr>
              <a:lnSpc>
                <a:spcPct val="80000"/>
              </a:lnSpc>
              <a:defRPr sz="352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02790" y="20098920"/>
            <a:ext cx="30446777" cy="7900416"/>
          </a:xfrm>
        </p:spPr>
        <p:txBody>
          <a:bodyPr anchor="t">
            <a:normAutofit/>
          </a:bodyPr>
          <a:lstStyle>
            <a:lvl1pPr marL="0" indent="0">
              <a:buNone/>
              <a:defRPr sz="12320">
                <a:solidFill>
                  <a:schemeClr val="tx1"/>
                </a:solidFill>
                <a:latin typeface="+mj-lt"/>
              </a:defRPr>
            </a:lvl1pPr>
            <a:lvl2pPr marL="2011680" indent="0">
              <a:buNone/>
              <a:defRPr sz="792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3/8/2021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3000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32965" y="9568282"/>
            <a:ext cx="16747236" cy="18083174"/>
          </a:xfrm>
        </p:spPr>
        <p:txBody>
          <a:bodyPr/>
          <a:lstStyle>
            <a:lvl1pPr>
              <a:defRPr sz="9680"/>
            </a:lvl1pPr>
            <a:lvl2pPr>
              <a:defRPr sz="8360"/>
            </a:lvl2pPr>
            <a:lvl3pPr>
              <a:defRPr sz="7480"/>
            </a:lvl3pPr>
            <a:lvl4pPr>
              <a:defRPr sz="6600"/>
            </a:lvl4pPr>
            <a:lvl5pPr>
              <a:defRPr sz="6160"/>
            </a:lvl5pPr>
            <a:lvl6pPr>
              <a:defRPr sz="6160"/>
            </a:lvl6pPr>
            <a:lvl7pPr>
              <a:defRPr sz="6160"/>
            </a:lvl7pPr>
            <a:lvl8pPr>
              <a:defRPr sz="6160"/>
            </a:lvl8pPr>
            <a:lvl9pPr>
              <a:defRPr sz="6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934047" y="9568282"/>
            <a:ext cx="16747236" cy="18083174"/>
          </a:xfrm>
        </p:spPr>
        <p:txBody>
          <a:bodyPr/>
          <a:lstStyle>
            <a:lvl1pPr>
              <a:defRPr sz="9680"/>
            </a:lvl1pPr>
            <a:lvl2pPr>
              <a:defRPr sz="8360"/>
            </a:lvl2pPr>
            <a:lvl3pPr>
              <a:defRPr sz="7480"/>
            </a:lvl3pPr>
            <a:lvl4pPr>
              <a:defRPr sz="6600"/>
            </a:lvl4pPr>
            <a:lvl5pPr>
              <a:defRPr sz="6160"/>
            </a:lvl5pPr>
            <a:lvl6pPr>
              <a:defRPr sz="6160"/>
            </a:lvl6pPr>
            <a:lvl7pPr>
              <a:defRPr sz="6160"/>
            </a:lvl7pPr>
            <a:lvl8pPr>
              <a:defRPr sz="6160"/>
            </a:lvl8pPr>
            <a:lvl9pPr>
              <a:defRPr sz="6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3/8/2021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05554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32965" y="9753600"/>
            <a:ext cx="16747236" cy="3472320"/>
          </a:xfrm>
        </p:spPr>
        <p:txBody>
          <a:bodyPr anchor="ctr">
            <a:normAutofit/>
          </a:bodyPr>
          <a:lstStyle>
            <a:lvl1pPr marL="0" indent="0">
              <a:spcBef>
                <a:spcPts val="0"/>
              </a:spcBef>
              <a:buNone/>
              <a:defRPr sz="8800" b="0" cap="all" baseline="0">
                <a:solidFill>
                  <a:schemeClr val="tx1">
                    <a:lumMod val="85000"/>
                    <a:lumOff val="15000"/>
                  </a:schemeClr>
                </a:solidFill>
                <a:latin typeface="+mj-lt"/>
              </a:defRPr>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4" name="Content Placeholder 3"/>
          <p:cNvSpPr>
            <a:spLocks noGrp="1"/>
          </p:cNvSpPr>
          <p:nvPr>
            <p:ph sz="half" idx="2"/>
          </p:nvPr>
        </p:nvSpPr>
        <p:spPr>
          <a:xfrm>
            <a:off x="2232965" y="13133520"/>
            <a:ext cx="16747236" cy="15361920"/>
          </a:xfrm>
        </p:spPr>
        <p:txBody>
          <a:bodyPr/>
          <a:lstStyle>
            <a:lvl1pPr>
              <a:defRPr sz="9240"/>
            </a:lvl1pPr>
            <a:lvl2pPr>
              <a:defRPr sz="7920"/>
            </a:lvl2pPr>
            <a:lvl3pPr>
              <a:defRPr sz="7040"/>
            </a:lvl3pPr>
            <a:lvl4pPr>
              <a:defRPr sz="6160"/>
            </a:lvl4pPr>
            <a:lvl5pPr>
              <a:defRPr sz="6160"/>
            </a:lvl5pPr>
            <a:lvl6pPr>
              <a:defRPr sz="6160"/>
            </a:lvl6pPr>
            <a:lvl7pPr>
              <a:defRPr sz="6160"/>
            </a:lvl7pPr>
            <a:lvl8pPr>
              <a:defRPr sz="6160"/>
            </a:lvl8pPr>
            <a:lvl9pPr>
              <a:defRPr sz="6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971764" y="9743846"/>
            <a:ext cx="16747236" cy="3467405"/>
          </a:xfrm>
        </p:spPr>
        <p:txBody>
          <a:bodyPr anchor="ctr">
            <a:normAutofit/>
          </a:bodyPr>
          <a:lstStyle>
            <a:lvl1pPr marL="0" indent="0">
              <a:spcBef>
                <a:spcPts val="0"/>
              </a:spcBef>
              <a:buNone/>
              <a:defRPr sz="8800" b="0" cap="all" baseline="0">
                <a:latin typeface="+mj-lt"/>
              </a:defRPr>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6" name="Content Placeholder 5"/>
          <p:cNvSpPr>
            <a:spLocks noGrp="1"/>
          </p:cNvSpPr>
          <p:nvPr>
            <p:ph sz="quarter" idx="4"/>
          </p:nvPr>
        </p:nvSpPr>
        <p:spPr>
          <a:xfrm>
            <a:off x="20971764" y="13123469"/>
            <a:ext cx="16747236" cy="15361920"/>
          </a:xfrm>
        </p:spPr>
        <p:txBody>
          <a:bodyPr/>
          <a:lstStyle>
            <a:lvl1pPr>
              <a:defRPr sz="9240"/>
            </a:lvl1pPr>
            <a:lvl2pPr>
              <a:defRPr sz="7920"/>
            </a:lvl2pPr>
            <a:lvl3pPr>
              <a:defRPr sz="7040"/>
            </a:lvl3pPr>
            <a:lvl4pPr>
              <a:defRPr sz="6160"/>
            </a:lvl4pPr>
            <a:lvl5pPr>
              <a:defRPr sz="6160"/>
            </a:lvl5pPr>
            <a:lvl6pPr>
              <a:defRPr sz="6160"/>
            </a:lvl6pPr>
            <a:lvl7pPr>
              <a:defRPr sz="6160"/>
            </a:lvl7pPr>
            <a:lvl8pPr>
              <a:defRPr sz="6160"/>
            </a:lvl8pPr>
            <a:lvl9pPr>
              <a:defRPr sz="6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3/8/2021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93629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3/8/2021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54691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3/8/2021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929449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25146000" y="0"/>
            <a:ext cx="15087600"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27262633" y="2602954"/>
            <a:ext cx="11164824" cy="9217152"/>
          </a:xfrm>
        </p:spPr>
        <p:txBody>
          <a:bodyPr anchor="b">
            <a:noAutofit/>
          </a:bodyPr>
          <a:lstStyle>
            <a:lvl1pPr>
              <a:lnSpc>
                <a:spcPct val="85000"/>
              </a:lnSpc>
              <a:defRPr sz="1584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2514600" y="3657600"/>
            <a:ext cx="20116800" cy="21945600"/>
          </a:xfrm>
        </p:spPr>
        <p:txBody>
          <a:bodyPr/>
          <a:lstStyle>
            <a:lvl1pPr>
              <a:defRPr sz="9680"/>
            </a:lvl1pPr>
            <a:lvl2pPr>
              <a:defRPr sz="8360"/>
            </a:lvl2pPr>
            <a:lvl3pPr>
              <a:defRPr sz="7480"/>
            </a:lvl3pPr>
            <a:lvl4pPr>
              <a:defRPr sz="6600"/>
            </a:lvl4pPr>
            <a:lvl5pPr>
              <a:defRPr sz="6160"/>
            </a:lvl5pPr>
            <a:lvl6pPr>
              <a:defRPr sz="6160"/>
            </a:lvl6pPr>
            <a:lvl7pPr>
              <a:defRPr sz="6160"/>
            </a:lvl7pPr>
            <a:lvl8pPr>
              <a:defRPr sz="6160"/>
            </a:lvl8pPr>
            <a:lvl9pPr>
              <a:defRPr sz="6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310743" y="12056705"/>
            <a:ext cx="11215116" cy="15009538"/>
          </a:xfrm>
        </p:spPr>
        <p:txBody>
          <a:bodyPr>
            <a:normAutofit/>
          </a:bodyPr>
          <a:lstStyle>
            <a:lvl1pPr marL="0" marR="0" indent="0" algn="l" defTabSz="4023360" rtl="0" eaLnBrk="1" fontAlgn="auto" latinLnBrk="0" hangingPunct="1">
              <a:lnSpc>
                <a:spcPct val="100000"/>
              </a:lnSpc>
              <a:spcBef>
                <a:spcPts val="5280"/>
              </a:spcBef>
              <a:spcAft>
                <a:spcPts val="0"/>
              </a:spcAft>
              <a:buClrTx/>
              <a:buSzTx/>
              <a:buFontTx/>
              <a:buNone/>
              <a:tabLst/>
              <a:defRPr sz="6600">
                <a:solidFill>
                  <a:srgbClr val="404040"/>
                </a:solidFill>
              </a:defRPr>
            </a:lvl1pPr>
            <a:lvl2pPr marL="2011680" indent="0">
              <a:buNone/>
              <a:defRPr sz="5280"/>
            </a:lvl2pPr>
            <a:lvl3pPr marL="4023360" indent="0">
              <a:buNone/>
              <a:defRPr sz="4400"/>
            </a:lvl3pPr>
            <a:lvl4pPr marL="6035040" indent="0">
              <a:buNone/>
              <a:defRPr sz="3960"/>
            </a:lvl4pPr>
            <a:lvl5pPr marL="8046720" indent="0">
              <a:buNone/>
              <a:defRPr sz="3960"/>
            </a:lvl5pPr>
            <a:lvl6pPr marL="10058400" indent="0">
              <a:buNone/>
              <a:defRPr sz="3960"/>
            </a:lvl6pPr>
            <a:lvl7pPr marL="12070080" indent="0">
              <a:buNone/>
              <a:defRPr sz="3960"/>
            </a:lvl7pPr>
            <a:lvl8pPr marL="14081760" indent="0">
              <a:buNone/>
              <a:defRPr sz="3960"/>
            </a:lvl8pPr>
            <a:lvl9pPr marL="16093440" indent="0">
              <a:buNone/>
              <a:defRPr sz="3960"/>
            </a:lvl9pPr>
          </a:lstStyle>
          <a:p>
            <a:pPr marL="0" marR="0" lvl="0" indent="0" algn="l" defTabSz="4023360" rtl="0" eaLnBrk="1" fontAlgn="auto" latinLnBrk="0" hangingPunct="1">
              <a:lnSpc>
                <a:spcPct val="100000"/>
              </a:lnSpc>
              <a:spcBef>
                <a:spcPts val="616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3/8/2021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898070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439" y="26009609"/>
            <a:ext cx="35576561" cy="2943758"/>
          </a:xfrm>
        </p:spPr>
        <p:txBody>
          <a:bodyPr anchor="b">
            <a:normAutofit/>
          </a:bodyPr>
          <a:lstStyle>
            <a:lvl1pPr>
              <a:lnSpc>
                <a:spcPct val="85000"/>
              </a:lnSpc>
              <a:defRPr sz="1232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40233600" cy="25588570"/>
          </a:xfrm>
          <a:solidFill>
            <a:schemeClr val="accent1">
              <a:lumMod val="40000"/>
              <a:lumOff val="60000"/>
            </a:schemeClr>
          </a:solidFill>
        </p:spPr>
        <p:txBody>
          <a:bodyPr anchor="t"/>
          <a:lstStyle>
            <a:lvl1pPr marL="0" indent="0" algn="ctr">
              <a:spcBef>
                <a:spcPts val="3520"/>
              </a:spcBef>
              <a:buNone/>
              <a:defRPr sz="14080">
                <a:solidFill>
                  <a:srgbClr val="4D4D4D"/>
                </a:solidFill>
              </a:defRPr>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endParaRPr lang="en-US" dirty="0"/>
          </a:p>
        </p:txBody>
      </p:sp>
      <p:sp>
        <p:nvSpPr>
          <p:cNvPr id="4" name="Text Placeholder 3"/>
          <p:cNvSpPr>
            <a:spLocks noGrp="1"/>
          </p:cNvSpPr>
          <p:nvPr>
            <p:ph type="body" sz="half" idx="2"/>
          </p:nvPr>
        </p:nvSpPr>
        <p:spPr>
          <a:xfrm>
            <a:off x="2232965" y="28366728"/>
            <a:ext cx="30456835" cy="2560320"/>
          </a:xfrm>
        </p:spPr>
        <p:txBody>
          <a:bodyPr>
            <a:normAutofit/>
          </a:bodyPr>
          <a:lstStyle>
            <a:lvl1pPr marL="0" indent="0">
              <a:lnSpc>
                <a:spcPct val="90000"/>
              </a:lnSpc>
              <a:spcBef>
                <a:spcPts val="5280"/>
              </a:spcBef>
              <a:buNone/>
              <a:defRPr sz="6160">
                <a:solidFill>
                  <a:srgbClr val="262626"/>
                </a:solidFill>
              </a:defRPr>
            </a:lvl1pPr>
            <a:lvl2pPr marL="2011680" indent="0">
              <a:buNone/>
              <a:defRPr sz="5280"/>
            </a:lvl2pPr>
            <a:lvl3pPr marL="4023360" indent="0">
              <a:buNone/>
              <a:defRPr sz="4400"/>
            </a:lvl3pPr>
            <a:lvl4pPr marL="6035040" indent="0">
              <a:buNone/>
              <a:defRPr sz="3960"/>
            </a:lvl4pPr>
            <a:lvl5pPr marL="8046720" indent="0">
              <a:buNone/>
              <a:defRPr sz="3960"/>
            </a:lvl5pPr>
            <a:lvl6pPr marL="10058400" indent="0">
              <a:buNone/>
              <a:defRPr sz="3960"/>
            </a:lvl6pPr>
            <a:lvl7pPr marL="12070080" indent="0">
              <a:buNone/>
              <a:defRPr sz="3960"/>
            </a:lvl7pPr>
            <a:lvl8pPr marL="14081760" indent="0">
              <a:buNone/>
              <a:defRPr sz="3960"/>
            </a:lvl8pPr>
            <a:lvl9pPr marL="16093440" indent="0">
              <a:buNone/>
              <a:defRPr sz="396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985D6BDF-9D0E-4E2B-85B8-D8F4790360C9}" type="datetimeFigureOut">
              <a:rPr lang="en-US" smtClean="0"/>
              <a:t>3/8/2021</a:t>
            </a:fld>
            <a:endParaRPr lang="en-US" dirty="0"/>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93433320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68846" y="2397759"/>
            <a:ext cx="35550156" cy="79593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706" y="9568289"/>
            <a:ext cx="35487294" cy="180776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30779746"/>
            <a:ext cx="13578840" cy="1097280"/>
          </a:xfrm>
          <a:prstGeom prst="rect">
            <a:avLst/>
          </a:prstGeom>
        </p:spPr>
        <p:txBody>
          <a:bodyPr vert="horz" lIns="91440" tIns="45720" rIns="91440" bIns="45720" rtlCol="0" anchor="ctr"/>
          <a:lstStyle>
            <a:lvl1pPr algn="l">
              <a:defRPr sz="4180">
                <a:solidFill>
                  <a:schemeClr val="tx1">
                    <a:alpha val="75000"/>
                  </a:schemeClr>
                </a:solidFill>
              </a:defRPr>
            </a:lvl1pPr>
          </a:lstStyle>
          <a:p>
            <a:fld id="{985D6BDF-9D0E-4E2B-85B8-D8F4790360C9}" type="datetimeFigureOut">
              <a:rPr lang="en-US" smtClean="0"/>
              <a:t>3/8/2021</a:t>
            </a:fld>
            <a:endParaRPr lang="en-US" dirty="0"/>
          </a:p>
        </p:txBody>
      </p:sp>
      <p:sp>
        <p:nvSpPr>
          <p:cNvPr id="5" name="Footer Placeholder 4"/>
          <p:cNvSpPr>
            <a:spLocks noGrp="1"/>
          </p:cNvSpPr>
          <p:nvPr>
            <p:ph type="ftr" sz="quarter" idx="3"/>
          </p:nvPr>
        </p:nvSpPr>
        <p:spPr>
          <a:xfrm>
            <a:off x="2263140" y="31462546"/>
            <a:ext cx="16596360" cy="1097280"/>
          </a:xfrm>
          <a:prstGeom prst="rect">
            <a:avLst/>
          </a:prstGeom>
        </p:spPr>
        <p:txBody>
          <a:bodyPr vert="horz" lIns="91440" tIns="45720" rIns="91440" bIns="45720" rtlCol="0" anchor="ctr"/>
          <a:lstStyle>
            <a:lvl1pPr algn="l">
              <a:defRPr sz="4180" cap="all" baseline="0">
                <a:solidFill>
                  <a:schemeClr val="tx1">
                    <a:alpha val="75000"/>
                  </a:schemeClr>
                </a:solidFill>
              </a:defRPr>
            </a:lvl1pPr>
          </a:lstStyle>
          <a:p>
            <a:endParaRPr lang="en-US" dirty="0"/>
          </a:p>
        </p:txBody>
      </p:sp>
      <p:sp>
        <p:nvSpPr>
          <p:cNvPr id="6" name="Slide Number Placeholder 5"/>
          <p:cNvSpPr>
            <a:spLocks noGrp="1"/>
          </p:cNvSpPr>
          <p:nvPr>
            <p:ph type="sldNum" sz="quarter" idx="4"/>
          </p:nvPr>
        </p:nvSpPr>
        <p:spPr>
          <a:xfrm>
            <a:off x="28781249" y="27982793"/>
            <a:ext cx="9656064" cy="6705787"/>
          </a:xfrm>
          <a:prstGeom prst="rect">
            <a:avLst/>
          </a:prstGeom>
        </p:spPr>
        <p:txBody>
          <a:bodyPr vert="horz" lIns="91440" tIns="45720" rIns="91440" bIns="45720" rtlCol="0" anchor="b"/>
          <a:lstStyle>
            <a:lvl1pPr algn="r">
              <a:defRPr sz="39600" b="0">
                <a:ln>
                  <a:noFill/>
                </a:ln>
                <a:solidFill>
                  <a:schemeClr val="accent1">
                    <a:alpha val="20000"/>
                  </a:schemeClr>
                </a:solidFill>
                <a:latin typeface="+mj-lt"/>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680701321"/>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Lst>
  <p:txStyles>
    <p:titleStyle>
      <a:lvl1pPr algn="l" defTabSz="4023360" rtl="0" eaLnBrk="1" latinLnBrk="0" hangingPunct="1">
        <a:lnSpc>
          <a:spcPct val="90000"/>
        </a:lnSpc>
        <a:spcBef>
          <a:spcPct val="0"/>
        </a:spcBef>
        <a:buNone/>
        <a:defRPr sz="21120" kern="1200" spc="-528" baseline="0">
          <a:solidFill>
            <a:schemeClr val="accent1"/>
          </a:solidFill>
          <a:latin typeface="+mj-lt"/>
          <a:ea typeface="+mj-ea"/>
          <a:cs typeface="+mj-cs"/>
        </a:defRPr>
      </a:lvl1pPr>
    </p:titleStyle>
    <p:bodyStyle>
      <a:lvl1pPr marL="402336" indent="-402336" algn="l" defTabSz="4023360" rtl="0" eaLnBrk="1" latinLnBrk="0" hangingPunct="1">
        <a:lnSpc>
          <a:spcPct val="85000"/>
        </a:lnSpc>
        <a:spcBef>
          <a:spcPts val="5720"/>
        </a:spcBef>
        <a:buFont typeface="Arial" pitchFamily="34" charset="0"/>
        <a:buChar char=" "/>
        <a:defRPr sz="10560" kern="1200">
          <a:solidFill>
            <a:schemeClr val="tx1">
              <a:lumMod val="85000"/>
              <a:lumOff val="15000"/>
            </a:schemeClr>
          </a:solidFill>
          <a:latin typeface="+mn-lt"/>
          <a:ea typeface="+mn-ea"/>
          <a:cs typeface="+mn-cs"/>
        </a:defRPr>
      </a:lvl1pPr>
      <a:lvl2pPr marL="1207008" indent="-1508760" algn="l" defTabSz="4023360" rtl="0" eaLnBrk="1" latinLnBrk="0" hangingPunct="1">
        <a:lnSpc>
          <a:spcPct val="85000"/>
        </a:lnSpc>
        <a:spcBef>
          <a:spcPts val="2640"/>
        </a:spcBef>
        <a:buFont typeface="Arial" pitchFamily="34" charset="0"/>
        <a:buChar char=" "/>
        <a:defRPr sz="10560" kern="1200">
          <a:solidFill>
            <a:schemeClr val="tx1">
              <a:lumMod val="85000"/>
              <a:lumOff val="15000"/>
            </a:schemeClr>
          </a:solidFill>
          <a:latin typeface="+mn-lt"/>
          <a:ea typeface="+mn-ea"/>
          <a:cs typeface="+mn-cs"/>
        </a:defRPr>
      </a:lvl2pPr>
      <a:lvl3pPr marL="2414016" indent="-2414016" algn="l" defTabSz="4023360" rtl="0" eaLnBrk="1" latinLnBrk="0" hangingPunct="1">
        <a:lnSpc>
          <a:spcPct val="85000"/>
        </a:lnSpc>
        <a:spcBef>
          <a:spcPts val="2640"/>
        </a:spcBef>
        <a:buFont typeface="Arial" pitchFamily="34" charset="0"/>
        <a:buChar char=" "/>
        <a:defRPr sz="8800" i="1" kern="1200">
          <a:solidFill>
            <a:schemeClr val="tx1">
              <a:lumMod val="85000"/>
              <a:lumOff val="15000"/>
            </a:schemeClr>
          </a:solidFill>
          <a:latin typeface="+mn-lt"/>
          <a:ea typeface="+mn-ea"/>
          <a:cs typeface="+mn-cs"/>
        </a:defRPr>
      </a:lvl3pPr>
      <a:lvl4pPr marL="3621024" indent="-3621024" algn="l" defTabSz="4023360" rtl="0" eaLnBrk="1" latinLnBrk="0" hangingPunct="1">
        <a:lnSpc>
          <a:spcPct val="85000"/>
        </a:lnSpc>
        <a:spcBef>
          <a:spcPts val="2640"/>
        </a:spcBef>
        <a:buFont typeface="Arial" pitchFamily="34" charset="0"/>
        <a:buChar char=" "/>
        <a:defRPr sz="7920" kern="1200">
          <a:solidFill>
            <a:schemeClr val="tx1">
              <a:lumMod val="85000"/>
              <a:lumOff val="15000"/>
            </a:schemeClr>
          </a:solidFill>
          <a:latin typeface="+mn-lt"/>
          <a:ea typeface="+mn-ea"/>
          <a:cs typeface="+mn-cs"/>
        </a:defRPr>
      </a:lvl4pPr>
      <a:lvl5pPr marL="4828032" indent="-4828032" algn="l" defTabSz="4023360" rtl="0" eaLnBrk="1" latinLnBrk="0" hangingPunct="1">
        <a:lnSpc>
          <a:spcPct val="85000"/>
        </a:lnSpc>
        <a:spcBef>
          <a:spcPts val="2640"/>
        </a:spcBef>
        <a:buFont typeface="Arial" pitchFamily="34" charset="0"/>
        <a:buChar char=" "/>
        <a:defRPr sz="7920" kern="1200">
          <a:solidFill>
            <a:schemeClr val="tx1">
              <a:lumMod val="85000"/>
              <a:lumOff val="15000"/>
            </a:schemeClr>
          </a:solidFill>
          <a:latin typeface="+mn-lt"/>
          <a:ea typeface="+mn-ea"/>
          <a:cs typeface="+mn-cs"/>
        </a:defRPr>
      </a:lvl5pPr>
      <a:lvl6pPr marL="5280000" indent="-1005840" algn="l" defTabSz="4023360" rtl="0" eaLnBrk="1" latinLnBrk="0" hangingPunct="1">
        <a:lnSpc>
          <a:spcPct val="85000"/>
        </a:lnSpc>
        <a:spcBef>
          <a:spcPts val="2640"/>
        </a:spcBef>
        <a:buFont typeface="Arial" pitchFamily="34" charset="0"/>
        <a:buChar char=" "/>
        <a:defRPr sz="7920" kern="1200">
          <a:solidFill>
            <a:schemeClr val="tx1">
              <a:lumMod val="85000"/>
              <a:lumOff val="15000"/>
            </a:schemeClr>
          </a:solidFill>
          <a:latin typeface="+mn-lt"/>
          <a:ea typeface="+mn-ea"/>
          <a:cs typeface="+mn-cs"/>
        </a:defRPr>
      </a:lvl6pPr>
      <a:lvl7pPr marL="6160000" indent="-1005840" algn="l" defTabSz="4023360" rtl="0" eaLnBrk="1" latinLnBrk="0" hangingPunct="1">
        <a:lnSpc>
          <a:spcPct val="85000"/>
        </a:lnSpc>
        <a:spcBef>
          <a:spcPts val="2640"/>
        </a:spcBef>
        <a:buFont typeface="Arial" pitchFamily="34" charset="0"/>
        <a:buChar char=" "/>
        <a:defRPr sz="7920" kern="1200">
          <a:solidFill>
            <a:schemeClr val="tx1">
              <a:lumMod val="85000"/>
              <a:lumOff val="15000"/>
            </a:schemeClr>
          </a:solidFill>
          <a:latin typeface="+mn-lt"/>
          <a:ea typeface="+mn-ea"/>
          <a:cs typeface="+mn-cs"/>
        </a:defRPr>
      </a:lvl7pPr>
      <a:lvl8pPr marL="7040000" indent="-1005840" algn="l" defTabSz="4023360" rtl="0" eaLnBrk="1" latinLnBrk="0" hangingPunct="1">
        <a:lnSpc>
          <a:spcPct val="85000"/>
        </a:lnSpc>
        <a:spcBef>
          <a:spcPts val="2640"/>
        </a:spcBef>
        <a:buFont typeface="Arial" pitchFamily="34" charset="0"/>
        <a:buChar char=" "/>
        <a:defRPr sz="7920" kern="1200">
          <a:solidFill>
            <a:schemeClr val="tx1">
              <a:lumMod val="85000"/>
              <a:lumOff val="15000"/>
            </a:schemeClr>
          </a:solidFill>
          <a:latin typeface="+mn-lt"/>
          <a:ea typeface="+mn-ea"/>
          <a:cs typeface="+mn-cs"/>
        </a:defRPr>
      </a:lvl8pPr>
      <a:lvl9pPr marL="7920000" indent="-1005840" algn="l" defTabSz="4023360" rtl="0" eaLnBrk="1" latinLnBrk="0" hangingPunct="1">
        <a:lnSpc>
          <a:spcPct val="85000"/>
        </a:lnSpc>
        <a:spcBef>
          <a:spcPts val="2640"/>
        </a:spcBef>
        <a:buFont typeface="Arial" pitchFamily="34" charset="0"/>
        <a:buChar char=" "/>
        <a:defRPr sz="7920" kern="1200">
          <a:solidFill>
            <a:schemeClr val="tx1">
              <a:lumMod val="85000"/>
              <a:lumOff val="15000"/>
            </a:schemeClr>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g"/><Relationship Id="rId4" Type="http://schemas.microsoft.com/office/2007/relationships/hdphoto" Target="../media/hdphoto1.wdp"/><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7003654" y="-680375"/>
            <a:ext cx="26226291" cy="2961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37073" tIns="91396" rIns="137073" bIns="91396"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5500" b="1" dirty="0">
                <a:solidFill>
                  <a:schemeClr val="bg1"/>
                </a:solidFill>
                <a:latin typeface="+mn-lt"/>
              </a:rPr>
              <a:t>An Adaptive Symplectic Integrator for Modeling the Mechanics of Self-Gravitating Systems</a:t>
            </a:r>
          </a:p>
        </p:txBody>
      </p:sp>
      <p:sp>
        <p:nvSpPr>
          <p:cNvPr id="5" name="Text Box 123"/>
          <p:cNvSpPr txBox="1">
            <a:spLocks noChangeArrowheads="1"/>
          </p:cNvSpPr>
          <p:nvPr/>
        </p:nvSpPr>
        <p:spPr bwMode="auto">
          <a:xfrm>
            <a:off x="10248900" y="1336925"/>
            <a:ext cx="20116800" cy="17145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37073" tIns="91396" rIns="137073" bIns="91396"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100" b="1" dirty="0">
                <a:solidFill>
                  <a:schemeClr val="bg1"/>
                </a:solidFill>
                <a:latin typeface="+mn-lt"/>
              </a:rPr>
              <a:t>Nishant Mishra</a:t>
            </a:r>
            <a:r>
              <a:rPr lang="en-US" sz="4100" dirty="0">
                <a:solidFill>
                  <a:schemeClr val="bg1"/>
                </a:solidFill>
                <a:latin typeface="+mn-lt"/>
              </a:rPr>
              <a:t>, Advanced Research Computing Group</a:t>
            </a:r>
          </a:p>
          <a:p>
            <a:pPr algn="ctr" eaLnBrk="1" hangingPunct="1"/>
            <a:r>
              <a:rPr lang="en-US" sz="2600" dirty="0">
                <a:solidFill>
                  <a:schemeClr val="bg1"/>
                </a:solidFill>
                <a:latin typeface="+mn-lt"/>
              </a:rPr>
              <a:t>Institution: Princeton Plasma Physics Laboratory </a:t>
            </a:r>
          </a:p>
          <a:p>
            <a:pPr algn="ctr" eaLnBrk="1" hangingPunct="1"/>
            <a:r>
              <a:rPr lang="en-US" sz="2600" dirty="0">
                <a:solidFill>
                  <a:schemeClr val="bg1"/>
                </a:solidFill>
                <a:latin typeface="+mn-lt"/>
              </a:rPr>
              <a:t>Email: nmishra@college.harvard.edu</a:t>
            </a:r>
          </a:p>
        </p:txBody>
      </p:sp>
      <p:grpSp>
        <p:nvGrpSpPr>
          <p:cNvPr id="34" name="Group 33"/>
          <p:cNvGrpSpPr/>
          <p:nvPr/>
        </p:nvGrpSpPr>
        <p:grpSpPr>
          <a:xfrm>
            <a:off x="660611" y="29992155"/>
            <a:ext cx="21208789" cy="2926245"/>
            <a:chOff x="11662783" y="29146510"/>
            <a:chExt cx="18559342" cy="2926245"/>
          </a:xfrm>
        </p:grpSpPr>
        <p:sp>
          <p:nvSpPr>
            <p:cNvPr id="26" name="TextBox 25"/>
            <p:cNvSpPr txBox="1"/>
            <p:nvPr/>
          </p:nvSpPr>
          <p:spPr>
            <a:xfrm>
              <a:off x="11662783" y="29733653"/>
              <a:ext cx="18559342" cy="2339102"/>
            </a:xfrm>
            <a:prstGeom prst="rect">
              <a:avLst/>
            </a:prstGeom>
            <a:noFill/>
            <a:ln>
              <a:noFill/>
            </a:ln>
          </p:spPr>
          <p:txBody>
            <a:bodyPr wrap="square" lIns="91396" tIns="91396" rIns="91396" bIns="91396" numCol="1" spcCol="342681" rtlCol="0">
              <a:noAutofit/>
            </a:bodyPr>
            <a:lstStyle/>
            <a:p>
              <a:r>
                <a:rPr lang="es-ES" sz="2700" dirty="0"/>
                <a:t>[1]: ESA/Hubble &amp; NASA, D. Rosario et al. </a:t>
              </a:r>
            </a:p>
            <a:p>
              <a:r>
                <a:rPr lang="es-ES" sz="2700" dirty="0"/>
                <a:t>[2]: </a:t>
              </a:r>
              <a:r>
                <a:rPr lang="en-US" sz="2700" dirty="0">
                  <a:effectLst/>
                </a:rPr>
                <a:t>Time-Reversibility. (n.d.). Retrieved August 18, 2020, from http://www.physics.drexel.edu/~valliere/PHYS305/Diff_Eq_Integrators/time_reversal/</a:t>
              </a:r>
            </a:p>
            <a:p>
              <a:endParaRPr lang="en-US" sz="2700" dirty="0"/>
            </a:p>
          </p:txBody>
        </p:sp>
        <p:sp>
          <p:nvSpPr>
            <p:cNvPr id="27" name="TextBox 26"/>
            <p:cNvSpPr txBox="1"/>
            <p:nvPr/>
          </p:nvSpPr>
          <p:spPr>
            <a:xfrm>
              <a:off x="11734800" y="29146510"/>
              <a:ext cx="16764000" cy="685800"/>
            </a:xfrm>
            <a:prstGeom prst="rect">
              <a:avLst/>
            </a:prstGeom>
            <a:noFill/>
            <a:ln>
              <a:noFill/>
            </a:ln>
          </p:spPr>
          <p:txBody>
            <a:bodyPr wrap="none" lIns="68539" tIns="34267" rIns="68539" bIns="34267" rtlCol="0" anchor="ctr" anchorCtr="0">
              <a:noAutofit/>
            </a:bodyPr>
            <a:lstStyle/>
            <a:p>
              <a:pPr algn="ctr"/>
              <a:r>
                <a:rPr lang="en-US" sz="4600" b="1" dirty="0"/>
                <a:t>References</a:t>
              </a:r>
            </a:p>
          </p:txBody>
        </p:sp>
      </p:grpSp>
      <p:grpSp>
        <p:nvGrpSpPr>
          <p:cNvPr id="35" name="Group 34"/>
          <p:cNvGrpSpPr/>
          <p:nvPr/>
        </p:nvGrpSpPr>
        <p:grpSpPr>
          <a:xfrm>
            <a:off x="22503827" y="29893292"/>
            <a:ext cx="17197835" cy="3089972"/>
            <a:chOff x="30510480" y="29146510"/>
            <a:chExt cx="8898400" cy="3089972"/>
          </a:xfrm>
        </p:grpSpPr>
        <p:sp>
          <p:nvSpPr>
            <p:cNvPr id="38" name="TextBox 37"/>
            <p:cNvSpPr txBox="1"/>
            <p:nvPr/>
          </p:nvSpPr>
          <p:spPr>
            <a:xfrm>
              <a:off x="30510480" y="29867625"/>
              <a:ext cx="8898400" cy="2368857"/>
            </a:xfrm>
            <a:prstGeom prst="rect">
              <a:avLst/>
            </a:prstGeom>
            <a:noFill/>
          </p:spPr>
          <p:txBody>
            <a:bodyPr wrap="square" lIns="91396" tIns="91396" rIns="91396" bIns="91396" rtlCol="0">
              <a:normAutofit/>
            </a:bodyPr>
            <a:lstStyle/>
            <a:p>
              <a:r>
                <a:rPr lang="en" sz="2700" dirty="0"/>
                <a:t>- Dr. Ammar Hakim for </a:t>
              </a:r>
              <a:r>
                <a:rPr lang="en-US" sz="2700" dirty="0"/>
                <a:t>the hospitality, support and guidance he gave me during my time at PPPL</a:t>
              </a:r>
            </a:p>
            <a:p>
              <a:r>
                <a:rPr lang="en-US" sz="2700" dirty="0"/>
                <a:t>- Shannon Greco, who advised me on the logistics of the program.</a:t>
              </a:r>
            </a:p>
            <a:p>
              <a:r>
                <a:rPr lang="en-US" sz="2700" dirty="0"/>
                <a:t>- This work was made possible by funding from the Department of Energy for the PPPL High School Summer Internship program. </a:t>
              </a:r>
            </a:p>
            <a:p>
              <a:endParaRPr lang="en-US" sz="2700" dirty="0"/>
            </a:p>
          </p:txBody>
        </p:sp>
        <p:sp>
          <p:nvSpPr>
            <p:cNvPr id="39" name="TextBox 38"/>
            <p:cNvSpPr txBox="1"/>
            <p:nvPr/>
          </p:nvSpPr>
          <p:spPr>
            <a:xfrm>
              <a:off x="30510480" y="29146510"/>
              <a:ext cx="8382000" cy="746347"/>
            </a:xfrm>
            <a:prstGeom prst="rect">
              <a:avLst/>
            </a:prstGeom>
            <a:noFill/>
          </p:spPr>
          <p:txBody>
            <a:bodyPr wrap="none" lIns="68539" tIns="34267" rIns="68539" bIns="34267" rtlCol="0">
              <a:noAutofit/>
            </a:bodyPr>
            <a:lstStyle/>
            <a:p>
              <a:pPr algn="ctr"/>
              <a:r>
                <a:rPr lang="en-US" sz="4600" b="1" dirty="0"/>
                <a:t>Acknowledgements</a:t>
              </a:r>
            </a:p>
          </p:txBody>
        </p:sp>
      </p:grpSp>
      <p:sp>
        <p:nvSpPr>
          <p:cNvPr id="650" name="Rectangle 649"/>
          <p:cNvSpPr/>
          <p:nvPr/>
        </p:nvSpPr>
        <p:spPr>
          <a:xfrm>
            <a:off x="530206" y="3305837"/>
            <a:ext cx="10833746" cy="975475"/>
          </a:xfrm>
          <a:prstGeom prst="rect">
            <a:avLst/>
          </a:prstGeom>
          <a:solidFill>
            <a:schemeClr val="accent3">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39" tIns="34267" rIns="68539" bIns="34267" rtlCol="0" anchor="ctr"/>
          <a:lstStyle/>
          <a:p>
            <a:pPr algn="ctr"/>
            <a:r>
              <a:rPr lang="en-US" sz="4600" b="1" dirty="0">
                <a:solidFill>
                  <a:schemeClr val="accent3">
                    <a:lumMod val="20000"/>
                    <a:lumOff val="80000"/>
                  </a:schemeClr>
                </a:solidFill>
              </a:rPr>
              <a:t>Introduction</a:t>
            </a:r>
          </a:p>
        </p:txBody>
      </p:sp>
      <p:sp>
        <p:nvSpPr>
          <p:cNvPr id="910" name="Rectangle 909"/>
          <p:cNvSpPr/>
          <p:nvPr/>
        </p:nvSpPr>
        <p:spPr>
          <a:xfrm>
            <a:off x="11694764" y="3250341"/>
            <a:ext cx="14452002" cy="975475"/>
          </a:xfrm>
          <a:prstGeom prst="rect">
            <a:avLst/>
          </a:prstGeom>
          <a:solidFill>
            <a:schemeClr val="accent3">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39" tIns="34267" rIns="68539" bIns="34267" rtlCol="0" anchor="ctr"/>
          <a:lstStyle/>
          <a:p>
            <a:pPr algn="ctr"/>
            <a:r>
              <a:rPr lang="en-US" sz="4600" b="1" dirty="0">
                <a:solidFill>
                  <a:schemeClr val="accent3">
                    <a:lumMod val="20000"/>
                    <a:lumOff val="80000"/>
                  </a:schemeClr>
                </a:solidFill>
              </a:rPr>
              <a:t>Two/Three-Body Problem Tests</a:t>
            </a:r>
          </a:p>
        </p:txBody>
      </p:sp>
      <p:sp>
        <p:nvSpPr>
          <p:cNvPr id="912" name="Rectangle 911"/>
          <p:cNvSpPr/>
          <p:nvPr/>
        </p:nvSpPr>
        <p:spPr>
          <a:xfrm>
            <a:off x="26388634" y="3252058"/>
            <a:ext cx="13314760" cy="983051"/>
          </a:xfrm>
          <a:prstGeom prst="rect">
            <a:avLst/>
          </a:prstGeom>
          <a:solidFill>
            <a:schemeClr val="accent3">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39" tIns="34267" rIns="68539" bIns="34267" rtlCol="0" anchor="ctr"/>
          <a:lstStyle/>
          <a:p>
            <a:pPr algn="ctr"/>
            <a:r>
              <a:rPr lang="en-US" sz="4600" b="1" dirty="0">
                <a:solidFill>
                  <a:schemeClr val="accent3">
                    <a:lumMod val="20000"/>
                    <a:lumOff val="80000"/>
                  </a:schemeClr>
                </a:solidFill>
              </a:rPr>
              <a:t>8-Body Distribution</a:t>
            </a:r>
          </a:p>
        </p:txBody>
      </p:sp>
      <p:sp>
        <p:nvSpPr>
          <p:cNvPr id="651" name="Rectangle 650"/>
          <p:cNvSpPr/>
          <p:nvPr/>
        </p:nvSpPr>
        <p:spPr>
          <a:xfrm>
            <a:off x="514792" y="19123608"/>
            <a:ext cx="10833746" cy="761304"/>
          </a:xfrm>
          <a:prstGeom prst="rect">
            <a:avLst/>
          </a:prstGeom>
          <a:solidFill>
            <a:schemeClr val="accent3">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39" tIns="34267" rIns="68539" bIns="34267" rtlCol="0" anchor="ctr"/>
          <a:lstStyle/>
          <a:p>
            <a:pPr algn="ctr"/>
            <a:r>
              <a:rPr lang="en-US" sz="4600" b="1" dirty="0">
                <a:solidFill>
                  <a:schemeClr val="accent3">
                    <a:lumMod val="20000"/>
                    <a:lumOff val="80000"/>
                  </a:schemeClr>
                </a:solidFill>
              </a:rPr>
              <a:t>Simple Harmonic Oscillator</a:t>
            </a:r>
          </a:p>
        </p:txBody>
      </p:sp>
      <p:sp>
        <p:nvSpPr>
          <p:cNvPr id="28" name="TextBox 27"/>
          <p:cNvSpPr txBox="1"/>
          <p:nvPr/>
        </p:nvSpPr>
        <p:spPr>
          <a:xfrm>
            <a:off x="765604" y="20129278"/>
            <a:ext cx="4709984" cy="9075136"/>
          </a:xfrm>
          <a:prstGeom prst="rect">
            <a:avLst/>
          </a:prstGeom>
          <a:noFill/>
        </p:spPr>
        <p:txBody>
          <a:bodyPr wrap="square" lIns="91396" tIns="45700" rIns="91396" bIns="45700" rtlCol="0" anchor="ctr">
            <a:spAutoFit/>
          </a:bodyPr>
          <a:lstStyle/>
          <a:p>
            <a:r>
              <a:rPr lang="en-US" sz="3200" dirty="0"/>
              <a:t>To test the feasibility of using the leapfrog scheme, we started by modeling the motion and energy of a simple harmonic oscillator (SHM), modeled under a second-order leapfrog scheme. The position and energy of the plots were computed and plotted in Python. The location plot ended up being very accurate, but the energy plot was sinusoidal, instead of constant, marking a key characteristic in most adaptations of the leapfrog integrator</a:t>
            </a:r>
            <a:r>
              <a:rPr lang="en-US" sz="3200" baseline="30000" dirty="0"/>
              <a:t>[2]</a:t>
            </a:r>
            <a:r>
              <a:rPr lang="en-US" sz="3200" dirty="0"/>
              <a:t>.</a:t>
            </a:r>
          </a:p>
        </p:txBody>
      </p:sp>
      <p:sp>
        <p:nvSpPr>
          <p:cNvPr id="45" name="Rectangle 44"/>
          <p:cNvSpPr/>
          <p:nvPr/>
        </p:nvSpPr>
        <p:spPr>
          <a:xfrm>
            <a:off x="11693336" y="20726400"/>
            <a:ext cx="14451998" cy="725424"/>
          </a:xfrm>
          <a:prstGeom prst="rect">
            <a:avLst/>
          </a:prstGeom>
          <a:solidFill>
            <a:schemeClr val="accent3">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39" tIns="34267" rIns="68539" bIns="34267" rtlCol="0" anchor="ctr"/>
          <a:lstStyle/>
          <a:p>
            <a:pPr algn="ctr"/>
            <a:r>
              <a:rPr lang="en-US" sz="4600" b="1" dirty="0">
                <a:solidFill>
                  <a:schemeClr val="accent3">
                    <a:lumMod val="20000"/>
                    <a:lumOff val="80000"/>
                  </a:schemeClr>
                </a:solidFill>
              </a:rPr>
              <a:t>Adaptive Time-Stepping Solution</a:t>
            </a:r>
          </a:p>
        </p:txBody>
      </p:sp>
      <p:sp>
        <p:nvSpPr>
          <p:cNvPr id="36" name="Rectangle 35"/>
          <p:cNvSpPr/>
          <p:nvPr/>
        </p:nvSpPr>
        <p:spPr>
          <a:xfrm>
            <a:off x="26388634" y="22179643"/>
            <a:ext cx="13314759" cy="878168"/>
          </a:xfrm>
          <a:prstGeom prst="rect">
            <a:avLst/>
          </a:prstGeom>
          <a:solidFill>
            <a:schemeClr val="accent3">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39" tIns="34267" rIns="68539" bIns="34267" rtlCol="0" anchor="ctr"/>
          <a:lstStyle/>
          <a:p>
            <a:pPr algn="ctr"/>
            <a:r>
              <a:rPr lang="en-US" sz="4600" b="1" dirty="0">
                <a:solidFill>
                  <a:schemeClr val="accent3">
                    <a:lumMod val="20000"/>
                    <a:lumOff val="80000"/>
                  </a:schemeClr>
                </a:solidFill>
              </a:rPr>
              <a:t>Conclusions and Future Directions</a:t>
            </a:r>
          </a:p>
        </p:txBody>
      </p:sp>
      <p:sp>
        <p:nvSpPr>
          <p:cNvPr id="666" name="Rectangle 665"/>
          <p:cNvSpPr/>
          <p:nvPr/>
        </p:nvSpPr>
        <p:spPr>
          <a:xfrm>
            <a:off x="26386902" y="15289671"/>
            <a:ext cx="13314760" cy="920778"/>
          </a:xfrm>
          <a:prstGeom prst="rect">
            <a:avLst/>
          </a:prstGeom>
          <a:solidFill>
            <a:schemeClr val="accent3">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39" tIns="34267" rIns="68539" bIns="34267" rtlCol="0" anchor="ctr"/>
          <a:lstStyle/>
          <a:p>
            <a:pPr algn="ctr"/>
            <a:r>
              <a:rPr lang="en-US" sz="4600" b="1" dirty="0">
                <a:solidFill>
                  <a:schemeClr val="accent3">
                    <a:lumMod val="20000"/>
                    <a:lumOff val="80000"/>
                  </a:schemeClr>
                </a:solidFill>
              </a:rPr>
              <a:t>Animation Loop</a:t>
            </a:r>
          </a:p>
        </p:txBody>
      </p:sp>
      <p:sp>
        <p:nvSpPr>
          <p:cNvPr id="46" name="TextBox 45"/>
          <p:cNvSpPr txBox="1"/>
          <p:nvPr/>
        </p:nvSpPr>
        <p:spPr>
          <a:xfrm>
            <a:off x="26517600" y="23317200"/>
            <a:ext cx="13018058" cy="6155531"/>
          </a:xfrm>
          <a:prstGeom prst="rect">
            <a:avLst/>
          </a:prstGeom>
          <a:noFill/>
        </p:spPr>
        <p:txBody>
          <a:bodyPr wrap="square" rtlCol="0">
            <a:spAutoFit/>
          </a:bodyPr>
          <a:lstStyle/>
          <a:p>
            <a:r>
              <a:rPr lang="en-US" sz="3200" b="1" dirty="0"/>
              <a:t>Conclusion</a:t>
            </a:r>
          </a:p>
          <a:p>
            <a:pPr marL="914400" lvl="1" indent="-457200">
              <a:buFont typeface="Arial" panose="020B0604020202020204" pitchFamily="34" charset="0"/>
              <a:buChar char="•"/>
            </a:pPr>
            <a:r>
              <a:rPr lang="en-US" sz="3200" dirty="0"/>
              <a:t>A user-friendly, adaptive leapfrog integrator that can be used to simulate a wide range of self-gravitating systems consisting of large number of particles – useful for studying the statistical mechanics of gravitational/electromagnetic systems.</a:t>
            </a:r>
          </a:p>
          <a:p>
            <a:pPr lvl="1"/>
            <a:endParaRPr lang="en-US" sz="1000" dirty="0"/>
          </a:p>
          <a:p>
            <a:r>
              <a:rPr lang="en-US" sz="3200" b="1" dirty="0"/>
              <a:t>Future Directions</a:t>
            </a:r>
          </a:p>
          <a:p>
            <a:pPr marL="914400" lvl="1" indent="-457200">
              <a:buFont typeface="Arial" panose="020B0604020202020204" pitchFamily="34" charset="0"/>
              <a:buChar char="•"/>
            </a:pPr>
            <a:r>
              <a:rPr lang="en-US" sz="3200" dirty="0"/>
              <a:t>Swap out the Leapfrog scheme with other schemes (ex. Runge-</a:t>
            </a:r>
            <a:r>
              <a:rPr lang="en-US" sz="3200" dirty="0" err="1"/>
              <a:t>Kutta</a:t>
            </a:r>
            <a:r>
              <a:rPr lang="en-US" sz="3200" dirty="0"/>
              <a:t>) and compare the difference in location and energy plot</a:t>
            </a:r>
          </a:p>
          <a:p>
            <a:pPr marL="914400" lvl="1" indent="-457200">
              <a:buFont typeface="Arial" panose="020B0604020202020204" pitchFamily="34" charset="0"/>
              <a:buChar char="•"/>
            </a:pPr>
            <a:r>
              <a:rPr lang="en-US" sz="3200" dirty="0"/>
              <a:t>Determine the stability of stochasticity of systems in question – take each particle and add trace “ghost” particles that move under the influence of forces already existing in the system with slightly perturbed initial velocities.</a:t>
            </a:r>
          </a:p>
        </p:txBody>
      </p:sp>
      <p:sp>
        <p:nvSpPr>
          <p:cNvPr id="18" name="Rectangle 17"/>
          <p:cNvSpPr/>
          <p:nvPr/>
        </p:nvSpPr>
        <p:spPr>
          <a:xfrm>
            <a:off x="501458" y="3278948"/>
            <a:ext cx="10859578" cy="261420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1678498" y="3278948"/>
            <a:ext cx="14481674" cy="261689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6377342" y="3278948"/>
            <a:ext cx="13314760" cy="261689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TextBox 354">
            <a:extLst>
              <a:ext uri="{FF2B5EF4-FFF2-40B4-BE49-F238E27FC236}">
                <a16:creationId xmlns:a16="http://schemas.microsoft.com/office/drawing/2014/main" id="{B8B19D05-816B-47F0-A6A3-22F9F5BA6D45}"/>
              </a:ext>
            </a:extLst>
          </p:cNvPr>
          <p:cNvSpPr txBox="1"/>
          <p:nvPr/>
        </p:nvSpPr>
        <p:spPr>
          <a:xfrm>
            <a:off x="12857667" y="22270672"/>
            <a:ext cx="12115800" cy="6725339"/>
          </a:xfrm>
          <a:prstGeom prst="rect">
            <a:avLst/>
          </a:prstGeom>
          <a:noFill/>
          <a:ln>
            <a:noFill/>
          </a:ln>
        </p:spPr>
        <p:txBody>
          <a:bodyPr wrap="square" rtlCol="0">
            <a:spAutoFit/>
          </a:bodyPr>
          <a:lstStyle/>
          <a:p>
            <a:r>
              <a:rPr lang="en-US" sz="3200" dirty="0"/>
              <a:t>To circumvent the possibility of missing physical interaction with a time step that is too large, we decided to add an adaptive time-stepping algorithm to the original C code. The new algorithm computes three values each loop – the locations of the particle with the original time step, a doubled time step, and a halved time step.</a:t>
            </a:r>
          </a:p>
          <a:p>
            <a:pPr marL="457200" indent="-457200">
              <a:buFont typeface="Arial" panose="020B0604020202020204" pitchFamily="34" charset="0"/>
              <a:buChar char="•"/>
            </a:pPr>
            <a:r>
              <a:rPr lang="en-US" sz="3200" dirty="0"/>
              <a:t>If the distance between the locations of the halved time step and the original is too large -&gt; the </a:t>
            </a:r>
            <a:r>
              <a:rPr lang="en-US" sz="3200" b="1" dirty="0"/>
              <a:t>halved</a:t>
            </a:r>
            <a:r>
              <a:rPr lang="en-US" sz="3200" b="1" i="1" dirty="0"/>
              <a:t> </a:t>
            </a:r>
            <a:r>
              <a:rPr lang="en-US" sz="3200" dirty="0"/>
              <a:t>time step becomes the new default	</a:t>
            </a:r>
          </a:p>
          <a:p>
            <a:pPr marL="914400" lvl="1" indent="-457200">
              <a:buFont typeface="Arial" panose="020B0604020202020204" pitchFamily="34" charset="0"/>
              <a:buChar char="•"/>
            </a:pPr>
            <a:r>
              <a:rPr lang="en-US" sz="3200" dirty="0"/>
              <a:t>Improves the accuracy of the integrator during close particle interactions</a:t>
            </a:r>
          </a:p>
          <a:p>
            <a:pPr marL="457200" indent="-457200">
              <a:buFont typeface="Arial" panose="020B0604020202020204" pitchFamily="34" charset="0"/>
              <a:buChar char="•"/>
            </a:pPr>
            <a:r>
              <a:rPr lang="en-US" sz="3200" dirty="0"/>
              <a:t>If the distance between the locations of the doubled time step and the original is too small -&gt; the </a:t>
            </a:r>
            <a:r>
              <a:rPr lang="en-US" sz="3200" b="1" dirty="0"/>
              <a:t>doubled</a:t>
            </a:r>
            <a:r>
              <a:rPr lang="en-US" sz="3200" dirty="0"/>
              <a:t> time step becomes the new default</a:t>
            </a:r>
          </a:p>
          <a:p>
            <a:pPr marL="914400" lvl="1" indent="-457200">
              <a:buFont typeface="Arial" panose="020B0604020202020204" pitchFamily="34" charset="0"/>
              <a:buChar char="•"/>
            </a:pPr>
            <a:r>
              <a:rPr lang="en-US" sz="3200" dirty="0"/>
              <a:t>Helps speed up the computation time of the algorithm</a:t>
            </a:r>
          </a:p>
        </p:txBody>
      </p:sp>
      <p:cxnSp>
        <p:nvCxnSpPr>
          <p:cNvPr id="212" name="Straight Connector 211">
            <a:extLst>
              <a:ext uri="{FF2B5EF4-FFF2-40B4-BE49-F238E27FC236}">
                <a16:creationId xmlns:a16="http://schemas.microsoft.com/office/drawing/2014/main" id="{C9974FD5-E850-4CFC-ABC1-7291E52A2915}"/>
              </a:ext>
            </a:extLst>
          </p:cNvPr>
          <p:cNvCxnSpPr/>
          <p:nvPr/>
        </p:nvCxnSpPr>
        <p:spPr>
          <a:xfrm>
            <a:off x="26309604" y="22170600"/>
            <a:ext cx="13393788" cy="0"/>
          </a:xfrm>
          <a:prstGeom prst="line">
            <a:avLst/>
          </a:prstGeom>
        </p:spPr>
        <p:style>
          <a:lnRef idx="1">
            <a:schemeClr val="accent1"/>
          </a:lnRef>
          <a:fillRef idx="0">
            <a:schemeClr val="accent1"/>
          </a:fillRef>
          <a:effectRef idx="0">
            <a:schemeClr val="accent1"/>
          </a:effectRef>
          <a:fontRef idx="minor">
            <a:schemeClr val="tx1"/>
          </a:fontRef>
        </p:style>
      </p:cxnSp>
      <p:sp>
        <p:nvSpPr>
          <p:cNvPr id="291" name="TextBox 290">
            <a:extLst>
              <a:ext uri="{FF2B5EF4-FFF2-40B4-BE49-F238E27FC236}">
                <a16:creationId xmlns:a16="http://schemas.microsoft.com/office/drawing/2014/main" id="{4428CC01-896B-4451-A535-2B03577BB6CC}"/>
              </a:ext>
            </a:extLst>
          </p:cNvPr>
          <p:cNvSpPr txBox="1"/>
          <p:nvPr/>
        </p:nvSpPr>
        <p:spPr>
          <a:xfrm rot="10800000" flipV="1">
            <a:off x="26647913" y="16497820"/>
            <a:ext cx="6841279" cy="5509200"/>
          </a:xfrm>
          <a:prstGeom prst="rect">
            <a:avLst/>
          </a:prstGeom>
          <a:noFill/>
        </p:spPr>
        <p:txBody>
          <a:bodyPr wrap="square" rtlCol="0">
            <a:spAutoFit/>
          </a:bodyPr>
          <a:lstStyle/>
          <a:p>
            <a:pPr marL="457200" indent="-457200">
              <a:buFont typeface="Arial" panose="020B0604020202020204" pitchFamily="34" charset="0"/>
              <a:buChar char="•"/>
            </a:pPr>
            <a:r>
              <a:rPr lang="en-US" sz="3200" dirty="0"/>
              <a:t>Animated to model five of the particles in the eight-body system (</a:t>
            </a:r>
            <a:r>
              <a:rPr lang="en-US" sz="3200" i="0" dirty="0">
                <a:solidFill>
                  <a:srgbClr val="282829"/>
                </a:solidFill>
                <a:effectLst/>
                <a:latin typeface="-apple-system"/>
              </a:rPr>
              <a:t>~</a:t>
            </a:r>
            <a:r>
              <a:rPr lang="en-US" sz="3200" dirty="0"/>
              <a:t>6.5k seconds, </a:t>
            </a:r>
            <a:r>
              <a:rPr lang="en-US" sz="3200" i="0" dirty="0">
                <a:solidFill>
                  <a:srgbClr val="282829"/>
                </a:solidFill>
                <a:effectLst/>
                <a:latin typeface="-apple-system"/>
              </a:rPr>
              <a:t>~330k data points)</a:t>
            </a:r>
            <a:endParaRPr lang="en-US" sz="3200" dirty="0"/>
          </a:p>
          <a:p>
            <a:pPr marL="457200" indent="-457200">
              <a:buFont typeface="Arial" panose="020B0604020202020204" pitchFamily="34" charset="0"/>
              <a:buChar char="•"/>
            </a:pPr>
            <a:r>
              <a:rPr lang="en-US" sz="3200" dirty="0"/>
              <a:t>blue/purple particle binary gets separated by close interactions (</a:t>
            </a:r>
            <a:r>
              <a:rPr lang="en-US" sz="3200" i="0" dirty="0">
                <a:solidFill>
                  <a:srgbClr val="282829"/>
                </a:solidFill>
                <a:effectLst/>
                <a:latin typeface="-apple-system"/>
              </a:rPr>
              <a:t>~</a:t>
            </a:r>
            <a:r>
              <a:rPr lang="en-US" sz="3200" dirty="0"/>
              <a:t>3.1k sec) and eventually yields a blue/red particle binary</a:t>
            </a:r>
          </a:p>
          <a:p>
            <a:pPr marL="457200" indent="-457200">
              <a:buFont typeface="Arial" panose="020B0604020202020204" pitchFamily="34" charset="0"/>
              <a:buChar char="•"/>
            </a:pPr>
            <a:r>
              <a:rPr lang="en-US" sz="3200" dirty="0"/>
              <a:t>Absence of pseudo-force commonly found in other integrators allows for the modeling of these binary captures/transfers</a:t>
            </a:r>
          </a:p>
        </p:txBody>
      </p:sp>
      <p:sp>
        <p:nvSpPr>
          <p:cNvPr id="301" name="TextBox 300">
            <a:extLst>
              <a:ext uri="{FF2B5EF4-FFF2-40B4-BE49-F238E27FC236}">
                <a16:creationId xmlns:a16="http://schemas.microsoft.com/office/drawing/2014/main" id="{389876AF-EB53-4DBB-9162-DA2393B786DD}"/>
              </a:ext>
            </a:extLst>
          </p:cNvPr>
          <p:cNvSpPr txBox="1"/>
          <p:nvPr/>
        </p:nvSpPr>
        <p:spPr>
          <a:xfrm>
            <a:off x="12039710" y="14125304"/>
            <a:ext cx="13751715" cy="6001643"/>
          </a:xfrm>
          <a:prstGeom prst="rect">
            <a:avLst/>
          </a:prstGeom>
          <a:noFill/>
        </p:spPr>
        <p:txBody>
          <a:bodyPr wrap="square" rtlCol="0">
            <a:spAutoFit/>
          </a:bodyPr>
          <a:lstStyle/>
          <a:p>
            <a:r>
              <a:rPr lang="en-US" sz="3200" dirty="0"/>
              <a:t>Next, it was decided to plots specific test cases of the two and three body problem under the leapfrog scheme (computed with C, plotted in Python). The computation was done between each pair of particles in the system, instead of relying on holistic system approximations, improving the accuracy of the program, while also increasing the computation time required to create the location and energy data files.</a:t>
            </a:r>
          </a:p>
          <a:p>
            <a:endParaRPr lang="en-US" sz="3200" dirty="0"/>
          </a:p>
          <a:p>
            <a:r>
              <a:rPr lang="en-US" sz="3200" b="1" u="sng" dirty="0"/>
              <a:t>Integrator Weaknesses</a:t>
            </a:r>
            <a:endParaRPr lang="en-US" sz="3200" u="sng" dirty="0"/>
          </a:p>
          <a:p>
            <a:pPr marL="457200" indent="-457200">
              <a:buFont typeface="Arial" panose="020B0604020202020204" pitchFamily="34" charset="0"/>
              <a:buChar char="•"/>
            </a:pPr>
            <a:r>
              <a:rPr lang="en-US" sz="3200" dirty="0"/>
              <a:t>Fixed time step (dt) makes it possible to miss finer levels of physical interaction when particles are near each other</a:t>
            </a:r>
          </a:p>
          <a:p>
            <a:pPr marL="457200" indent="-457200">
              <a:buFont typeface="Arial" panose="020B0604020202020204" pitchFamily="34" charset="0"/>
              <a:buChar char="•"/>
            </a:pPr>
            <a:r>
              <a:rPr lang="en-US" sz="3200" dirty="0"/>
              <a:t>“Total Energy” plot is sinusoidal instead of being constant</a:t>
            </a:r>
          </a:p>
          <a:p>
            <a:pPr marL="457200" indent="-457200">
              <a:buFont typeface="Arial" panose="020B0604020202020204" pitchFamily="34" charset="0"/>
              <a:buChar char="•"/>
            </a:pPr>
            <a:r>
              <a:rPr lang="en-US" sz="3200" dirty="0"/>
              <a:t>Hard-coded nature of this version of the code limits tests to two/three bodies</a:t>
            </a:r>
          </a:p>
        </p:txBody>
      </p:sp>
      <p:sp>
        <p:nvSpPr>
          <p:cNvPr id="33" name="TextBox 32"/>
          <p:cNvSpPr txBox="1"/>
          <p:nvPr/>
        </p:nvSpPr>
        <p:spPr>
          <a:xfrm>
            <a:off x="7612380" y="9464040"/>
            <a:ext cx="184731" cy="369332"/>
          </a:xfrm>
          <a:prstGeom prst="rect">
            <a:avLst/>
          </a:prstGeom>
          <a:noFill/>
        </p:spPr>
        <p:txBody>
          <a:bodyPr wrap="none" rtlCol="0">
            <a:spAutoFit/>
          </a:bodyPr>
          <a:lstStyle/>
          <a:p>
            <a:endParaRPr lang="en-US"/>
          </a:p>
        </p:txBody>
      </p:sp>
      <p:sp>
        <p:nvSpPr>
          <p:cNvPr id="313" name="TextBox 312">
            <a:extLst>
              <a:ext uri="{FF2B5EF4-FFF2-40B4-BE49-F238E27FC236}">
                <a16:creationId xmlns:a16="http://schemas.microsoft.com/office/drawing/2014/main" id="{389876AF-EB53-4DBB-9162-DA2393B786DD}"/>
              </a:ext>
            </a:extLst>
          </p:cNvPr>
          <p:cNvSpPr txBox="1"/>
          <p:nvPr/>
        </p:nvSpPr>
        <p:spPr>
          <a:xfrm>
            <a:off x="655532" y="4572000"/>
            <a:ext cx="10583094" cy="14865608"/>
          </a:xfrm>
          <a:prstGeom prst="rect">
            <a:avLst/>
          </a:prstGeom>
          <a:noFill/>
        </p:spPr>
        <p:txBody>
          <a:bodyPr wrap="square" rtlCol="0">
            <a:spAutoFit/>
          </a:bodyPr>
          <a:lstStyle/>
          <a:p>
            <a:r>
              <a:rPr lang="en-US" sz="3200" dirty="0"/>
              <a:t>The field of computational particle modeling has proven</a:t>
            </a:r>
          </a:p>
          <a:p>
            <a:r>
              <a:rPr lang="en-US" sz="3200" dirty="0"/>
              <a:t>imperative in initializing and controlling the motion of particles</a:t>
            </a:r>
          </a:p>
          <a:p>
            <a:r>
              <a:rPr lang="en-US" sz="3200" dirty="0"/>
              <a:t>in plasma machines like tokamaks and stellarators. Physicists</a:t>
            </a:r>
          </a:p>
          <a:p>
            <a:r>
              <a:rPr lang="en-US" sz="3200" dirty="0"/>
              <a:t>have obtained a firm understanding of smaller particle systems,</a:t>
            </a:r>
          </a:p>
          <a:p>
            <a:r>
              <a:rPr lang="en-US" sz="3200" dirty="0"/>
              <a:t>like the “Two-Body Problem”, as well as massive ones, from the</a:t>
            </a:r>
          </a:p>
          <a:p>
            <a:r>
              <a:rPr lang="en-US" sz="3200" dirty="0"/>
              <a:t>empirical data from galaxies. The gravitating systems of the</a:t>
            </a:r>
          </a:p>
          <a:p>
            <a:r>
              <a:rPr lang="en-US" sz="3200" dirty="0"/>
              <a:t>tens, hundreds, and thousands range, however, still introduce</a:t>
            </a:r>
          </a:p>
          <a:p>
            <a:r>
              <a:rPr lang="en-US" sz="3200" dirty="0"/>
              <a:t>an element of uncertainty. In order to better understand the</a:t>
            </a:r>
          </a:p>
          <a:p>
            <a:r>
              <a:rPr lang="en-US" sz="3200" dirty="0"/>
              <a:t>nature of these particle interactions, we decided to design a</a:t>
            </a:r>
          </a:p>
          <a:p>
            <a:r>
              <a:rPr lang="en-US" sz="3200" dirty="0"/>
              <a:t>symplectic integrator under the leapfrog scheme to model the</a:t>
            </a:r>
          </a:p>
          <a:p>
            <a:r>
              <a:rPr lang="en-US" sz="3200" dirty="0"/>
              <a:t>location and energies of self-gravitating systems.</a:t>
            </a:r>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r>
              <a:rPr lang="en-US" sz="3200" dirty="0"/>
              <a:t>To improve the accuracy of our integrator, we also implemented an adaptive time-stepping algorithm in our C code that reduces the time step whenever at least one particle is moving too fast and increases the time step whenever every particle is moving slowly. Finally, we worked to animate the plots, finally being able to demonstrate the motion of five of the particles in the eight-body test  traversing about 330,000 data points in less than 10 seconds, giving users a reliable framework to observe the results of their simulations. </a:t>
            </a:r>
          </a:p>
        </p:txBody>
      </p:sp>
      <p:sp>
        <p:nvSpPr>
          <p:cNvPr id="63" name="TextBox 62"/>
          <p:cNvSpPr txBox="1"/>
          <p:nvPr/>
        </p:nvSpPr>
        <p:spPr>
          <a:xfrm>
            <a:off x="40142160" y="2788920"/>
            <a:ext cx="184731" cy="369332"/>
          </a:xfrm>
          <a:prstGeom prst="rect">
            <a:avLst/>
          </a:prstGeom>
          <a:noFill/>
        </p:spPr>
        <p:txBody>
          <a:bodyPr wrap="none" rtlCol="0">
            <a:spAutoFit/>
          </a:bodyPr>
          <a:lstStyle/>
          <a:p>
            <a:endParaRPr lang="en-US" dirty="0"/>
          </a:p>
        </p:txBody>
      </p:sp>
      <p:sp>
        <p:nvSpPr>
          <p:cNvPr id="52" name="TextBox 51">
            <a:extLst>
              <a:ext uri="{FF2B5EF4-FFF2-40B4-BE49-F238E27FC236}">
                <a16:creationId xmlns:a16="http://schemas.microsoft.com/office/drawing/2014/main" id="{A51F30D7-8240-4818-A2CE-87DDC9D9F46E}"/>
              </a:ext>
            </a:extLst>
          </p:cNvPr>
          <p:cNvSpPr txBox="1"/>
          <p:nvPr/>
        </p:nvSpPr>
        <p:spPr>
          <a:xfrm>
            <a:off x="26647912" y="11700570"/>
            <a:ext cx="12899888" cy="3539430"/>
          </a:xfrm>
          <a:prstGeom prst="rect">
            <a:avLst/>
          </a:prstGeom>
          <a:noFill/>
        </p:spPr>
        <p:txBody>
          <a:bodyPr wrap="square" rtlCol="0">
            <a:spAutoFit/>
          </a:bodyPr>
          <a:lstStyle/>
          <a:p>
            <a:r>
              <a:rPr lang="en-US" sz="3200" dirty="0"/>
              <a:t>Next, the leapfrog integrator code was generalized to plot any number of bodies for a set time interval. As a test, eight particles of equal mass were distributed randomly within a 100-meter sphere and given random velocities within -.1 m/s to 0.1 m/s. The location plot reveals a couple of binary sub-systems and three particle ejections, and the “Combined Energy” curve (purple) in the “Total Energy” plot is fairly level, confirming the improved strength introduced by the adaptive time-stepping.</a:t>
            </a:r>
          </a:p>
        </p:txBody>
      </p:sp>
      <p:pic>
        <p:nvPicPr>
          <p:cNvPr id="8" name="Picture 7">
            <a:extLst>
              <a:ext uri="{FF2B5EF4-FFF2-40B4-BE49-F238E27FC236}">
                <a16:creationId xmlns:a16="http://schemas.microsoft.com/office/drawing/2014/main" id="{39F04C6A-8A81-4FFB-BB6D-497E27120C8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667" b="95667" l="667" r="96000">
                        <a14:foregroundMark x1="72667" y1="18667" x2="92000" y2="26000"/>
                        <a14:foregroundMark x1="92000" y1="26000" x2="96333" y2="44667"/>
                        <a14:foregroundMark x1="30667" y1="12667" x2="17000" y2="14235"/>
                        <a14:foregroundMark x1="45333" y1="12000" x2="45333" y2="12000"/>
                        <a14:foregroundMark x1="45333" y1="4667" x2="45333" y2="4667"/>
                        <a14:foregroundMark x1="68333" y1="92667" x2="68333" y2="92667"/>
                        <a14:foregroundMark x1="58000" y1="95667" x2="58000" y2="95667"/>
                        <a14:foregroundMark x1="1333" y1="45000" x2="1333" y2="45000"/>
                        <a14:foregroundMark x1="667" y1="47667" x2="667" y2="47667"/>
                        <a14:foregroundMark x1="10604" y1="20231" x2="10333" y2="21000"/>
                        <a14:backgroundMark x1="4667" y1="20667" x2="4667" y2="20667"/>
                        <a14:backgroundMark x1="7957" y1="20194" x2="2667" y2="28333"/>
                        <a14:backgroundMark x1="14333" y1="12667" x2="12515" y2="15394"/>
                        <a14:backgroundMark x1="3000" y1="23667" x2="667" y2="32000"/>
                        <a14:backgroundMark x1="13333" y1="12667" x2="8667" y2="19000"/>
                        <a14:backgroundMark x1="28667" y1="93667" x2="26667" y2="93667"/>
                      </a14:backgroundRemoval>
                    </a14:imgEffect>
                  </a14:imgLayer>
                </a14:imgProps>
              </a:ext>
            </a:extLst>
          </a:blip>
          <a:stretch>
            <a:fillRect/>
          </a:stretch>
        </p:blipFill>
        <p:spPr>
          <a:xfrm>
            <a:off x="37109400" y="379493"/>
            <a:ext cx="2353332" cy="2353332"/>
          </a:xfrm>
          <a:prstGeom prst="rect">
            <a:avLst/>
          </a:prstGeom>
        </p:spPr>
      </p:pic>
      <p:pic>
        <p:nvPicPr>
          <p:cNvPr id="6" name="Picture 5">
            <a:extLst>
              <a:ext uri="{FF2B5EF4-FFF2-40B4-BE49-F238E27FC236}">
                <a16:creationId xmlns:a16="http://schemas.microsoft.com/office/drawing/2014/main" id="{1071D26C-7C0A-4093-A08F-707C06CB5603}"/>
              </a:ext>
            </a:extLst>
          </p:cNvPr>
          <p:cNvPicPr>
            <a:picLocks noChangeAspect="1"/>
          </p:cNvPicPr>
          <p:nvPr/>
        </p:nvPicPr>
        <p:blipFill>
          <a:blip r:embed="rId5"/>
          <a:stretch>
            <a:fillRect/>
          </a:stretch>
        </p:blipFill>
        <p:spPr>
          <a:xfrm>
            <a:off x="5559476" y="21304173"/>
            <a:ext cx="5625400" cy="6499814"/>
          </a:xfrm>
          <a:prstGeom prst="rect">
            <a:avLst/>
          </a:prstGeom>
        </p:spPr>
      </p:pic>
      <p:pic>
        <p:nvPicPr>
          <p:cNvPr id="12" name="Picture 11">
            <a:extLst>
              <a:ext uri="{FF2B5EF4-FFF2-40B4-BE49-F238E27FC236}">
                <a16:creationId xmlns:a16="http://schemas.microsoft.com/office/drawing/2014/main" id="{EC9C64A8-C7F6-47E0-85B4-D7EAB48CAAF4}"/>
              </a:ext>
            </a:extLst>
          </p:cNvPr>
          <p:cNvPicPr>
            <a:picLocks noChangeAspect="1"/>
          </p:cNvPicPr>
          <p:nvPr/>
        </p:nvPicPr>
        <p:blipFill>
          <a:blip r:embed="rId6"/>
          <a:stretch>
            <a:fillRect/>
          </a:stretch>
        </p:blipFill>
        <p:spPr>
          <a:xfrm>
            <a:off x="15403722" y="5410200"/>
            <a:ext cx="10522950" cy="7944382"/>
          </a:xfrm>
          <a:prstGeom prst="rect">
            <a:avLst/>
          </a:prstGeom>
        </p:spPr>
      </p:pic>
      <p:pic>
        <p:nvPicPr>
          <p:cNvPr id="14" name="Picture 13">
            <a:extLst>
              <a:ext uri="{FF2B5EF4-FFF2-40B4-BE49-F238E27FC236}">
                <a16:creationId xmlns:a16="http://schemas.microsoft.com/office/drawing/2014/main" id="{C9E4CC2A-41AC-4725-97A2-B8473AF48039}"/>
              </a:ext>
            </a:extLst>
          </p:cNvPr>
          <p:cNvPicPr>
            <a:picLocks noChangeAspect="1"/>
          </p:cNvPicPr>
          <p:nvPr/>
        </p:nvPicPr>
        <p:blipFill>
          <a:blip r:embed="rId7"/>
          <a:stretch>
            <a:fillRect/>
          </a:stretch>
        </p:blipFill>
        <p:spPr>
          <a:xfrm>
            <a:off x="30014734" y="4809586"/>
            <a:ext cx="9380666" cy="6823453"/>
          </a:xfrm>
          <a:prstGeom prst="rect">
            <a:avLst/>
          </a:prstGeom>
        </p:spPr>
      </p:pic>
      <p:sp>
        <p:nvSpPr>
          <p:cNvPr id="24" name="TextBox 23">
            <a:extLst>
              <a:ext uri="{FF2B5EF4-FFF2-40B4-BE49-F238E27FC236}">
                <a16:creationId xmlns:a16="http://schemas.microsoft.com/office/drawing/2014/main" id="{7073A7F2-7CBD-4097-AAF2-16B8EA42EADB}"/>
              </a:ext>
            </a:extLst>
          </p:cNvPr>
          <p:cNvSpPr txBox="1"/>
          <p:nvPr/>
        </p:nvSpPr>
        <p:spPr>
          <a:xfrm>
            <a:off x="26750545" y="5362320"/>
            <a:ext cx="3067310" cy="2677656"/>
          </a:xfrm>
          <a:prstGeom prst="rect">
            <a:avLst/>
          </a:prstGeom>
          <a:noFill/>
          <a:ln>
            <a:solidFill>
              <a:schemeClr val="tx1"/>
            </a:solidFill>
          </a:ln>
        </p:spPr>
        <p:txBody>
          <a:bodyPr wrap="square" rtlCol="0">
            <a:spAutoFit/>
          </a:bodyPr>
          <a:lstStyle/>
          <a:p>
            <a:pPr algn="ctr"/>
            <a:r>
              <a:rPr lang="en-US" sz="2400" b="1" u="sng" dirty="0"/>
              <a:t>Location, KE, PE Key</a:t>
            </a:r>
          </a:p>
          <a:p>
            <a:pPr algn="ctr"/>
            <a:r>
              <a:rPr lang="en-US" sz="2400" dirty="0"/>
              <a:t>Each curve represents the path/behavior of a different particle, with the eight different colors corresponding across the three plots</a:t>
            </a:r>
          </a:p>
        </p:txBody>
      </p:sp>
      <p:sp>
        <p:nvSpPr>
          <p:cNvPr id="29" name="TextBox 28">
            <a:extLst>
              <a:ext uri="{FF2B5EF4-FFF2-40B4-BE49-F238E27FC236}">
                <a16:creationId xmlns:a16="http://schemas.microsoft.com/office/drawing/2014/main" id="{3B13230B-7040-44C1-9FF1-83C5CA7BCCFE}"/>
              </a:ext>
            </a:extLst>
          </p:cNvPr>
          <p:cNvSpPr txBox="1"/>
          <p:nvPr/>
        </p:nvSpPr>
        <p:spPr>
          <a:xfrm>
            <a:off x="26714985" y="9062648"/>
            <a:ext cx="3265880" cy="1938992"/>
          </a:xfrm>
          <a:prstGeom prst="rect">
            <a:avLst/>
          </a:prstGeom>
          <a:noFill/>
          <a:ln>
            <a:solidFill>
              <a:schemeClr val="tx1"/>
            </a:solidFill>
          </a:ln>
        </p:spPr>
        <p:txBody>
          <a:bodyPr wrap="square" rtlCol="0">
            <a:spAutoFit/>
          </a:bodyPr>
          <a:lstStyle/>
          <a:p>
            <a:pPr algn="ctr"/>
            <a:r>
              <a:rPr lang="en-US" sz="2400" b="1" u="sng" dirty="0"/>
              <a:t>Total Energy Key</a:t>
            </a:r>
            <a:r>
              <a:rPr lang="en-US" sz="2400" u="sng" dirty="0"/>
              <a:t> </a:t>
            </a:r>
          </a:p>
          <a:p>
            <a:r>
              <a:rPr lang="en-US" sz="2400" dirty="0"/>
              <a:t>Orange/Green – Total Kinetic/Potential Energy</a:t>
            </a:r>
          </a:p>
          <a:p>
            <a:r>
              <a:rPr lang="en-US" sz="2400" dirty="0"/>
              <a:t>Blue - Combined Energy (Potential + Kinetic)</a:t>
            </a:r>
          </a:p>
        </p:txBody>
      </p:sp>
      <p:sp>
        <p:nvSpPr>
          <p:cNvPr id="2" name="TextBox 1">
            <a:extLst>
              <a:ext uri="{FF2B5EF4-FFF2-40B4-BE49-F238E27FC236}">
                <a16:creationId xmlns:a16="http://schemas.microsoft.com/office/drawing/2014/main" id="{DE17EA4B-2EDC-4669-83F8-182B676EDD4A}"/>
              </a:ext>
            </a:extLst>
          </p:cNvPr>
          <p:cNvSpPr txBox="1"/>
          <p:nvPr/>
        </p:nvSpPr>
        <p:spPr>
          <a:xfrm>
            <a:off x="34061400" y="16439545"/>
            <a:ext cx="5559438" cy="461665"/>
          </a:xfrm>
          <a:prstGeom prst="rect">
            <a:avLst/>
          </a:prstGeom>
          <a:noFill/>
        </p:spPr>
        <p:txBody>
          <a:bodyPr wrap="square" rtlCol="0">
            <a:spAutoFit/>
          </a:bodyPr>
          <a:lstStyle/>
          <a:p>
            <a:pPr algn="ctr"/>
            <a:r>
              <a:rPr lang="en-US" sz="2400" b="1" u="sng" dirty="0"/>
              <a:t>Animated 8-Body Location Plot (5 Particles)</a:t>
            </a:r>
            <a:endParaRPr lang="en-US" sz="2400" u="sng" dirty="0"/>
          </a:p>
        </p:txBody>
      </p:sp>
      <p:sp>
        <p:nvSpPr>
          <p:cNvPr id="23" name="TextBox 22">
            <a:extLst>
              <a:ext uri="{FF2B5EF4-FFF2-40B4-BE49-F238E27FC236}">
                <a16:creationId xmlns:a16="http://schemas.microsoft.com/office/drawing/2014/main" id="{DD1A93F0-F90E-4C30-8D45-6B234CAAD534}"/>
              </a:ext>
            </a:extLst>
          </p:cNvPr>
          <p:cNvSpPr txBox="1"/>
          <p:nvPr/>
        </p:nvSpPr>
        <p:spPr>
          <a:xfrm>
            <a:off x="35509200" y="4360726"/>
            <a:ext cx="3294371" cy="461665"/>
          </a:xfrm>
          <a:prstGeom prst="rect">
            <a:avLst/>
          </a:prstGeom>
          <a:noFill/>
        </p:spPr>
        <p:txBody>
          <a:bodyPr wrap="square" rtlCol="0">
            <a:spAutoFit/>
          </a:bodyPr>
          <a:lstStyle/>
          <a:p>
            <a:pPr algn="ctr"/>
            <a:r>
              <a:rPr lang="en-US" sz="2400" b="1" u="sng" dirty="0"/>
              <a:t>8-Body KE/PE Plots</a:t>
            </a:r>
            <a:endParaRPr lang="en-US" sz="2400" u="sng" dirty="0"/>
          </a:p>
        </p:txBody>
      </p:sp>
      <p:sp>
        <p:nvSpPr>
          <p:cNvPr id="30" name="TextBox 29">
            <a:extLst>
              <a:ext uri="{FF2B5EF4-FFF2-40B4-BE49-F238E27FC236}">
                <a16:creationId xmlns:a16="http://schemas.microsoft.com/office/drawing/2014/main" id="{31D09F5B-34AE-4790-8B13-DE127E349541}"/>
              </a:ext>
            </a:extLst>
          </p:cNvPr>
          <p:cNvSpPr txBox="1"/>
          <p:nvPr/>
        </p:nvSpPr>
        <p:spPr>
          <a:xfrm>
            <a:off x="30767029" y="4343400"/>
            <a:ext cx="3294371" cy="461665"/>
          </a:xfrm>
          <a:prstGeom prst="rect">
            <a:avLst/>
          </a:prstGeom>
          <a:noFill/>
        </p:spPr>
        <p:txBody>
          <a:bodyPr wrap="square" rtlCol="0">
            <a:spAutoFit/>
          </a:bodyPr>
          <a:lstStyle/>
          <a:p>
            <a:pPr algn="ctr"/>
            <a:r>
              <a:rPr lang="en-US" sz="2400" b="1" u="sng" dirty="0"/>
              <a:t>8-Body Location Plot</a:t>
            </a:r>
            <a:endParaRPr lang="en-US" sz="2400" u="sng" dirty="0"/>
          </a:p>
        </p:txBody>
      </p:sp>
      <p:sp>
        <p:nvSpPr>
          <p:cNvPr id="31" name="TextBox 30">
            <a:extLst>
              <a:ext uri="{FF2B5EF4-FFF2-40B4-BE49-F238E27FC236}">
                <a16:creationId xmlns:a16="http://schemas.microsoft.com/office/drawing/2014/main" id="{567B584D-8FB1-462E-86AC-7CAF6D9658F1}"/>
              </a:ext>
            </a:extLst>
          </p:cNvPr>
          <p:cNvSpPr txBox="1"/>
          <p:nvPr/>
        </p:nvSpPr>
        <p:spPr>
          <a:xfrm>
            <a:off x="6290596" y="20955000"/>
            <a:ext cx="4264343" cy="461665"/>
          </a:xfrm>
          <a:prstGeom prst="rect">
            <a:avLst/>
          </a:prstGeom>
          <a:noFill/>
        </p:spPr>
        <p:txBody>
          <a:bodyPr wrap="square" rtlCol="0">
            <a:spAutoFit/>
          </a:bodyPr>
          <a:lstStyle/>
          <a:p>
            <a:pPr algn="ctr"/>
            <a:r>
              <a:rPr lang="en-US" sz="2400" b="1" dirty="0"/>
              <a:t>SHM Location and Energy Plots</a:t>
            </a:r>
            <a:endParaRPr lang="en-US" sz="2400" dirty="0"/>
          </a:p>
        </p:txBody>
      </p:sp>
      <p:sp>
        <p:nvSpPr>
          <p:cNvPr id="37" name="TextBox 36">
            <a:extLst>
              <a:ext uri="{FF2B5EF4-FFF2-40B4-BE49-F238E27FC236}">
                <a16:creationId xmlns:a16="http://schemas.microsoft.com/office/drawing/2014/main" id="{59461A65-171C-42A3-BD0E-2CB714FD498C}"/>
              </a:ext>
            </a:extLst>
          </p:cNvPr>
          <p:cNvSpPr txBox="1"/>
          <p:nvPr/>
        </p:nvSpPr>
        <p:spPr>
          <a:xfrm>
            <a:off x="16042957" y="4872335"/>
            <a:ext cx="4264343" cy="461665"/>
          </a:xfrm>
          <a:prstGeom prst="rect">
            <a:avLst/>
          </a:prstGeom>
          <a:noFill/>
        </p:spPr>
        <p:txBody>
          <a:bodyPr wrap="square" rtlCol="0">
            <a:spAutoFit/>
          </a:bodyPr>
          <a:lstStyle/>
          <a:p>
            <a:pPr algn="ctr"/>
            <a:r>
              <a:rPr lang="en-US" sz="2400" b="1" u="sng" dirty="0"/>
              <a:t>2- and 3-Body Location Plots</a:t>
            </a:r>
          </a:p>
        </p:txBody>
      </p:sp>
      <p:sp>
        <p:nvSpPr>
          <p:cNvPr id="40" name="TextBox 39">
            <a:extLst>
              <a:ext uri="{FF2B5EF4-FFF2-40B4-BE49-F238E27FC236}">
                <a16:creationId xmlns:a16="http://schemas.microsoft.com/office/drawing/2014/main" id="{8BFB3C10-C8D1-497F-BEED-A0E252BCECF9}"/>
              </a:ext>
            </a:extLst>
          </p:cNvPr>
          <p:cNvSpPr txBox="1"/>
          <p:nvPr/>
        </p:nvSpPr>
        <p:spPr>
          <a:xfrm>
            <a:off x="21564600" y="4814467"/>
            <a:ext cx="4264343" cy="461665"/>
          </a:xfrm>
          <a:prstGeom prst="rect">
            <a:avLst/>
          </a:prstGeom>
          <a:noFill/>
        </p:spPr>
        <p:txBody>
          <a:bodyPr wrap="square" rtlCol="0">
            <a:spAutoFit/>
          </a:bodyPr>
          <a:lstStyle/>
          <a:p>
            <a:pPr algn="ctr"/>
            <a:r>
              <a:rPr lang="en-US" sz="2400" b="1" u="sng" dirty="0"/>
              <a:t>2- and 3-Body Energy Plots</a:t>
            </a:r>
          </a:p>
        </p:txBody>
      </p:sp>
      <p:pic>
        <p:nvPicPr>
          <p:cNvPr id="42" name="Picture 41">
            <a:extLst>
              <a:ext uri="{FF2B5EF4-FFF2-40B4-BE49-F238E27FC236}">
                <a16:creationId xmlns:a16="http://schemas.microsoft.com/office/drawing/2014/main" id="{2CAC95E9-6B20-4B06-9E29-0548D0003803}"/>
              </a:ext>
            </a:extLst>
          </p:cNvPr>
          <p:cNvPicPr>
            <a:picLocks noChangeAspect="1"/>
          </p:cNvPicPr>
          <p:nvPr/>
        </p:nvPicPr>
        <p:blipFill>
          <a:blip r:embed="rId8"/>
          <a:stretch>
            <a:fillRect/>
          </a:stretch>
        </p:blipFill>
        <p:spPr>
          <a:xfrm>
            <a:off x="1164783" y="10210800"/>
            <a:ext cx="9470047" cy="4134810"/>
          </a:xfrm>
          <a:prstGeom prst="rect">
            <a:avLst/>
          </a:prstGeom>
        </p:spPr>
      </p:pic>
      <p:sp>
        <p:nvSpPr>
          <p:cNvPr id="43" name="TextBox 42">
            <a:extLst>
              <a:ext uri="{FF2B5EF4-FFF2-40B4-BE49-F238E27FC236}">
                <a16:creationId xmlns:a16="http://schemas.microsoft.com/office/drawing/2014/main" id="{11B8C191-E31F-46DD-901E-04221C09D365}"/>
              </a:ext>
            </a:extLst>
          </p:cNvPr>
          <p:cNvSpPr txBox="1"/>
          <p:nvPr/>
        </p:nvSpPr>
        <p:spPr>
          <a:xfrm>
            <a:off x="12039709" y="6359508"/>
            <a:ext cx="3146843" cy="1938992"/>
          </a:xfrm>
          <a:prstGeom prst="rect">
            <a:avLst/>
          </a:prstGeom>
          <a:noFill/>
          <a:ln>
            <a:solidFill>
              <a:schemeClr val="tx1"/>
            </a:solidFill>
          </a:ln>
        </p:spPr>
        <p:txBody>
          <a:bodyPr wrap="square" rtlCol="0">
            <a:spAutoFit/>
          </a:bodyPr>
          <a:lstStyle/>
          <a:p>
            <a:pPr algn="ctr"/>
            <a:r>
              <a:rPr lang="en-US" sz="2400" b="1" u="sng" dirty="0"/>
              <a:t>Location Plot Key</a:t>
            </a:r>
          </a:p>
          <a:p>
            <a:pPr algn="ctr"/>
            <a:r>
              <a:rPr lang="en-US" sz="2400" dirty="0"/>
              <a:t>Each curve (Red, Green, Blue) represents the path/behavior of a different particle.</a:t>
            </a:r>
          </a:p>
        </p:txBody>
      </p:sp>
      <p:sp>
        <p:nvSpPr>
          <p:cNvPr id="44" name="TextBox 43">
            <a:extLst>
              <a:ext uri="{FF2B5EF4-FFF2-40B4-BE49-F238E27FC236}">
                <a16:creationId xmlns:a16="http://schemas.microsoft.com/office/drawing/2014/main" id="{443D321E-4337-441C-A4FF-D655A03B4DA2}"/>
              </a:ext>
            </a:extLst>
          </p:cNvPr>
          <p:cNvSpPr txBox="1"/>
          <p:nvPr/>
        </p:nvSpPr>
        <p:spPr>
          <a:xfrm>
            <a:off x="12005840" y="10432192"/>
            <a:ext cx="3364013" cy="1938992"/>
          </a:xfrm>
          <a:prstGeom prst="rect">
            <a:avLst/>
          </a:prstGeom>
          <a:noFill/>
          <a:ln>
            <a:solidFill>
              <a:schemeClr val="tx1"/>
            </a:solidFill>
          </a:ln>
        </p:spPr>
        <p:txBody>
          <a:bodyPr wrap="square" rtlCol="0">
            <a:spAutoFit/>
          </a:bodyPr>
          <a:lstStyle/>
          <a:p>
            <a:pPr algn="ctr"/>
            <a:r>
              <a:rPr lang="en-US" sz="2400" b="1" u="sng" dirty="0"/>
              <a:t>Total Energy Key</a:t>
            </a:r>
            <a:r>
              <a:rPr lang="en-US" sz="2400" u="sng" dirty="0"/>
              <a:t> </a:t>
            </a:r>
          </a:p>
          <a:p>
            <a:r>
              <a:rPr lang="en-US" sz="2400" dirty="0"/>
              <a:t>Orange/Green – Total Kinetic/Potential Energy</a:t>
            </a:r>
          </a:p>
          <a:p>
            <a:r>
              <a:rPr lang="en-US" sz="2400" dirty="0"/>
              <a:t>Blue - Combined Energy (Potential + Kinetic)</a:t>
            </a:r>
          </a:p>
        </p:txBody>
      </p:sp>
      <p:sp>
        <p:nvSpPr>
          <p:cNvPr id="7" name="TextBox 6">
            <a:extLst>
              <a:ext uri="{FF2B5EF4-FFF2-40B4-BE49-F238E27FC236}">
                <a16:creationId xmlns:a16="http://schemas.microsoft.com/office/drawing/2014/main" id="{F9D02FD8-D232-4559-84DE-19265F9AD9D7}"/>
              </a:ext>
            </a:extLst>
          </p:cNvPr>
          <p:cNvSpPr txBox="1"/>
          <p:nvPr/>
        </p:nvSpPr>
        <p:spPr>
          <a:xfrm>
            <a:off x="11529066" y="10210800"/>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96330FE5-6942-4CEB-937F-C5B8C89F8D29}"/>
              </a:ext>
            </a:extLst>
          </p:cNvPr>
          <p:cNvSpPr txBox="1"/>
          <p:nvPr/>
        </p:nvSpPr>
        <p:spPr>
          <a:xfrm>
            <a:off x="10321485" y="9787454"/>
            <a:ext cx="457200" cy="369332"/>
          </a:xfrm>
          <a:prstGeom prst="rect">
            <a:avLst/>
          </a:prstGeom>
          <a:noFill/>
        </p:spPr>
        <p:txBody>
          <a:bodyPr wrap="square" rtlCol="0">
            <a:spAutoFit/>
          </a:bodyPr>
          <a:lstStyle/>
          <a:p>
            <a:r>
              <a:rPr lang="en-US" dirty="0"/>
              <a:t>[1]</a:t>
            </a:r>
          </a:p>
        </p:txBody>
      </p:sp>
      <p:sp>
        <p:nvSpPr>
          <p:cNvPr id="3" name="object 15">
            <a:extLst>
              <a:ext uri="{FF2B5EF4-FFF2-40B4-BE49-F238E27FC236}">
                <a16:creationId xmlns:a16="http://schemas.microsoft.com/office/drawing/2014/main" id="{90023096-56A6-4B86-8EDA-33E5076ABFEF}"/>
              </a:ext>
            </a:extLst>
          </p:cNvPr>
          <p:cNvSpPr/>
          <p:nvPr/>
        </p:nvSpPr>
        <p:spPr>
          <a:xfrm>
            <a:off x="725556" y="302096"/>
            <a:ext cx="2017644" cy="2468282"/>
          </a:xfrm>
          <a:prstGeom prst="rect">
            <a:avLst/>
          </a:prstGeom>
          <a:blipFill>
            <a:blip r:embed="rId9" cstate="print"/>
            <a:stretch>
              <a:fillRect/>
            </a:stretch>
          </a:blipFill>
        </p:spPr>
        <p:txBody>
          <a:bodyPr wrap="square" lIns="0" tIns="0" rIns="0" bIns="0" rtlCol="0"/>
          <a:lstStyle/>
          <a:p>
            <a:endParaRPr/>
          </a:p>
        </p:txBody>
      </p:sp>
      <p:pic>
        <p:nvPicPr>
          <p:cNvPr id="11" name="Picture 10">
            <a:extLst>
              <a:ext uri="{FF2B5EF4-FFF2-40B4-BE49-F238E27FC236}">
                <a16:creationId xmlns:a16="http://schemas.microsoft.com/office/drawing/2014/main" id="{FE54395F-6320-4BCE-8EC6-166C302F9B6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479032" y="17084438"/>
            <a:ext cx="6096000" cy="4572000"/>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Metropolita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Template>
  <TotalTime>8073</TotalTime>
  <Words>1095</Words>
  <Application>Microsoft Office PowerPoint</Application>
  <PresentationFormat>Custom</PresentationFormat>
  <Paragraphs>79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-apple-system</vt:lpstr>
      <vt:lpstr>Arial</vt:lpstr>
      <vt:lpstr>Calibri</vt:lpstr>
      <vt:lpstr>Calibri Light</vt:lpstr>
      <vt:lpstr>Metropolitan</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Nishant Mishra</cp:lastModifiedBy>
  <cp:revision>338</cp:revision>
  <cp:lastPrinted>2019-09-30T04:44:41Z</cp:lastPrinted>
  <dcterms:created xsi:type="dcterms:W3CDTF">2013-02-10T21:14:48Z</dcterms:created>
  <dcterms:modified xsi:type="dcterms:W3CDTF">2021-03-09T03:39:54Z</dcterms:modified>
</cp:coreProperties>
</file>