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2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4" autoAdjust="0"/>
    <p:restoredTop sz="94749" autoAdjust="0"/>
  </p:normalViewPr>
  <p:slideViewPr>
    <p:cSldViewPr showGuides="1">
      <p:cViewPr>
        <p:scale>
          <a:sx n="112" d="100"/>
          <a:sy n="112" d="100"/>
        </p:scale>
        <p:origin x="1536" y="-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66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32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14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49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59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32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33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66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71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62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2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16232-3CE1-4F6D-9EC9-586EB4A4174B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34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ank\AppData\Local\Microsoft\Windows\Temporary Internet Files\Content.IE5\2TQ3KDDO\1377498_smartphone_icon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991100"/>
            <a:ext cx="13239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hank\AppData\Local\Microsoft\Windows\Temporary Internet Files\Content.IE5\2TQ3KDDO\1377498_smartphone_icon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4991100"/>
            <a:ext cx="13239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hank\AppData\Local\Microsoft\Windows\Temporary Internet Files\Content.IE5\2TQ3KDDO\1377498_smartphone_icon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25" y="4991100"/>
            <a:ext cx="13239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hank\AppData\Local\Microsoft\Windows\Temporary Internet Files\Content.IE5\2TQ3KDDO\1377498_smartphone_icon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25" y="4991100"/>
            <a:ext cx="13239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hank\AppData\Local\Microsoft\Windows\Temporary Internet Files\Content.IE5\SY65LMHF\ss4000e_big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0"/>
            <a:ext cx="3067050" cy="3429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/>
          <p:cNvGrpSpPr/>
          <p:nvPr/>
        </p:nvGrpSpPr>
        <p:grpSpPr>
          <a:xfrm rot="21034508">
            <a:off x="2329009" y="3681163"/>
            <a:ext cx="2295406" cy="1326447"/>
            <a:chOff x="2525924" y="3352800"/>
            <a:chExt cx="3223055" cy="1905000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2590799" y="3352800"/>
              <a:ext cx="2514600" cy="179070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3252786" y="3505200"/>
              <a:ext cx="2309814" cy="17526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 rot="19536214">
              <a:off x="2525924" y="3688812"/>
              <a:ext cx="2461718" cy="530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microsamples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 rot="19387787">
              <a:off x="3339462" y="3811199"/>
              <a:ext cx="2409517" cy="530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  <a:r>
                <a:rPr lang="en-US" dirty="0" smtClean="0"/>
                <a:t>nergy models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 rot="18721010">
            <a:off x="3694652" y="3909989"/>
            <a:ext cx="2295406" cy="1326447"/>
            <a:chOff x="2525924" y="3352800"/>
            <a:chExt cx="3223055" cy="1905000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2590799" y="3352800"/>
              <a:ext cx="2514600" cy="179070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3252786" y="3505200"/>
              <a:ext cx="2309814" cy="17526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 rot="19536214">
              <a:off x="2525924" y="3688812"/>
              <a:ext cx="2461718" cy="530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microsamples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 rot="19387787">
              <a:off x="3339462" y="3811199"/>
              <a:ext cx="2409517" cy="530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  <a:r>
                <a:rPr lang="en-US" dirty="0" smtClean="0"/>
                <a:t>nergy models</a:t>
              </a:r>
              <a:endParaRPr lang="en-US" dirty="0"/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 flipV="1">
            <a:off x="533400" y="3200400"/>
            <a:ext cx="2514600" cy="17907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195387" y="3352800"/>
            <a:ext cx="2309814" cy="1752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9536214">
            <a:off x="533400" y="3821978"/>
            <a:ext cx="1778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microsamples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 rot="19387787">
            <a:off x="1320398" y="3899145"/>
            <a:ext cx="1778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nergy models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 rot="15654071">
            <a:off x="5867399" y="3027530"/>
            <a:ext cx="2971801" cy="1905000"/>
            <a:chOff x="685800" y="3352800"/>
            <a:chExt cx="2971801" cy="1905000"/>
          </a:xfrm>
        </p:grpSpPr>
        <p:cxnSp>
          <p:nvCxnSpPr>
            <p:cNvPr id="37" name="Straight Arrow Connector 36"/>
            <p:cNvCxnSpPr/>
            <p:nvPr/>
          </p:nvCxnSpPr>
          <p:spPr>
            <a:xfrm flipV="1">
              <a:off x="685800" y="3352800"/>
              <a:ext cx="2514600" cy="179070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1347787" y="3505200"/>
              <a:ext cx="2309814" cy="17526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 rot="19536214">
              <a:off x="685800" y="3974378"/>
              <a:ext cx="1778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microsamples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 rot="19387787">
              <a:off x="1472798" y="4051545"/>
              <a:ext cx="1778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  <a:r>
                <a:rPr lang="en-US" dirty="0" smtClean="0"/>
                <a:t>nergy models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44595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402409" y="1371600"/>
            <a:ext cx="4074591" cy="3924301"/>
            <a:chOff x="2402409" y="1371600"/>
            <a:chExt cx="4074591" cy="3924301"/>
          </a:xfrm>
        </p:grpSpPr>
        <p:grpSp>
          <p:nvGrpSpPr>
            <p:cNvPr id="10" name="Group 9"/>
            <p:cNvGrpSpPr/>
            <p:nvPr/>
          </p:nvGrpSpPr>
          <p:grpSpPr>
            <a:xfrm>
              <a:off x="2590800" y="1649056"/>
              <a:ext cx="3886200" cy="636944"/>
              <a:chOff x="2209800" y="685800"/>
              <a:chExt cx="4724400" cy="1032140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3048000" y="1219199"/>
                <a:ext cx="1219200" cy="498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No</a:t>
                </a:r>
                <a:endParaRPr lang="en-US" sz="1400" dirty="0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4618318" y="1219201"/>
                <a:ext cx="1219200" cy="498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Yes</a:t>
                </a:r>
                <a:endParaRPr lang="en-US" sz="14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209800" y="685800"/>
                <a:ext cx="4724400" cy="598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Captures System Dynamics?</a:t>
                </a:r>
                <a:endParaRPr lang="en-US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402409" y="1371600"/>
              <a:ext cx="569391" cy="3924301"/>
              <a:chOff x="1346436" y="1066799"/>
              <a:chExt cx="1290617" cy="4724400"/>
            </a:xfrm>
          </p:grpSpPr>
          <p:grpSp>
            <p:nvGrpSpPr>
              <p:cNvPr id="7" name="Group 6"/>
              <p:cNvGrpSpPr/>
              <p:nvPr/>
            </p:nvGrpSpPr>
            <p:grpSpPr>
              <a:xfrm rot="16200000">
                <a:off x="817317" y="3171368"/>
                <a:ext cx="2941843" cy="697629"/>
                <a:chOff x="3200398" y="1253621"/>
                <a:chExt cx="2941843" cy="697629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3200398" y="1253621"/>
                  <a:ext cx="1219200" cy="6976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No</a:t>
                  </a:r>
                  <a:endParaRPr lang="en-US" sz="1400" dirty="0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4923041" y="1253622"/>
                  <a:ext cx="1219200" cy="697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Yes</a:t>
                  </a:r>
                  <a:endParaRPr lang="en-US" sz="1400" dirty="0"/>
                </a:p>
              </p:txBody>
            </p:sp>
          </p:grpSp>
          <p:sp>
            <p:nvSpPr>
              <p:cNvPr id="9" name="TextBox 8"/>
              <p:cNvSpPr txBox="1"/>
              <p:nvPr/>
            </p:nvSpPr>
            <p:spPr>
              <a:xfrm rot="16200000">
                <a:off x="-597188" y="3010423"/>
                <a:ext cx="4724400" cy="837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Handles Non-</a:t>
                </a:r>
                <a:r>
                  <a:rPr lang="en-US" dirty="0" err="1" smtClean="0"/>
                  <a:t>Linearities</a:t>
                </a:r>
                <a:r>
                  <a:rPr lang="en-US" dirty="0" smtClean="0"/>
                  <a:t>?</a:t>
                </a:r>
                <a:endParaRPr lang="en-US" dirty="0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3048000" y="2247898"/>
              <a:ext cx="1371600" cy="112395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48000" y="3371849"/>
              <a:ext cx="1371600" cy="112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419600" y="2247898"/>
              <a:ext cx="1371600" cy="112395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19600" y="3371849"/>
              <a:ext cx="1371600" cy="112395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0400" y="3620869"/>
              <a:ext cx="990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Not Useful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72000" y="3745468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Control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76600" y="2602468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ML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495800" y="2667000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CALOREE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7933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/>
          <p:cNvGrpSpPr/>
          <p:nvPr/>
        </p:nvGrpSpPr>
        <p:grpSpPr>
          <a:xfrm>
            <a:off x="685800" y="609600"/>
            <a:ext cx="3429000" cy="2362200"/>
            <a:chOff x="685800" y="609600"/>
            <a:chExt cx="3429000" cy="2362200"/>
          </a:xfrm>
        </p:grpSpPr>
        <p:sp>
          <p:nvSpPr>
            <p:cNvPr id="2" name="Oval 1"/>
            <p:cNvSpPr/>
            <p:nvPr/>
          </p:nvSpPr>
          <p:spPr>
            <a:xfrm>
              <a:off x="685800" y="6096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685800" y="2057400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5" name="Straight Arrow Connector 4"/>
            <p:cNvCxnSpPr>
              <a:stCxn id="2" idx="4"/>
              <a:endCxn id="3" idx="0"/>
            </p:cNvCxnSpPr>
            <p:nvPr/>
          </p:nvCxnSpPr>
          <p:spPr>
            <a:xfrm>
              <a:off x="1143000" y="15240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752600" y="6096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4"/>
            </p:cNvCxnSpPr>
            <p:nvPr/>
          </p:nvCxnSpPr>
          <p:spPr>
            <a:xfrm>
              <a:off x="2209800" y="15240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667000" y="1287959"/>
              <a:ext cx="1066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/>
                <a:t>…</a:t>
              </a:r>
              <a:endParaRPr lang="en-US" sz="48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200400" y="6096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200400" y="2057400"/>
              <a:ext cx="914400" cy="9144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4"/>
              <a:endCxn id="14" idx="0"/>
            </p:cNvCxnSpPr>
            <p:nvPr/>
          </p:nvCxnSpPr>
          <p:spPr>
            <a:xfrm>
              <a:off x="3657600" y="15240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685800" y="7620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1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752600" y="7620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2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200400" y="725269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N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85800" y="22098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1752600" y="2057400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752600" y="22098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200400" y="22098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App</a:t>
              </a:r>
            </a:p>
            <a:p>
              <a:pPr algn="ctr"/>
              <a:r>
                <a:rPr lang="en-US" dirty="0" smtClean="0"/>
                <a:t>N</a:t>
              </a:r>
              <a:endParaRPr lang="en-US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2667000" y="3083169"/>
            <a:ext cx="3505200" cy="3767628"/>
            <a:chOff x="2667000" y="3083169"/>
            <a:chExt cx="3505200" cy="3767628"/>
          </a:xfrm>
        </p:grpSpPr>
        <p:sp>
          <p:nvSpPr>
            <p:cNvPr id="43" name="Oval 42"/>
            <p:cNvSpPr/>
            <p:nvPr/>
          </p:nvSpPr>
          <p:spPr>
            <a:xfrm>
              <a:off x="2667000" y="4495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>
              <a:stCxn id="43" idx="4"/>
            </p:cNvCxnSpPr>
            <p:nvPr/>
          </p:nvCxnSpPr>
          <p:spPr>
            <a:xfrm>
              <a:off x="3124200" y="5410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3733800" y="4495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>
              <a:stCxn id="46" idx="4"/>
            </p:cNvCxnSpPr>
            <p:nvPr/>
          </p:nvCxnSpPr>
          <p:spPr>
            <a:xfrm>
              <a:off x="4191000" y="5410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648200" y="5174159"/>
              <a:ext cx="1066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/>
                <a:t>…</a:t>
              </a:r>
              <a:endParaRPr lang="en-US" sz="4800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5181600" y="4495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stCxn id="50" idx="4"/>
            </p:cNvCxnSpPr>
            <p:nvPr/>
          </p:nvCxnSpPr>
          <p:spPr>
            <a:xfrm>
              <a:off x="5638800" y="5410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3733800" y="3083169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/>
            <p:cNvCxnSpPr>
              <a:stCxn id="53" idx="4"/>
              <a:endCxn id="43" idx="0"/>
            </p:cNvCxnSpPr>
            <p:nvPr/>
          </p:nvCxnSpPr>
          <p:spPr>
            <a:xfrm flipH="1">
              <a:off x="3124200" y="3997569"/>
              <a:ext cx="1066800" cy="4982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53" idx="4"/>
              <a:endCxn id="46" idx="0"/>
            </p:cNvCxnSpPr>
            <p:nvPr/>
          </p:nvCxnSpPr>
          <p:spPr>
            <a:xfrm>
              <a:off x="4191000" y="3997569"/>
              <a:ext cx="0" cy="4982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3" idx="4"/>
              <a:endCxn id="50" idx="0"/>
            </p:cNvCxnSpPr>
            <p:nvPr/>
          </p:nvCxnSpPr>
          <p:spPr>
            <a:xfrm>
              <a:off x="4191000" y="3997569"/>
              <a:ext cx="1447800" cy="4982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2667000" y="5936397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667000" y="6088797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3733800" y="5936397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733800" y="6088797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5257800" y="5936397"/>
              <a:ext cx="914400" cy="9144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257800" y="6088797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App</a:t>
              </a:r>
            </a:p>
            <a:p>
              <a:pPr algn="ctr"/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667000" y="4687669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1</a:t>
              </a:r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733800" y="4687669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2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181600" y="4650938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N</a:t>
              </a:r>
              <a:endParaRPr 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505200" y="3200400"/>
              <a:ext cx="1447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Mean,</a:t>
              </a:r>
            </a:p>
            <a:p>
              <a:pPr algn="ctr"/>
              <a:r>
                <a:rPr lang="en-US" dirty="0" smtClean="0"/>
                <a:t>Variance</a:t>
              </a:r>
              <a:endParaRPr lang="en-US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029200" y="609600"/>
            <a:ext cx="3505200" cy="2362200"/>
            <a:chOff x="5029200" y="609600"/>
            <a:chExt cx="3505200" cy="2362200"/>
          </a:xfrm>
        </p:grpSpPr>
        <p:sp>
          <p:nvSpPr>
            <p:cNvPr id="29" name="Oval 28"/>
            <p:cNvSpPr/>
            <p:nvPr/>
          </p:nvSpPr>
          <p:spPr>
            <a:xfrm>
              <a:off x="6019800" y="6096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>
              <a:stCxn id="29" idx="4"/>
            </p:cNvCxnSpPr>
            <p:nvPr/>
          </p:nvCxnSpPr>
          <p:spPr>
            <a:xfrm flipH="1">
              <a:off x="5410200" y="1524000"/>
              <a:ext cx="10668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9" idx="4"/>
            </p:cNvCxnSpPr>
            <p:nvPr/>
          </p:nvCxnSpPr>
          <p:spPr>
            <a:xfrm>
              <a:off x="6477000" y="15240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934200" y="1912203"/>
              <a:ext cx="1066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/>
                <a:t>…</a:t>
              </a:r>
              <a:endParaRPr lang="en-US" sz="4800" dirty="0"/>
            </a:p>
          </p:txBody>
        </p:sp>
        <p:cxnSp>
          <p:nvCxnSpPr>
            <p:cNvPr id="40" name="Straight Arrow Connector 39"/>
            <p:cNvCxnSpPr>
              <a:stCxn id="29" idx="4"/>
            </p:cNvCxnSpPr>
            <p:nvPr/>
          </p:nvCxnSpPr>
          <p:spPr>
            <a:xfrm>
              <a:off x="6477000" y="1524000"/>
              <a:ext cx="16002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5029200" y="2057400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029200" y="22098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6019800" y="2057400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019800" y="22098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7620000" y="2057400"/>
              <a:ext cx="914400" cy="9144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620000" y="22098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App</a:t>
              </a:r>
            </a:p>
            <a:p>
              <a:pPr algn="ctr"/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019800" y="84986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75788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4495800" y="3083169"/>
            <a:ext cx="3505200" cy="3767628"/>
            <a:chOff x="2667000" y="3083169"/>
            <a:chExt cx="3505200" cy="3767628"/>
          </a:xfrm>
        </p:grpSpPr>
        <p:sp>
          <p:nvSpPr>
            <p:cNvPr id="43" name="Oval 42"/>
            <p:cNvSpPr/>
            <p:nvPr/>
          </p:nvSpPr>
          <p:spPr>
            <a:xfrm>
              <a:off x="2667000" y="4495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45" name="Straight Arrow Connector 44"/>
            <p:cNvCxnSpPr>
              <a:stCxn id="43" idx="4"/>
            </p:cNvCxnSpPr>
            <p:nvPr/>
          </p:nvCxnSpPr>
          <p:spPr>
            <a:xfrm>
              <a:off x="3124200" y="5410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3733800" y="4495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48" name="Straight Arrow Connector 47"/>
            <p:cNvCxnSpPr>
              <a:stCxn id="46" idx="4"/>
            </p:cNvCxnSpPr>
            <p:nvPr/>
          </p:nvCxnSpPr>
          <p:spPr>
            <a:xfrm>
              <a:off x="4191000" y="5410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648200" y="5174159"/>
              <a:ext cx="106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…</a:t>
              </a:r>
              <a:endParaRPr lang="en-US" sz="4000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5181600" y="4495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52" name="Straight Arrow Connector 51"/>
            <p:cNvCxnSpPr>
              <a:stCxn id="50" idx="4"/>
            </p:cNvCxnSpPr>
            <p:nvPr/>
          </p:nvCxnSpPr>
          <p:spPr>
            <a:xfrm>
              <a:off x="5638800" y="5410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3733800" y="3083169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54" name="Straight Arrow Connector 53"/>
            <p:cNvCxnSpPr>
              <a:stCxn id="53" idx="4"/>
              <a:endCxn id="43" idx="0"/>
            </p:cNvCxnSpPr>
            <p:nvPr/>
          </p:nvCxnSpPr>
          <p:spPr>
            <a:xfrm flipH="1">
              <a:off x="3124200" y="3997569"/>
              <a:ext cx="1066800" cy="4982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53" idx="4"/>
              <a:endCxn id="46" idx="0"/>
            </p:cNvCxnSpPr>
            <p:nvPr/>
          </p:nvCxnSpPr>
          <p:spPr>
            <a:xfrm>
              <a:off x="4191000" y="3997569"/>
              <a:ext cx="0" cy="4982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3" idx="4"/>
              <a:endCxn id="50" idx="0"/>
            </p:cNvCxnSpPr>
            <p:nvPr/>
          </p:nvCxnSpPr>
          <p:spPr>
            <a:xfrm>
              <a:off x="4191000" y="3997569"/>
              <a:ext cx="1447800" cy="4982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2667000" y="5936397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667000" y="6088797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1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3733800" y="5936397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733800" y="6088797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5257800" y="5936397"/>
              <a:ext cx="914400" cy="9144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257800" y="6088797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App</a:t>
              </a:r>
            </a:p>
            <a:p>
              <a:pPr algn="ctr"/>
              <a:r>
                <a:rPr lang="en-US" sz="1400" dirty="0" smtClean="0"/>
                <a:t>N</a:t>
              </a:r>
              <a:endParaRPr lang="en-US" sz="14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667000" y="4687669"/>
              <a:ext cx="91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Model 1</a:t>
              </a:r>
              <a:endParaRPr lang="en-US" sz="14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733800" y="4687669"/>
              <a:ext cx="91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Model 2</a:t>
              </a:r>
              <a:endParaRPr lang="en-US" sz="14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181600" y="4650938"/>
              <a:ext cx="91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Model N</a:t>
              </a:r>
              <a:endParaRPr lang="en-US" sz="14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505200" y="3200400"/>
              <a:ext cx="1447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Mean,</a:t>
              </a:r>
            </a:p>
            <a:p>
              <a:pPr algn="ctr"/>
              <a:r>
                <a:rPr lang="en-US" sz="1400" dirty="0" smtClean="0"/>
                <a:t>Variance</a:t>
              </a:r>
              <a:endParaRPr lang="en-US" sz="1400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029200" y="609600"/>
            <a:ext cx="3505200" cy="2362200"/>
            <a:chOff x="5029200" y="609600"/>
            <a:chExt cx="3505200" cy="2362200"/>
          </a:xfrm>
        </p:grpSpPr>
        <p:sp>
          <p:nvSpPr>
            <p:cNvPr id="29" name="Oval 28"/>
            <p:cNvSpPr/>
            <p:nvPr/>
          </p:nvSpPr>
          <p:spPr>
            <a:xfrm>
              <a:off x="6019800" y="6096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31" name="Straight Arrow Connector 30"/>
            <p:cNvCxnSpPr>
              <a:stCxn id="29" idx="4"/>
            </p:cNvCxnSpPr>
            <p:nvPr/>
          </p:nvCxnSpPr>
          <p:spPr>
            <a:xfrm flipH="1">
              <a:off x="5410200" y="1524000"/>
              <a:ext cx="10668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9" idx="4"/>
            </p:cNvCxnSpPr>
            <p:nvPr/>
          </p:nvCxnSpPr>
          <p:spPr>
            <a:xfrm>
              <a:off x="6477000" y="15240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934200" y="1912203"/>
              <a:ext cx="106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…</a:t>
              </a:r>
              <a:endParaRPr lang="en-US" sz="4000" dirty="0"/>
            </a:p>
          </p:txBody>
        </p:sp>
        <p:cxnSp>
          <p:nvCxnSpPr>
            <p:cNvPr id="40" name="Straight Arrow Connector 39"/>
            <p:cNvCxnSpPr>
              <a:stCxn id="29" idx="4"/>
            </p:cNvCxnSpPr>
            <p:nvPr/>
          </p:nvCxnSpPr>
          <p:spPr>
            <a:xfrm>
              <a:off x="6477000" y="1524000"/>
              <a:ext cx="16002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5029200" y="2057400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029200" y="2209800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1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6019800" y="2057400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019800" y="2209800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7620000" y="2057400"/>
              <a:ext cx="914400" cy="914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620000" y="2209800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App</a:t>
              </a:r>
            </a:p>
            <a:p>
              <a:pPr algn="ctr"/>
              <a:r>
                <a:rPr lang="en-US" sz="1400" dirty="0" smtClean="0"/>
                <a:t>N</a:t>
              </a:r>
              <a:endParaRPr lang="en-US" sz="14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019800" y="849868"/>
              <a:ext cx="91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Model </a:t>
              </a:r>
              <a:endParaRPr lang="en-US" sz="14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20598" y="1003756"/>
            <a:ext cx="2818435" cy="1812166"/>
            <a:chOff x="877265" y="3064634"/>
            <a:chExt cx="2818435" cy="1812166"/>
          </a:xfrm>
        </p:grpSpPr>
        <p:grpSp>
          <p:nvGrpSpPr>
            <p:cNvPr id="25" name="Group 24"/>
            <p:cNvGrpSpPr/>
            <p:nvPr/>
          </p:nvGrpSpPr>
          <p:grpSpPr>
            <a:xfrm>
              <a:off x="877265" y="3064634"/>
              <a:ext cx="1066800" cy="1812166"/>
              <a:chOff x="877265" y="3064634"/>
              <a:chExt cx="1066800" cy="1812166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877265" y="3064634"/>
                <a:ext cx="1066800" cy="1812166"/>
                <a:chOff x="877265" y="3064634"/>
                <a:chExt cx="1066800" cy="1812166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1257300" y="3344346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94" name="Straight Arrow Connector 93"/>
                <p:cNvCxnSpPr>
                  <a:stCxn id="92" idx="4"/>
                  <a:endCxn id="109" idx="0"/>
                </p:cNvCxnSpPr>
                <p:nvPr/>
              </p:nvCxnSpPr>
              <p:spPr>
                <a:xfrm flipH="1">
                  <a:off x="1404153" y="3649145"/>
                  <a:ext cx="5547" cy="57697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TextBox 94"/>
                <p:cNvSpPr txBox="1"/>
                <p:nvPr/>
              </p:nvSpPr>
              <p:spPr>
                <a:xfrm>
                  <a:off x="877265" y="3064634"/>
                  <a:ext cx="1066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Model 1</a:t>
                  </a:r>
                  <a:endParaRPr lang="en-US" sz="1400" dirty="0"/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952500" y="4569023"/>
                  <a:ext cx="9180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1</a:t>
                  </a:r>
                  <a:endParaRPr lang="en-US" sz="1400" dirty="0"/>
                </a:p>
              </p:txBody>
            </p:sp>
          </p:grpSp>
          <p:sp>
            <p:nvSpPr>
              <p:cNvPr id="109" name="Oval 108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1629935" y="3064634"/>
              <a:ext cx="1066800" cy="1812166"/>
              <a:chOff x="877265" y="3064634"/>
              <a:chExt cx="1066800" cy="1812166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877265" y="3064634"/>
                <a:ext cx="1066800" cy="1812166"/>
                <a:chOff x="877265" y="3064634"/>
                <a:chExt cx="1066800" cy="1812166"/>
              </a:xfrm>
            </p:grpSpPr>
            <p:sp>
              <p:nvSpPr>
                <p:cNvPr id="113" name="Oval 112"/>
                <p:cNvSpPr/>
                <p:nvPr/>
              </p:nvSpPr>
              <p:spPr>
                <a:xfrm>
                  <a:off x="1257300" y="3344346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114" name="Straight Arrow Connector 113"/>
                <p:cNvCxnSpPr/>
                <p:nvPr/>
              </p:nvCxnSpPr>
              <p:spPr>
                <a:xfrm flipH="1">
                  <a:off x="1404153" y="3649145"/>
                  <a:ext cx="5547" cy="57697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TextBox 114"/>
                <p:cNvSpPr txBox="1"/>
                <p:nvPr/>
              </p:nvSpPr>
              <p:spPr>
                <a:xfrm>
                  <a:off x="877265" y="3064634"/>
                  <a:ext cx="1066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Model 2</a:t>
                  </a:r>
                  <a:endParaRPr lang="en-US" sz="1400" dirty="0"/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952500" y="4569023"/>
                  <a:ext cx="9180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2</a:t>
                  </a:r>
                  <a:endParaRPr lang="en-US" sz="1400" dirty="0"/>
                </a:p>
              </p:txBody>
            </p:sp>
          </p:grpSp>
          <p:sp>
            <p:nvSpPr>
              <p:cNvPr id="112" name="Oval 111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2628900" y="3064634"/>
              <a:ext cx="1066800" cy="1812166"/>
              <a:chOff x="877265" y="3064634"/>
              <a:chExt cx="1066800" cy="1812166"/>
            </a:xfrm>
          </p:grpSpPr>
          <p:grpSp>
            <p:nvGrpSpPr>
              <p:cNvPr id="118" name="Group 117"/>
              <p:cNvGrpSpPr/>
              <p:nvPr/>
            </p:nvGrpSpPr>
            <p:grpSpPr>
              <a:xfrm>
                <a:off x="877265" y="3064634"/>
                <a:ext cx="1066800" cy="1812166"/>
                <a:chOff x="877265" y="3064634"/>
                <a:chExt cx="1066800" cy="1812166"/>
              </a:xfrm>
            </p:grpSpPr>
            <p:sp>
              <p:nvSpPr>
                <p:cNvPr id="120" name="Oval 119"/>
                <p:cNvSpPr/>
                <p:nvPr/>
              </p:nvSpPr>
              <p:spPr>
                <a:xfrm>
                  <a:off x="1257300" y="3344346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121" name="Straight Arrow Connector 120"/>
                <p:cNvCxnSpPr/>
                <p:nvPr/>
              </p:nvCxnSpPr>
              <p:spPr>
                <a:xfrm flipH="1">
                  <a:off x="1404153" y="3649145"/>
                  <a:ext cx="5547" cy="57697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2" name="TextBox 121"/>
                <p:cNvSpPr txBox="1"/>
                <p:nvPr/>
              </p:nvSpPr>
              <p:spPr>
                <a:xfrm>
                  <a:off x="877265" y="3064634"/>
                  <a:ext cx="1066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Model N</a:t>
                  </a:r>
                  <a:endParaRPr lang="en-US" sz="1400" dirty="0"/>
                </a:p>
              </p:txBody>
            </p:sp>
            <p:sp>
              <p:nvSpPr>
                <p:cNvPr id="123" name="TextBox 122"/>
                <p:cNvSpPr txBox="1"/>
                <p:nvPr/>
              </p:nvSpPr>
              <p:spPr>
                <a:xfrm>
                  <a:off x="952500" y="4569023"/>
                  <a:ext cx="9180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N</a:t>
                  </a:r>
                  <a:endParaRPr lang="en-US" sz="1400" dirty="0"/>
                </a:p>
              </p:txBody>
            </p:sp>
          </p:grpSp>
          <p:sp>
            <p:nvSpPr>
              <p:cNvPr id="119" name="Oval 118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124" name="TextBox 123"/>
            <p:cNvSpPr txBox="1"/>
            <p:nvPr/>
          </p:nvSpPr>
          <p:spPr>
            <a:xfrm>
              <a:off x="2389496" y="3860091"/>
              <a:ext cx="106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…</a:t>
              </a:r>
              <a:endParaRPr lang="en-US" sz="4000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048233" y="3267072"/>
            <a:ext cx="2669653" cy="1838328"/>
            <a:chOff x="952500" y="3038472"/>
            <a:chExt cx="2669653" cy="1838328"/>
          </a:xfrm>
        </p:grpSpPr>
        <p:grpSp>
          <p:nvGrpSpPr>
            <p:cNvPr id="126" name="Group 125"/>
            <p:cNvGrpSpPr/>
            <p:nvPr/>
          </p:nvGrpSpPr>
          <p:grpSpPr>
            <a:xfrm>
              <a:off x="952500" y="3038472"/>
              <a:ext cx="1751635" cy="1838328"/>
              <a:chOff x="952500" y="3038472"/>
              <a:chExt cx="1751635" cy="1838328"/>
            </a:xfrm>
          </p:grpSpPr>
          <p:grpSp>
            <p:nvGrpSpPr>
              <p:cNvPr id="142" name="Group 141"/>
              <p:cNvGrpSpPr/>
              <p:nvPr/>
            </p:nvGrpSpPr>
            <p:grpSpPr>
              <a:xfrm>
                <a:off x="952500" y="3038472"/>
                <a:ext cx="1751635" cy="1838328"/>
                <a:chOff x="952500" y="3038472"/>
                <a:chExt cx="1751635" cy="1838328"/>
              </a:xfrm>
            </p:grpSpPr>
            <p:cxnSp>
              <p:nvCxnSpPr>
                <p:cNvPr id="145" name="Straight Arrow Connector 144"/>
                <p:cNvCxnSpPr>
                  <a:endCxn id="143" idx="0"/>
                </p:cNvCxnSpPr>
                <p:nvPr/>
              </p:nvCxnSpPr>
              <p:spPr>
                <a:xfrm flipH="1">
                  <a:off x="1404153" y="3477695"/>
                  <a:ext cx="608591" cy="74842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TextBox 145"/>
                <p:cNvSpPr txBox="1"/>
                <p:nvPr/>
              </p:nvSpPr>
              <p:spPr>
                <a:xfrm>
                  <a:off x="1637335" y="3038472"/>
                  <a:ext cx="1066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smtClean="0"/>
                    <a:t>Model</a:t>
                  </a:r>
                  <a:endParaRPr lang="en-US" sz="1400" dirty="0"/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>
                  <a:off x="952500" y="4569023"/>
                  <a:ext cx="9180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1</a:t>
                  </a:r>
                  <a:endParaRPr lang="en-US" sz="1400" dirty="0"/>
                </a:p>
              </p:txBody>
            </p:sp>
          </p:grpSp>
          <p:sp>
            <p:nvSpPr>
              <p:cNvPr id="143" name="Oval 142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1705170" y="3344346"/>
              <a:ext cx="918018" cy="1532454"/>
              <a:chOff x="952500" y="3344346"/>
              <a:chExt cx="918018" cy="1532454"/>
            </a:xfrm>
          </p:grpSpPr>
          <p:grpSp>
            <p:nvGrpSpPr>
              <p:cNvPr id="136" name="Group 135"/>
              <p:cNvGrpSpPr/>
              <p:nvPr/>
            </p:nvGrpSpPr>
            <p:grpSpPr>
              <a:xfrm>
                <a:off x="952500" y="3344346"/>
                <a:ext cx="918018" cy="1532454"/>
                <a:chOff x="952500" y="3344346"/>
                <a:chExt cx="918018" cy="1532454"/>
              </a:xfrm>
            </p:grpSpPr>
            <p:sp>
              <p:nvSpPr>
                <p:cNvPr id="138" name="Oval 137"/>
                <p:cNvSpPr/>
                <p:nvPr/>
              </p:nvSpPr>
              <p:spPr>
                <a:xfrm>
                  <a:off x="1257300" y="3344346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139" name="Straight Arrow Connector 138"/>
                <p:cNvCxnSpPr/>
                <p:nvPr/>
              </p:nvCxnSpPr>
              <p:spPr>
                <a:xfrm flipH="1">
                  <a:off x="1404153" y="3649145"/>
                  <a:ext cx="5547" cy="57697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TextBox 140"/>
                <p:cNvSpPr txBox="1"/>
                <p:nvPr/>
              </p:nvSpPr>
              <p:spPr>
                <a:xfrm>
                  <a:off x="952500" y="4569023"/>
                  <a:ext cx="9180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2</a:t>
                  </a:r>
                  <a:endParaRPr lang="en-US" sz="1400" dirty="0"/>
                </a:p>
              </p:txBody>
            </p:sp>
          </p:grpSp>
          <p:sp>
            <p:nvSpPr>
              <p:cNvPr id="137" name="Oval 136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2306449" y="3477695"/>
              <a:ext cx="1315704" cy="1399105"/>
              <a:chOff x="554814" y="3477695"/>
              <a:chExt cx="1315704" cy="1399105"/>
            </a:xfrm>
          </p:grpSpPr>
          <p:grpSp>
            <p:nvGrpSpPr>
              <p:cNvPr id="130" name="Group 129"/>
              <p:cNvGrpSpPr/>
              <p:nvPr/>
            </p:nvGrpSpPr>
            <p:grpSpPr>
              <a:xfrm>
                <a:off x="554814" y="3477695"/>
                <a:ext cx="1315704" cy="1399105"/>
                <a:chOff x="554814" y="3477695"/>
                <a:chExt cx="1315704" cy="1399105"/>
              </a:xfrm>
            </p:grpSpPr>
            <p:cxnSp>
              <p:nvCxnSpPr>
                <p:cNvPr id="133" name="Straight Arrow Connector 132"/>
                <p:cNvCxnSpPr/>
                <p:nvPr/>
              </p:nvCxnSpPr>
              <p:spPr>
                <a:xfrm>
                  <a:off x="554814" y="3477695"/>
                  <a:ext cx="840944" cy="74842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5" name="TextBox 134"/>
                <p:cNvSpPr txBox="1"/>
                <p:nvPr/>
              </p:nvSpPr>
              <p:spPr>
                <a:xfrm>
                  <a:off x="952500" y="4569023"/>
                  <a:ext cx="9180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N</a:t>
                  </a:r>
                  <a:endParaRPr lang="en-US" sz="1400" dirty="0"/>
                </a:p>
              </p:txBody>
            </p:sp>
          </p:grpSp>
          <p:sp>
            <p:nvSpPr>
              <p:cNvPr id="131" name="Oval 130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129" name="TextBox 128"/>
            <p:cNvSpPr txBox="1"/>
            <p:nvPr/>
          </p:nvSpPr>
          <p:spPr>
            <a:xfrm>
              <a:off x="2377129" y="3868340"/>
              <a:ext cx="533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…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56120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43200" y="2590799"/>
            <a:ext cx="1828800" cy="974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</a:t>
            </a:r>
          </a:p>
          <a:p>
            <a:pPr algn="ctr"/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181600" y="1981200"/>
            <a:ext cx="23622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4" name="Group 99"/>
          <p:cNvGrpSpPr>
            <a:grpSpLocks/>
          </p:cNvGrpSpPr>
          <p:nvPr/>
        </p:nvGrpSpPr>
        <p:grpSpPr bwMode="auto">
          <a:xfrm>
            <a:off x="5257800" y="2057400"/>
            <a:ext cx="974629" cy="678447"/>
            <a:chOff x="7239000" y="4549063"/>
            <a:chExt cx="762000" cy="584138"/>
          </a:xfrm>
        </p:grpSpPr>
        <p:sp>
          <p:nvSpPr>
            <p:cNvPr id="5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6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7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14" name="Group 99"/>
          <p:cNvGrpSpPr>
            <a:grpSpLocks/>
          </p:cNvGrpSpPr>
          <p:nvPr/>
        </p:nvGrpSpPr>
        <p:grpSpPr bwMode="auto">
          <a:xfrm>
            <a:off x="6492971" y="2057400"/>
            <a:ext cx="974629" cy="678447"/>
            <a:chOff x="7239000" y="4549063"/>
            <a:chExt cx="762000" cy="584138"/>
          </a:xfrm>
        </p:grpSpPr>
        <p:sp>
          <p:nvSpPr>
            <p:cNvPr id="15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16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7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8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9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0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1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2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3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181600" y="2743200"/>
            <a:ext cx="11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big cores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00800" y="2743200"/>
            <a:ext cx="11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big speeds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26" name="Group 99"/>
          <p:cNvGrpSpPr>
            <a:grpSpLocks/>
          </p:cNvGrpSpPr>
          <p:nvPr/>
        </p:nvGrpSpPr>
        <p:grpSpPr bwMode="auto">
          <a:xfrm>
            <a:off x="5295900" y="3124200"/>
            <a:ext cx="974629" cy="678447"/>
            <a:chOff x="7239000" y="4549063"/>
            <a:chExt cx="762000" cy="584138"/>
          </a:xfrm>
        </p:grpSpPr>
        <p:sp>
          <p:nvSpPr>
            <p:cNvPr id="27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28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9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0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1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2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3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4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5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36" name="Group 99"/>
          <p:cNvGrpSpPr>
            <a:grpSpLocks/>
          </p:cNvGrpSpPr>
          <p:nvPr/>
        </p:nvGrpSpPr>
        <p:grpSpPr bwMode="auto">
          <a:xfrm>
            <a:off x="6531071" y="3124200"/>
            <a:ext cx="974629" cy="678447"/>
            <a:chOff x="7239000" y="4549063"/>
            <a:chExt cx="762000" cy="584138"/>
          </a:xfrm>
        </p:grpSpPr>
        <p:sp>
          <p:nvSpPr>
            <p:cNvPr id="37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38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9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0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1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2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3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4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5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219700" y="3810000"/>
            <a:ext cx="11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LITTLE cores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400800" y="3810000"/>
            <a:ext cx="1257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LITTLE speeds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181600" y="1066800"/>
            <a:ext cx="23798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2" idx="3"/>
            <a:endCxn id="3" idx="1"/>
          </p:cNvCxnSpPr>
          <p:nvPr/>
        </p:nvCxnSpPr>
        <p:spPr>
          <a:xfrm>
            <a:off x="4572000" y="3078079"/>
            <a:ext cx="609600" cy="80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8" idx="3"/>
            <a:endCxn id="55" idx="4"/>
          </p:cNvCxnSpPr>
          <p:nvPr/>
        </p:nvCxnSpPr>
        <p:spPr>
          <a:xfrm flipH="1">
            <a:off x="1828800" y="1524000"/>
            <a:ext cx="5732620" cy="1916030"/>
          </a:xfrm>
          <a:prstGeom prst="bentConnector4">
            <a:avLst>
              <a:gd name="adj1" fmla="val -3988"/>
              <a:gd name="adj2" fmla="val 159655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447800" y="2719941"/>
            <a:ext cx="762000" cy="7200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-</a:t>
            </a:r>
            <a:endParaRPr lang="en-US" sz="5400" dirty="0"/>
          </a:p>
        </p:txBody>
      </p:sp>
      <p:cxnSp>
        <p:nvCxnSpPr>
          <p:cNvPr id="59" name="Straight Arrow Connector 58"/>
          <p:cNvCxnSpPr>
            <a:stCxn id="55" idx="6"/>
            <a:endCxn id="2" idx="1"/>
          </p:cNvCxnSpPr>
          <p:nvPr/>
        </p:nvCxnSpPr>
        <p:spPr>
          <a:xfrm flipV="1">
            <a:off x="2209800" y="3078079"/>
            <a:ext cx="533400" cy="19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895600" y="42672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Performance Feedback</a:t>
            </a:r>
            <a:endParaRPr lang="en-US" dirty="0"/>
          </a:p>
        </p:txBody>
      </p:sp>
      <p:cxnSp>
        <p:nvCxnSpPr>
          <p:cNvPr id="68" name="Straight Arrow Connector 67"/>
          <p:cNvCxnSpPr>
            <a:endCxn id="55" idx="2"/>
          </p:cNvCxnSpPr>
          <p:nvPr/>
        </p:nvCxnSpPr>
        <p:spPr>
          <a:xfrm flipV="1">
            <a:off x="685800" y="3079986"/>
            <a:ext cx="762000" cy="61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-152400" y="27432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Performance</a:t>
            </a:r>
          </a:p>
          <a:p>
            <a:pPr algn="ctr"/>
            <a:r>
              <a:rPr lang="en-US" dirty="0" smtClean="0"/>
              <a:t>Requirement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246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43200" y="4724399"/>
            <a:ext cx="1219200" cy="974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</a:t>
            </a:r>
          </a:p>
          <a:p>
            <a:pPr algn="ctr"/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286500" y="3883223"/>
            <a:ext cx="23622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4" name="Group 99"/>
          <p:cNvGrpSpPr>
            <a:grpSpLocks/>
          </p:cNvGrpSpPr>
          <p:nvPr/>
        </p:nvGrpSpPr>
        <p:grpSpPr bwMode="auto">
          <a:xfrm>
            <a:off x="6362700" y="3962400"/>
            <a:ext cx="974629" cy="678447"/>
            <a:chOff x="7239000" y="4549063"/>
            <a:chExt cx="762000" cy="584138"/>
          </a:xfrm>
        </p:grpSpPr>
        <p:sp>
          <p:nvSpPr>
            <p:cNvPr id="5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6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7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14" name="Group 99"/>
          <p:cNvGrpSpPr>
            <a:grpSpLocks/>
          </p:cNvGrpSpPr>
          <p:nvPr/>
        </p:nvGrpSpPr>
        <p:grpSpPr bwMode="auto">
          <a:xfrm>
            <a:off x="7597871" y="3962400"/>
            <a:ext cx="974629" cy="678447"/>
            <a:chOff x="7239000" y="4549063"/>
            <a:chExt cx="762000" cy="584138"/>
          </a:xfrm>
        </p:grpSpPr>
        <p:sp>
          <p:nvSpPr>
            <p:cNvPr id="15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16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7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8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9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0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1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2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3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286500" y="4648200"/>
            <a:ext cx="11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big cores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05700" y="4648200"/>
            <a:ext cx="11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big speeds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26" name="Group 99"/>
          <p:cNvGrpSpPr>
            <a:grpSpLocks/>
          </p:cNvGrpSpPr>
          <p:nvPr/>
        </p:nvGrpSpPr>
        <p:grpSpPr bwMode="auto">
          <a:xfrm>
            <a:off x="6400800" y="5029200"/>
            <a:ext cx="974629" cy="678447"/>
            <a:chOff x="7239000" y="4549063"/>
            <a:chExt cx="762000" cy="584138"/>
          </a:xfrm>
        </p:grpSpPr>
        <p:sp>
          <p:nvSpPr>
            <p:cNvPr id="27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28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9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0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1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2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3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4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5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36" name="Group 99"/>
          <p:cNvGrpSpPr>
            <a:grpSpLocks/>
          </p:cNvGrpSpPr>
          <p:nvPr/>
        </p:nvGrpSpPr>
        <p:grpSpPr bwMode="auto">
          <a:xfrm>
            <a:off x="7635971" y="5029200"/>
            <a:ext cx="974629" cy="678447"/>
            <a:chOff x="7239000" y="4549063"/>
            <a:chExt cx="762000" cy="584138"/>
          </a:xfrm>
        </p:grpSpPr>
        <p:sp>
          <p:nvSpPr>
            <p:cNvPr id="37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38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9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0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1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2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3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4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5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324600" y="5715000"/>
            <a:ext cx="11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LITTLE cores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505700" y="5715000"/>
            <a:ext cx="1257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LITTLE speeds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286500" y="2971800"/>
            <a:ext cx="23798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2" idx="3"/>
            <a:endCxn id="63" idx="1"/>
          </p:cNvCxnSpPr>
          <p:nvPr/>
        </p:nvCxnSpPr>
        <p:spPr>
          <a:xfrm>
            <a:off x="3962400" y="5211679"/>
            <a:ext cx="533400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48" idx="3"/>
            <a:endCxn id="51" idx="4"/>
          </p:cNvCxnSpPr>
          <p:nvPr/>
        </p:nvCxnSpPr>
        <p:spPr>
          <a:xfrm flipH="1">
            <a:off x="1828800" y="3429000"/>
            <a:ext cx="6837520" cy="2144630"/>
          </a:xfrm>
          <a:prstGeom prst="bentConnector4">
            <a:avLst>
              <a:gd name="adj1" fmla="val -3343"/>
              <a:gd name="adj2" fmla="val 129898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1447800" y="4853541"/>
            <a:ext cx="762000" cy="7200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-</a:t>
            </a:r>
            <a:endParaRPr lang="en-US" sz="5400" dirty="0"/>
          </a:p>
        </p:txBody>
      </p:sp>
      <p:cxnSp>
        <p:nvCxnSpPr>
          <p:cNvPr id="52" name="Straight Arrow Connector 51"/>
          <p:cNvCxnSpPr>
            <a:stCxn id="51" idx="6"/>
            <a:endCxn id="2" idx="1"/>
          </p:cNvCxnSpPr>
          <p:nvPr/>
        </p:nvCxnSpPr>
        <p:spPr>
          <a:xfrm flipV="1">
            <a:off x="2209800" y="5211679"/>
            <a:ext cx="533400" cy="19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895600" y="5879068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Performance Feedback</a:t>
            </a:r>
            <a:endParaRPr lang="en-US" dirty="0"/>
          </a:p>
        </p:txBody>
      </p:sp>
      <p:cxnSp>
        <p:nvCxnSpPr>
          <p:cNvPr id="54" name="Straight Arrow Connector 53"/>
          <p:cNvCxnSpPr>
            <a:endCxn id="51" idx="2"/>
          </p:cNvCxnSpPr>
          <p:nvPr/>
        </p:nvCxnSpPr>
        <p:spPr>
          <a:xfrm flipV="1">
            <a:off x="685800" y="5213586"/>
            <a:ext cx="762000" cy="61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-152400" y="48768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Performance</a:t>
            </a:r>
          </a:p>
          <a:p>
            <a:pPr algn="ctr"/>
            <a:r>
              <a:rPr lang="en-US" dirty="0" smtClean="0"/>
              <a:t>Requirement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4495800" y="4724400"/>
            <a:ext cx="1219200" cy="9745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App-specific</a:t>
            </a:r>
          </a:p>
          <a:p>
            <a:pPr algn="ctr"/>
            <a:r>
              <a:rPr lang="en-US" dirty="0" smtClean="0"/>
              <a:t>Optimizer</a:t>
            </a:r>
          </a:p>
        </p:txBody>
      </p:sp>
      <p:cxnSp>
        <p:nvCxnSpPr>
          <p:cNvPr id="65" name="Straight Arrow Connector 64"/>
          <p:cNvCxnSpPr>
            <a:stCxn id="63" idx="3"/>
          </p:cNvCxnSpPr>
          <p:nvPr/>
        </p:nvCxnSpPr>
        <p:spPr>
          <a:xfrm flipV="1">
            <a:off x="5715000" y="5199965"/>
            <a:ext cx="571500" cy="1171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304800" y="304800"/>
            <a:ext cx="3352800" cy="2907032"/>
            <a:chOff x="2667000" y="3083169"/>
            <a:chExt cx="3505200" cy="3767628"/>
          </a:xfrm>
        </p:grpSpPr>
        <p:sp>
          <p:nvSpPr>
            <p:cNvPr id="70" name="Oval 69"/>
            <p:cNvSpPr/>
            <p:nvPr/>
          </p:nvSpPr>
          <p:spPr>
            <a:xfrm>
              <a:off x="2667000" y="4495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71" name="Straight Arrow Connector 70"/>
            <p:cNvCxnSpPr>
              <a:stCxn id="70" idx="4"/>
            </p:cNvCxnSpPr>
            <p:nvPr/>
          </p:nvCxnSpPr>
          <p:spPr>
            <a:xfrm>
              <a:off x="3124200" y="5410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3733800" y="4495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73" name="Straight Arrow Connector 72"/>
            <p:cNvCxnSpPr>
              <a:stCxn id="72" idx="4"/>
            </p:cNvCxnSpPr>
            <p:nvPr/>
          </p:nvCxnSpPr>
          <p:spPr>
            <a:xfrm>
              <a:off x="4191000" y="5410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4648200" y="5174161"/>
              <a:ext cx="1066800" cy="853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sz="3600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5181600" y="4495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76" name="Straight Arrow Connector 75"/>
            <p:cNvCxnSpPr>
              <a:stCxn id="75" idx="4"/>
            </p:cNvCxnSpPr>
            <p:nvPr/>
          </p:nvCxnSpPr>
          <p:spPr>
            <a:xfrm>
              <a:off x="5638800" y="5410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/>
            <p:cNvSpPr/>
            <p:nvPr/>
          </p:nvSpPr>
          <p:spPr>
            <a:xfrm>
              <a:off x="3733800" y="3083169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78" name="Straight Arrow Connector 77"/>
            <p:cNvCxnSpPr>
              <a:stCxn id="77" idx="4"/>
              <a:endCxn id="70" idx="0"/>
            </p:cNvCxnSpPr>
            <p:nvPr/>
          </p:nvCxnSpPr>
          <p:spPr>
            <a:xfrm flipH="1">
              <a:off x="3124200" y="3997569"/>
              <a:ext cx="1066800" cy="4982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77" idx="4"/>
              <a:endCxn id="72" idx="0"/>
            </p:cNvCxnSpPr>
            <p:nvPr/>
          </p:nvCxnSpPr>
          <p:spPr>
            <a:xfrm>
              <a:off x="4191000" y="3997569"/>
              <a:ext cx="0" cy="4982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77" idx="4"/>
              <a:endCxn id="75" idx="0"/>
            </p:cNvCxnSpPr>
            <p:nvPr/>
          </p:nvCxnSpPr>
          <p:spPr>
            <a:xfrm>
              <a:off x="4191000" y="3997569"/>
              <a:ext cx="1447800" cy="4982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2667000" y="5936397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667000" y="6088797"/>
              <a:ext cx="914399" cy="609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1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3733800" y="5936397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733800" y="6088797"/>
              <a:ext cx="914399" cy="609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5" name="Oval 84"/>
            <p:cNvSpPr/>
            <p:nvPr/>
          </p:nvSpPr>
          <p:spPr>
            <a:xfrm>
              <a:off x="5257800" y="5936397"/>
              <a:ext cx="914400" cy="9144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257800" y="6088797"/>
              <a:ext cx="914399" cy="609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App</a:t>
              </a:r>
            </a:p>
            <a:p>
              <a:pPr algn="ctr"/>
              <a:r>
                <a:rPr lang="en-US" sz="1200" dirty="0" smtClean="0"/>
                <a:t>N</a:t>
              </a:r>
              <a:endParaRPr lang="en-US" sz="12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667000" y="4687669"/>
              <a:ext cx="914399" cy="365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Model 1</a:t>
              </a:r>
              <a:endParaRPr lang="en-US" sz="12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33800" y="4687669"/>
              <a:ext cx="914399" cy="365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Model 2</a:t>
              </a:r>
              <a:endParaRPr lang="en-US" sz="12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181600" y="4650938"/>
              <a:ext cx="914399" cy="609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Model N</a:t>
              </a:r>
              <a:endParaRPr lang="en-US" sz="12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505201" y="3200400"/>
              <a:ext cx="1447800" cy="609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Mean,</a:t>
              </a:r>
            </a:p>
            <a:p>
              <a:pPr algn="ctr"/>
              <a:r>
                <a:rPr lang="en-US" sz="1200" dirty="0" smtClean="0"/>
                <a:t>Variance</a:t>
              </a:r>
              <a:endParaRPr lang="en-US" sz="1200" dirty="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4289452" y="3378070"/>
            <a:ext cx="1619250" cy="978698"/>
            <a:chOff x="4161711" y="2627105"/>
            <a:chExt cx="1619250" cy="978698"/>
          </a:xfrm>
        </p:grpSpPr>
        <p:sp>
          <p:nvSpPr>
            <p:cNvPr id="61" name="Rectangle 60"/>
            <p:cNvSpPr/>
            <p:nvPr/>
          </p:nvSpPr>
          <p:spPr>
            <a:xfrm>
              <a:off x="4229100" y="2627105"/>
              <a:ext cx="1485900" cy="9786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161711" y="2635191"/>
              <a:ext cx="16192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Performance </a:t>
              </a:r>
            </a:p>
            <a:p>
              <a:pPr algn="ctr"/>
              <a:r>
                <a:rPr lang="en-US" dirty="0" smtClean="0"/>
                <a:t>Hash</a:t>
              </a:r>
            </a:p>
            <a:p>
              <a:pPr algn="ctr"/>
              <a:r>
                <a:rPr lang="en-US" dirty="0" smtClean="0"/>
                <a:t>Table</a:t>
              </a:r>
            </a:p>
          </p:txBody>
        </p:sp>
      </p:grpSp>
      <p:cxnSp>
        <p:nvCxnSpPr>
          <p:cNvPr id="64" name="Straight Arrow Connector 63"/>
          <p:cNvCxnSpPr>
            <a:stCxn id="61" idx="2"/>
            <a:endCxn id="63" idx="0"/>
          </p:cNvCxnSpPr>
          <p:nvPr/>
        </p:nvCxnSpPr>
        <p:spPr>
          <a:xfrm>
            <a:off x="5099791" y="4356768"/>
            <a:ext cx="5609" cy="3676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228600" y="228600"/>
            <a:ext cx="3505200" cy="312420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Elbow Connector 110"/>
          <p:cNvCxnSpPr>
            <a:stCxn id="48" idx="0"/>
            <a:endCxn id="86" idx="3"/>
          </p:cNvCxnSpPr>
          <p:nvPr/>
        </p:nvCxnSpPr>
        <p:spPr>
          <a:xfrm rot="16200000" flipV="1">
            <a:off x="5510642" y="1006032"/>
            <a:ext cx="112727" cy="381881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75" idx="6"/>
          </p:cNvCxnSpPr>
          <p:nvPr/>
        </p:nvCxnSpPr>
        <p:spPr>
          <a:xfrm>
            <a:off x="3584713" y="1747527"/>
            <a:ext cx="1520687" cy="1617175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4038600" y="2506298"/>
            <a:ext cx="0" cy="1303702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4038600" y="2506298"/>
            <a:ext cx="4953000" cy="5558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8991600" y="2511856"/>
            <a:ext cx="0" cy="3965144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>
            <a:off x="0" y="6477000"/>
            <a:ext cx="89916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>
            <a:off x="0" y="3810000"/>
            <a:ext cx="40386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0" y="3810000"/>
            <a:ext cx="0" cy="266700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2286000" y="258337"/>
            <a:ext cx="1462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Server, </a:t>
            </a:r>
          </a:p>
          <a:p>
            <a:pPr algn="ctr"/>
            <a:r>
              <a:rPr lang="en-US" dirty="0" smtClean="0"/>
              <a:t>Running HBM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61149" y="3886200"/>
            <a:ext cx="397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Mobile Device, </a:t>
            </a:r>
          </a:p>
          <a:p>
            <a:pPr algn="ctr"/>
            <a:r>
              <a:rPr lang="en-US" dirty="0" smtClean="0"/>
              <a:t>Running Lightweight </a:t>
            </a:r>
            <a:r>
              <a:rPr lang="en-US" smtClean="0"/>
              <a:t>Control System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4871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38600" y="3505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 = 0</a:t>
            </a:r>
          </a:p>
          <a:p>
            <a:r>
              <a:rPr lang="en-US" dirty="0" err="1" smtClean="0"/>
              <a:t>sc</a:t>
            </a:r>
            <a:r>
              <a:rPr lang="en-US" dirty="0" smtClean="0"/>
              <a:t> = 0</a:t>
            </a:r>
          </a:p>
          <a:p>
            <a:r>
              <a:rPr lang="en-US" dirty="0" smtClean="0"/>
              <a:t>pc = .01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953000" y="3505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 = 1</a:t>
            </a:r>
          </a:p>
          <a:p>
            <a:r>
              <a:rPr lang="en-US" dirty="0" err="1" smtClean="0"/>
              <a:t>sc</a:t>
            </a:r>
            <a:r>
              <a:rPr lang="en-US" dirty="0" smtClean="0"/>
              <a:t> = .2</a:t>
            </a:r>
          </a:p>
          <a:p>
            <a:r>
              <a:rPr lang="en-US" dirty="0" smtClean="0"/>
              <a:t>pc = .08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67400" y="3505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 = 2</a:t>
            </a:r>
          </a:p>
          <a:p>
            <a:r>
              <a:rPr lang="en-US" dirty="0" err="1" smtClean="0"/>
              <a:t>sc</a:t>
            </a:r>
            <a:r>
              <a:rPr lang="en-US" dirty="0" smtClean="0"/>
              <a:t> = .8</a:t>
            </a:r>
          </a:p>
          <a:p>
            <a:r>
              <a:rPr lang="en-US" dirty="0" smtClean="0"/>
              <a:t>pc = .6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81800" y="3505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 = 3</a:t>
            </a:r>
          </a:p>
          <a:p>
            <a:r>
              <a:rPr lang="en-US" dirty="0" err="1" smtClean="0"/>
              <a:t>sc</a:t>
            </a:r>
            <a:r>
              <a:rPr lang="en-US" dirty="0" smtClean="0"/>
              <a:t> = 1</a:t>
            </a:r>
          </a:p>
          <a:p>
            <a:r>
              <a:rPr lang="en-US" dirty="0" smtClean="0"/>
              <a:t>pc =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0" y="12954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0" y="1752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6000" y="22098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86000" y="2667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86000" y="31242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86000" y="35814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0" y="4038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86000" y="44958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286000" y="4953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86000" y="54102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86000" y="58674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514600" y="13832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14600" y="1828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514600" y="22976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514600" y="2754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514600" y="3212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514600" y="36692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514600" y="4126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514600" y="45836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0.7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514600" y="5040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0.8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514600" y="5498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0.9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438400" y="59552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30" name="Curved Connector 29"/>
          <p:cNvCxnSpPr>
            <a:stCxn id="17" idx="3"/>
            <a:endCxn id="5" idx="2"/>
          </p:cNvCxnSpPr>
          <p:nvPr/>
        </p:nvCxnSpPr>
        <p:spPr>
          <a:xfrm flipV="1">
            <a:off x="3200400" y="4419600"/>
            <a:ext cx="4038600" cy="16764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16" idx="3"/>
            <a:endCxn id="4" idx="2"/>
          </p:cNvCxnSpPr>
          <p:nvPr/>
        </p:nvCxnSpPr>
        <p:spPr>
          <a:xfrm flipV="1">
            <a:off x="3200400" y="4419600"/>
            <a:ext cx="3124200" cy="12192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15" idx="3"/>
            <a:endCxn id="4" idx="2"/>
          </p:cNvCxnSpPr>
          <p:nvPr/>
        </p:nvCxnSpPr>
        <p:spPr>
          <a:xfrm flipV="1">
            <a:off x="3200400" y="4419600"/>
            <a:ext cx="3124200" cy="7620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14" idx="3"/>
            <a:endCxn id="3" idx="2"/>
          </p:cNvCxnSpPr>
          <p:nvPr/>
        </p:nvCxnSpPr>
        <p:spPr>
          <a:xfrm flipV="1">
            <a:off x="3200400" y="4419600"/>
            <a:ext cx="2209800" cy="3048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13" idx="3"/>
            <a:endCxn id="3" idx="2"/>
          </p:cNvCxnSpPr>
          <p:nvPr/>
        </p:nvCxnSpPr>
        <p:spPr>
          <a:xfrm>
            <a:off x="3200400" y="4267200"/>
            <a:ext cx="2209800" cy="152400"/>
          </a:xfrm>
          <a:prstGeom prst="curvedConnector4">
            <a:avLst>
              <a:gd name="adj1" fmla="val 39655"/>
              <a:gd name="adj2" fmla="val 2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12" idx="3"/>
            <a:endCxn id="3" idx="0"/>
          </p:cNvCxnSpPr>
          <p:nvPr/>
        </p:nvCxnSpPr>
        <p:spPr>
          <a:xfrm flipV="1">
            <a:off x="3200400" y="3505200"/>
            <a:ext cx="2209800" cy="304800"/>
          </a:xfrm>
          <a:prstGeom prst="curvedConnector4">
            <a:avLst>
              <a:gd name="adj1" fmla="val 39655"/>
              <a:gd name="adj2" fmla="val 175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11" idx="3"/>
            <a:endCxn id="3" idx="0"/>
          </p:cNvCxnSpPr>
          <p:nvPr/>
        </p:nvCxnSpPr>
        <p:spPr>
          <a:xfrm>
            <a:off x="3200400" y="3352800"/>
            <a:ext cx="2209800" cy="1524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10" idx="3"/>
            <a:endCxn id="3" idx="0"/>
          </p:cNvCxnSpPr>
          <p:nvPr/>
        </p:nvCxnSpPr>
        <p:spPr>
          <a:xfrm>
            <a:off x="3200400" y="2895600"/>
            <a:ext cx="2209800" cy="6096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9" idx="3"/>
            <a:endCxn id="3" idx="0"/>
          </p:cNvCxnSpPr>
          <p:nvPr/>
        </p:nvCxnSpPr>
        <p:spPr>
          <a:xfrm>
            <a:off x="3200400" y="2438400"/>
            <a:ext cx="2209800" cy="10668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8" idx="3"/>
            <a:endCxn id="2" idx="0"/>
          </p:cNvCxnSpPr>
          <p:nvPr/>
        </p:nvCxnSpPr>
        <p:spPr>
          <a:xfrm>
            <a:off x="3200400" y="1981200"/>
            <a:ext cx="1295400" cy="15240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7" idx="3"/>
            <a:endCxn id="2" idx="0"/>
          </p:cNvCxnSpPr>
          <p:nvPr/>
        </p:nvCxnSpPr>
        <p:spPr>
          <a:xfrm>
            <a:off x="3200400" y="1524000"/>
            <a:ext cx="1295400" cy="19812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143000" y="3544669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Speedup Index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715000" y="28956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Configuration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974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2867</TotalTime>
  <Words>230</Words>
  <Application>Microsoft Macintosh PowerPoint</Application>
  <PresentationFormat>On-screen Show (4:3)</PresentationFormat>
  <Paragraphs>148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hank</dc:creator>
  <cp:lastModifiedBy>Microsoft Office User</cp:lastModifiedBy>
  <cp:revision>26</cp:revision>
  <dcterms:created xsi:type="dcterms:W3CDTF">2016-07-14T22:16:40Z</dcterms:created>
  <dcterms:modified xsi:type="dcterms:W3CDTF">2016-11-12T00:02:54Z</dcterms:modified>
</cp:coreProperties>
</file>