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8" r:id="rId4"/>
    <p:sldId id="257" r:id="rId5"/>
    <p:sldId id="262" r:id="rId6"/>
    <p:sldId id="259" r:id="rId7"/>
    <p:sldId id="261" r:id="rId8"/>
    <p:sldId id="260" r:id="rId9"/>
    <p:sldId id="264" r:id="rId10"/>
    <p:sldId id="265" r:id="rId11"/>
    <p:sldId id="267" r:id="rId12"/>
    <p:sldId id="268" r:id="rId13"/>
    <p:sldId id="266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DA"/>
    <a:srgbClr val="F7F5CF"/>
    <a:srgbClr val="FDFDEF"/>
    <a:srgbClr val="F1F6CD"/>
    <a:srgbClr val="FFF2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781" autoAdjust="0"/>
  </p:normalViewPr>
  <p:slideViewPr>
    <p:cSldViewPr showGuides="1">
      <p:cViewPr>
        <p:scale>
          <a:sx n="72" d="100"/>
          <a:sy n="72" d="100"/>
        </p:scale>
        <p:origin x="3152" y="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C9E7-DB6C-2A44-A33D-F94D563E660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D527B-DF54-AE4E-B2AF-D1A9D42AC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3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1922052" y="5543300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1"/>
          </p:cNvCxnSpPr>
          <p:nvPr/>
        </p:nvCxnSpPr>
        <p:spPr>
          <a:xfrm flipH="1" flipV="1">
            <a:off x="-952646" y="3280044"/>
            <a:ext cx="2839284" cy="1994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41" idx="3"/>
          </p:cNvCxnSpPr>
          <p:nvPr/>
        </p:nvCxnSpPr>
        <p:spPr>
          <a:xfrm flipV="1">
            <a:off x="2730462" y="3312431"/>
            <a:ext cx="2838073" cy="19618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86638" y="4376446"/>
            <a:ext cx="843824" cy="1795754"/>
            <a:chOff x="2334487" y="3124201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0586176" y="3177538"/>
            <a:ext cx="843824" cy="1795754"/>
            <a:chOff x="2334487" y="3124201"/>
            <a:chExt cx="843824" cy="17957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0" name="Elbow Connector 20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2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2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2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15" name="Rectangle 21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8" name="Rectangle 20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7461814" y="3153050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1066800" y="817196"/>
            <a:ext cx="6656613" cy="2490008"/>
            <a:chOff x="2808240" y="-746633"/>
            <a:chExt cx="7325233" cy="2819168"/>
          </a:xfrm>
        </p:grpSpPr>
        <p:grpSp>
          <p:nvGrpSpPr>
            <p:cNvPr id="10" name="Group 9"/>
            <p:cNvGrpSpPr/>
            <p:nvPr/>
          </p:nvGrpSpPr>
          <p:grpSpPr>
            <a:xfrm>
              <a:off x="2808240" y="-744642"/>
              <a:ext cx="7325233" cy="2809142"/>
              <a:chOff x="-56098" y="-100237"/>
              <a:chExt cx="8895298" cy="329037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04152" y="-100237"/>
                <a:ext cx="8735048" cy="32903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0" name="Elbow Connector 269"/>
              <p:cNvCxnSpPr>
                <a:stCxn id="316" idx="3"/>
                <a:endCxn id="319" idx="4"/>
              </p:cNvCxnSpPr>
              <p:nvPr/>
            </p:nvCxnSpPr>
            <p:spPr>
              <a:xfrm flipH="1">
                <a:off x="1828800" y="229905"/>
                <a:ext cx="6667500" cy="1904467"/>
              </a:xfrm>
              <a:prstGeom prst="bentConnector4">
                <a:avLst>
                  <a:gd name="adj1" fmla="val -3429"/>
                  <a:gd name="adj2" fmla="val 144012"/>
                </a:avLst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2743200" y="1285141"/>
                <a:ext cx="1069761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335459" y="446941"/>
                <a:ext cx="2160841" cy="2413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5310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4454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2484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2771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5691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4835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86501" y="2275742"/>
                <a:ext cx="1181100" cy="6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7277101" y="2275742"/>
                <a:ext cx="1257300" cy="54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335458" y="12868"/>
                <a:ext cx="2160842" cy="4340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>
                <a:off x="3810163" y="1772421"/>
                <a:ext cx="533237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/>
              <p:cNvSpPr/>
              <p:nvPr/>
            </p:nvSpPr>
            <p:spPr>
              <a:xfrm>
                <a:off x="1447800" y="1414283"/>
                <a:ext cx="762000" cy="72008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1" name="Straight Arrow Connector 320"/>
              <p:cNvCxnSpPr>
                <a:stCxn id="319" idx="6"/>
                <a:endCxn id="269" idx="1"/>
              </p:cNvCxnSpPr>
              <p:nvPr/>
            </p:nvCxnSpPr>
            <p:spPr>
              <a:xfrm flipV="1">
                <a:off x="2209800" y="1772421"/>
                <a:ext cx="533400" cy="19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1695635" y="2404058"/>
                <a:ext cx="3429001" cy="4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endCxn id="319" idx="2"/>
              </p:cNvCxnSpPr>
              <p:nvPr/>
            </p:nvCxnSpPr>
            <p:spPr>
              <a:xfrm flipV="1">
                <a:off x="104152" y="1774328"/>
                <a:ext cx="1343648" cy="474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-56098" y="988013"/>
                <a:ext cx="1828802" cy="77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sz="1600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6198" y="1285142"/>
                <a:ext cx="1515280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cxnSp>
            <p:nvCxnSpPr>
              <p:cNvPr id="326" name="Straight Arrow Connector 325"/>
              <p:cNvCxnSpPr/>
              <p:nvPr/>
            </p:nvCxnSpPr>
            <p:spPr>
              <a:xfrm>
                <a:off x="5861478" y="1772422"/>
                <a:ext cx="463122" cy="80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/>
              <p:cNvSpPr txBox="1"/>
              <p:nvPr/>
            </p:nvSpPr>
            <p:spPr>
              <a:xfrm>
                <a:off x="89636" y="-88940"/>
                <a:ext cx="4406164" cy="693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6335458" y="446941"/>
                <a:ext cx="2160842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/>
            <p:cNvSpPr/>
            <p:nvPr/>
          </p:nvSpPr>
          <p:spPr>
            <a:xfrm>
              <a:off x="2925992" y="-746633"/>
              <a:ext cx="7193268" cy="28191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442688" y="54102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51809" y="2590830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4121388" y="761016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1149598" y="271445"/>
            <a:ext cx="1526661" cy="1569660"/>
          </a:xfrm>
          <a:prstGeom prst="rect">
            <a:avLst/>
          </a:prstGeom>
          <a:solidFill>
            <a:srgbClr val="F7F7DA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9349" y="6551511"/>
            <a:ext cx="310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1. An application starts:</a:t>
            </a:r>
          </a:p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controller begins with a generic model until it receives a better model.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7645042" y="51230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3189197" y="51053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0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6320730" y="5674218"/>
            <a:ext cx="3176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. The device sends required samples to the learner which asynchronously assembles a model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0757216" y="5098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9278021" y="5690044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server returns a model customized for the application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786145" y="2543974"/>
            <a:ext cx="0" cy="8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1527084" y="3408091"/>
            <a:ext cx="2538996" cy="646331"/>
          </a:xfrm>
          <a:prstGeom prst="rect">
            <a:avLst/>
          </a:prstGeom>
          <a:solidFill>
            <a:srgbClr val="F7F7DA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Machine learning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model fits here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7908859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1704427" y="4966967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0450281" y="2638260"/>
            <a:ext cx="1106391" cy="926711"/>
            <a:chOff x="5407762" y="2076264"/>
            <a:chExt cx="1450238" cy="1404495"/>
          </a:xfrm>
        </p:grpSpPr>
        <p:sp>
          <p:nvSpPr>
            <p:cNvPr id="276" name="Arc 275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Arc 351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64810" y="14527"/>
            <a:ext cx="2593478" cy="2685459"/>
            <a:chOff x="6781800" y="-914400"/>
            <a:chExt cx="2593478" cy="2685459"/>
          </a:xfrm>
        </p:grpSpPr>
        <p:sp>
          <p:nvSpPr>
            <p:cNvPr id="363" name="Rectangle 362"/>
            <p:cNvSpPr/>
            <p:nvPr/>
          </p:nvSpPr>
          <p:spPr>
            <a:xfrm>
              <a:off x="6815666" y="-673182"/>
              <a:ext cx="2559612" cy="24442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781800" y="-914400"/>
              <a:ext cx="257277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different </a:t>
              </a:r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976160" y="152425"/>
              <a:ext cx="940095" cy="1038603"/>
              <a:chOff x="866199" y="839274"/>
              <a:chExt cx="1869619" cy="2022376"/>
            </a:xfrm>
          </p:grpSpPr>
          <p:grpSp>
            <p:nvGrpSpPr>
              <p:cNvPr id="366" name="Group 365"/>
              <p:cNvGrpSpPr/>
              <p:nvPr/>
            </p:nvGrpSpPr>
            <p:grpSpPr>
              <a:xfrm>
                <a:off x="871765" y="839274"/>
                <a:ext cx="1864053" cy="1186576"/>
                <a:chOff x="1251753" y="3344346"/>
                <a:chExt cx="1864053" cy="1186576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1251753" y="3477695"/>
                  <a:ext cx="760991" cy="1053227"/>
                  <a:chOff x="1251753" y="3477695"/>
                  <a:chExt cx="760991" cy="1053227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2" y="3477695"/>
                    <a:ext cx="608592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Oval 386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384" name="Straight Arrow Connector 38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2" name="Oval 38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314770" y="3496746"/>
                  <a:ext cx="801036" cy="1034176"/>
                  <a:chOff x="563135" y="3496746"/>
                  <a:chExt cx="801036" cy="1034176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Oval 377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</p:grpSp>
          <p:sp>
            <p:nvSpPr>
              <p:cNvPr id="367" name="Oval 366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243733" y="104679"/>
              <a:ext cx="1110840" cy="1086348"/>
              <a:chOff x="-3059542" y="-268005"/>
              <a:chExt cx="1618508" cy="16128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059542" y="-268005"/>
                <a:ext cx="1618508" cy="1612828"/>
                <a:chOff x="-3059542" y="-268005"/>
                <a:chExt cx="1618508" cy="16128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3059542" y="-268005"/>
                  <a:ext cx="1618508" cy="1588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H="1" flipV="1">
                  <a:off x="-3052354" y="-268002"/>
                  <a:ext cx="4354" cy="1612825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>
                  <a:off x="-3008788" y="422082"/>
                  <a:ext cx="1248398" cy="745211"/>
                </a:xfrm>
                <a:prstGeom prst="curvedConnector3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-2590800" y="2471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-2412031" y="50596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-2257350" y="47322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-2286000" y="730462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-2133600" y="8567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-2783154" y="25847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-2441368" y="34831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-2127344" y="63750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-2888099" y="51263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-2874329" y="72904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-2728425" y="86753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-2565385" y="107351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-2142250" y="1147328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-2722517" y="67517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-2537686" y="86426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-2363987" y="1093459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V="1">
                <a:off x="-3052354" y="1309313"/>
                <a:ext cx="1588194" cy="1844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1" name="TextBox 450"/>
          <p:cNvSpPr txBox="1"/>
          <p:nvPr/>
        </p:nvSpPr>
        <p:spPr>
          <a:xfrm>
            <a:off x="3434603" y="5684472"/>
            <a:ext cx="31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2. Queries server for how many samples are required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>
            <a:off x="4988217" y="5389726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 flipV="1">
            <a:off x="11053616" y="5546128"/>
            <a:ext cx="1290784" cy="5297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V="1">
            <a:off x="1753636" y="-814646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26038" y="-1088718"/>
            <a:ext cx="1448551" cy="657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1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895600" y="4641289"/>
            <a:ext cx="8119872" cy="22008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V="1">
            <a:off x="1825528" y="2898548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795805" y="4376446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85800" y="3814226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5654420" y="-77598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239918" y="270747"/>
            <a:ext cx="1526661" cy="1569660"/>
          </a:xfrm>
          <a:prstGeom prst="rect">
            <a:avLst/>
          </a:prstGeom>
          <a:solidFill>
            <a:srgbClr val="F7F7DA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89270" y="5171615"/>
            <a:ext cx="10159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An application starts: The controller begins with a generic model until it receives a better model.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Queries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server for how many samples are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required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device sends required samples to the learner which asynchronously assembles a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model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" charset="0"/>
                <a:ea typeface="Times" charset="0"/>
                <a:cs typeface="Times" charset="0"/>
              </a:rPr>
              <a:t>The server returns a model customized for the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application</a:t>
            </a:r>
          </a:p>
          <a:p>
            <a:pPr marL="342900" indent="-342900">
              <a:buFontTx/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Tx/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>
            <a:off x="9372600" y="4513412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4513412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0942316" y="3994654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-17071" y="1416232"/>
            <a:ext cx="2593478" cy="2181337"/>
            <a:chOff x="6781800" y="-914400"/>
            <a:chExt cx="2593478" cy="2181337"/>
          </a:xfrm>
        </p:grpSpPr>
        <p:sp>
          <p:nvSpPr>
            <p:cNvPr id="363" name="Rectangle 362"/>
            <p:cNvSpPr/>
            <p:nvPr/>
          </p:nvSpPr>
          <p:spPr>
            <a:xfrm>
              <a:off x="6815666" y="-673181"/>
              <a:ext cx="2559612" cy="19401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781800" y="-914400"/>
              <a:ext cx="257277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different </a:t>
              </a:r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976160" y="152425"/>
              <a:ext cx="940095" cy="1038603"/>
              <a:chOff x="866199" y="839274"/>
              <a:chExt cx="1869619" cy="2022376"/>
            </a:xfrm>
          </p:grpSpPr>
          <p:grpSp>
            <p:nvGrpSpPr>
              <p:cNvPr id="366" name="Group 365"/>
              <p:cNvGrpSpPr/>
              <p:nvPr/>
            </p:nvGrpSpPr>
            <p:grpSpPr>
              <a:xfrm>
                <a:off x="871765" y="839274"/>
                <a:ext cx="1864053" cy="1186576"/>
                <a:chOff x="1251753" y="3344346"/>
                <a:chExt cx="1864053" cy="1186576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1251753" y="3477695"/>
                  <a:ext cx="760991" cy="1053227"/>
                  <a:chOff x="1251753" y="3477695"/>
                  <a:chExt cx="760991" cy="1053227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2" y="3477695"/>
                    <a:ext cx="608592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Oval 386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384" name="Straight Arrow Connector 38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2" name="Oval 38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314770" y="3496746"/>
                  <a:ext cx="801036" cy="1034176"/>
                  <a:chOff x="563135" y="3496746"/>
                  <a:chExt cx="801036" cy="1034176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Oval 377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</p:grpSp>
          <p:sp>
            <p:nvSpPr>
              <p:cNvPr id="367" name="Oval 366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243733" y="104679"/>
              <a:ext cx="1110840" cy="1086348"/>
              <a:chOff x="-3059542" y="-268005"/>
              <a:chExt cx="1618508" cy="16128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059542" y="-268005"/>
                <a:ext cx="1618508" cy="1612828"/>
                <a:chOff x="-3059542" y="-268005"/>
                <a:chExt cx="1618508" cy="16128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3059542" y="-268005"/>
                  <a:ext cx="1618508" cy="1588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H="1" flipV="1">
                  <a:off x="-3052354" y="-268002"/>
                  <a:ext cx="4354" cy="1612825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>
                  <a:off x="-3008788" y="422082"/>
                  <a:ext cx="1248398" cy="745211"/>
                </a:xfrm>
                <a:prstGeom prst="curvedConnector3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-2590800" y="2471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-2412031" y="50596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-2257350" y="47322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-2286000" y="730462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-2133600" y="8567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-2783154" y="25847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-2441368" y="34831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-2127344" y="63750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-2888099" y="51263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-2874329" y="72904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-2728425" y="86753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-2565385" y="107351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-2142250" y="1147328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-2722517" y="67517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-2537686" y="86426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-2363987" y="1093459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V="1">
                <a:off x="-3052354" y="1309313"/>
                <a:ext cx="1588194" cy="1844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2" name="Straight Connector 451"/>
          <p:cNvCxnSpPr/>
          <p:nvPr/>
        </p:nvCxnSpPr>
        <p:spPr>
          <a:xfrm>
            <a:off x="5597817" y="44958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 flipV="1">
            <a:off x="11050609" y="4647697"/>
            <a:ext cx="1112947" cy="9365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895600" y="2946444"/>
            <a:ext cx="1145122" cy="173267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4772759" y="2978008"/>
            <a:ext cx="858861" cy="164548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V="1">
            <a:off x="6026963" y="2898548"/>
            <a:ext cx="469395" cy="173679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>
            <a:off x="8442253" y="2934759"/>
            <a:ext cx="858861" cy="164548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2895600" y="4495231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5997386" y="4535035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1279164" y="7432792"/>
            <a:ext cx="739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0                                                          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     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                                                         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t</a:t>
            </a:r>
            <a:r>
              <a:rPr lang="en-US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  <a:p>
            <a:endParaRPr lang="en-US" i="1" dirty="0">
              <a:latin typeface="Times" charset="0"/>
              <a:ea typeface="Times" charset="0"/>
              <a:cs typeface="Times" charset="0"/>
            </a:endParaRPr>
          </a:p>
          <a:p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77300" y="2743200"/>
            <a:ext cx="232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4267454" y="2371701"/>
            <a:ext cx="455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latin typeface="Times" charset="0"/>
                <a:ea typeface="Times" charset="0"/>
                <a:cs typeface="Times" charset="0"/>
              </a:rPr>
              <a:t>Collecting Samples 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   Model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estimation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2" name="Straight Arrow Connector 411"/>
          <p:cNvCxnSpPr/>
          <p:nvPr/>
        </p:nvCxnSpPr>
        <p:spPr>
          <a:xfrm flipV="1">
            <a:off x="6510511" y="2743200"/>
            <a:ext cx="1871489" cy="9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8442253" y="2350239"/>
            <a:ext cx="39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>
                <a:latin typeface="Times" charset="0"/>
                <a:ea typeface="Times" charset="0"/>
                <a:cs typeface="Times" charset="0"/>
              </a:rPr>
              <a:t>Learner sleeps or supports other apps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5" name="Straight Arrow Connector 414"/>
          <p:cNvCxnSpPr/>
          <p:nvPr/>
        </p:nvCxnSpPr>
        <p:spPr>
          <a:xfrm flipV="1">
            <a:off x="2895600" y="5080794"/>
            <a:ext cx="2702217" cy="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3167109" y="4709609"/>
            <a:ext cx="654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Generic control model                    Learned Control Model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7" name="Straight Arrow Connector 416"/>
          <p:cNvCxnSpPr/>
          <p:nvPr/>
        </p:nvCxnSpPr>
        <p:spPr>
          <a:xfrm flipV="1">
            <a:off x="5997386" y="5081681"/>
            <a:ext cx="3451414" cy="3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6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330600" y="6183222"/>
            <a:ext cx="594856" cy="8219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306904" y="4295771"/>
            <a:ext cx="603662" cy="14741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9181" y="4927620"/>
            <a:ext cx="843824" cy="1795754"/>
            <a:chOff x="509181" y="4927620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509181" y="4927620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560901" y="5764646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797846" y="3835652"/>
            <a:ext cx="6118575" cy="3169481"/>
            <a:chOff x="1797846" y="3835652"/>
            <a:chExt cx="6118575" cy="3169481"/>
          </a:xfrm>
        </p:grpSpPr>
        <p:sp>
          <p:nvSpPr>
            <p:cNvPr id="269" name="Rectangle 268"/>
            <p:cNvSpPr/>
            <p:nvPr/>
          </p:nvSpPr>
          <p:spPr>
            <a:xfrm>
              <a:off x="1935218" y="4269160"/>
              <a:ext cx="5853161" cy="27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751541" y="5694585"/>
              <a:ext cx="742740" cy="7346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Control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System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219930" y="4637782"/>
              <a:ext cx="1500282" cy="2115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73" name="Group 99"/>
            <p:cNvGrpSpPr>
              <a:grpSpLocks/>
            </p:cNvGrpSpPr>
            <p:nvPr/>
          </p:nvGrpSpPr>
          <p:grpSpPr bwMode="auto">
            <a:xfrm>
              <a:off x="6381478" y="4675912"/>
              <a:ext cx="544424" cy="511402"/>
              <a:chOff x="7239000" y="4549063"/>
              <a:chExt cx="762000" cy="584138"/>
            </a:xfrm>
          </p:grpSpPr>
          <p:sp>
            <p:nvSpPr>
              <p:cNvPr id="274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5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7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grpSp>
          <p:nvGrpSpPr>
            <p:cNvPr id="284" name="Group 99"/>
            <p:cNvGrpSpPr>
              <a:grpSpLocks/>
            </p:cNvGrpSpPr>
            <p:nvPr/>
          </p:nvGrpSpPr>
          <p:grpSpPr bwMode="auto">
            <a:xfrm>
              <a:off x="7016350" y="4675912"/>
              <a:ext cx="544424" cy="511402"/>
              <a:chOff x="7239000" y="4549063"/>
              <a:chExt cx="762000" cy="584138"/>
            </a:xfrm>
          </p:grpSpPr>
          <p:sp>
            <p:nvSpPr>
              <p:cNvPr id="285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86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8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294" name="TextBox 293"/>
            <p:cNvSpPr txBox="1"/>
            <p:nvPr/>
          </p:nvSpPr>
          <p:spPr>
            <a:xfrm>
              <a:off x="6032352" y="5198925"/>
              <a:ext cx="106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big cores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797542" y="5192954"/>
              <a:ext cx="1118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big speeds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96" name="Group 99"/>
            <p:cNvGrpSpPr>
              <a:grpSpLocks/>
            </p:cNvGrpSpPr>
            <p:nvPr/>
          </p:nvGrpSpPr>
          <p:grpSpPr bwMode="auto">
            <a:xfrm>
              <a:off x="6407931" y="5480048"/>
              <a:ext cx="544424" cy="511402"/>
              <a:chOff x="7239000" y="4549063"/>
              <a:chExt cx="762000" cy="584138"/>
            </a:xfrm>
          </p:grpSpPr>
          <p:sp>
            <p:nvSpPr>
              <p:cNvPr id="29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9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9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grpSp>
          <p:nvGrpSpPr>
            <p:cNvPr id="306" name="Group 99"/>
            <p:cNvGrpSpPr>
              <a:grpSpLocks/>
            </p:cNvGrpSpPr>
            <p:nvPr/>
          </p:nvGrpSpPr>
          <p:grpSpPr bwMode="auto">
            <a:xfrm>
              <a:off x="7042803" y="5480048"/>
              <a:ext cx="544424" cy="511402"/>
              <a:chOff x="7239000" y="4549063"/>
              <a:chExt cx="762000" cy="584138"/>
            </a:xfrm>
          </p:grpSpPr>
          <p:sp>
            <p:nvSpPr>
              <p:cNvPr id="30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0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0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6243668" y="6104942"/>
              <a:ext cx="820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LITTLE  cores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68051" y="6117979"/>
              <a:ext cx="872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LITTLE speeds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6219930" y="4332982"/>
              <a:ext cx="1500283" cy="3271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Resources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2852138" y="5791929"/>
              <a:ext cx="529060" cy="5427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latin typeface="Times" charset="0"/>
                  <a:ea typeface="Times" charset="0"/>
                  <a:cs typeface="Times" charset="0"/>
                </a:rPr>
                <a:t>-</a:t>
              </a:r>
              <a:endParaRPr lang="en-US" sz="6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390959" y="6607595"/>
              <a:ext cx="290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Performance Feedback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797846" y="5251205"/>
              <a:ext cx="1547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Performance</a:t>
              </a:r>
            </a:p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Requirement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942479" y="5729398"/>
              <a:ext cx="913316" cy="6997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App-specific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Optimizer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935218" y="4260497"/>
              <a:ext cx="3132356" cy="55177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Times" charset="0"/>
                  <a:ea typeface="Times" charset="0"/>
                  <a:cs typeface="Times" charset="0"/>
                </a:rPr>
                <a:t>Embedded/Mobile Device: Running Generalized Control System</a:t>
              </a:r>
            </a:p>
          </p:txBody>
        </p:sp>
        <p:cxnSp>
          <p:nvCxnSpPr>
            <p:cNvPr id="59" name="Straight Arrow Connector 58"/>
            <p:cNvCxnSpPr>
              <a:stCxn id="355" idx="2"/>
              <a:endCxn id="325" idx="0"/>
            </p:cNvCxnSpPr>
            <p:nvPr/>
          </p:nvCxnSpPr>
          <p:spPr>
            <a:xfrm flipH="1">
              <a:off x="5399137" y="3835652"/>
              <a:ext cx="10461" cy="18937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320" idx="4"/>
            </p:cNvCxnSpPr>
            <p:nvPr/>
          </p:nvCxnSpPr>
          <p:spPr>
            <a:xfrm rot="10800000">
              <a:off x="3116668" y="6334720"/>
              <a:ext cx="3084568" cy="29968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920728" y="6078573"/>
              <a:ext cx="9281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flipV="1">
              <a:off x="3390960" y="6090177"/>
              <a:ext cx="370343" cy="14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V="1">
              <a:off x="4489455" y="6080062"/>
              <a:ext cx="457851" cy="32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V="1">
              <a:off x="5855795" y="6073309"/>
              <a:ext cx="375942" cy="68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393785" y="4295472"/>
            <a:ext cx="1106391" cy="926711"/>
            <a:chOff x="5407762" y="2076264"/>
            <a:chExt cx="1450238" cy="1404495"/>
          </a:xfrm>
        </p:grpSpPr>
        <p:sp>
          <p:nvSpPr>
            <p:cNvPr id="247" name="Arc 246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 31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Arc 320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4021654" y="2265992"/>
            <a:ext cx="2775888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Machine learning model as Performance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 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uning parameter(pole) for controller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3785" y="2043279"/>
            <a:ext cx="2563520" cy="2074281"/>
            <a:chOff x="12887" y="1523288"/>
            <a:chExt cx="2563520" cy="2074281"/>
          </a:xfrm>
        </p:grpSpPr>
        <p:sp>
          <p:nvSpPr>
            <p:cNvPr id="357" name="Rectangle 356"/>
            <p:cNvSpPr/>
            <p:nvPr/>
          </p:nvSpPr>
          <p:spPr>
            <a:xfrm>
              <a:off x="16795" y="1523288"/>
              <a:ext cx="2559612" cy="2074281"/>
            </a:xfrm>
            <a:prstGeom prst="rect">
              <a:avLst/>
            </a:prstGeom>
            <a:solidFill>
              <a:srgbClr val="F7F7DA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2887" y="1523288"/>
              <a:ext cx="218213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</a:t>
              </a:r>
            </a:p>
            <a:p>
              <a:pPr algn="ctr"/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438" name="Group 194"/>
            <p:cNvGrpSpPr>
              <a:grpSpLocks/>
            </p:cNvGrpSpPr>
            <p:nvPr/>
          </p:nvGrpSpPr>
          <p:grpSpPr bwMode="auto">
            <a:xfrm>
              <a:off x="76270" y="2467844"/>
              <a:ext cx="1126920" cy="1049968"/>
              <a:chOff x="3124200" y="2971800"/>
              <a:chExt cx="1524000" cy="1295400"/>
            </a:xfrm>
          </p:grpSpPr>
          <p:sp>
            <p:nvSpPr>
              <p:cNvPr id="439" name="Oval 438"/>
              <p:cNvSpPr/>
              <p:nvPr/>
            </p:nvSpPr>
            <p:spPr>
              <a:xfrm>
                <a:off x="3124200" y="308956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3124200" y="344285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3124200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816927" y="2971800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816927" y="332509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816927" y="367838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3816927" y="4031673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71109" y="3207327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4371109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</a:t>
                </a:r>
              </a:p>
            </p:txBody>
          </p:sp>
          <p:cxnSp>
            <p:nvCxnSpPr>
              <p:cNvPr id="448" name="Straight Connector 447"/>
              <p:cNvCxnSpPr/>
              <p:nvPr/>
            </p:nvCxnSpPr>
            <p:spPr>
              <a:xfrm flipV="1">
                <a:off x="3401291" y="308956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401291" y="3207327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3401291" y="3207327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3401291" y="3207327"/>
                <a:ext cx="415636" cy="94210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2" name="Straight Connector 451"/>
              <p:cNvCxnSpPr/>
              <p:nvPr/>
            </p:nvCxnSpPr>
            <p:spPr>
              <a:xfrm flipV="1">
                <a:off x="3401291" y="308956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3" name="Straight Connector 452"/>
              <p:cNvCxnSpPr/>
              <p:nvPr/>
            </p:nvCxnSpPr>
            <p:spPr>
              <a:xfrm flipV="1">
                <a:off x="3401291" y="344285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3401291" y="356061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3401291" y="3560619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6" name="Straight Connector 455"/>
              <p:cNvCxnSpPr/>
              <p:nvPr/>
            </p:nvCxnSpPr>
            <p:spPr>
              <a:xfrm flipV="1">
                <a:off x="3401291" y="3089564"/>
                <a:ext cx="415636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7" name="Straight Connector 456"/>
              <p:cNvCxnSpPr/>
              <p:nvPr/>
            </p:nvCxnSpPr>
            <p:spPr>
              <a:xfrm flipV="1">
                <a:off x="3401291" y="344285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8" name="Straight Connector 457"/>
              <p:cNvCxnSpPr/>
              <p:nvPr/>
            </p:nvCxnSpPr>
            <p:spPr>
              <a:xfrm flipV="1">
                <a:off x="3401291" y="3796146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3401291" y="391390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4094019" y="3089564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4094019" y="3089564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4094019" y="3325091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4094019" y="3442854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4" name="Straight Connector 463"/>
              <p:cNvCxnSpPr/>
              <p:nvPr/>
            </p:nvCxnSpPr>
            <p:spPr>
              <a:xfrm flipV="1">
                <a:off x="4094019" y="3325091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4094019" y="3796146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6" name="Straight Connector 465"/>
              <p:cNvCxnSpPr/>
              <p:nvPr/>
            </p:nvCxnSpPr>
            <p:spPr>
              <a:xfrm flipV="1">
                <a:off x="4094019" y="3325091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7" name="Straight Connector 466"/>
              <p:cNvCxnSpPr/>
              <p:nvPr/>
            </p:nvCxnSpPr>
            <p:spPr>
              <a:xfrm flipV="1">
                <a:off x="4094019" y="3913909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468" name="Group 350"/>
            <p:cNvGrpSpPr>
              <a:grpSpLocks/>
            </p:cNvGrpSpPr>
            <p:nvPr/>
          </p:nvGrpSpPr>
          <p:grpSpPr bwMode="auto">
            <a:xfrm>
              <a:off x="1572487" y="2616300"/>
              <a:ext cx="812302" cy="732577"/>
              <a:chOff x="4876800" y="3124200"/>
              <a:chExt cx="1447800" cy="11430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4986068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4931434" y="354950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5068019" y="362924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4958751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313872" y="376215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5177287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5095336" y="331027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040702" y="339001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5177287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5068019" y="3522921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5286555" y="349634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5341189" y="360266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1" name="Freeform 480"/>
              <p:cNvSpPr/>
              <p:nvPr/>
            </p:nvSpPr>
            <p:spPr>
              <a:xfrm>
                <a:off x="4967288" y="3200400"/>
                <a:ext cx="1246187" cy="893763"/>
              </a:xfrm>
              <a:custGeom>
                <a:avLst/>
                <a:gdLst>
                  <a:gd name="connsiteX0" fmla="*/ 0 w 3474720"/>
                  <a:gd name="connsiteY0" fmla="*/ 0 h 2560320"/>
                  <a:gd name="connsiteX1" fmla="*/ 1260910 w 3474720"/>
                  <a:gd name="connsiteY1" fmla="*/ 895149 h 2560320"/>
                  <a:gd name="connsiteX2" fmla="*/ 1559293 w 3474720"/>
                  <a:gd name="connsiteY2" fmla="*/ 2059806 h 2560320"/>
                  <a:gd name="connsiteX3" fmla="*/ 3185962 w 3474720"/>
                  <a:gd name="connsiteY3" fmla="*/ 2483318 h 2560320"/>
                  <a:gd name="connsiteX4" fmla="*/ 3291840 w 3474720"/>
                  <a:gd name="connsiteY4" fmla="*/ 2521819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720" h="2560320">
                    <a:moveTo>
                      <a:pt x="0" y="0"/>
                    </a:moveTo>
                    <a:cubicBezTo>
                      <a:pt x="500514" y="275924"/>
                      <a:pt x="1001028" y="551848"/>
                      <a:pt x="1260910" y="895149"/>
                    </a:cubicBezTo>
                    <a:cubicBezTo>
                      <a:pt x="1520792" y="1238450"/>
                      <a:pt x="1238451" y="1795111"/>
                      <a:pt x="1559293" y="2059806"/>
                    </a:cubicBezTo>
                    <a:cubicBezTo>
                      <a:pt x="1880135" y="2324501"/>
                      <a:pt x="2897204" y="2406316"/>
                      <a:pt x="3185962" y="2483318"/>
                    </a:cubicBezTo>
                    <a:cubicBezTo>
                      <a:pt x="3474720" y="2560320"/>
                      <a:pt x="3383280" y="2541069"/>
                      <a:pt x="3291840" y="2521819"/>
                    </a:cubicBezTo>
                  </a:path>
                </a:pathLst>
              </a:custGeom>
              <a:noFill/>
              <a:ln w="38100" cap="flat" cmpd="sng" algn="ctr">
                <a:solidFill>
                  <a:srgbClr val="2D2D8A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5122653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5068019" y="394822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5204604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5095336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450457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5313872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5177287" y="378873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5313872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5204604" y="392164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5423140" y="389506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5477774" y="4001386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493" name="Straight Arrow Connector 492"/>
              <p:cNvCxnSpPr/>
              <p:nvPr/>
            </p:nvCxnSpPr>
            <p:spPr>
              <a:xfrm flipV="1">
                <a:off x="4876800" y="3124200"/>
                <a:ext cx="0" cy="1143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4" name="Straight Arrow Connector 493"/>
              <p:cNvCxnSpPr/>
              <p:nvPr/>
            </p:nvCxnSpPr>
            <p:spPr>
              <a:xfrm>
                <a:off x="4876800" y="4267200"/>
                <a:ext cx="14478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95" name="Rectangle 494"/>
              <p:cNvSpPr/>
              <p:nvPr/>
            </p:nvSpPr>
            <p:spPr>
              <a:xfrm>
                <a:off x="5641675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778260" y="405454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914845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024113" y="413429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5614358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149970" y="317736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5313872" y="3203944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5313872" y="328368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5368506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547777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641675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5450457" y="344317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505091" y="349634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5614358" y="346975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805577" y="362924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5587042" y="360266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5641675" y="365582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5532408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5587042" y="384189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5641675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5696309" y="389506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5832894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5996796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6106064" y="394822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5805577" y="352292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5887528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6078747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5969479" y="354950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5887528" y="341659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583289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525" name="Picture 5" descr="C:\Users\hank\AppData\Local\Microsoft\Windows\Temporary Internet Files\Content.IE5\SY65LMHF\ss4000e_bi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728" y="1559870"/>
              <a:ext cx="648090" cy="7849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26" name="Straight Arrow Connector 525"/>
          <p:cNvCxnSpPr>
            <a:stCxn id="357" idx="3"/>
            <a:endCxn id="355" idx="1"/>
          </p:cNvCxnSpPr>
          <p:nvPr/>
        </p:nvCxnSpPr>
        <p:spPr>
          <a:xfrm flipV="1">
            <a:off x="2957305" y="3050822"/>
            <a:ext cx="1064349" cy="29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85644" y="1752600"/>
            <a:ext cx="8377351" cy="3823360"/>
            <a:chOff x="232429" y="1752600"/>
            <a:chExt cx="8736171" cy="382336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990599" y="3810000"/>
              <a:ext cx="746760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7708344" y="3503275"/>
              <a:ext cx="9997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Timeline</a:t>
              </a:r>
              <a:endParaRPr lang="en-US" sz="1600" b="1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90599" y="3352800"/>
              <a:ext cx="7239001" cy="0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5" descr="C:\Users\hank\AppData\Local\Microsoft\Windows\Temporary Internet Files\Content.IE5\SY65LMHF\ss4000e_bi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29" y="2006385"/>
              <a:ext cx="533400" cy="59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990600" y="2285999"/>
              <a:ext cx="346730" cy="10668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67769" y="2285999"/>
              <a:ext cx="297241" cy="10668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73540" y="2304630"/>
              <a:ext cx="312460" cy="104817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29000" y="2304630"/>
              <a:ext cx="228600" cy="10481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34419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391620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925020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372819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4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24819" y="40386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24819" y="4495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324819" y="4876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24819" y="5257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4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52" y="4045883"/>
              <a:ext cx="6603091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An application starts: the controller begins with a generic model and </a:t>
              </a:r>
            </a:p>
            <a:p>
              <a:pPr>
                <a:lnSpc>
                  <a:spcPts val="1600"/>
                </a:lnSpc>
              </a:pP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                                  queries the learner for the number of samples to take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2935" y="4495800"/>
              <a:ext cx="733495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learner responds with the number of samples needed, the controller continues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90600" y="3505200"/>
              <a:ext cx="2667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95400" y="2209800"/>
              <a:ext cx="9906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86000" y="2209800"/>
              <a:ext cx="1143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52800" y="2209800"/>
              <a:ext cx="48006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81399" y="3505200"/>
              <a:ext cx="4572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240465" y="3505200"/>
              <a:ext cx="2123347" cy="29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Generic control model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76800" y="3505200"/>
              <a:ext cx="2216960" cy="29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Learned Control Model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1912283"/>
              <a:ext cx="34824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Learner sleeps or supports other apps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26610" y="1752600"/>
              <a:ext cx="1150439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Model</a:t>
              </a:r>
            </a:p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Estimation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1570" y="1752600"/>
              <a:ext cx="1086916" cy="5046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Collecting</a:t>
              </a:r>
            </a:p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Samples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4975" y="4876799"/>
              <a:ext cx="83236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controller sends its samples back to the learner which asynchronously assembles a model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589" y="5278443"/>
              <a:ext cx="588520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learner responds with a model customized for the application 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 rot="16200000">
            <a:off x="-324709" y="2523393"/>
            <a:ext cx="1760418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smtClean="0">
                <a:latin typeface="Times" charset="0"/>
                <a:ea typeface="Times" charset="0"/>
                <a:cs typeface="Times" charset="0"/>
              </a:rPr>
              <a:t>Control   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Learning</a:t>
            </a:r>
          </a:p>
          <a:p>
            <a:pPr algn="ctr">
              <a:lnSpc>
                <a:spcPts val="1600"/>
              </a:lnSpc>
            </a:pPr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23922" y="2890388"/>
            <a:ext cx="342878" cy="676446"/>
            <a:chOff x="2510319" y="2624212"/>
            <a:chExt cx="503434" cy="1031630"/>
          </a:xfrm>
        </p:grpSpPr>
        <p:sp>
          <p:nvSpPr>
            <p:cNvPr id="118" name="Rounded Rectangle 117"/>
            <p:cNvSpPr/>
            <p:nvPr/>
          </p:nvSpPr>
          <p:spPr>
            <a:xfrm>
              <a:off x="2510319" y="2624212"/>
              <a:ext cx="503434" cy="1031630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" cap="flat" cmpd="thickThin" algn="ctr">
              <a:solidFill>
                <a:srgbClr val="5B9BD5">
                  <a:shade val="50000"/>
                  <a:alpha val="62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rgbClr val="5B9BD5"/>
            </a:solidFill>
            <a:ln w="127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680575" y="3205689"/>
            <a:ext cx="303420" cy="159887"/>
            <a:chOff x="3357481" y="4339082"/>
            <a:chExt cx="1574358" cy="912896"/>
          </a:xfrm>
        </p:grpSpPr>
        <p:grpSp>
          <p:nvGrpSpPr>
            <p:cNvPr id="94" name="Group 93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97" name="Elbow Connector 96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98" name="Oval 97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101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10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11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1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7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rgbClr val="5B9BD5">
                <a:lumMod val="40000"/>
                <a:lumOff val="60000"/>
                <a:alpha val="5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1325117" y="2296162"/>
            <a:ext cx="6941674" cy="0"/>
          </a:xfrm>
          <a:prstGeom prst="line">
            <a:avLst/>
          </a:prstGeom>
          <a:ln w="50800"/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25117" y="3348886"/>
            <a:ext cx="6929231" cy="8819"/>
            <a:chOff x="1601283" y="1370791"/>
            <a:chExt cx="6929231" cy="8819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4153151" y="1375382"/>
              <a:ext cx="4377363" cy="4228"/>
            </a:xfrm>
            <a:prstGeom prst="line">
              <a:avLst/>
            </a:prstGeom>
            <a:ln w="50800">
              <a:solidFill>
                <a:srgbClr val="00B05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601283" y="1370791"/>
              <a:ext cx="2559115" cy="1619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15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785" y="2043279"/>
            <a:ext cx="7522636" cy="4961854"/>
            <a:chOff x="393785" y="2043279"/>
            <a:chExt cx="7522636" cy="496185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30600" y="6183222"/>
              <a:ext cx="594856" cy="8219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306904" y="4295771"/>
              <a:ext cx="603662" cy="14741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09181" y="4927620"/>
              <a:ext cx="843824" cy="1795754"/>
              <a:chOff x="509181" y="4927620"/>
              <a:chExt cx="843824" cy="179575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09181" y="4927620"/>
                <a:ext cx="843824" cy="1795754"/>
                <a:chOff x="2510319" y="2624212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24212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560901" y="5764646"/>
                <a:ext cx="746717" cy="424451"/>
                <a:chOff x="3357481" y="4339082"/>
                <a:chExt cx="1574358" cy="912896"/>
              </a:xfrm>
            </p:grpSpPr>
            <p:grpSp>
              <p:nvGrpSpPr>
                <p:cNvPr id="328" name="Group 327"/>
                <p:cNvGrpSpPr/>
                <p:nvPr/>
              </p:nvGrpSpPr>
              <p:grpSpPr>
                <a:xfrm>
                  <a:off x="3357481" y="4339082"/>
                  <a:ext cx="1574358" cy="912896"/>
                  <a:chOff x="3307744" y="4381167"/>
                  <a:chExt cx="1574358" cy="912896"/>
                </a:xfrm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3788482" y="4636827"/>
                    <a:ext cx="193993" cy="2313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31" name="Elbow Connector 330"/>
                  <p:cNvCxnSpPr/>
                  <p:nvPr/>
                </p:nvCxnSpPr>
                <p:spPr>
                  <a:xfrm rot="5400000" flipH="1">
                    <a:off x="4068182" y="4253574"/>
                    <a:ext cx="41489" cy="1245659"/>
                  </a:xfrm>
                  <a:prstGeom prst="bentConnector3">
                    <a:avLst>
                      <a:gd name="adj1" fmla="val -800588"/>
                    </a:avLst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Oval 331"/>
                  <p:cNvSpPr/>
                  <p:nvPr/>
                </p:nvSpPr>
                <p:spPr>
                  <a:xfrm>
                    <a:off x="3372877" y="4634915"/>
                    <a:ext cx="186438" cy="220744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4184238" y="4636827"/>
                    <a:ext cx="193937" cy="2313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4579405" y="4609323"/>
                    <a:ext cx="264698" cy="28782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33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628762" y="4665765"/>
                    <a:ext cx="161835" cy="158165"/>
                    <a:chOff x="7239000" y="4549063"/>
                    <a:chExt cx="762000" cy="584138"/>
                  </a:xfrm>
                </p:grpSpPr>
                <p:sp>
                  <p:nvSpPr>
                    <p:cNvPr id="343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344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345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6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7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8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9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50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51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78877" y="4420310"/>
                    <a:ext cx="599297" cy="599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37" name="Straight Arrow Connector 336"/>
                  <p:cNvCxnSpPr/>
                  <p:nvPr/>
                </p:nvCxnSpPr>
                <p:spPr>
                  <a:xfrm>
                    <a:off x="4280051" y="4480287"/>
                    <a:ext cx="1780" cy="15654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/>
                  <p:cNvCxnSpPr/>
                  <p:nvPr/>
                </p:nvCxnSpPr>
                <p:spPr>
                  <a:xfrm>
                    <a:off x="3455581" y="4420310"/>
                    <a:ext cx="109" cy="183722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Arrow Connector 338"/>
                  <p:cNvCxnSpPr/>
                  <p:nvPr/>
                </p:nvCxnSpPr>
                <p:spPr>
                  <a:xfrm>
                    <a:off x="3559315" y="4754734"/>
                    <a:ext cx="191466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Arrow Connector 339"/>
                  <p:cNvCxnSpPr/>
                  <p:nvPr/>
                </p:nvCxnSpPr>
                <p:spPr>
                  <a:xfrm>
                    <a:off x="3992770" y="4754735"/>
                    <a:ext cx="191467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Arrow Connector 340"/>
                  <p:cNvCxnSpPr/>
                  <p:nvPr/>
                </p:nvCxnSpPr>
                <p:spPr>
                  <a:xfrm>
                    <a:off x="4386603" y="4757865"/>
                    <a:ext cx="191467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3307744" y="4381167"/>
                    <a:ext cx="1574358" cy="912896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4684013" y="4634587"/>
                  <a:ext cx="152551" cy="14605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1797846" y="3835652"/>
              <a:ext cx="6118575" cy="3169481"/>
              <a:chOff x="1797846" y="3835652"/>
              <a:chExt cx="6118575" cy="3169481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935218" y="4269160"/>
                <a:ext cx="5853161" cy="27359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51541" y="5694585"/>
                <a:ext cx="742740" cy="73460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219930" y="4637782"/>
                <a:ext cx="1500282" cy="2115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381478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016350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032352" y="5198925"/>
                <a:ext cx="106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6797542" y="5192954"/>
                <a:ext cx="1118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407931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042803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43668" y="6104942"/>
                <a:ext cx="820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868051" y="6117979"/>
                <a:ext cx="872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219930" y="4332982"/>
                <a:ext cx="1500283" cy="3271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2852138" y="5791929"/>
                <a:ext cx="529060" cy="5427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3390959" y="6607595"/>
                <a:ext cx="290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797846" y="5251205"/>
                <a:ext cx="1547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942479" y="5729398"/>
                <a:ext cx="913316" cy="6997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>
                <a:off x="1935218" y="4260497"/>
                <a:ext cx="3132356" cy="55177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59" name="Straight Arrow Connector 58"/>
              <p:cNvCxnSpPr>
                <a:stCxn id="355" idx="2"/>
                <a:endCxn id="325" idx="0"/>
              </p:cNvCxnSpPr>
              <p:nvPr/>
            </p:nvCxnSpPr>
            <p:spPr>
              <a:xfrm flipH="1">
                <a:off x="5399137" y="3835652"/>
                <a:ext cx="10461" cy="189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endCxn id="320" idx="4"/>
              </p:cNvCxnSpPr>
              <p:nvPr/>
            </p:nvCxnSpPr>
            <p:spPr>
              <a:xfrm rot="10800000">
                <a:off x="3116668" y="6334720"/>
                <a:ext cx="3084568" cy="29968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920728" y="6078573"/>
                <a:ext cx="92812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3390960" y="6090177"/>
                <a:ext cx="370343" cy="14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V="1">
                <a:off x="4489455" y="6080062"/>
                <a:ext cx="457851" cy="32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 flipV="1">
                <a:off x="5855795" y="6073309"/>
                <a:ext cx="375942" cy="688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393785" y="4295472"/>
              <a:ext cx="1106391" cy="926711"/>
              <a:chOff x="5407762" y="2076264"/>
              <a:chExt cx="1450238" cy="1404495"/>
            </a:xfrm>
          </p:grpSpPr>
          <p:sp>
            <p:nvSpPr>
              <p:cNvPr id="247" name="Arc 246"/>
              <p:cNvSpPr/>
              <p:nvPr/>
            </p:nvSpPr>
            <p:spPr>
              <a:xfrm>
                <a:off x="5407762" y="2076264"/>
                <a:ext cx="1450238" cy="1404495"/>
              </a:xfrm>
              <a:prstGeom prst="arc">
                <a:avLst>
                  <a:gd name="adj1" fmla="val 12858961"/>
                  <a:gd name="adj2" fmla="val 19407291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Arc 318"/>
              <p:cNvSpPr/>
              <p:nvPr/>
            </p:nvSpPr>
            <p:spPr>
              <a:xfrm>
                <a:off x="5638800" y="2288163"/>
                <a:ext cx="1029611" cy="1101120"/>
              </a:xfrm>
              <a:prstGeom prst="arc">
                <a:avLst>
                  <a:gd name="adj1" fmla="val 13129094"/>
                  <a:gd name="adj2" fmla="val 18976740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/>
              <p:nvPr/>
            </p:nvSpPr>
            <p:spPr>
              <a:xfrm>
                <a:off x="5841464" y="2497722"/>
                <a:ext cx="579735" cy="660258"/>
              </a:xfrm>
              <a:prstGeom prst="arc">
                <a:avLst>
                  <a:gd name="adj1" fmla="val 13221050"/>
                  <a:gd name="adj2" fmla="val 19085533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6019800" y="2650122"/>
                <a:ext cx="231382" cy="2306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4021654" y="2265992"/>
              <a:ext cx="2775888" cy="15696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Machine learning model as Performance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Hash Table</a:t>
              </a:r>
            </a:p>
            <a:p>
              <a:pPr algn="ctr"/>
              <a:r>
                <a:rPr lang="en-US" sz="1600" i="1" dirty="0">
                  <a:latin typeface="Times" charset="0"/>
                  <a:ea typeface="Times" charset="0"/>
                  <a:cs typeface="Times" charset="0"/>
                </a:rPr>
                <a:t>+</a:t>
              </a:r>
            </a:p>
            <a:p>
              <a:pPr algn="ctr"/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uning parameter(pole) for controller</a:t>
              </a:r>
              <a:endParaRPr lang="en-US" sz="1600" dirty="0">
                <a:latin typeface="Times" charset="0"/>
                <a:ea typeface="Times" charset="0"/>
                <a:cs typeface="Times" charset="0"/>
              </a:endParaRPr>
            </a:p>
            <a:p>
              <a:pPr algn="ctr"/>
              <a:endParaRPr lang="en-US" sz="1600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785" y="2043279"/>
              <a:ext cx="2563520" cy="2074281"/>
              <a:chOff x="12887" y="1523288"/>
              <a:chExt cx="2563520" cy="2074281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16795" y="1523288"/>
                <a:ext cx="2559612" cy="2074281"/>
              </a:xfrm>
              <a:prstGeom prst="rect">
                <a:avLst/>
              </a:prstGeom>
              <a:solidFill>
                <a:srgbClr val="F7F7DA"/>
              </a:solidFill>
              <a:ln w="381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2887" y="1523288"/>
                <a:ext cx="218213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Server</a:t>
                </a:r>
                <a:r>
                  <a:rPr lang="en-US" sz="1600" b="1" dirty="0">
                    <a:latin typeface="Times" charset="0"/>
                    <a:ea typeface="Times" charset="0"/>
                    <a:cs typeface="Times" charset="0"/>
                  </a:rPr>
                  <a:t>:</a:t>
                </a:r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 Running </a:t>
                </a:r>
              </a:p>
              <a:p>
                <a:pPr algn="ctr"/>
                <a:r>
                  <a:rPr lang="en-US" sz="1600" b="1" i="1" dirty="0" smtClean="0">
                    <a:latin typeface="Times" charset="0"/>
                    <a:ea typeface="Times" charset="0"/>
                    <a:cs typeface="Times" charset="0"/>
                  </a:rPr>
                  <a:t>transfer learning </a:t>
                </a:r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algorithms</a:t>
                </a:r>
              </a:p>
            </p:txBody>
          </p:sp>
          <p:grpSp>
            <p:nvGrpSpPr>
              <p:cNvPr id="438" name="Group 194"/>
              <p:cNvGrpSpPr>
                <a:grpSpLocks/>
              </p:cNvGrpSpPr>
              <p:nvPr/>
            </p:nvGrpSpPr>
            <p:grpSpPr bwMode="auto">
              <a:xfrm>
                <a:off x="76270" y="2467844"/>
                <a:ext cx="1126920" cy="1049968"/>
                <a:chOff x="3124200" y="2971800"/>
                <a:chExt cx="1524000" cy="1295400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j</a:t>
                  </a: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442" name="Oval 441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</a:t>
                  </a:r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1" name="Straight Connector 450"/>
                <p:cNvCxnSpPr/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2" name="Straight Connector 451"/>
                <p:cNvCxnSpPr/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3" name="Straight Connector 452"/>
                <p:cNvCxnSpPr/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4" name="Straight Connector 453"/>
                <p:cNvCxnSpPr/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6" name="Straight Connector 455"/>
                <p:cNvCxnSpPr/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7" name="Straight Connector 456"/>
                <p:cNvCxnSpPr/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0" name="Straight Connector 459"/>
                <p:cNvCxnSpPr/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2" name="Straight Connector 461"/>
                <p:cNvCxnSpPr/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6" name="Straight Connector 465"/>
                <p:cNvCxnSpPr/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468" name="Group 350"/>
              <p:cNvGrpSpPr>
                <a:grpSpLocks/>
              </p:cNvGrpSpPr>
              <p:nvPr/>
            </p:nvGrpSpPr>
            <p:grpSpPr bwMode="auto">
              <a:xfrm>
                <a:off x="1572487" y="2616300"/>
                <a:ext cx="812302" cy="732577"/>
                <a:chOff x="4876800" y="3124200"/>
                <a:chExt cx="1447800" cy="11430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Rectangle 469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Rectangle 470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Rectangle 472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Rectangle 473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Rectangle 474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Rectangle 475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Rectangle 476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Rectangle 477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Freeform 480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Rectangle 483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Rectangle 484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Rectangle 485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Rectangle 486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493" name="Straight Arrow Connector 492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95" name="Rectangle 494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Rectangle 495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Rectangle 497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Oval 508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25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728" y="1559870"/>
                <a:ext cx="648090" cy="78496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26" name="Straight Arrow Connector 525"/>
            <p:cNvCxnSpPr>
              <a:stCxn id="357" idx="3"/>
              <a:endCxn id="355" idx="1"/>
            </p:cNvCxnSpPr>
            <p:nvPr/>
          </p:nvCxnSpPr>
          <p:spPr>
            <a:xfrm flipV="1">
              <a:off x="2957305" y="3050822"/>
              <a:ext cx="1064349" cy="295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8133" y="3765372"/>
            <a:ext cx="8658846" cy="3823360"/>
            <a:chOff x="358133" y="3765372"/>
            <a:chExt cx="8658846" cy="3823360"/>
          </a:xfrm>
        </p:grpSpPr>
        <p:grpSp>
          <p:nvGrpSpPr>
            <p:cNvPr id="59" name="Group 58"/>
            <p:cNvGrpSpPr/>
            <p:nvPr/>
          </p:nvGrpSpPr>
          <p:grpSpPr>
            <a:xfrm>
              <a:off x="639628" y="3765372"/>
              <a:ext cx="8377351" cy="3823360"/>
              <a:chOff x="232429" y="1752600"/>
              <a:chExt cx="8736171" cy="382336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90599" y="3810000"/>
                <a:ext cx="7467601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7708344" y="3503275"/>
                <a:ext cx="999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Timeline</a:t>
                </a:r>
                <a:endParaRPr lang="en-US" sz="1600" b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90599" y="3352800"/>
                <a:ext cx="7239001" cy="0"/>
              </a:xfrm>
              <a:prstGeom prst="line">
                <a:avLst/>
              </a:prstGeom>
              <a:ln w="50800"/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429" y="2006385"/>
                <a:ext cx="533400" cy="596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2285999"/>
                <a:ext cx="346730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7769" y="2285999"/>
                <a:ext cx="297241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973540" y="2304630"/>
                <a:ext cx="312460" cy="104817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429000" y="2304630"/>
                <a:ext cx="228600" cy="10481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934419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91620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2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925020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3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72819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4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4819" y="40386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4819" y="4495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2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4819" y="4876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3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4819" y="5257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4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8752" y="4045883"/>
                <a:ext cx="6603091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An application starts: the controller begins with a generic model and 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1600" dirty="0">
                    <a:latin typeface="Times" charset="0"/>
                    <a:ea typeface="Times" charset="0"/>
                    <a:cs typeface="Times" charset="0"/>
                  </a:rPr>
                  <a:t> </a:t>
                </a: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                                  queries the learner for the number of samples to take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2935" y="4495800"/>
                <a:ext cx="733495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learner responds with the number of samples needed, the controller continues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990600" y="3505200"/>
                <a:ext cx="2667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95400" y="2209800"/>
                <a:ext cx="99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86000" y="2209800"/>
                <a:ext cx="1143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52800" y="2209800"/>
                <a:ext cx="480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81399" y="3505200"/>
                <a:ext cx="4572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240465" y="3505200"/>
                <a:ext cx="2123347" cy="29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Generic control model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76800" y="3505200"/>
                <a:ext cx="2216960" cy="29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Learned Control Model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67200" y="1912283"/>
                <a:ext cx="348242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Learner sleeps or supports other apps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6610" y="1752600"/>
                <a:ext cx="1150439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Model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Estimation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91570" y="1752600"/>
                <a:ext cx="1086916" cy="504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Collecting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Samples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4975" y="4876799"/>
                <a:ext cx="8323625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controller sends its samples back to the learner which asynchronously assembles a model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27589" y="5278443"/>
                <a:ext cx="5885201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learner responds with a model customized for the application 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 rot="16200000">
              <a:off x="-270725" y="4536165"/>
              <a:ext cx="1760418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Control    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Learning</a:t>
              </a:r>
            </a:p>
            <a:p>
              <a:pPr algn="ctr">
                <a:lnSpc>
                  <a:spcPts val="1600"/>
                </a:lnSpc>
              </a:pPr>
              <a:endParaRPr lang="en-US" sz="1600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77906" y="4903160"/>
              <a:ext cx="342878" cy="676446"/>
              <a:chOff x="2510319" y="2624212"/>
              <a:chExt cx="503434" cy="1031630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" cap="flat" cmpd="thickThin" algn="ctr">
                <a:solidFill>
                  <a:srgbClr val="5B9BD5">
                    <a:shade val="50000"/>
                    <a:alpha val="62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rgbClr val="5B9BD5">
                      <a:lumMod val="40000"/>
                      <a:lumOff val="60000"/>
                    </a:srgbClr>
                  </a:gs>
                  <a:gs pos="46000">
                    <a:srgbClr val="5B9BD5">
                      <a:lumMod val="95000"/>
                      <a:lumOff val="5000"/>
                    </a:srgbClr>
                  </a:gs>
                  <a:gs pos="100000">
                    <a:srgbClr val="5B9BD5">
                      <a:lumMod val="6000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rgbClr val="5B9BD5"/>
              </a:solidFill>
              <a:ln w="127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>
              <a:off x="795002" y="5204599"/>
              <a:ext cx="303420" cy="159887"/>
              <a:chOff x="3357481" y="4339082"/>
              <a:chExt cx="1574358" cy="91289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97" name="Elbow Connector 9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sp>
              <p:nvSpPr>
                <p:cNvPr id="98" name="Oval 9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grpSp>
              <p:nvGrpSpPr>
                <p:cNvPr id="10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10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cxnSp>
                <p:nvCxnSpPr>
                  <p:cNvPr id="11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1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7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95" name="Rectangle 9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  <a:alpha val="5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cxnSp>
          <p:nvCxnSpPr>
            <p:cNvPr id="164" name="Straight Connector 163"/>
            <p:cNvCxnSpPr/>
            <p:nvPr/>
          </p:nvCxnSpPr>
          <p:spPr>
            <a:xfrm>
              <a:off x="1379101" y="4308934"/>
              <a:ext cx="6941674" cy="0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379101" y="5361658"/>
              <a:ext cx="6929231" cy="8819"/>
              <a:chOff x="1601283" y="1370791"/>
              <a:chExt cx="6929231" cy="8819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153151" y="1375382"/>
                <a:ext cx="4377363" cy="4228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601283" y="1370791"/>
                <a:ext cx="2559115" cy="1619"/>
              </a:xfrm>
              <a:prstGeom prst="line">
                <a:avLst/>
              </a:prstGeom>
              <a:ln w="50800"/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63876" y="-1489490"/>
            <a:ext cx="8399124" cy="4961854"/>
            <a:chOff x="363876" y="-1489490"/>
            <a:chExt cx="8399124" cy="4961854"/>
          </a:xfrm>
        </p:grpSpPr>
        <p:cxnSp>
          <p:nvCxnSpPr>
            <p:cNvPr id="485" name="Straight Connector 484"/>
            <p:cNvCxnSpPr/>
            <p:nvPr/>
          </p:nvCxnSpPr>
          <p:spPr>
            <a:xfrm>
              <a:off x="1300691" y="2650453"/>
              <a:ext cx="1466710" cy="82191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486" name="Straight Connector 485"/>
            <p:cNvCxnSpPr/>
            <p:nvPr/>
          </p:nvCxnSpPr>
          <p:spPr>
            <a:xfrm flipV="1">
              <a:off x="1276995" y="800213"/>
              <a:ext cx="1490406" cy="143690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grpSp>
          <p:nvGrpSpPr>
            <p:cNvPr id="487" name="Group 486"/>
            <p:cNvGrpSpPr/>
            <p:nvPr/>
          </p:nvGrpSpPr>
          <p:grpSpPr>
            <a:xfrm>
              <a:off x="479272" y="1394851"/>
              <a:ext cx="843824" cy="1795754"/>
              <a:chOff x="509181" y="4927620"/>
              <a:chExt cx="843824" cy="1795754"/>
            </a:xfrm>
          </p:grpSpPr>
          <p:grpSp>
            <p:nvGrpSpPr>
              <p:cNvPr id="646" name="Group 645"/>
              <p:cNvGrpSpPr/>
              <p:nvPr/>
            </p:nvGrpSpPr>
            <p:grpSpPr>
              <a:xfrm>
                <a:off x="509181" y="4927620"/>
                <a:ext cx="843824" cy="1795754"/>
                <a:chOff x="2510319" y="2624212"/>
                <a:chExt cx="503434" cy="1031630"/>
              </a:xfrm>
            </p:grpSpPr>
            <p:sp>
              <p:nvSpPr>
                <p:cNvPr id="672" name="Rounded Rectangle 671"/>
                <p:cNvSpPr/>
                <p:nvPr/>
              </p:nvSpPr>
              <p:spPr>
                <a:xfrm>
                  <a:off x="2510319" y="2624212"/>
                  <a:ext cx="503434" cy="1031630"/>
                </a:xfrm>
                <a:prstGeom prst="round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" cap="flat" cmpd="thickThin" algn="ctr">
                  <a:solidFill>
                    <a:srgbClr val="5B9BD5">
                      <a:shade val="50000"/>
                      <a:alpha val="62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B9BD5">
                        <a:lumMod val="40000"/>
                        <a:lumOff val="60000"/>
                      </a:srgbClr>
                    </a:gs>
                    <a:gs pos="46000">
                      <a:srgbClr val="5B9BD5">
                        <a:lumMod val="95000"/>
                        <a:lumOff val="5000"/>
                      </a:srgbClr>
                    </a:gs>
                    <a:gs pos="100000">
                      <a:srgbClr val="5B9BD5">
                        <a:lumMod val="60000"/>
                      </a:srgb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674" name="Rounded Rectangle 673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rgbClr val="5B9BD5"/>
                </a:solidFill>
                <a:ln w="127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560901" y="5764646"/>
                <a:ext cx="746717" cy="424451"/>
                <a:chOff x="3357481" y="4339082"/>
                <a:chExt cx="1574358" cy="912896"/>
              </a:xfrm>
            </p:grpSpPr>
            <p:grpSp>
              <p:nvGrpSpPr>
                <p:cNvPr id="648" name="Group 647"/>
                <p:cNvGrpSpPr/>
                <p:nvPr/>
              </p:nvGrpSpPr>
              <p:grpSpPr>
                <a:xfrm>
                  <a:off x="3357481" y="4339082"/>
                  <a:ext cx="1574358" cy="912896"/>
                  <a:chOff x="3307744" y="4381167"/>
                  <a:chExt cx="1574358" cy="912896"/>
                </a:xfrm>
              </p:grpSpPr>
              <p:sp>
                <p:nvSpPr>
                  <p:cNvPr id="650" name="Rectangle 649"/>
                  <p:cNvSpPr/>
                  <p:nvPr/>
                </p:nvSpPr>
                <p:spPr>
                  <a:xfrm>
                    <a:off x="3788482" y="4636827"/>
                    <a:ext cx="193993" cy="231382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1" name="Elbow Connector 650"/>
                  <p:cNvCxnSpPr/>
                  <p:nvPr/>
                </p:nvCxnSpPr>
                <p:spPr>
                  <a:xfrm rot="5400000" flipH="1">
                    <a:off x="4068182" y="4253574"/>
                    <a:ext cx="41489" cy="1245659"/>
                  </a:xfrm>
                  <a:prstGeom prst="bentConnector3">
                    <a:avLst>
                      <a:gd name="adj1" fmla="val -800588"/>
                    </a:avLst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sp>
                <p:nvSpPr>
                  <p:cNvPr id="652" name="Oval 651"/>
                  <p:cNvSpPr/>
                  <p:nvPr/>
                </p:nvSpPr>
                <p:spPr>
                  <a:xfrm>
                    <a:off x="3372877" y="4634915"/>
                    <a:ext cx="186438" cy="220744"/>
                  </a:xfrm>
                  <a:prstGeom prst="ellipse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3" name="Rectangle 652"/>
                  <p:cNvSpPr/>
                  <p:nvPr/>
                </p:nvSpPr>
                <p:spPr>
                  <a:xfrm>
                    <a:off x="4184238" y="4636827"/>
                    <a:ext cx="193937" cy="231382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4" name="Rectangle 653"/>
                  <p:cNvSpPr/>
                  <p:nvPr/>
                </p:nvSpPr>
                <p:spPr>
                  <a:xfrm>
                    <a:off x="4579405" y="4609323"/>
                    <a:ext cx="264698" cy="287823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65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628762" y="4665765"/>
                    <a:ext cx="161835" cy="158165"/>
                    <a:chOff x="7239000" y="4549063"/>
                    <a:chExt cx="762000" cy="584138"/>
                  </a:xfrm>
                </p:grpSpPr>
                <p:sp>
                  <p:nvSpPr>
                    <p:cNvPr id="663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cxnSp>
                  <p:nvCxnSpPr>
                    <p:cNvPr id="664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665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6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7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8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9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0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1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56" name="Rectangle 655"/>
                  <p:cNvSpPr/>
                  <p:nvPr/>
                </p:nvSpPr>
                <p:spPr>
                  <a:xfrm>
                    <a:off x="3778877" y="4420310"/>
                    <a:ext cx="599297" cy="59977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7" name="Straight Arrow Connector 656"/>
                  <p:cNvCxnSpPr/>
                  <p:nvPr/>
                </p:nvCxnSpPr>
                <p:spPr>
                  <a:xfrm>
                    <a:off x="4280051" y="4480287"/>
                    <a:ext cx="1780" cy="15654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58" name="Straight Arrow Connector 657"/>
                  <p:cNvCxnSpPr/>
                  <p:nvPr/>
                </p:nvCxnSpPr>
                <p:spPr>
                  <a:xfrm>
                    <a:off x="3455581" y="4420310"/>
                    <a:ext cx="109" cy="183722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59" name="Straight Arrow Connector 658"/>
                  <p:cNvCxnSpPr/>
                  <p:nvPr/>
                </p:nvCxnSpPr>
                <p:spPr>
                  <a:xfrm>
                    <a:off x="3559315" y="4754734"/>
                    <a:ext cx="191466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60" name="Straight Arrow Connector 659"/>
                  <p:cNvCxnSpPr/>
                  <p:nvPr/>
                </p:nvCxnSpPr>
                <p:spPr>
                  <a:xfrm>
                    <a:off x="3992770" y="4754735"/>
                    <a:ext cx="191467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61" name="Straight Arrow Connector 660"/>
                  <p:cNvCxnSpPr/>
                  <p:nvPr/>
                </p:nvCxnSpPr>
                <p:spPr>
                  <a:xfrm>
                    <a:off x="4386603" y="4757865"/>
                    <a:ext cx="191467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sp>
                <p:nvSpPr>
                  <p:cNvPr id="662" name="Rectangle 661"/>
                  <p:cNvSpPr/>
                  <p:nvPr/>
                </p:nvSpPr>
                <p:spPr>
                  <a:xfrm>
                    <a:off x="3307744" y="4381167"/>
                    <a:ext cx="1574358" cy="91289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49" name="Rectangle 648"/>
                <p:cNvSpPr/>
                <p:nvPr/>
              </p:nvSpPr>
              <p:spPr>
                <a:xfrm>
                  <a:off x="4684013" y="4634587"/>
                  <a:ext cx="152551" cy="146050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  <a:alpha val="5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88" name="Group 487"/>
            <p:cNvGrpSpPr/>
            <p:nvPr/>
          </p:nvGrpSpPr>
          <p:grpSpPr>
            <a:xfrm>
              <a:off x="2644425" y="302883"/>
              <a:ext cx="6118575" cy="3169481"/>
              <a:chOff x="1797846" y="3835652"/>
              <a:chExt cx="6118575" cy="3169481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1935218" y="4269160"/>
                <a:ext cx="5853161" cy="2735973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3751541" y="5694585"/>
                <a:ext cx="742740" cy="73460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System</a:t>
                </a: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6219930" y="4637782"/>
                <a:ext cx="1500282" cy="211517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590" name="Group 99"/>
              <p:cNvGrpSpPr>
                <a:grpSpLocks/>
              </p:cNvGrpSpPr>
              <p:nvPr/>
            </p:nvGrpSpPr>
            <p:grpSpPr bwMode="auto">
              <a:xfrm>
                <a:off x="6381478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63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3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3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591" name="Group 99"/>
              <p:cNvGrpSpPr>
                <a:grpSpLocks/>
              </p:cNvGrpSpPr>
              <p:nvPr/>
            </p:nvGrpSpPr>
            <p:grpSpPr bwMode="auto">
              <a:xfrm>
                <a:off x="7016350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62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2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3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92" name="TextBox 591"/>
              <p:cNvSpPr txBox="1"/>
              <p:nvPr/>
            </p:nvSpPr>
            <p:spPr>
              <a:xfrm>
                <a:off x="6032352" y="5198925"/>
                <a:ext cx="106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big cores</a:t>
                </a:r>
              </a:p>
            </p:txBody>
          </p:sp>
          <p:sp>
            <p:nvSpPr>
              <p:cNvPr id="593" name="TextBox 592"/>
              <p:cNvSpPr txBox="1"/>
              <p:nvPr/>
            </p:nvSpPr>
            <p:spPr>
              <a:xfrm>
                <a:off x="6797542" y="5192954"/>
                <a:ext cx="1118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</a:p>
            </p:txBody>
          </p:sp>
          <p:grpSp>
            <p:nvGrpSpPr>
              <p:cNvPr id="594" name="Group 99"/>
              <p:cNvGrpSpPr>
                <a:grpSpLocks/>
              </p:cNvGrpSpPr>
              <p:nvPr/>
            </p:nvGrpSpPr>
            <p:grpSpPr bwMode="auto">
              <a:xfrm>
                <a:off x="6407931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61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2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2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7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595" name="Group 99"/>
              <p:cNvGrpSpPr>
                <a:grpSpLocks/>
              </p:cNvGrpSpPr>
              <p:nvPr/>
            </p:nvGrpSpPr>
            <p:grpSpPr bwMode="auto">
              <a:xfrm>
                <a:off x="7042803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61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1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1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96" name="TextBox 595"/>
              <p:cNvSpPr txBox="1"/>
              <p:nvPr/>
            </p:nvSpPr>
            <p:spPr>
              <a:xfrm>
                <a:off x="6243668" y="6104942"/>
                <a:ext cx="820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</a:p>
            </p:txBody>
          </p:sp>
          <p:sp>
            <p:nvSpPr>
              <p:cNvPr id="597" name="TextBox 596"/>
              <p:cNvSpPr txBox="1"/>
              <p:nvPr/>
            </p:nvSpPr>
            <p:spPr>
              <a:xfrm>
                <a:off x="6868051" y="6117979"/>
                <a:ext cx="872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6219930" y="4332982"/>
                <a:ext cx="1500283" cy="32719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Resources</a:t>
                </a:r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852138" y="5791929"/>
                <a:ext cx="529060" cy="542791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-</a:t>
                </a:r>
              </a:p>
            </p:txBody>
          </p:sp>
          <p:sp>
            <p:nvSpPr>
              <p:cNvPr id="600" name="TextBox 599"/>
              <p:cNvSpPr txBox="1"/>
              <p:nvPr/>
            </p:nvSpPr>
            <p:spPr>
              <a:xfrm>
                <a:off x="3390959" y="6607595"/>
                <a:ext cx="290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1797846" y="5251205"/>
                <a:ext cx="1547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4942479" y="5729398"/>
                <a:ext cx="913316" cy="699792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sp>
            <p:nvSpPr>
              <p:cNvPr id="603" name="TextBox 602"/>
              <p:cNvSpPr txBox="1"/>
              <p:nvPr/>
            </p:nvSpPr>
            <p:spPr>
              <a:xfrm>
                <a:off x="1935218" y="4260497"/>
                <a:ext cx="3132356" cy="551772"/>
              </a:xfrm>
              <a:prstGeom prst="rect">
                <a:avLst/>
              </a:prstGeom>
              <a:noFill/>
              <a:ln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604" name="Straight Arrow Connector 603"/>
              <p:cNvCxnSpPr/>
              <p:nvPr/>
            </p:nvCxnSpPr>
            <p:spPr>
              <a:xfrm flipH="1">
                <a:off x="5399137" y="3835652"/>
                <a:ext cx="10461" cy="189374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5" name="Elbow Connector 604"/>
              <p:cNvCxnSpPr/>
              <p:nvPr/>
            </p:nvCxnSpPr>
            <p:spPr>
              <a:xfrm rot="10800000">
                <a:off x="3116668" y="6334720"/>
                <a:ext cx="3084568" cy="299682"/>
              </a:xfrm>
              <a:prstGeom prst="bentConnector2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1920728" y="6078573"/>
                <a:ext cx="928122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/>
              <p:cNvCxnSpPr/>
              <p:nvPr/>
            </p:nvCxnSpPr>
            <p:spPr>
              <a:xfrm flipV="1">
                <a:off x="3390960" y="6090177"/>
                <a:ext cx="370343" cy="1438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4489455" y="6080062"/>
                <a:ext cx="457851" cy="3243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5855795" y="6073309"/>
                <a:ext cx="375942" cy="6884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489" name="Group 488"/>
            <p:cNvGrpSpPr/>
            <p:nvPr/>
          </p:nvGrpSpPr>
          <p:grpSpPr>
            <a:xfrm>
              <a:off x="363876" y="762703"/>
              <a:ext cx="1106391" cy="926711"/>
              <a:chOff x="5407762" y="2076264"/>
              <a:chExt cx="1450238" cy="1404495"/>
            </a:xfrm>
          </p:grpSpPr>
          <p:sp>
            <p:nvSpPr>
              <p:cNvPr id="583" name="Arc 582"/>
              <p:cNvSpPr/>
              <p:nvPr/>
            </p:nvSpPr>
            <p:spPr>
              <a:xfrm>
                <a:off x="5407762" y="2076264"/>
                <a:ext cx="1450238" cy="1404495"/>
              </a:xfrm>
              <a:prstGeom prst="arc">
                <a:avLst>
                  <a:gd name="adj1" fmla="val 12858961"/>
                  <a:gd name="adj2" fmla="val 19407291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4" name="Arc 583"/>
              <p:cNvSpPr/>
              <p:nvPr/>
            </p:nvSpPr>
            <p:spPr>
              <a:xfrm>
                <a:off x="5638800" y="2288163"/>
                <a:ext cx="1029611" cy="1101120"/>
              </a:xfrm>
              <a:prstGeom prst="arc">
                <a:avLst>
                  <a:gd name="adj1" fmla="val 13129094"/>
                  <a:gd name="adj2" fmla="val 18976740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5" name="Arc 584"/>
              <p:cNvSpPr/>
              <p:nvPr/>
            </p:nvSpPr>
            <p:spPr>
              <a:xfrm>
                <a:off x="5841464" y="2497722"/>
                <a:ext cx="579735" cy="660258"/>
              </a:xfrm>
              <a:prstGeom prst="arc">
                <a:avLst>
                  <a:gd name="adj1" fmla="val 13221050"/>
                  <a:gd name="adj2" fmla="val 19085533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019800" y="2650122"/>
                <a:ext cx="231382" cy="23065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</p:grpSp>
        <p:sp>
          <p:nvSpPr>
            <p:cNvPr id="490" name="TextBox 489"/>
            <p:cNvSpPr txBox="1"/>
            <p:nvPr/>
          </p:nvSpPr>
          <p:spPr>
            <a:xfrm>
              <a:off x="4013137" y="-1251554"/>
              <a:ext cx="2775888" cy="15696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Machine learning model as </a:t>
              </a: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Performance Hash 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Tuning parameter </a:t>
              </a: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(pole)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for controller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363877" y="-1489490"/>
              <a:ext cx="2435396" cy="2074281"/>
              <a:chOff x="12888" y="1523288"/>
              <a:chExt cx="2435396" cy="2074281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16795" y="1523288"/>
                <a:ext cx="2399523" cy="2074281"/>
              </a:xfrm>
              <a:prstGeom prst="rect">
                <a:avLst/>
              </a:prstGeom>
              <a:solidFill>
                <a:srgbClr val="F7F7DA"/>
              </a:solidFill>
              <a:ln w="381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>
                <a:off x="12888" y="1523288"/>
                <a:ext cx="2050046" cy="830997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Server: Running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transfer learning </a:t>
                </a: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algorithms</a:t>
                </a:r>
              </a:p>
            </p:txBody>
          </p:sp>
          <p:grpSp>
            <p:nvGrpSpPr>
              <p:cNvPr id="495" name="Group 194"/>
              <p:cNvGrpSpPr>
                <a:grpSpLocks/>
              </p:cNvGrpSpPr>
              <p:nvPr/>
            </p:nvGrpSpPr>
            <p:grpSpPr bwMode="auto">
              <a:xfrm>
                <a:off x="76270" y="2467844"/>
                <a:ext cx="1126920" cy="1049968"/>
                <a:chOff x="3124200" y="2971800"/>
                <a:chExt cx="1524000" cy="1295400"/>
              </a:xfrm>
            </p:grpSpPr>
            <p:sp>
              <p:nvSpPr>
                <p:cNvPr id="554" name="Oval 553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j</a:t>
                  </a:r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k</a:t>
                  </a:r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3</a:t>
                  </a:r>
                </a:p>
              </p:txBody>
            </p:sp>
            <p:sp>
              <p:nvSpPr>
                <p:cNvPr id="560" name="Oval 559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o</a:t>
                  </a:r>
                </a:p>
              </p:txBody>
            </p:sp>
            <p:sp>
              <p:nvSpPr>
                <p:cNvPr id="562" name="Oval 561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p</a:t>
                  </a:r>
                </a:p>
              </p:txBody>
            </p: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4" name="Straight Connector 573"/>
                <p:cNvCxnSpPr/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6" name="Straight Connector 575"/>
                <p:cNvCxnSpPr/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8" name="Straight Connector 577"/>
                <p:cNvCxnSpPr/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0" name="Straight Connector 579"/>
                <p:cNvCxnSpPr/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1" name="Straight Connector 580"/>
                <p:cNvCxnSpPr/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2" name="Straight Connector 581"/>
                <p:cNvCxnSpPr/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496" name="Group 350"/>
              <p:cNvGrpSpPr>
                <a:grpSpLocks/>
              </p:cNvGrpSpPr>
              <p:nvPr/>
            </p:nvGrpSpPr>
            <p:grpSpPr bwMode="auto">
              <a:xfrm>
                <a:off x="1572487" y="2616300"/>
                <a:ext cx="812302" cy="732577"/>
                <a:chOff x="4876800" y="3124200"/>
                <a:chExt cx="1447800" cy="1143000"/>
              </a:xfrm>
            </p:grpSpPr>
            <p:sp>
              <p:nvSpPr>
                <p:cNvPr id="498" name="Rectangle 497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0" name="Rectangle 499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1" name="Rectangle 500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2" name="Rectangle 501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3" name="Rectangle 502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4" name="Rectangle 503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5" name="Rectangle 504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6" name="Rectangle 505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0" name="Freeform 509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5" name="Rectangle 514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cxnSp>
              <p:nvCxnSpPr>
                <p:cNvPr id="522" name="Straight Arrow Connector 521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23" name="Straight Arrow Connector 522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524" name="Rectangle 523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8" name="Rectangle 527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7" name="Oval 536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8" name="Oval 537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9" name="Oval 548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1" name="Oval 550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3" name="Oval 552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pic>
            <p:nvPicPr>
              <p:cNvPr id="497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0194" y="1577988"/>
                <a:ext cx="648090" cy="78496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92" name="Straight Arrow Connector 491"/>
            <p:cNvCxnSpPr>
              <a:stCxn id="493" idx="3"/>
              <a:endCxn id="490" idx="1"/>
            </p:cNvCxnSpPr>
            <p:nvPr/>
          </p:nvCxnSpPr>
          <p:spPr>
            <a:xfrm flipV="1">
              <a:off x="2767307" y="-466724"/>
              <a:ext cx="1245830" cy="14375"/>
            </a:xfrm>
            <a:prstGeom prst="straightConnector1">
              <a:avLst/>
            </a:prstGeom>
            <a:noFill/>
            <a:ln w="317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04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7350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069761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System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4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484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86500" y="57150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10163" y="5211679"/>
            <a:ext cx="5332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6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46198" y="4724400"/>
            <a:ext cx="1515280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3200" y="1905000"/>
            <a:ext cx="188533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460690" cy="202243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4406164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Embedded/Mobile Device: Running Generalized 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79326"/>
              <a:chOff x="572512" y="575651"/>
              <a:chExt cx="2460585" cy="257932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79326"/>
                <a:chOff x="952500" y="3080723"/>
                <a:chExt cx="2460585" cy="257932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79326"/>
                  <a:chOff x="952500" y="3080723"/>
                  <a:chExt cx="1751635" cy="2579326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79326"/>
                    <a:chOff x="952500" y="3080723"/>
                    <a:chExt cx="1751635" cy="2579326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315703"/>
                  <a:chOff x="952500" y="3344346"/>
                  <a:chExt cx="918018" cy="2315703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315703"/>
                    <a:chOff x="952500" y="3344346"/>
                    <a:chExt cx="918018" cy="2315703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63303"/>
                  <a:chOff x="563135" y="3496746"/>
                  <a:chExt cx="1098315" cy="2163303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63303"/>
                    <a:chOff x="563135" y="3496746"/>
                    <a:chExt cx="1098315" cy="2163303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172608" y="4152005"/>
                  <a:ext cx="5334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4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52800" y="92126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86200" y="21475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+ Model Variance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6335458" y="3886199"/>
            <a:ext cx="2160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4485" y="-53308"/>
            <a:ext cx="5044227" cy="5504119"/>
            <a:chOff x="4327660" y="816441"/>
            <a:chExt cx="3009438" cy="3162023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136049" y="816441"/>
              <a:ext cx="1084519" cy="127515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prstClr val="white"/>
                </a:solidFill>
              </a:endParaRPr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264493" y="1768902"/>
              <a:ext cx="1186439" cy="55667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015641" y="1658946"/>
              <a:ext cx="1186439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3380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2826" y="2606246"/>
              <a:ext cx="594272" cy="13722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55010" y="471293"/>
            <a:ext cx="1726391" cy="1624039"/>
            <a:chOff x="4419600" y="566023"/>
            <a:chExt cx="2530200" cy="2482686"/>
          </a:xfrm>
        </p:grpSpPr>
        <p:grpSp>
          <p:nvGrpSpPr>
            <p:cNvPr id="65" name="Group 64"/>
            <p:cNvGrpSpPr/>
            <p:nvPr/>
          </p:nvGrpSpPr>
          <p:grpSpPr>
            <a:xfrm>
              <a:off x="4419600" y="1435868"/>
              <a:ext cx="2530200" cy="1612841"/>
              <a:chOff x="952500" y="3344346"/>
              <a:chExt cx="2530200" cy="161284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52500" y="3344346"/>
                <a:ext cx="918018" cy="1612841"/>
                <a:chOff x="952500" y="3344346"/>
                <a:chExt cx="918018" cy="1612841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952500" y="3344346"/>
                  <a:ext cx="918018" cy="1612841"/>
                  <a:chOff x="952500" y="3344346"/>
                  <a:chExt cx="918018" cy="1612841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52500" y="4569023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1</a:t>
                    </a:r>
                  </a:p>
                </p:txBody>
              </p:sp>
            </p:grpSp>
            <p:sp>
              <p:nvSpPr>
                <p:cNvPr id="92" name="Oval 9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705170" y="3344346"/>
                <a:ext cx="918018" cy="1612841"/>
                <a:chOff x="952500" y="3344346"/>
                <a:chExt cx="918018" cy="161284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952500" y="3344346"/>
                  <a:ext cx="918018" cy="1612841"/>
                  <a:chOff x="952500" y="3344346"/>
                  <a:chExt cx="918018" cy="1612841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52500" y="4569023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2</a:t>
                    </a:r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564682" y="3344346"/>
                <a:ext cx="918018" cy="1594894"/>
                <a:chOff x="813047" y="3344346"/>
                <a:chExt cx="918018" cy="159489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813047" y="3344346"/>
                  <a:ext cx="918018" cy="1594894"/>
                  <a:chOff x="813047" y="3344346"/>
                  <a:chExt cx="918018" cy="1594894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13047" y="4551076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N</a:t>
                    </a:r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2290772" y="3922213"/>
                <a:ext cx="547823" cy="8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prstClr val="black"/>
                    </a:solidFill>
                  </a:rPr>
                  <a:t>…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1805089" y="5760171"/>
            <a:ext cx="5875544" cy="1959573"/>
            <a:chOff x="-65316" y="6383768"/>
            <a:chExt cx="7834058" cy="2612763"/>
          </a:xfrm>
        </p:grpSpPr>
        <p:sp>
          <p:nvSpPr>
            <p:cNvPr id="186" name="TextBox 185"/>
            <p:cNvSpPr txBox="1"/>
            <p:nvPr/>
          </p:nvSpPr>
          <p:spPr>
            <a:xfrm>
              <a:off x="-65316" y="6383768"/>
              <a:ext cx="1828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Performance</a:t>
              </a:r>
            </a:p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Requirement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50765" y="7309195"/>
              <a:ext cx="1363821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Light-weight Control</a:t>
              </a:r>
            </a:p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System</a:t>
              </a: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3302096" y="5506573"/>
              <a:ext cx="564761" cy="5777731"/>
            </a:xfrm>
            <a:prstGeom prst="bentConnector3">
              <a:avLst>
                <a:gd name="adj1" fmla="val -4047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314611" y="7392968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dirty="0">
                  <a:solidFill>
                    <a:prstClr val="white"/>
                  </a:solidFill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63243" y="8596422"/>
              <a:ext cx="3429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501542" y="7309196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App-specific</a:t>
              </a:r>
            </a:p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292242" y="6468018"/>
              <a:ext cx="2476500" cy="2209800"/>
              <a:chOff x="5292242" y="6468018"/>
              <a:chExt cx="2476500" cy="2209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8"/>
                <a:ext cx="23622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51581" y="6427395"/>
              <a:ext cx="2885502" cy="506752"/>
              <a:chOff x="2607739" y="3105003"/>
              <a:chExt cx="2885502" cy="506752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711001" y="3105003"/>
                <a:ext cx="2644378" cy="506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07739" y="3197106"/>
                <a:ext cx="288550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prstClr val="black"/>
                    </a:solidFill>
                  </a:rPr>
                  <a:t>Performance Hash Table</a:t>
                </a:r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4107021" y="688515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785252" y="695011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Curved Connector 414"/>
          <p:cNvCxnSpPr>
            <a:endCxn id="190" idx="0"/>
          </p:cNvCxnSpPr>
          <p:nvPr/>
        </p:nvCxnSpPr>
        <p:spPr>
          <a:xfrm rot="5400000">
            <a:off x="2353700" y="3964381"/>
            <a:ext cx="3636660" cy="2036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2683605" y="1731410"/>
            <a:ext cx="207970" cy="199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2387793" y="1982864"/>
            <a:ext cx="6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App N</a:t>
            </a:r>
          </a:p>
        </p:txBody>
      </p:sp>
      <p:sp>
        <p:nvSpPr>
          <p:cNvPr id="421" name="Oval 420"/>
          <p:cNvSpPr/>
          <p:nvPr/>
        </p:nvSpPr>
        <p:spPr>
          <a:xfrm>
            <a:off x="3861287" y="2731010"/>
            <a:ext cx="207970" cy="1993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3652083" y="2965040"/>
            <a:ext cx="6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App N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1854076" y="5760170"/>
            <a:ext cx="5826557" cy="20298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426" name="Straight Arrow Connector 425"/>
          <p:cNvCxnSpPr>
            <a:stCxn id="426" idx="3"/>
          </p:cNvCxnSpPr>
          <p:nvPr/>
        </p:nvCxnSpPr>
        <p:spPr>
          <a:xfrm>
            <a:off x="2691549" y="7676948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7" idx="3"/>
          </p:cNvCxnSpPr>
          <p:nvPr/>
        </p:nvCxnSpPr>
        <p:spPr>
          <a:xfrm>
            <a:off x="5408920" y="7676949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100650" y="-799197"/>
            <a:ext cx="30955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Server</a:t>
            </a:r>
            <a:r>
              <a:rPr lang="en-US" sz="1350">
                <a:solidFill>
                  <a:prstClr val="black"/>
                </a:solidFill>
              </a:rPr>
              <a:t>,  Running </a:t>
            </a:r>
            <a:r>
              <a:rPr lang="en-US" sz="1350" dirty="0">
                <a:solidFill>
                  <a:prstClr val="black"/>
                </a:solidFill>
              </a:rPr>
              <a:t>HBM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54076" y="4254869"/>
            <a:ext cx="521708" cy="15053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145453" y="4254869"/>
            <a:ext cx="4511213" cy="14977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099583" y="7646780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2386207" y="3961227"/>
            <a:ext cx="746717" cy="424451"/>
            <a:chOff x="3357481" y="4339082"/>
            <a:chExt cx="1574358" cy="912896"/>
          </a:xfrm>
        </p:grpSpPr>
        <p:grpSp>
          <p:nvGrpSpPr>
            <p:cNvPr id="328" name="Group 327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31" name="Elbow Connector 330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5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343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344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45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6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7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8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9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0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1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36" name="Rectangle 335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4387274" y="3961227"/>
            <a:ext cx="727772" cy="424451"/>
            <a:chOff x="3357481" y="4339082"/>
            <a:chExt cx="1574358" cy="912896"/>
          </a:xfrm>
        </p:grpSpPr>
        <p:grpSp>
          <p:nvGrpSpPr>
            <p:cNvPr id="417" name="Group 416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29" name="Elbow Connector 428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Oval 440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4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2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53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54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5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6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7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8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9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60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45" name="Rectangle 444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6" name="Straight Arrow Connector 445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Rectangle 450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6433428" y="3953107"/>
            <a:ext cx="746717" cy="424451"/>
            <a:chOff x="3357481" y="4339082"/>
            <a:chExt cx="1574358" cy="912896"/>
          </a:xfrm>
        </p:grpSpPr>
        <p:grpSp>
          <p:nvGrpSpPr>
            <p:cNvPr id="462" name="Group 461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5" name="Elbow Connector 464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Oval 465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9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7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7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0" name="Rectangle 469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3" name="Rectangle 46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30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Elbow Connector 393"/>
          <p:cNvCxnSpPr/>
          <p:nvPr/>
        </p:nvCxnSpPr>
        <p:spPr>
          <a:xfrm>
            <a:off x="-5136502" y="-775037"/>
            <a:ext cx="2581075" cy="206702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1"/>
          </p:cNvCxnSpPr>
          <p:nvPr/>
        </p:nvCxnSpPr>
        <p:spPr>
          <a:xfrm flipH="1" flipV="1">
            <a:off x="-1409127" y="2107799"/>
            <a:ext cx="2839284" cy="1994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41" idx="3"/>
          </p:cNvCxnSpPr>
          <p:nvPr/>
        </p:nvCxnSpPr>
        <p:spPr>
          <a:xfrm flipV="1">
            <a:off x="2273981" y="2140186"/>
            <a:ext cx="2838073" cy="19618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430157" y="3204201"/>
            <a:ext cx="843824" cy="1795754"/>
            <a:chOff x="2334487" y="3124201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0586176" y="3177538"/>
            <a:ext cx="843824" cy="1795754"/>
            <a:chOff x="2334487" y="3124201"/>
            <a:chExt cx="843824" cy="17957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0" name="Elbow Connector 20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2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2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2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15" name="Rectangle 21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8" name="Rectangle 20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6796950" y="3153050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1922052" y="5543300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-1523281" y="-355049"/>
            <a:ext cx="6656613" cy="2490008"/>
            <a:chOff x="2808240" y="-746633"/>
            <a:chExt cx="7325233" cy="2819168"/>
          </a:xfrm>
        </p:grpSpPr>
        <p:grpSp>
          <p:nvGrpSpPr>
            <p:cNvPr id="10" name="Group 9"/>
            <p:cNvGrpSpPr/>
            <p:nvPr/>
          </p:nvGrpSpPr>
          <p:grpSpPr>
            <a:xfrm>
              <a:off x="2808240" y="-744642"/>
              <a:ext cx="7325233" cy="2809142"/>
              <a:chOff x="-56098" y="-100237"/>
              <a:chExt cx="8895298" cy="329037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04152" y="-100237"/>
                <a:ext cx="8735048" cy="32903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0" name="Elbow Connector 269"/>
              <p:cNvCxnSpPr>
                <a:stCxn id="316" idx="3"/>
                <a:endCxn id="319" idx="4"/>
              </p:cNvCxnSpPr>
              <p:nvPr/>
            </p:nvCxnSpPr>
            <p:spPr>
              <a:xfrm flipH="1">
                <a:off x="1828800" y="229905"/>
                <a:ext cx="6667500" cy="1904467"/>
              </a:xfrm>
              <a:prstGeom prst="bentConnector4">
                <a:avLst>
                  <a:gd name="adj1" fmla="val -3429"/>
                  <a:gd name="adj2" fmla="val 144012"/>
                </a:avLst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2743200" y="1285141"/>
                <a:ext cx="1069761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335459" y="446941"/>
                <a:ext cx="2160841" cy="2413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5310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4454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2484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2771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5691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4835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86501" y="2275742"/>
                <a:ext cx="1181100" cy="6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7277101" y="2275742"/>
                <a:ext cx="1257300" cy="54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335458" y="12868"/>
                <a:ext cx="2160842" cy="4340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>
                <a:off x="3810163" y="1772421"/>
                <a:ext cx="533237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/>
              <p:cNvSpPr/>
              <p:nvPr/>
            </p:nvSpPr>
            <p:spPr>
              <a:xfrm>
                <a:off x="1447800" y="1414283"/>
                <a:ext cx="762000" cy="72008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1" name="Straight Arrow Connector 320"/>
              <p:cNvCxnSpPr>
                <a:stCxn id="319" idx="6"/>
                <a:endCxn id="269" idx="1"/>
              </p:cNvCxnSpPr>
              <p:nvPr/>
            </p:nvCxnSpPr>
            <p:spPr>
              <a:xfrm flipV="1">
                <a:off x="2209800" y="1772421"/>
                <a:ext cx="533400" cy="19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1695635" y="2404058"/>
                <a:ext cx="3429001" cy="4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endCxn id="319" idx="2"/>
              </p:cNvCxnSpPr>
              <p:nvPr/>
            </p:nvCxnSpPr>
            <p:spPr>
              <a:xfrm flipV="1">
                <a:off x="104152" y="1774328"/>
                <a:ext cx="1343648" cy="474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-56098" y="988013"/>
                <a:ext cx="1828802" cy="77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sz="1600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6198" y="1285142"/>
                <a:ext cx="1515280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cxnSp>
            <p:nvCxnSpPr>
              <p:cNvPr id="326" name="Straight Arrow Connector 325"/>
              <p:cNvCxnSpPr/>
              <p:nvPr/>
            </p:nvCxnSpPr>
            <p:spPr>
              <a:xfrm>
                <a:off x="5861478" y="1772422"/>
                <a:ext cx="463122" cy="80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/>
              <p:cNvSpPr txBox="1"/>
              <p:nvPr/>
            </p:nvSpPr>
            <p:spPr>
              <a:xfrm>
                <a:off x="89636" y="-88940"/>
                <a:ext cx="4406164" cy="693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6335458" y="446941"/>
                <a:ext cx="2160842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/>
            <p:cNvSpPr/>
            <p:nvPr/>
          </p:nvSpPr>
          <p:spPr>
            <a:xfrm>
              <a:off x="2925992" y="-746633"/>
              <a:ext cx="7193268" cy="28191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918688" y="54102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686945" y="2590830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5867401" y="-111610"/>
            <a:ext cx="2559612" cy="24442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833535" y="-352828"/>
            <a:ext cx="257277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Server</a:t>
            </a:r>
            <a:r>
              <a:rPr lang="en-US" sz="1600" b="1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 Running </a:t>
            </a:r>
            <a:r>
              <a:rPr lang="en-US" sz="1600" b="1" i="1" dirty="0" smtClean="0">
                <a:latin typeface="Times" charset="0"/>
                <a:ea typeface="Times" charset="0"/>
                <a:cs typeface="Times" charset="0"/>
              </a:rPr>
              <a:t>transfer learning 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algorithms</a:t>
            </a:r>
          </a:p>
        </p:txBody>
      </p:sp>
      <p:grpSp>
        <p:nvGrpSpPr>
          <p:cNvPr id="365" name="Group 364"/>
          <p:cNvGrpSpPr/>
          <p:nvPr/>
        </p:nvGrpSpPr>
        <p:grpSpPr>
          <a:xfrm>
            <a:off x="6022012" y="258476"/>
            <a:ext cx="1983089" cy="2016049"/>
            <a:chOff x="572512" y="469467"/>
            <a:chExt cx="2460585" cy="2685510"/>
          </a:xfrm>
        </p:grpSpPr>
        <p:grpSp>
          <p:nvGrpSpPr>
            <p:cNvPr id="366" name="Group 365"/>
            <p:cNvGrpSpPr/>
            <p:nvPr/>
          </p:nvGrpSpPr>
          <p:grpSpPr>
            <a:xfrm>
              <a:off x="572512" y="469467"/>
              <a:ext cx="2460585" cy="2685510"/>
              <a:chOff x="952500" y="2974539"/>
              <a:chExt cx="2460585" cy="268551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952500" y="2974539"/>
                <a:ext cx="1773295" cy="2685510"/>
                <a:chOff x="952500" y="2974539"/>
                <a:chExt cx="1773295" cy="2685510"/>
              </a:xfrm>
            </p:grpSpPr>
            <p:grpSp>
              <p:nvGrpSpPr>
                <p:cNvPr id="386" name="Group 385"/>
                <p:cNvGrpSpPr/>
                <p:nvPr/>
              </p:nvGrpSpPr>
              <p:grpSpPr>
                <a:xfrm>
                  <a:off x="952500" y="2974539"/>
                  <a:ext cx="1773295" cy="2685510"/>
                  <a:chOff x="952500" y="2974539"/>
                  <a:chExt cx="1773295" cy="2685510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3" y="3477695"/>
                    <a:ext cx="608591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658995" y="2974539"/>
                    <a:ext cx="1066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Model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390" name="TextBox 389"/>
                  <p:cNvSpPr txBox="1"/>
                  <p:nvPr/>
                </p:nvSpPr>
                <p:spPr>
                  <a:xfrm>
                    <a:off x="952500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1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87" name="Oval 386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74" name="Group 373"/>
              <p:cNvGrpSpPr/>
              <p:nvPr/>
            </p:nvGrpSpPr>
            <p:grpSpPr>
              <a:xfrm>
                <a:off x="1705170" y="3344346"/>
                <a:ext cx="918018" cy="2315703"/>
                <a:chOff x="952500" y="3344346"/>
                <a:chExt cx="918018" cy="2315703"/>
              </a:xfrm>
            </p:grpSpPr>
            <p:grpSp>
              <p:nvGrpSpPr>
                <p:cNvPr id="381" name="Group 380"/>
                <p:cNvGrpSpPr/>
                <p:nvPr/>
              </p:nvGrpSpPr>
              <p:grpSpPr>
                <a:xfrm>
                  <a:off x="952500" y="3344346"/>
                  <a:ext cx="918018" cy="2315703"/>
                  <a:chOff x="952500" y="3344346"/>
                  <a:chExt cx="918018" cy="2315703"/>
                </a:xfrm>
              </p:grpSpPr>
              <p:sp>
                <p:nvSpPr>
                  <p:cNvPr id="383" name="Oval 38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cxnSp>
                <p:nvCxnSpPr>
                  <p:cNvPr id="384" name="Straight Arrow Connector 38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952500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2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82" name="Oval 38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75" name="Group 374"/>
              <p:cNvGrpSpPr/>
              <p:nvPr/>
            </p:nvGrpSpPr>
            <p:grpSpPr>
              <a:xfrm>
                <a:off x="2314770" y="3496746"/>
                <a:ext cx="1098315" cy="2163303"/>
                <a:chOff x="563135" y="3496746"/>
                <a:chExt cx="1098315" cy="2163303"/>
              </a:xfrm>
            </p:grpSpPr>
            <p:grpSp>
              <p:nvGrpSpPr>
                <p:cNvPr id="377" name="Group 376"/>
                <p:cNvGrpSpPr/>
                <p:nvPr/>
              </p:nvGrpSpPr>
              <p:grpSpPr>
                <a:xfrm>
                  <a:off x="563135" y="3496746"/>
                  <a:ext cx="1098315" cy="2163303"/>
                  <a:chOff x="563135" y="3496746"/>
                  <a:chExt cx="1098315" cy="2163303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743432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N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78" name="Oval 377"/>
                <p:cNvSpPr/>
                <p:nvPr/>
              </p:nvSpPr>
              <p:spPr>
                <a:xfrm>
                  <a:off x="1059371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76" name="TextBox 375"/>
              <p:cNvSpPr txBox="1"/>
              <p:nvPr/>
            </p:nvSpPr>
            <p:spPr>
              <a:xfrm>
                <a:off x="2172608" y="4152005"/>
                <a:ext cx="53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latin typeface="Times" charset="0"/>
                    <a:ea typeface="Times" charset="0"/>
                    <a:cs typeface="Times" charset="0"/>
                  </a:rPr>
                  <a:t>…</a:t>
                </a:r>
                <a:endParaRPr lang="en-US" sz="4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367" name="Oval 366"/>
            <p:cNvSpPr/>
            <p:nvPr/>
          </p:nvSpPr>
          <p:spPr>
            <a:xfrm>
              <a:off x="866199" y="2549724"/>
              <a:ext cx="304800" cy="3047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1620132" y="2549724"/>
              <a:ext cx="304800" cy="3047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426715" y="2556851"/>
              <a:ext cx="304800" cy="3047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H="1">
              <a:off x="1018599" y="2025850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H="1">
              <a:off x="1764332" y="2032977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 flipH="1">
              <a:off x="2569496" y="2032977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2" name="TextBox 391"/>
          <p:cNvSpPr txBox="1"/>
          <p:nvPr/>
        </p:nvSpPr>
        <p:spPr>
          <a:xfrm>
            <a:off x="3579653" y="404796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1704427" y="-2343360"/>
            <a:ext cx="1526661" cy="15696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97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650370"/>
            <a:ext cx="32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1. An application starts:</a:t>
            </a:r>
          </a:p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controller begins with a generic model.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950434" y="51230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665197" y="51053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0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5626096" y="5686033"/>
            <a:ext cx="31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2. Queries server for how many samples are required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0757216" y="5098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9278021" y="5690044"/>
            <a:ext cx="327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Controller can now use the machine learning model and its tuning parameter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29664" y="1371729"/>
            <a:ext cx="0" cy="8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1070603" y="2235846"/>
            <a:ext cx="2538996" cy="64633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97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Machine learning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model fits here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7214251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1704427" y="4966967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0450281" y="2638260"/>
            <a:ext cx="1106391" cy="926711"/>
            <a:chOff x="5407762" y="2076264"/>
            <a:chExt cx="1450238" cy="1404495"/>
          </a:xfrm>
        </p:grpSpPr>
        <p:sp>
          <p:nvSpPr>
            <p:cNvPr id="276" name="Arc 275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Arc 351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90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13109</TotalTime>
  <Words>900</Words>
  <Application>Microsoft Macintosh PowerPoint</Application>
  <PresentationFormat>On-screen Show (4:3)</PresentationFormat>
  <Paragraphs>368</Paragraphs>
  <Slides>15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Times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Nikita Mishra</cp:lastModifiedBy>
  <cp:revision>115</cp:revision>
  <dcterms:created xsi:type="dcterms:W3CDTF">2016-07-14T22:16:40Z</dcterms:created>
  <dcterms:modified xsi:type="dcterms:W3CDTF">2017-03-16T06:47:22Z</dcterms:modified>
</cp:coreProperties>
</file>