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5" r:id="rId2"/>
    <p:sldId id="268" r:id="rId3"/>
    <p:sldId id="267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9"/>
    <p:restoredTop sz="94648"/>
  </p:normalViewPr>
  <p:slideViewPr>
    <p:cSldViewPr snapToGrid="0" snapToObjects="1">
      <p:cViewPr>
        <p:scale>
          <a:sx n="60" d="100"/>
          <a:sy n="60" d="100"/>
        </p:scale>
        <p:origin x="1376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24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Lower Convex Hull</c:v>
                </c:pt>
              </c:strCache>
            </c:strRef>
          </c:tx>
          <c:spPr>
            <a:ln w="19050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76000"/>
                </a:schemeClr>
              </a:solidFill>
              <a:ln w="9525">
                <a:solidFill>
                  <a:schemeClr val="accent1">
                    <a:shade val="76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0.0</c:v>
                </c:pt>
                <c:pt idx="1">
                  <c:v>0.2</c:v>
                </c:pt>
                <c:pt idx="2">
                  <c:v>0.8</c:v>
                </c:pt>
                <c:pt idx="3">
                  <c:v>1.0</c:v>
                </c:pt>
                <c:pt idx="4">
                  <c:v>0.5</c:v>
                </c:pt>
                <c:pt idx="5">
                  <c:v>0.677211332091503</c:v>
                </c:pt>
                <c:pt idx="6">
                  <c:v>0.672909020542684</c:v>
                </c:pt>
                <c:pt idx="7">
                  <c:v>0.285959638512337</c:v>
                </c:pt>
                <c:pt idx="8">
                  <c:v>0.710883945010229</c:v>
                </c:pt>
                <c:pt idx="9">
                  <c:v>0.674859325810061</c:v>
                </c:pt>
                <c:pt idx="10">
                  <c:v>0.404513748616216</c:v>
                </c:pt>
                <c:pt idx="11">
                  <c:v>0.386246101987792</c:v>
                </c:pt>
                <c:pt idx="12">
                  <c:v>0.439330447573818</c:v>
                </c:pt>
                <c:pt idx="13">
                  <c:v>0.470737387029225</c:v>
                </c:pt>
                <c:pt idx="14">
                  <c:v>0.430077461745893</c:v>
                </c:pt>
                <c:pt idx="15">
                  <c:v>0.457891693323042</c:v>
                </c:pt>
                <c:pt idx="16">
                  <c:v>0.727352908334252</c:v>
                </c:pt>
                <c:pt idx="17">
                  <c:v>0.515020098781881</c:v>
                </c:pt>
                <c:pt idx="18">
                  <c:v>0.714069122661401</c:v>
                </c:pt>
                <c:pt idx="19">
                  <c:v>0.410247027125275</c:v>
                </c:pt>
                <c:pt idx="20">
                  <c:v>0.239454715310273</c:v>
                </c:pt>
                <c:pt idx="21">
                  <c:v>0.755308889645662</c:v>
                </c:pt>
                <c:pt idx="22">
                  <c:v>0.448026758001764</c:v>
                </c:pt>
                <c:pt idx="23">
                  <c:v>0.74695135306483</c:v>
                </c:pt>
                <c:pt idx="24">
                  <c:v>0.321161226876846</c:v>
                </c:pt>
                <c:pt idx="25">
                  <c:v>0.792422870919488</c:v>
                </c:pt>
                <c:pt idx="26">
                  <c:v>0.243455265542243</c:v>
                </c:pt>
                <c:pt idx="27">
                  <c:v>0.30612427652449</c:v>
                </c:pt>
                <c:pt idx="28">
                  <c:v>0.558619601815996</c:v>
                </c:pt>
                <c:pt idx="29">
                  <c:v>0.301452088164037</c:v>
                </c:pt>
                <c:pt idx="30">
                  <c:v>0.373609278913332</c:v>
                </c:pt>
                <c:pt idx="31">
                  <c:v>0.653660420394198</c:v>
                </c:pt>
                <c:pt idx="32">
                  <c:v>0.381169326076071</c:v>
                </c:pt>
                <c:pt idx="33">
                  <c:v>0.57744048836672</c:v>
                </c:pt>
                <c:pt idx="34">
                  <c:v>0.11858538466912</c:v>
                </c:pt>
                <c:pt idx="35">
                  <c:v>0.0591837534842814</c:v>
                </c:pt>
                <c:pt idx="36">
                  <c:v>0.0981082140649264</c:v>
                </c:pt>
                <c:pt idx="37">
                  <c:v>0.150951210448168</c:v>
                </c:pt>
                <c:pt idx="38">
                  <c:v>0.12457402863403</c:v>
                </c:pt>
                <c:pt idx="39">
                  <c:v>0.00471772291477342</c:v>
                </c:pt>
                <c:pt idx="40">
                  <c:v>0.0416168827445933</c:v>
                </c:pt>
                <c:pt idx="41">
                  <c:v>0.00709566815714153</c:v>
                </c:pt>
                <c:pt idx="42">
                  <c:v>0.150660800296138</c:v>
                </c:pt>
                <c:pt idx="43">
                  <c:v>0.120033078721317</c:v>
                </c:pt>
                <c:pt idx="44">
                  <c:v>0.197000317357515</c:v>
                </c:pt>
                <c:pt idx="45">
                  <c:v>0.191500097162214</c:v>
                </c:pt>
                <c:pt idx="46">
                  <c:v>0.959261336306772</c:v>
                </c:pt>
                <c:pt idx="47">
                  <c:v>0.965028566404845</c:v>
                </c:pt>
                <c:pt idx="48">
                  <c:v>0.80020392553913</c:v>
                </c:pt>
                <c:pt idx="49">
                  <c:v>0.969327055536091</c:v>
                </c:pt>
                <c:pt idx="50">
                  <c:v>0.998885046929042</c:v>
                </c:pt>
                <c:pt idx="51">
                  <c:v>0.969386232846041</c:v>
                </c:pt>
                <c:pt idx="52">
                  <c:v>0.963998159449871</c:v>
                </c:pt>
                <c:pt idx="53">
                  <c:v>0.953887148960079</c:v>
                </c:pt>
                <c:pt idx="54">
                  <c:v>0.996141533614893</c:v>
                </c:pt>
                <c:pt idx="55">
                  <c:v>0.895116926568878</c:v>
                </c:pt>
                <c:pt idx="56">
                  <c:v>0.873994388195108</c:v>
                </c:pt>
                <c:pt idx="57">
                  <c:v>0.988417455814952</c:v>
                </c:pt>
                <c:pt idx="58">
                  <c:v>0.810448445729166</c:v>
                </c:pt>
              </c:numCache>
            </c:numRef>
          </c:xVal>
          <c:yVal>
            <c:numRef>
              <c:f>Sheet1!$B$2:$B$60</c:f>
              <c:numCache>
                <c:formatCode>General</c:formatCode>
                <c:ptCount val="59"/>
                <c:pt idx="0">
                  <c:v>0.01</c:v>
                </c:pt>
                <c:pt idx="1">
                  <c:v>0.08</c:v>
                </c:pt>
                <c:pt idx="2">
                  <c:v>0.6</c:v>
                </c:pt>
                <c:pt idx="3">
                  <c:v>1.0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Non-optimal configurations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0.0</c:v>
                </c:pt>
                <c:pt idx="1">
                  <c:v>0.2</c:v>
                </c:pt>
                <c:pt idx="2">
                  <c:v>0.8</c:v>
                </c:pt>
                <c:pt idx="3">
                  <c:v>1.0</c:v>
                </c:pt>
                <c:pt idx="4">
                  <c:v>0.5</c:v>
                </c:pt>
                <c:pt idx="5">
                  <c:v>0.677211332091503</c:v>
                </c:pt>
                <c:pt idx="6">
                  <c:v>0.672909020542684</c:v>
                </c:pt>
                <c:pt idx="7">
                  <c:v>0.285959638512337</c:v>
                </c:pt>
                <c:pt idx="8">
                  <c:v>0.710883945010229</c:v>
                </c:pt>
                <c:pt idx="9">
                  <c:v>0.674859325810061</c:v>
                </c:pt>
                <c:pt idx="10">
                  <c:v>0.404513748616216</c:v>
                </c:pt>
                <c:pt idx="11">
                  <c:v>0.386246101987792</c:v>
                </c:pt>
                <c:pt idx="12">
                  <c:v>0.439330447573818</c:v>
                </c:pt>
                <c:pt idx="13">
                  <c:v>0.470737387029225</c:v>
                </c:pt>
                <c:pt idx="14">
                  <c:v>0.430077461745893</c:v>
                </c:pt>
                <c:pt idx="15">
                  <c:v>0.457891693323042</c:v>
                </c:pt>
                <c:pt idx="16">
                  <c:v>0.727352908334252</c:v>
                </c:pt>
                <c:pt idx="17">
                  <c:v>0.515020098781881</c:v>
                </c:pt>
                <c:pt idx="18">
                  <c:v>0.714069122661401</c:v>
                </c:pt>
                <c:pt idx="19">
                  <c:v>0.410247027125275</c:v>
                </c:pt>
                <c:pt idx="20">
                  <c:v>0.239454715310273</c:v>
                </c:pt>
                <c:pt idx="21">
                  <c:v>0.755308889645662</c:v>
                </c:pt>
                <c:pt idx="22">
                  <c:v>0.448026758001764</c:v>
                </c:pt>
                <c:pt idx="23">
                  <c:v>0.74695135306483</c:v>
                </c:pt>
                <c:pt idx="24">
                  <c:v>0.321161226876846</c:v>
                </c:pt>
                <c:pt idx="25">
                  <c:v>0.792422870919488</c:v>
                </c:pt>
                <c:pt idx="26">
                  <c:v>0.243455265542243</c:v>
                </c:pt>
                <c:pt idx="27">
                  <c:v>0.30612427652449</c:v>
                </c:pt>
                <c:pt idx="28">
                  <c:v>0.558619601815996</c:v>
                </c:pt>
                <c:pt idx="29">
                  <c:v>0.301452088164037</c:v>
                </c:pt>
                <c:pt idx="30">
                  <c:v>0.373609278913332</c:v>
                </c:pt>
                <c:pt idx="31">
                  <c:v>0.653660420394198</c:v>
                </c:pt>
                <c:pt idx="32">
                  <c:v>0.381169326076071</c:v>
                </c:pt>
                <c:pt idx="33">
                  <c:v>0.57744048836672</c:v>
                </c:pt>
                <c:pt idx="34">
                  <c:v>0.11858538466912</c:v>
                </c:pt>
                <c:pt idx="35">
                  <c:v>0.0591837534842814</c:v>
                </c:pt>
                <c:pt idx="36">
                  <c:v>0.0981082140649264</c:v>
                </c:pt>
                <c:pt idx="37">
                  <c:v>0.150951210448168</c:v>
                </c:pt>
                <c:pt idx="38">
                  <c:v>0.12457402863403</c:v>
                </c:pt>
                <c:pt idx="39">
                  <c:v>0.00471772291477342</c:v>
                </c:pt>
                <c:pt idx="40">
                  <c:v>0.0416168827445933</c:v>
                </c:pt>
                <c:pt idx="41">
                  <c:v>0.00709566815714153</c:v>
                </c:pt>
                <c:pt idx="42">
                  <c:v>0.150660800296138</c:v>
                </c:pt>
                <c:pt idx="43">
                  <c:v>0.120033078721317</c:v>
                </c:pt>
                <c:pt idx="44">
                  <c:v>0.197000317357515</c:v>
                </c:pt>
                <c:pt idx="45">
                  <c:v>0.191500097162214</c:v>
                </c:pt>
                <c:pt idx="46">
                  <c:v>0.959261336306772</c:v>
                </c:pt>
                <c:pt idx="47">
                  <c:v>0.965028566404845</c:v>
                </c:pt>
                <c:pt idx="48">
                  <c:v>0.80020392553913</c:v>
                </c:pt>
                <c:pt idx="49">
                  <c:v>0.969327055536091</c:v>
                </c:pt>
                <c:pt idx="50">
                  <c:v>0.998885046929042</c:v>
                </c:pt>
                <c:pt idx="51">
                  <c:v>0.969386232846041</c:v>
                </c:pt>
                <c:pt idx="52">
                  <c:v>0.963998159449871</c:v>
                </c:pt>
                <c:pt idx="53">
                  <c:v>0.953887148960079</c:v>
                </c:pt>
                <c:pt idx="54">
                  <c:v>0.996141533614893</c:v>
                </c:pt>
                <c:pt idx="55">
                  <c:v>0.895116926568878</c:v>
                </c:pt>
                <c:pt idx="56">
                  <c:v>0.873994388195108</c:v>
                </c:pt>
                <c:pt idx="57">
                  <c:v>0.988417455814952</c:v>
                </c:pt>
                <c:pt idx="58">
                  <c:v>0.810448445729166</c:v>
                </c:pt>
              </c:numCache>
            </c:numRef>
          </c:xVal>
          <c:yVal>
            <c:numRef>
              <c:f>Sheet1!$C$2:$C$60</c:f>
              <c:numCache>
                <c:formatCode>General</c:formatCode>
                <c:ptCount val="59"/>
                <c:pt idx="1">
                  <c:v>0.3</c:v>
                </c:pt>
                <c:pt idx="2">
                  <c:v>0.7</c:v>
                </c:pt>
                <c:pt idx="4">
                  <c:v>0.6</c:v>
                </c:pt>
                <c:pt idx="5">
                  <c:v>0.919124658335024</c:v>
                </c:pt>
                <c:pt idx="6">
                  <c:v>0.900371241513187</c:v>
                </c:pt>
                <c:pt idx="7">
                  <c:v>0.581816671623419</c:v>
                </c:pt>
                <c:pt idx="8">
                  <c:v>0.855500420922662</c:v>
                </c:pt>
                <c:pt idx="9">
                  <c:v>0.678145511749039</c:v>
                </c:pt>
                <c:pt idx="10">
                  <c:v>0.624057600036193</c:v>
                </c:pt>
                <c:pt idx="11">
                  <c:v>0.513568538403918</c:v>
                </c:pt>
                <c:pt idx="12">
                  <c:v>0.762134767284352</c:v>
                </c:pt>
                <c:pt idx="13">
                  <c:v>0.74742805315205</c:v>
                </c:pt>
                <c:pt idx="14">
                  <c:v>0.551555153159585</c:v>
                </c:pt>
                <c:pt idx="15">
                  <c:v>0.506680269111869</c:v>
                </c:pt>
                <c:pt idx="16">
                  <c:v>1.062736028393508</c:v>
                </c:pt>
                <c:pt idx="17">
                  <c:v>0.760124730320965</c:v>
                </c:pt>
                <c:pt idx="18">
                  <c:v>1.022725327479841</c:v>
                </c:pt>
                <c:pt idx="19">
                  <c:v>0.788482981893683</c:v>
                </c:pt>
                <c:pt idx="20">
                  <c:v>0.441692345908072</c:v>
                </c:pt>
                <c:pt idx="21">
                  <c:v>1.176375440022691</c:v>
                </c:pt>
                <c:pt idx="22">
                  <c:v>0.883910563142314</c:v>
                </c:pt>
                <c:pt idx="23">
                  <c:v>0.830193374895989</c:v>
                </c:pt>
                <c:pt idx="24">
                  <c:v>0.541264137768064</c:v>
                </c:pt>
                <c:pt idx="25">
                  <c:v>1.284437804443403</c:v>
                </c:pt>
                <c:pt idx="26">
                  <c:v>0.346242980945477</c:v>
                </c:pt>
                <c:pt idx="27">
                  <c:v>0.33662829375707</c:v>
                </c:pt>
                <c:pt idx="28">
                  <c:v>0.815120905711068</c:v>
                </c:pt>
                <c:pt idx="29">
                  <c:v>0.371340986834384</c:v>
                </c:pt>
                <c:pt idx="30">
                  <c:v>0.382220172301381</c:v>
                </c:pt>
                <c:pt idx="31">
                  <c:v>0.913575633524504</c:v>
                </c:pt>
                <c:pt idx="32">
                  <c:v>0.508558198840755</c:v>
                </c:pt>
                <c:pt idx="33">
                  <c:v>1.030295339235625</c:v>
                </c:pt>
                <c:pt idx="34">
                  <c:v>0.290277762890831</c:v>
                </c:pt>
                <c:pt idx="35">
                  <c:v>0.363352878332744</c:v>
                </c:pt>
                <c:pt idx="36">
                  <c:v>0.4367795409352</c:v>
                </c:pt>
                <c:pt idx="37">
                  <c:v>0.448660266540332</c:v>
                </c:pt>
                <c:pt idx="38">
                  <c:v>0.572049965671295</c:v>
                </c:pt>
                <c:pt idx="39">
                  <c:v>0.280398360188587</c:v>
                </c:pt>
                <c:pt idx="40">
                  <c:v>0.463155247287223</c:v>
                </c:pt>
                <c:pt idx="41">
                  <c:v>0.0293268190828252</c:v>
                </c:pt>
                <c:pt idx="42">
                  <c:v>0.251507148116369</c:v>
                </c:pt>
                <c:pt idx="43">
                  <c:v>0.38486075992638</c:v>
                </c:pt>
                <c:pt idx="44">
                  <c:v>0.333379916641034</c:v>
                </c:pt>
                <c:pt idx="45">
                  <c:v>0.492512726692725</c:v>
                </c:pt>
                <c:pt idx="46">
                  <c:v>1.163106332974562</c:v>
                </c:pt>
                <c:pt idx="47">
                  <c:v>1.31440376837509</c:v>
                </c:pt>
                <c:pt idx="48">
                  <c:v>0.811661678114395</c:v>
                </c:pt>
                <c:pt idx="49">
                  <c:v>1.01019987947578</c:v>
                </c:pt>
                <c:pt idx="50">
                  <c:v>1.240265683037148</c:v>
                </c:pt>
                <c:pt idx="51">
                  <c:v>0.981909732601382</c:v>
                </c:pt>
                <c:pt idx="52">
                  <c:v>1.175651664771372</c:v>
                </c:pt>
                <c:pt idx="53">
                  <c:v>1.054548922313104</c:v>
                </c:pt>
                <c:pt idx="54">
                  <c:v>1.050651966236693</c:v>
                </c:pt>
                <c:pt idx="55">
                  <c:v>0.903339518731789</c:v>
                </c:pt>
                <c:pt idx="56">
                  <c:v>0.943050871063057</c:v>
                </c:pt>
                <c:pt idx="57">
                  <c:v>1.284181860590925</c:v>
                </c:pt>
                <c:pt idx="58">
                  <c:v>1.17185491576717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12080336"/>
        <c:axId val="-2009890688"/>
      </c:scatterChart>
      <c:valAx>
        <c:axId val="-2012080336"/>
        <c:scaling>
          <c:orientation val="minMax"/>
          <c:max val="1.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Normalized 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9890688"/>
        <c:crosses val="autoZero"/>
        <c:crossBetween val="midCat"/>
      </c:valAx>
      <c:valAx>
        <c:axId val="-200989068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Normalized Power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2080336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8F91B-749B-E14E-94D0-E6B93C351D06}" type="datetimeFigureOut">
              <a:rPr lang="en-US" smtClean="0"/>
              <a:t>8/11/16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DC7D1-CA4F-ED48-860A-01551822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3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0AAAF-0F6B-A244-8E73-7B7EC66BDA58}" type="datetimeFigureOut">
              <a:rPr lang="en-US" smtClean="0"/>
              <a:t>8/12/16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51F37-DF1B-9741-A046-208B77BF7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1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51F37-DF1B-9741-A046-208B77BF74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5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8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5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8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3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5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6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5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06785" y="-1214077"/>
            <a:ext cx="7834059" cy="10457830"/>
            <a:chOff x="2406785" y="-1214077"/>
            <a:chExt cx="7834059" cy="10457830"/>
          </a:xfrm>
        </p:grpSpPr>
        <p:grpSp>
          <p:nvGrpSpPr>
            <p:cNvPr id="2" name="Group 1"/>
            <p:cNvGrpSpPr/>
            <p:nvPr/>
          </p:nvGrpSpPr>
          <p:grpSpPr>
            <a:xfrm>
              <a:off x="3112647" y="-1214077"/>
              <a:ext cx="6725636" cy="7338825"/>
              <a:chOff x="4327660" y="816441"/>
              <a:chExt cx="3009438" cy="316202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5518260" y="2644309"/>
                <a:ext cx="503434" cy="1031630"/>
                <a:chOff x="2510319" y="2640458"/>
                <a:chExt cx="503434" cy="1031630"/>
              </a:xfrm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727750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4327660" y="2640458"/>
                <a:ext cx="503434" cy="1031630"/>
                <a:chOff x="2510319" y="2640458"/>
                <a:chExt cx="503434" cy="103163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1"/>
                </a:solidFill>
                <a:ln w="127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732322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6745436" y="2640458"/>
                <a:ext cx="503434" cy="1031630"/>
                <a:chOff x="2510319" y="2640458"/>
                <a:chExt cx="503434" cy="1031630"/>
              </a:xfrm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46" name="Rounded Rectangle 45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732322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Can 49"/>
              <p:cNvSpPr/>
              <p:nvPr/>
            </p:nvSpPr>
            <p:spPr>
              <a:xfrm>
                <a:off x="5136049" y="816441"/>
                <a:ext cx="1084519" cy="1275155"/>
              </a:xfrm>
              <a:prstGeom prst="can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cxnSp>
            <p:nvCxnSpPr>
              <p:cNvPr id="69" name="Curved Connector 68"/>
              <p:cNvCxnSpPr>
                <a:stCxn id="41" idx="0"/>
                <a:endCxn id="50" idx="2"/>
              </p:cNvCxnSpPr>
              <p:nvPr/>
            </p:nvCxnSpPr>
            <p:spPr>
              <a:xfrm rot="5400000" flipH="1" flipV="1">
                <a:off x="4264493" y="1768902"/>
                <a:ext cx="1186439" cy="556672"/>
              </a:xfrm>
              <a:prstGeom prst="curvedConnector2">
                <a:avLst/>
              </a:prstGeom>
              <a:ln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urved Connector 77"/>
              <p:cNvCxnSpPr>
                <a:stCxn id="46" idx="0"/>
                <a:endCxn id="50" idx="4"/>
              </p:cNvCxnSpPr>
              <p:nvPr/>
            </p:nvCxnSpPr>
            <p:spPr>
              <a:xfrm rot="16200000" flipV="1">
                <a:off x="6015641" y="1658946"/>
                <a:ext cx="1186439" cy="776585"/>
              </a:xfrm>
              <a:prstGeom prst="curvedConnector2">
                <a:avLst/>
              </a:prstGeom>
              <a:ln>
                <a:solidFill>
                  <a:schemeClr val="accent1">
                    <a:alpha val="30000"/>
                  </a:schemeClr>
                </a:solidFill>
                <a:prstDash val="sysDot"/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/>
              <p:cNvCxnSpPr>
                <a:endCxn id="46" idx="1"/>
              </p:cNvCxnSpPr>
              <p:nvPr/>
            </p:nvCxnSpPr>
            <p:spPr>
              <a:xfrm rot="16200000" flipH="1">
                <a:off x="5845414" y="2256251"/>
                <a:ext cx="1067884" cy="732159"/>
              </a:xfrm>
              <a:prstGeom prst="curvedConnector2">
                <a:avLst/>
              </a:prstGeom>
              <a:ln w="38100">
                <a:solidFill>
                  <a:schemeClr val="accent1">
                    <a:alpha val="30000"/>
                  </a:schemeClr>
                </a:solidFill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 flipV="1">
                <a:off x="5653640" y="2091595"/>
                <a:ext cx="6609" cy="552714"/>
              </a:xfrm>
              <a:prstGeom prst="straightConnector1">
                <a:avLst/>
              </a:prstGeom>
              <a:ln>
                <a:solidFill>
                  <a:schemeClr val="accent1">
                    <a:alpha val="30000"/>
                  </a:schemeClr>
                </a:solidFill>
                <a:prstDash val="sysDot"/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5873096" y="2091595"/>
                <a:ext cx="6609" cy="552714"/>
              </a:xfrm>
              <a:prstGeom prst="straightConnector1">
                <a:avLst/>
              </a:prstGeom>
              <a:ln w="38100">
                <a:solidFill>
                  <a:schemeClr val="accent1">
                    <a:alpha val="30000"/>
                  </a:schemeClr>
                </a:solidFill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/>
              <p:cNvSpPr/>
              <p:nvPr/>
            </p:nvSpPr>
            <p:spPr>
              <a:xfrm>
                <a:off x="5470121" y="2640458"/>
                <a:ext cx="582958" cy="1338006"/>
              </a:xfrm>
              <a:prstGeom prst="rect">
                <a:avLst/>
              </a:prstGeom>
              <a:solidFill>
                <a:schemeClr val="bg1">
                  <a:alpha val="5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6742826" y="2606246"/>
                <a:ext cx="594272" cy="1372218"/>
              </a:xfrm>
              <a:prstGeom prst="rect">
                <a:avLst/>
              </a:prstGeom>
              <a:solidFill>
                <a:schemeClr val="bg1">
                  <a:alpha val="5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006680" y="-514609"/>
              <a:ext cx="2301854" cy="2134608"/>
              <a:chOff x="4419600" y="566023"/>
              <a:chExt cx="2530200" cy="2447399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4419600" y="1435868"/>
                <a:ext cx="2530200" cy="1577554"/>
                <a:chOff x="952500" y="3344346"/>
                <a:chExt cx="2530200" cy="1577554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952500" y="3344346"/>
                  <a:ext cx="918018" cy="1577554"/>
                  <a:chOff x="952500" y="3344346"/>
                  <a:chExt cx="918018" cy="1577554"/>
                </a:xfrm>
              </p:grpSpPr>
              <p:grpSp>
                <p:nvGrpSpPr>
                  <p:cNvPr id="90" name="Group 89"/>
                  <p:cNvGrpSpPr/>
                  <p:nvPr/>
                </p:nvGrpSpPr>
                <p:grpSpPr>
                  <a:xfrm>
                    <a:off x="952500" y="3344346"/>
                    <a:ext cx="918018" cy="1577554"/>
                    <a:chOff x="952500" y="3344346"/>
                    <a:chExt cx="918018" cy="1577554"/>
                  </a:xfrm>
                </p:grpSpPr>
                <p:sp>
                  <p:nvSpPr>
                    <p:cNvPr id="93" name="Oval 92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94" name="Straight Arrow Connector 93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TextBox 97"/>
                    <p:cNvSpPr txBox="1"/>
                    <p:nvPr/>
                  </p:nvSpPr>
                  <p:spPr>
                    <a:xfrm>
                      <a:off x="952500" y="4569023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1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92" name="Oval 91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705170" y="3344346"/>
                  <a:ext cx="918018" cy="1577554"/>
                  <a:chOff x="952500" y="3344346"/>
                  <a:chExt cx="918018" cy="1577554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952500" y="3344346"/>
                    <a:ext cx="918018" cy="1577554"/>
                    <a:chOff x="952500" y="3344346"/>
                    <a:chExt cx="918018" cy="1577554"/>
                  </a:xfrm>
                </p:grpSpPr>
                <p:sp>
                  <p:nvSpPr>
                    <p:cNvPr id="86" name="Oval 85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88" name="Straight Arrow Connector 87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952500" y="4569023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2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85" name="Oval 84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2564682" y="3344346"/>
                  <a:ext cx="918018" cy="1559608"/>
                  <a:chOff x="813047" y="3344346"/>
                  <a:chExt cx="918018" cy="1559608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813047" y="3344346"/>
                    <a:ext cx="918018" cy="1559608"/>
                    <a:chOff x="813047" y="3344346"/>
                    <a:chExt cx="918018" cy="1559608"/>
                  </a:xfrm>
                </p:grpSpPr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106876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82" name="Straight Arrow Connector 81"/>
                    <p:cNvCxnSpPr/>
                    <p:nvPr/>
                  </p:nvCxnSpPr>
                  <p:spPr>
                    <a:xfrm flipH="1">
                      <a:off x="121561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813047" y="4551077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N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79" name="Oval 78"/>
                  <p:cNvSpPr/>
                  <p:nvPr/>
                </p:nvSpPr>
                <p:spPr>
                  <a:xfrm>
                    <a:off x="106321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sp>
              <p:nvSpPr>
                <p:cNvPr id="76" name="TextBox 75"/>
                <p:cNvSpPr txBox="1"/>
                <p:nvPr/>
              </p:nvSpPr>
              <p:spPr>
                <a:xfrm>
                  <a:off x="2290772" y="3922212"/>
                  <a:ext cx="547822" cy="811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 smtClean="0"/>
                    <a:t>…</a:t>
                  </a:r>
                  <a:endParaRPr lang="en-US" sz="4000" dirty="0"/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4886160" y="566023"/>
                <a:ext cx="1553735" cy="881777"/>
                <a:chOff x="4886160" y="566023"/>
                <a:chExt cx="1553735" cy="881777"/>
              </a:xfrm>
            </p:grpSpPr>
            <p:cxnSp>
              <p:nvCxnSpPr>
                <p:cNvPr id="67" name="Straight Arrow Connector 66"/>
                <p:cNvCxnSpPr/>
                <p:nvPr/>
              </p:nvCxnSpPr>
              <p:spPr>
                <a:xfrm flipH="1">
                  <a:off x="5638830" y="870822"/>
                  <a:ext cx="5547" cy="576978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4886160" y="699372"/>
                  <a:ext cx="608591" cy="748428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5788456" y="699372"/>
                  <a:ext cx="651439" cy="736496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/>
                <p:cNvSpPr/>
                <p:nvPr/>
              </p:nvSpPr>
              <p:spPr>
                <a:xfrm>
                  <a:off x="5491977" y="566023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424" name="Group 423"/>
            <p:cNvGrpSpPr/>
            <p:nvPr/>
          </p:nvGrpSpPr>
          <p:grpSpPr>
            <a:xfrm>
              <a:off x="2406785" y="6537226"/>
              <a:ext cx="7834058" cy="2581987"/>
              <a:chOff x="-65316" y="6383768"/>
              <a:chExt cx="7834058" cy="2581987"/>
            </a:xfrm>
          </p:grpSpPr>
          <p:sp>
            <p:nvSpPr>
              <p:cNvPr id="186" name="TextBox 185"/>
              <p:cNvSpPr txBox="1"/>
              <p:nvPr/>
            </p:nvSpPr>
            <p:spPr>
              <a:xfrm>
                <a:off x="-65316" y="6383768"/>
                <a:ext cx="1828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Performance</a:t>
                </a:r>
              </a:p>
              <a:p>
                <a:pPr algn="ctr"/>
                <a:r>
                  <a:rPr lang="en-US" dirty="0" smtClean="0"/>
                  <a:t>Goal</a:t>
                </a:r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650765" y="7114538"/>
                <a:ext cx="1363821" cy="11692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Light-weight Control</a:t>
                </a:r>
                <a:endParaRPr lang="en-US" dirty="0"/>
              </a:p>
              <a:p>
                <a:pPr algn="ctr"/>
                <a:r>
                  <a:rPr lang="en-US" dirty="0"/>
                  <a:t>System</a:t>
                </a:r>
              </a:p>
            </p:txBody>
          </p:sp>
          <p:cxnSp>
            <p:nvCxnSpPr>
              <p:cNvPr id="181" name="Elbow Connector 180"/>
              <p:cNvCxnSpPr>
                <a:stCxn id="103" idx="2"/>
                <a:endCxn id="182" idx="4"/>
              </p:cNvCxnSpPr>
              <p:nvPr/>
            </p:nvCxnSpPr>
            <p:spPr>
              <a:xfrm rot="5400000" flipH="1">
                <a:off x="3302096" y="5506573"/>
                <a:ext cx="564761" cy="5777731"/>
              </a:xfrm>
              <a:prstGeom prst="bentConnector3">
                <a:avLst>
                  <a:gd name="adj1" fmla="val -40477"/>
                </a:avLst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Oval 181"/>
              <p:cNvSpPr/>
              <p:nvPr/>
            </p:nvSpPr>
            <p:spPr>
              <a:xfrm>
                <a:off x="314611" y="7392968"/>
                <a:ext cx="762000" cy="7200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/>
                  <a:t>-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1863242" y="8596423"/>
                <a:ext cx="342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Performance Feedback</a:t>
                </a: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3501542" y="7309196"/>
                <a:ext cx="1219200" cy="97455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App-specific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Optimizer</a:t>
                </a:r>
              </a:p>
            </p:txBody>
          </p:sp>
          <p:grpSp>
            <p:nvGrpSpPr>
              <p:cNvPr id="420" name="Group 419"/>
              <p:cNvGrpSpPr/>
              <p:nvPr/>
            </p:nvGrpSpPr>
            <p:grpSpPr>
              <a:xfrm>
                <a:off x="5292242" y="6468018"/>
                <a:ext cx="2476500" cy="2209800"/>
                <a:chOff x="5292242" y="6468018"/>
                <a:chExt cx="2476500" cy="2209800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5292242" y="6468018"/>
                  <a:ext cx="2362200" cy="2209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04" name="Group 99"/>
                <p:cNvGrpSpPr>
                  <a:grpSpLocks/>
                </p:cNvGrpSpPr>
                <p:nvPr/>
              </p:nvGrpSpPr>
              <p:grpSpPr bwMode="auto">
                <a:xfrm>
                  <a:off x="5368443" y="65471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05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06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07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0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7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8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2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40" name="Group 99"/>
                <p:cNvGrpSpPr>
                  <a:grpSpLocks/>
                </p:cNvGrpSpPr>
                <p:nvPr/>
              </p:nvGrpSpPr>
              <p:grpSpPr bwMode="auto">
                <a:xfrm>
                  <a:off x="6603614" y="65471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4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4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4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4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155" name="TextBox 154"/>
                <p:cNvSpPr txBox="1"/>
                <p:nvPr/>
              </p:nvSpPr>
              <p:spPr>
                <a:xfrm>
                  <a:off x="5292242" y="72329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big cores</a:t>
                  </a: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6511442" y="72329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big speeds</a:t>
                  </a:r>
                </a:p>
              </p:txBody>
            </p:sp>
            <p:grpSp>
              <p:nvGrpSpPr>
                <p:cNvPr id="157" name="Group 99"/>
                <p:cNvGrpSpPr>
                  <a:grpSpLocks/>
                </p:cNvGrpSpPr>
                <p:nvPr/>
              </p:nvGrpSpPr>
              <p:grpSpPr bwMode="auto">
                <a:xfrm>
                  <a:off x="5406543" y="76139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58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59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60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1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3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4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5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6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67" name="Group 99"/>
                <p:cNvGrpSpPr>
                  <a:grpSpLocks/>
                </p:cNvGrpSpPr>
                <p:nvPr/>
              </p:nvGrpSpPr>
              <p:grpSpPr bwMode="auto">
                <a:xfrm>
                  <a:off x="6641714" y="76139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68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69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70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1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3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4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5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6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177" name="TextBox 176"/>
                <p:cNvSpPr txBox="1"/>
                <p:nvPr/>
              </p:nvSpPr>
              <p:spPr>
                <a:xfrm>
                  <a:off x="5330342" y="82997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LITTLE cores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6511442" y="8299796"/>
                  <a:ext cx="1257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LITTLE speeds</a:t>
                  </a:r>
                </a:p>
              </p:txBody>
            </p: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5849177" y="7571923"/>
                  <a:ext cx="571500" cy="1171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/>
            </p:nvGrpSpPr>
            <p:grpSpPr>
              <a:xfrm>
                <a:off x="1651581" y="6427395"/>
                <a:ext cx="2885502" cy="506752"/>
                <a:chOff x="2607739" y="3105003"/>
                <a:chExt cx="2885502" cy="506752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2711001" y="3105003"/>
                  <a:ext cx="2644378" cy="50675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607739" y="3197106"/>
                  <a:ext cx="28855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Performance Hash Table</a:t>
                  </a:r>
                  <a:endParaRPr lang="en-US" dirty="0"/>
                </a:p>
              </p:txBody>
            </p:sp>
          </p:grpSp>
          <p:cxnSp>
            <p:nvCxnSpPr>
              <p:cNvPr id="192" name="Straight Arrow Connector 191"/>
              <p:cNvCxnSpPr/>
              <p:nvPr/>
            </p:nvCxnSpPr>
            <p:spPr>
              <a:xfrm>
                <a:off x="4107021" y="6885157"/>
                <a:ext cx="303" cy="4390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Arrow Connector 413"/>
              <p:cNvCxnSpPr/>
              <p:nvPr/>
            </p:nvCxnSpPr>
            <p:spPr>
              <a:xfrm>
                <a:off x="785252" y="6950117"/>
                <a:ext cx="303" cy="4390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5" name="Curved Connector 414"/>
            <p:cNvCxnSpPr>
              <a:endCxn id="190" idx="0"/>
            </p:cNvCxnSpPr>
            <p:nvPr/>
          </p:nvCxnSpPr>
          <p:spPr>
            <a:xfrm rot="5400000">
              <a:off x="3138267" y="4142840"/>
              <a:ext cx="4848880" cy="27147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Oval 417"/>
            <p:cNvSpPr/>
            <p:nvPr/>
          </p:nvSpPr>
          <p:spPr>
            <a:xfrm>
              <a:off x="3578139" y="1165546"/>
              <a:ext cx="277293" cy="2658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3183723" y="1500818"/>
              <a:ext cx="8351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App N</a:t>
              </a:r>
              <a:endParaRPr lang="en-US" sz="1400" dirty="0"/>
            </a:p>
          </p:txBody>
        </p:sp>
        <p:sp>
          <p:nvSpPr>
            <p:cNvPr id="421" name="Oval 420"/>
            <p:cNvSpPr/>
            <p:nvPr/>
          </p:nvSpPr>
          <p:spPr>
            <a:xfrm>
              <a:off x="5148382" y="2498347"/>
              <a:ext cx="277293" cy="26584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4612059" y="2810387"/>
              <a:ext cx="1092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for</a:t>
              </a:r>
            </a:p>
            <a:p>
              <a:pPr algn="ctr"/>
              <a:r>
                <a:rPr lang="en-US" sz="1400" dirty="0" smtClean="0"/>
                <a:t>App N</a:t>
              </a:r>
              <a:endParaRPr lang="en-US" sz="1400" dirty="0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2472102" y="6537226"/>
              <a:ext cx="7768742" cy="270652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6" name="Straight Arrow Connector 425"/>
            <p:cNvCxnSpPr>
              <a:stCxn id="426" idx="3"/>
            </p:cNvCxnSpPr>
            <p:nvPr/>
          </p:nvCxnSpPr>
          <p:spPr>
            <a:xfrm>
              <a:off x="3588732" y="7949931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>
              <a:stCxn id="427" idx="3"/>
            </p:cNvCxnSpPr>
            <p:nvPr/>
          </p:nvCxnSpPr>
          <p:spPr>
            <a:xfrm>
              <a:off x="7211893" y="7949932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4134200" y="-1065595"/>
              <a:ext cx="41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  <a:r>
                <a:rPr lang="en-US"/>
                <a:t>, </a:t>
              </a:r>
              <a:r>
                <a:rPr lang="en-US" smtClean="0"/>
                <a:t> Running </a:t>
              </a:r>
              <a:r>
                <a:rPr lang="en-US" dirty="0"/>
                <a:t>HBM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472102" y="4530158"/>
              <a:ext cx="695610" cy="20070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193938" y="4530158"/>
              <a:ext cx="6014950" cy="199696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5466110" y="7909706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197"/>
            <p:cNvGrpSpPr/>
            <p:nvPr/>
          </p:nvGrpSpPr>
          <p:grpSpPr>
            <a:xfrm>
              <a:off x="5849698" y="4138636"/>
              <a:ext cx="970363" cy="565934"/>
              <a:chOff x="3357481" y="4339082"/>
              <a:chExt cx="1574358" cy="91289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2" name="Elbow Connector 201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Oval 202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06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1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1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1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2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07" name="Rectangle 206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8" name="Straight Arrow Connector 20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Arrow Connector 21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0" name="Rectangle 199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8592795" y="4138636"/>
              <a:ext cx="970363" cy="565934"/>
              <a:chOff x="3357481" y="4339082"/>
              <a:chExt cx="1574358" cy="912896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7" name="Elbow Connector 226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Oval 227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31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39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40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41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2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3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5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6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8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32" name="Rectangle 231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3" name="Straight Arrow Connector 232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Arrow Connector 234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Arrow Connector 235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Arrow Connector 236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Rectangle 237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5" name="Rectangle 224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3181609" y="4138636"/>
              <a:ext cx="995623" cy="565934"/>
              <a:chOff x="3357481" y="4339082"/>
              <a:chExt cx="1574358" cy="912896"/>
            </a:xfrm>
          </p:grpSpPr>
          <p:grpSp>
            <p:nvGrpSpPr>
              <p:cNvPr id="250" name="Group 249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52" name="Rectangle 251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3" name="Elbow Connector 252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Oval 253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4579406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57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6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6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6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58" name="Rectangle 257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Arrow Connector 258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Arrow Connector 259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Arrow Connector 260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Arrow Connector 262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Arrow Connector 263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Rectangle 264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Rectangle 250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1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up 278"/>
          <p:cNvGrpSpPr/>
          <p:nvPr/>
        </p:nvGrpSpPr>
        <p:grpSpPr>
          <a:xfrm>
            <a:off x="2290564" y="-696263"/>
            <a:ext cx="7950280" cy="8940526"/>
            <a:chOff x="2290564" y="-696263"/>
            <a:chExt cx="7950280" cy="8940526"/>
          </a:xfrm>
        </p:grpSpPr>
        <p:grpSp>
          <p:nvGrpSpPr>
            <p:cNvPr id="35" name="Group 34"/>
            <p:cNvGrpSpPr/>
            <p:nvPr/>
          </p:nvGrpSpPr>
          <p:grpSpPr>
            <a:xfrm>
              <a:off x="5773457" y="2494874"/>
              <a:ext cx="1125098" cy="2394338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36" name="Rounded Rectangle 3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727750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3112647" y="2496814"/>
              <a:ext cx="1125098" cy="2394338"/>
              <a:chOff x="2510319" y="2640458"/>
              <a:chExt cx="503434" cy="103163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8516008" y="2507708"/>
              <a:ext cx="1125098" cy="2394338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46" name="Rounded Rectangle 4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Arrow Connector 90"/>
            <p:cNvCxnSpPr/>
            <p:nvPr/>
          </p:nvCxnSpPr>
          <p:spPr>
            <a:xfrm flipH="1" flipV="1">
              <a:off x="6076011" y="1745464"/>
              <a:ext cx="10430" cy="749410"/>
            </a:xfrm>
            <a:prstGeom prst="straightConnector1">
              <a:avLst/>
            </a:prstGeom>
            <a:ln>
              <a:solidFill>
                <a:schemeClr val="accent1">
                  <a:alpha val="30000"/>
                </a:schemeClr>
              </a:solidFill>
              <a:prstDash val="sysDot"/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566461" y="1745463"/>
              <a:ext cx="22682" cy="749411"/>
            </a:xfrm>
            <a:prstGeom prst="straightConnector1">
              <a:avLst/>
            </a:prstGeom>
            <a:ln w="38100">
              <a:solidFill>
                <a:schemeClr val="accent1">
                  <a:alpha val="30000"/>
                </a:schemeClr>
              </a:solidFill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5665873" y="2485930"/>
              <a:ext cx="1302822" cy="3105414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8510176" y="2460961"/>
              <a:ext cx="1328107" cy="3184818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764626" y="-696263"/>
              <a:ext cx="2741959" cy="2441727"/>
              <a:chOff x="4605839" y="-1214077"/>
              <a:chExt cx="3066770" cy="2959542"/>
            </a:xfrm>
          </p:grpSpPr>
          <p:sp>
            <p:nvSpPr>
              <p:cNvPr id="50" name="Can 49"/>
              <p:cNvSpPr/>
              <p:nvPr/>
            </p:nvSpPr>
            <p:spPr>
              <a:xfrm>
                <a:off x="4605839" y="-1214077"/>
                <a:ext cx="3066770" cy="2959542"/>
              </a:xfrm>
              <a:prstGeom prst="can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006680" y="-514609"/>
                <a:ext cx="2301854" cy="2134608"/>
                <a:chOff x="4419600" y="566023"/>
                <a:chExt cx="2530200" cy="2447399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4419600" y="1435868"/>
                  <a:ext cx="2530200" cy="1577554"/>
                  <a:chOff x="952500" y="3344346"/>
                  <a:chExt cx="2530200" cy="1577554"/>
                </a:xfrm>
              </p:grpSpPr>
              <p:grpSp>
                <p:nvGrpSpPr>
                  <p:cNvPr id="73" name="Group 72"/>
                  <p:cNvGrpSpPr/>
                  <p:nvPr/>
                </p:nvGrpSpPr>
                <p:grpSpPr>
                  <a:xfrm>
                    <a:off x="952500" y="3344346"/>
                    <a:ext cx="918018" cy="1577554"/>
                    <a:chOff x="952500" y="3344346"/>
                    <a:chExt cx="918018" cy="1577554"/>
                  </a:xfrm>
                </p:grpSpPr>
                <p:grpSp>
                  <p:nvGrpSpPr>
                    <p:cNvPr id="90" name="Group 89"/>
                    <p:cNvGrpSpPr/>
                    <p:nvPr/>
                  </p:nvGrpSpPr>
                  <p:grpSpPr>
                    <a:xfrm>
                      <a:off x="952500" y="3344346"/>
                      <a:ext cx="918018" cy="1577554"/>
                      <a:chOff x="952500" y="3344346"/>
                      <a:chExt cx="918018" cy="1577554"/>
                    </a:xfrm>
                  </p:grpSpPr>
                  <p:sp>
                    <p:nvSpPr>
                      <p:cNvPr id="93" name="Oval 92"/>
                      <p:cNvSpPr/>
                      <p:nvPr/>
                    </p:nvSpPr>
                    <p:spPr>
                      <a:xfrm>
                        <a:off x="125730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cxnSp>
                    <p:nvCxnSpPr>
                      <p:cNvPr id="94" name="Straight Arrow Connector 93"/>
                      <p:cNvCxnSpPr/>
                      <p:nvPr/>
                    </p:nvCxnSpPr>
                    <p:spPr>
                      <a:xfrm flipH="1">
                        <a:off x="140415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8" name="TextBox 97"/>
                      <p:cNvSpPr txBox="1"/>
                      <p:nvPr/>
                    </p:nvSpPr>
                    <p:spPr>
                      <a:xfrm>
                        <a:off x="952500" y="4569023"/>
                        <a:ext cx="918018" cy="3528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/>
                          <a:t>App 1</a:t>
                        </a:r>
                        <a:endParaRPr lang="en-US" sz="1400" dirty="0"/>
                      </a:p>
                    </p:txBody>
                  </p:sp>
                </p:grpSp>
                <p:sp>
                  <p:nvSpPr>
                    <p:cNvPr id="92" name="Oval 91"/>
                    <p:cNvSpPr/>
                    <p:nvPr/>
                  </p:nvSpPr>
                  <p:spPr>
                    <a:xfrm>
                      <a:off x="125175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1705170" y="3344346"/>
                    <a:ext cx="918018" cy="1577554"/>
                    <a:chOff x="952500" y="3344346"/>
                    <a:chExt cx="918018" cy="1577554"/>
                  </a:xfrm>
                </p:grpSpPr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952500" y="3344346"/>
                      <a:ext cx="918018" cy="1577554"/>
                      <a:chOff x="952500" y="3344346"/>
                      <a:chExt cx="918018" cy="1577554"/>
                    </a:xfrm>
                  </p:grpSpPr>
                  <p:sp>
                    <p:nvSpPr>
                      <p:cNvPr id="86" name="Oval 85"/>
                      <p:cNvSpPr/>
                      <p:nvPr/>
                    </p:nvSpPr>
                    <p:spPr>
                      <a:xfrm>
                        <a:off x="125730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cxnSp>
                    <p:nvCxnSpPr>
                      <p:cNvPr id="88" name="Straight Arrow Connector 87"/>
                      <p:cNvCxnSpPr/>
                      <p:nvPr/>
                    </p:nvCxnSpPr>
                    <p:spPr>
                      <a:xfrm flipH="1">
                        <a:off x="140415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9" name="TextBox 88"/>
                      <p:cNvSpPr txBox="1"/>
                      <p:nvPr/>
                    </p:nvSpPr>
                    <p:spPr>
                      <a:xfrm>
                        <a:off x="952500" y="4569023"/>
                        <a:ext cx="918018" cy="3528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/>
                          <a:t>App 2</a:t>
                        </a:r>
                        <a:endParaRPr lang="en-US" sz="1400" dirty="0"/>
                      </a:p>
                    </p:txBody>
                  </p:sp>
                </p:grpSp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125175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2564682" y="3344346"/>
                    <a:ext cx="918018" cy="1559608"/>
                    <a:chOff x="813047" y="3344346"/>
                    <a:chExt cx="918018" cy="1559608"/>
                  </a:xfrm>
                </p:grpSpPr>
                <p:grpSp>
                  <p:nvGrpSpPr>
                    <p:cNvPr id="77" name="Group 76"/>
                    <p:cNvGrpSpPr/>
                    <p:nvPr/>
                  </p:nvGrpSpPr>
                  <p:grpSpPr>
                    <a:xfrm>
                      <a:off x="813047" y="3344346"/>
                      <a:ext cx="918018" cy="1559608"/>
                      <a:chOff x="813047" y="3344346"/>
                      <a:chExt cx="918018" cy="1559608"/>
                    </a:xfrm>
                  </p:grpSpPr>
                  <p:sp>
                    <p:nvSpPr>
                      <p:cNvPr id="81" name="Oval 80"/>
                      <p:cNvSpPr/>
                      <p:nvPr/>
                    </p:nvSpPr>
                    <p:spPr>
                      <a:xfrm>
                        <a:off x="106876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cxnSp>
                    <p:nvCxnSpPr>
                      <p:cNvPr id="82" name="Straight Arrow Connector 81"/>
                      <p:cNvCxnSpPr/>
                      <p:nvPr/>
                    </p:nvCxnSpPr>
                    <p:spPr>
                      <a:xfrm flipH="1">
                        <a:off x="121561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3" name="TextBox 82"/>
                      <p:cNvSpPr txBox="1"/>
                      <p:nvPr/>
                    </p:nvSpPr>
                    <p:spPr>
                      <a:xfrm>
                        <a:off x="813047" y="4551077"/>
                        <a:ext cx="918018" cy="3528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/>
                          <a:t>App N</a:t>
                        </a:r>
                        <a:endParaRPr lang="en-US" sz="1400" dirty="0"/>
                      </a:p>
                    </p:txBody>
                  </p:sp>
                </p:grpSp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106321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2290772" y="3922212"/>
                    <a:ext cx="547822" cy="8116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dirty="0" smtClean="0"/>
                      <a:t>…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4886160" y="566023"/>
                  <a:ext cx="1553735" cy="881777"/>
                  <a:chOff x="4886160" y="566023"/>
                  <a:chExt cx="1553735" cy="881777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H="1">
                    <a:off x="5638830" y="870822"/>
                    <a:ext cx="5547" cy="576978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/>
                  <p:cNvCxnSpPr/>
                  <p:nvPr/>
                </p:nvCxnSpPr>
                <p:spPr>
                  <a:xfrm flipH="1">
                    <a:off x="4886160" y="699372"/>
                    <a:ext cx="608591" cy="748428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>
                    <a:off x="5788456" y="699372"/>
                    <a:ext cx="651439" cy="736496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Oval 70"/>
                  <p:cNvSpPr/>
                  <p:nvPr/>
                </p:nvSpPr>
                <p:spPr>
                  <a:xfrm>
                    <a:off x="5491977" y="566023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</p:grpSp>
        </p:grpSp>
        <p:sp>
          <p:nvSpPr>
            <p:cNvPr id="418" name="Oval 417"/>
            <p:cNvSpPr/>
            <p:nvPr/>
          </p:nvSpPr>
          <p:spPr>
            <a:xfrm>
              <a:off x="3131209" y="1089344"/>
              <a:ext cx="277293" cy="2658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2823057" y="1424616"/>
              <a:ext cx="835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 N</a:t>
              </a:r>
              <a:endParaRPr lang="en-US" dirty="0"/>
            </a:p>
          </p:txBody>
        </p:sp>
        <p:sp>
          <p:nvSpPr>
            <p:cNvPr id="421" name="Oval 420"/>
            <p:cNvSpPr/>
            <p:nvPr/>
          </p:nvSpPr>
          <p:spPr>
            <a:xfrm>
              <a:off x="5044864" y="2498347"/>
              <a:ext cx="277293" cy="26584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4335343" y="2810387"/>
              <a:ext cx="13692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for</a:t>
              </a:r>
            </a:p>
            <a:p>
              <a:pPr algn="ctr"/>
              <a:r>
                <a:rPr lang="en-US" dirty="0" smtClean="0"/>
                <a:t>App N</a:t>
              </a:r>
              <a:endParaRPr lang="en-US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4089407" y="-598467"/>
              <a:ext cx="41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Server, </a:t>
              </a:r>
              <a:r>
                <a:rPr lang="en-US" dirty="0" smtClean="0"/>
                <a:t> Running </a:t>
              </a:r>
              <a:r>
                <a:rPr lang="en-US" dirty="0"/>
                <a:t>HBM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472102" y="3615728"/>
              <a:ext cx="695610" cy="20070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193938" y="3615728"/>
              <a:ext cx="6046905" cy="19347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290564" y="5537736"/>
              <a:ext cx="7950280" cy="2706527"/>
              <a:chOff x="2290564" y="6452166"/>
              <a:chExt cx="7950280" cy="2706527"/>
            </a:xfrm>
          </p:grpSpPr>
          <p:grpSp>
            <p:nvGrpSpPr>
              <p:cNvPr id="424" name="Group 423"/>
              <p:cNvGrpSpPr/>
              <p:nvPr/>
            </p:nvGrpSpPr>
            <p:grpSpPr>
              <a:xfrm>
                <a:off x="2290564" y="6520739"/>
                <a:ext cx="7950279" cy="2598474"/>
                <a:chOff x="-181537" y="6367281"/>
                <a:chExt cx="7950279" cy="2598474"/>
              </a:xfrm>
            </p:grpSpPr>
            <p:sp>
              <p:nvSpPr>
                <p:cNvPr id="186" name="TextBox 185"/>
                <p:cNvSpPr txBox="1"/>
                <p:nvPr/>
              </p:nvSpPr>
              <p:spPr>
                <a:xfrm>
                  <a:off x="-181537" y="6367281"/>
                  <a:ext cx="18288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Performance</a:t>
                  </a:r>
                </a:p>
                <a:p>
                  <a:pPr algn="ctr"/>
                  <a:r>
                    <a:rPr lang="en-US" dirty="0" smtClean="0"/>
                    <a:t>Goal</a:t>
                  </a:r>
                  <a:endParaRPr lang="en-US" dirty="0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1586970" y="7114538"/>
                  <a:ext cx="1363821" cy="11692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Light-weight Control</a:t>
                  </a:r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System</a:t>
                  </a:r>
                </a:p>
              </p:txBody>
            </p:sp>
            <p:cxnSp>
              <p:nvCxnSpPr>
                <p:cNvPr id="181" name="Elbow Connector 180"/>
                <p:cNvCxnSpPr>
                  <a:stCxn id="103" idx="2"/>
                  <a:endCxn id="182" idx="4"/>
                </p:cNvCxnSpPr>
                <p:nvPr/>
              </p:nvCxnSpPr>
              <p:spPr>
                <a:xfrm rot="5400000" flipH="1">
                  <a:off x="3302096" y="5506573"/>
                  <a:ext cx="564761" cy="5777731"/>
                </a:xfrm>
                <a:prstGeom prst="bentConnector3">
                  <a:avLst>
                    <a:gd name="adj1" fmla="val -40477"/>
                  </a:avLst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Oval 181"/>
                <p:cNvSpPr/>
                <p:nvPr/>
              </p:nvSpPr>
              <p:spPr>
                <a:xfrm>
                  <a:off x="314611" y="7392968"/>
                  <a:ext cx="762000" cy="72008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400" dirty="0"/>
                    <a:t>-</a:t>
                  </a: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1863242" y="8596423"/>
                  <a:ext cx="3429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Performance Feedback</a:t>
                  </a:r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3459012" y="7309196"/>
                  <a:ext cx="1340416" cy="97455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App-specific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Optimizer</a:t>
                  </a:r>
                </a:p>
              </p:txBody>
            </p:sp>
            <p:grpSp>
              <p:nvGrpSpPr>
                <p:cNvPr id="420" name="Group 419"/>
                <p:cNvGrpSpPr/>
                <p:nvPr/>
              </p:nvGrpSpPr>
              <p:grpSpPr>
                <a:xfrm>
                  <a:off x="5292242" y="6468018"/>
                  <a:ext cx="2476500" cy="2209800"/>
                  <a:chOff x="5292242" y="6468018"/>
                  <a:chExt cx="2476500" cy="2209800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5292242" y="6468018"/>
                    <a:ext cx="2362200" cy="2209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grpSp>
                <p:nvGrpSpPr>
                  <p:cNvPr id="104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5368443" y="65471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05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06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07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0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2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4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7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8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24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grpSp>
                <p:nvGrpSpPr>
                  <p:cNvPr id="140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6603614" y="65471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46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47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48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49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0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1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2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3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4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5292242" y="7232996"/>
                    <a:ext cx="1181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solidFill>
                          <a:schemeClr val="bg1"/>
                        </a:solidFill>
                      </a:rPr>
                      <a:t>big cores</a:t>
                    </a:r>
                  </a:p>
                </p:txBody>
              </p:sp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6511442" y="7232996"/>
                    <a:ext cx="1181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solidFill>
                          <a:schemeClr val="bg1"/>
                        </a:solidFill>
                      </a:rPr>
                      <a:t>big speeds</a:t>
                    </a:r>
                  </a:p>
                </p:txBody>
              </p:sp>
              <p:grpSp>
                <p:nvGrpSpPr>
                  <p:cNvPr id="157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5406543" y="76139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58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59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60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1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2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3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4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5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6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grpSp>
                <p:nvGrpSpPr>
                  <p:cNvPr id="167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6641714" y="76139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68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69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70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1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2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3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4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5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6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177" name="TextBox 176"/>
                  <p:cNvSpPr txBox="1"/>
                  <p:nvPr/>
                </p:nvSpPr>
                <p:spPr>
                  <a:xfrm>
                    <a:off x="5330342" y="8299796"/>
                    <a:ext cx="1181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solidFill>
                          <a:schemeClr val="bg1"/>
                        </a:solidFill>
                      </a:rPr>
                      <a:t>LITTLE cores</a:t>
                    </a:r>
                  </a:p>
                </p:txBody>
              </p: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6511442" y="8299796"/>
                    <a:ext cx="1257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solidFill>
                          <a:schemeClr val="bg1"/>
                        </a:solidFill>
                      </a:rPr>
                      <a:t>LITTLE speeds</a:t>
                    </a:r>
                  </a:p>
                </p:txBody>
              </p:sp>
              <p:cxnSp>
                <p:nvCxnSpPr>
                  <p:cNvPr id="188" name="Straight Arrow Connector 187"/>
                  <p:cNvCxnSpPr/>
                  <p:nvPr/>
                </p:nvCxnSpPr>
                <p:spPr>
                  <a:xfrm flipV="1">
                    <a:off x="5849177" y="7571923"/>
                    <a:ext cx="571500" cy="1171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9" name="Group 188"/>
                <p:cNvGrpSpPr/>
                <p:nvPr/>
              </p:nvGrpSpPr>
              <p:grpSpPr>
                <a:xfrm>
                  <a:off x="1651581" y="6427395"/>
                  <a:ext cx="2885502" cy="506752"/>
                  <a:chOff x="2607739" y="3105003"/>
                  <a:chExt cx="2885502" cy="506752"/>
                </a:xfrm>
              </p:grpSpPr>
              <p:sp>
                <p:nvSpPr>
                  <p:cNvPr id="190" name="Rectangle 189"/>
                  <p:cNvSpPr/>
                  <p:nvPr/>
                </p:nvSpPr>
                <p:spPr>
                  <a:xfrm>
                    <a:off x="2711001" y="3105003"/>
                    <a:ext cx="2644378" cy="50675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2607739" y="3197106"/>
                    <a:ext cx="288550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Performance Hash Table</a:t>
                    </a:r>
                    <a:endParaRPr lang="en-US" dirty="0"/>
                  </a:p>
                </p:txBody>
              </p:sp>
            </p:grpSp>
            <p:cxnSp>
              <p:nvCxnSpPr>
                <p:cNvPr id="192" name="Straight Arrow Connector 191"/>
                <p:cNvCxnSpPr/>
                <p:nvPr/>
              </p:nvCxnSpPr>
              <p:spPr>
                <a:xfrm>
                  <a:off x="4107021" y="6885157"/>
                  <a:ext cx="303" cy="4390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Arrow Connector 413"/>
                <p:cNvCxnSpPr/>
                <p:nvPr/>
              </p:nvCxnSpPr>
              <p:spPr>
                <a:xfrm>
                  <a:off x="688148" y="6950117"/>
                  <a:ext cx="303" cy="4390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5" name="Rectangle 424"/>
              <p:cNvSpPr/>
              <p:nvPr/>
            </p:nvSpPr>
            <p:spPr>
              <a:xfrm>
                <a:off x="2472102" y="6452166"/>
                <a:ext cx="7768742" cy="2706527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6" name="Straight Arrow Connector 425"/>
              <p:cNvCxnSpPr>
                <a:stCxn id="426" idx="3"/>
              </p:cNvCxnSpPr>
              <p:nvPr/>
            </p:nvCxnSpPr>
            <p:spPr>
              <a:xfrm>
                <a:off x="3546202" y="7949931"/>
                <a:ext cx="5334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Arrow Connector 426"/>
              <p:cNvCxnSpPr>
                <a:stCxn id="427" idx="3"/>
              </p:cNvCxnSpPr>
              <p:nvPr/>
            </p:nvCxnSpPr>
            <p:spPr>
              <a:xfrm>
                <a:off x="7211893" y="7949932"/>
                <a:ext cx="5334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/>
              <p:cNvCxnSpPr/>
              <p:nvPr/>
            </p:nvCxnSpPr>
            <p:spPr>
              <a:xfrm>
                <a:off x="5402315" y="7909706"/>
                <a:ext cx="5334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/>
            <p:cNvGrpSpPr/>
            <p:nvPr/>
          </p:nvGrpSpPr>
          <p:grpSpPr>
            <a:xfrm>
              <a:off x="5849698" y="3616124"/>
              <a:ext cx="970363" cy="565934"/>
              <a:chOff x="3357481" y="4339082"/>
              <a:chExt cx="1574358" cy="91289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2" name="Elbow Connector 201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Oval 202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06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1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1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1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2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07" name="Rectangle 206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8" name="Straight Arrow Connector 20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Arrow Connector 21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0" name="Rectangle 199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8592795" y="3627010"/>
              <a:ext cx="970363" cy="565934"/>
              <a:chOff x="3357481" y="4339082"/>
              <a:chExt cx="1574358" cy="912896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7" name="Elbow Connector 226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Oval 227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31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39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40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41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2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3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5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6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8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32" name="Rectangle 231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3" name="Straight Arrow Connector 232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Arrow Connector 234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Arrow Connector 235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Arrow Connector 236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Rectangle 237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5" name="Rectangle 224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3181609" y="3616116"/>
              <a:ext cx="995623" cy="565934"/>
              <a:chOff x="3357481" y="4339082"/>
              <a:chExt cx="1574358" cy="912896"/>
            </a:xfrm>
          </p:grpSpPr>
          <p:grpSp>
            <p:nvGrpSpPr>
              <p:cNvPr id="250" name="Group 249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52" name="Rectangle 251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3" name="Elbow Connector 252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Oval 253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4579406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57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6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6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6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58" name="Rectangle 257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Arrow Connector 258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Arrow Connector 259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Arrow Connector 260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Arrow Connector 262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Arrow Connector 263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Rectangle 264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Rectangle 250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" name="Straight Arrow Connector 4"/>
            <p:cNvCxnSpPr>
              <a:endCxn id="190" idx="0"/>
            </p:cNvCxnSpPr>
            <p:nvPr/>
          </p:nvCxnSpPr>
          <p:spPr>
            <a:xfrm flipH="1">
              <a:off x="5549133" y="1725283"/>
              <a:ext cx="6279" cy="3941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>
              <a:stCxn id="41" idx="0"/>
              <a:endCxn id="50" idx="2"/>
            </p:cNvCxnSpPr>
            <p:nvPr/>
          </p:nvCxnSpPr>
          <p:spPr>
            <a:xfrm rot="5400000" flipH="1" flipV="1">
              <a:off x="3233805" y="965993"/>
              <a:ext cx="1972213" cy="10894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endCxn id="46" idx="1"/>
            </p:cNvCxnSpPr>
            <p:nvPr/>
          </p:nvCxnSpPr>
          <p:spPr>
            <a:xfrm rot="16200000" flipH="1">
              <a:off x="6802358" y="1991226"/>
              <a:ext cx="2104135" cy="1323166"/>
            </a:xfrm>
            <a:prstGeom prst="bentConnector2">
              <a:avLst/>
            </a:prstGeom>
            <a:ln>
              <a:solidFill>
                <a:schemeClr val="accent1">
                  <a:alpha val="5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0" idx="4"/>
              <a:endCxn id="46" idx="0"/>
            </p:cNvCxnSpPr>
            <p:nvPr/>
          </p:nvCxnSpPr>
          <p:spPr>
            <a:xfrm>
              <a:off x="7506586" y="524601"/>
              <a:ext cx="1571971" cy="1983107"/>
            </a:xfrm>
            <a:prstGeom prst="bentConnector2">
              <a:avLst/>
            </a:prstGeom>
            <a:ln>
              <a:solidFill>
                <a:schemeClr val="accent1">
                  <a:alpha val="5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254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54216" y="-893884"/>
            <a:ext cx="9398428" cy="6286770"/>
            <a:chOff x="2954216" y="-893884"/>
            <a:chExt cx="9398428" cy="6286770"/>
          </a:xfrm>
        </p:grpSpPr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1271818288"/>
                </p:ext>
              </p:extLst>
            </p:nvPr>
          </p:nvGraphicFramePr>
          <p:xfrm>
            <a:off x="2954216" y="-893884"/>
            <a:ext cx="6096000" cy="410112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" name="Rectangle 2"/>
            <p:cNvSpPr/>
            <p:nvPr/>
          </p:nvSpPr>
          <p:spPr>
            <a:xfrm>
              <a:off x="3909647" y="3201371"/>
              <a:ext cx="969646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 = 0</a:t>
              </a:r>
            </a:p>
            <a:p>
              <a:pPr algn="ctr"/>
              <a:r>
                <a:rPr lang="en-US" dirty="0" err="1"/>
                <a:t>s</a:t>
              </a:r>
              <a:r>
                <a:rPr lang="en-US" baseline="-25000" dirty="0" err="1"/>
                <a:t>c</a:t>
              </a:r>
              <a:r>
                <a:rPr lang="en-US" dirty="0"/>
                <a:t> = 0</a:t>
              </a:r>
            </a:p>
            <a:p>
              <a:pPr algn="ctr"/>
              <a:r>
                <a:rPr lang="en-US" dirty="0"/>
                <a:t>p</a:t>
              </a:r>
              <a:r>
                <a:rPr lang="en-US" baseline="-25000" dirty="0"/>
                <a:t>c</a:t>
              </a:r>
              <a:r>
                <a:rPr lang="en-US" dirty="0"/>
                <a:t> = .01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4883010" y="3201371"/>
              <a:ext cx="2953052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 = 1</a:t>
              </a:r>
            </a:p>
            <a:p>
              <a:pPr algn="ctr"/>
              <a:r>
                <a:rPr lang="en-US" dirty="0" err="1"/>
                <a:t>s</a:t>
              </a:r>
              <a:r>
                <a:rPr lang="en-US" baseline="-25000" dirty="0" err="1"/>
                <a:t>c</a:t>
              </a:r>
              <a:r>
                <a:rPr lang="en-US" dirty="0"/>
                <a:t> = .2</a:t>
              </a:r>
            </a:p>
            <a:p>
              <a:pPr algn="ctr"/>
              <a:r>
                <a:rPr lang="en-US" dirty="0"/>
                <a:t>p</a:t>
              </a:r>
              <a:r>
                <a:rPr lang="en-US" baseline="-25000" dirty="0"/>
                <a:t>c</a:t>
              </a:r>
              <a:r>
                <a:rPr lang="en-US" dirty="0"/>
                <a:t> = .08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840063" y="3201371"/>
              <a:ext cx="1000927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 = 2</a:t>
              </a:r>
            </a:p>
            <a:p>
              <a:pPr algn="ctr"/>
              <a:r>
                <a:rPr lang="en-US" dirty="0" err="1"/>
                <a:t>s</a:t>
              </a:r>
              <a:r>
                <a:rPr lang="en-US" baseline="-25000" dirty="0" err="1"/>
                <a:t>c</a:t>
              </a:r>
              <a:r>
                <a:rPr lang="en-US" dirty="0"/>
                <a:t> = .8</a:t>
              </a:r>
            </a:p>
            <a:p>
              <a:pPr algn="ctr"/>
              <a:r>
                <a:rPr lang="en-US" dirty="0"/>
                <a:t>p</a:t>
              </a:r>
              <a:r>
                <a:rPr lang="en-US" baseline="-25000" dirty="0"/>
                <a:t>c</a:t>
              </a:r>
              <a:r>
                <a:rPr lang="en-US" dirty="0"/>
                <a:t> = .6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858921" y="3201371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 = 3</a:t>
              </a:r>
            </a:p>
            <a:p>
              <a:pPr algn="ctr"/>
              <a:r>
                <a:rPr lang="en-US" dirty="0" err="1"/>
                <a:t>s</a:t>
              </a:r>
              <a:r>
                <a:rPr lang="en-US" baseline="-25000" dirty="0" err="1"/>
                <a:t>c</a:t>
              </a:r>
              <a:r>
                <a:rPr lang="en-US" dirty="0"/>
                <a:t> = 1</a:t>
              </a:r>
            </a:p>
            <a:p>
              <a:pPr algn="ctr"/>
              <a:r>
                <a:rPr lang="en-US" dirty="0"/>
                <a:t>p</a:t>
              </a:r>
              <a:r>
                <a:rPr lang="en-US" baseline="-25000" dirty="0"/>
                <a:t>c</a:t>
              </a:r>
              <a:r>
                <a:rPr lang="en-US" dirty="0"/>
                <a:t> = 1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3905094" y="4734435"/>
              <a:ext cx="5868231" cy="658451"/>
              <a:chOff x="3786558" y="4666703"/>
              <a:chExt cx="5868231" cy="658451"/>
            </a:xfrm>
          </p:grpSpPr>
          <p:grpSp>
            <p:nvGrpSpPr>
              <p:cNvPr id="43" name="Group 42"/>
              <p:cNvGrpSpPr/>
              <p:nvPr/>
            </p:nvGrpSpPr>
            <p:grpSpPr>
              <a:xfrm rot="16200000">
                <a:off x="6391448" y="2061813"/>
                <a:ext cx="658451" cy="5868231"/>
                <a:chOff x="2719754" y="3207239"/>
                <a:chExt cx="914403" cy="5868231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2719755" y="3207239"/>
                  <a:ext cx="914400" cy="4572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2719757" y="3664439"/>
                  <a:ext cx="914400" cy="516999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719756" y="4181441"/>
                  <a:ext cx="914400" cy="57779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2719757" y="4759240"/>
                  <a:ext cx="914400" cy="562223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719755" y="5324290"/>
                  <a:ext cx="914400" cy="4572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719755" y="5781490"/>
                  <a:ext cx="914400" cy="4572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719755" y="6238690"/>
                  <a:ext cx="914400" cy="4572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2719755" y="6695890"/>
                  <a:ext cx="914400" cy="4572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719754" y="7153074"/>
                  <a:ext cx="914400" cy="47806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2719756" y="7631140"/>
                  <a:ext cx="914401" cy="524263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2719757" y="8155401"/>
                  <a:ext cx="914400" cy="920069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3824655" y="481126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205655" y="4811264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0.1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802000" y="4811264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0.2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367382" y="4818048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0.3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878994" y="4824832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0.4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336193" y="4824832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0.5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793393" y="4811264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0.6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268178" y="4824832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0.7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732392" y="4835531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0.8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138889" y="4824832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0.9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931680" y="4811264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9583616" y="4822302"/>
              <a:ext cx="2215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Speedup Index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348972" y="3473905"/>
              <a:ext cx="3003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Configuration Array</a:t>
              </a: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3909647" y="2303585"/>
              <a:ext cx="0" cy="89778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884957" y="2133010"/>
              <a:ext cx="3448" cy="106836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836062" y="803435"/>
              <a:ext cx="0" cy="239793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8831052" y="-248824"/>
              <a:ext cx="13938" cy="345019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905091" y="4115771"/>
              <a:ext cx="0" cy="6186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884957" y="4115771"/>
              <a:ext cx="0" cy="6186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7842389" y="4115771"/>
              <a:ext cx="0" cy="6186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8853256" y="4115771"/>
              <a:ext cx="0" cy="6186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" idx="3"/>
            </p:cNvCxnSpPr>
            <p:nvPr/>
          </p:nvCxnSpPr>
          <p:spPr>
            <a:xfrm flipH="1" flipV="1">
              <a:off x="4133691" y="4115771"/>
              <a:ext cx="4" cy="618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4614707" y="4111003"/>
              <a:ext cx="4" cy="618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 flipV="1">
              <a:off x="5200496" y="4111003"/>
              <a:ext cx="4" cy="618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H="1" flipV="1">
              <a:off x="5729142" y="4111003"/>
              <a:ext cx="4" cy="618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 flipV="1">
              <a:off x="6210158" y="4120523"/>
              <a:ext cx="4" cy="618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 flipV="1">
              <a:off x="6710219" y="4120523"/>
              <a:ext cx="4" cy="618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 flipV="1">
              <a:off x="7143606" y="4111003"/>
              <a:ext cx="4" cy="618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 flipV="1">
              <a:off x="7624622" y="4120523"/>
              <a:ext cx="4" cy="618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 flipV="1">
              <a:off x="8096107" y="4120523"/>
              <a:ext cx="4" cy="618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 flipV="1">
              <a:off x="9329593" y="4111003"/>
              <a:ext cx="4" cy="618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H="1" flipV="1">
              <a:off x="8567588" y="4134811"/>
              <a:ext cx="4" cy="618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46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81609" y="4138636"/>
            <a:ext cx="995623" cy="565934"/>
            <a:chOff x="3357481" y="4339082"/>
            <a:chExt cx="1574358" cy="912896"/>
          </a:xfrm>
        </p:grpSpPr>
        <p:grpSp>
          <p:nvGrpSpPr>
            <p:cNvPr id="5" name="Group 4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Elbow Connector 7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79406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2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20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21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2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49698" y="4138636"/>
            <a:ext cx="970363" cy="565934"/>
            <a:chOff x="3357481" y="4339082"/>
            <a:chExt cx="1574358" cy="912896"/>
          </a:xfrm>
        </p:grpSpPr>
        <p:grpSp>
          <p:nvGrpSpPr>
            <p:cNvPr id="30" name="Group 29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" name="Elbow Connector 32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579405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37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45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46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4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9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0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1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2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3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38" name="Rectangle 37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353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3060</TotalTime>
  <Words>137</Words>
  <Application>Microsoft Macintosh PowerPoint</Application>
  <PresentationFormat>Widescreen</PresentationFormat>
  <Paragraphs>70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50</cp:revision>
  <dcterms:created xsi:type="dcterms:W3CDTF">2016-07-20T23:16:22Z</dcterms:created>
  <dcterms:modified xsi:type="dcterms:W3CDTF">2016-08-12T06:53:10Z</dcterms:modified>
</cp:coreProperties>
</file>