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268" r:id="rId3"/>
    <p:sldId id="270" r:id="rId4"/>
    <p:sldId id="267" r:id="rId5"/>
    <p:sldId id="266" r:id="rId6"/>
    <p:sldId id="269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8"/>
    <p:restoredTop sz="94764"/>
  </p:normalViewPr>
  <p:slideViewPr>
    <p:cSldViewPr snapToGrid="0" snapToObjects="1">
      <p:cViewPr>
        <p:scale>
          <a:sx n="110" d="100"/>
          <a:sy n="110" d="100"/>
        </p:scale>
        <p:origin x="25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581344483112"/>
          <c:y val="0.232518507735564"/>
          <c:w val="0.783448447948574"/>
          <c:h val="0.58914716773917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Lower Convex Hull</c:v>
                </c:pt>
              </c:strCache>
            </c:strRef>
          </c:tx>
          <c:spPr>
            <a:ln w="19050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  <c:pt idx="3">
                  <c:v>1.0</c:v>
                </c:pt>
                <c:pt idx="4">
                  <c:v>0.5</c:v>
                </c:pt>
                <c:pt idx="5">
                  <c:v>0.677211332091503</c:v>
                </c:pt>
                <c:pt idx="6">
                  <c:v>0.672909020542684</c:v>
                </c:pt>
                <c:pt idx="7">
                  <c:v>0.285959638512337</c:v>
                </c:pt>
                <c:pt idx="8">
                  <c:v>0.710883945010229</c:v>
                </c:pt>
                <c:pt idx="9">
                  <c:v>0.674859325810061</c:v>
                </c:pt>
                <c:pt idx="10">
                  <c:v>0.404513748616216</c:v>
                </c:pt>
                <c:pt idx="11">
                  <c:v>0.386246101987792</c:v>
                </c:pt>
                <c:pt idx="12">
                  <c:v>0.439330447573818</c:v>
                </c:pt>
                <c:pt idx="13">
                  <c:v>0.470737387029225</c:v>
                </c:pt>
                <c:pt idx="14">
                  <c:v>0.430077461745893</c:v>
                </c:pt>
                <c:pt idx="15">
                  <c:v>0.457891693323042</c:v>
                </c:pt>
                <c:pt idx="16">
                  <c:v>0.727352908334252</c:v>
                </c:pt>
                <c:pt idx="17">
                  <c:v>0.515020098781881</c:v>
                </c:pt>
                <c:pt idx="18">
                  <c:v>0.714069122661401</c:v>
                </c:pt>
                <c:pt idx="19">
                  <c:v>0.410247027125275</c:v>
                </c:pt>
                <c:pt idx="20">
                  <c:v>0.239454715310273</c:v>
                </c:pt>
                <c:pt idx="21">
                  <c:v>0.755308889645662</c:v>
                </c:pt>
                <c:pt idx="22">
                  <c:v>0.448026758001764</c:v>
                </c:pt>
                <c:pt idx="23">
                  <c:v>0.74695135306483</c:v>
                </c:pt>
                <c:pt idx="24">
                  <c:v>0.321161226876846</c:v>
                </c:pt>
                <c:pt idx="25">
                  <c:v>0.792422870919488</c:v>
                </c:pt>
                <c:pt idx="26">
                  <c:v>0.243455265542243</c:v>
                </c:pt>
                <c:pt idx="27">
                  <c:v>0.30612427652449</c:v>
                </c:pt>
                <c:pt idx="28">
                  <c:v>0.558619601815996</c:v>
                </c:pt>
                <c:pt idx="29">
                  <c:v>0.301452088164037</c:v>
                </c:pt>
                <c:pt idx="30">
                  <c:v>0.373609278913332</c:v>
                </c:pt>
                <c:pt idx="31">
                  <c:v>0.653660420394198</c:v>
                </c:pt>
                <c:pt idx="32">
                  <c:v>0.381169326076071</c:v>
                </c:pt>
                <c:pt idx="33">
                  <c:v>0.57744048836672</c:v>
                </c:pt>
                <c:pt idx="34">
                  <c:v>0.11858538466912</c:v>
                </c:pt>
                <c:pt idx="35">
                  <c:v>0.0591837534842814</c:v>
                </c:pt>
                <c:pt idx="36">
                  <c:v>0.0981082140649264</c:v>
                </c:pt>
                <c:pt idx="37">
                  <c:v>0.150951210448168</c:v>
                </c:pt>
                <c:pt idx="38">
                  <c:v>0.12457402863403</c:v>
                </c:pt>
                <c:pt idx="39">
                  <c:v>0.00471772291477342</c:v>
                </c:pt>
                <c:pt idx="40">
                  <c:v>0.0416168827445933</c:v>
                </c:pt>
                <c:pt idx="41">
                  <c:v>0.00709566815714153</c:v>
                </c:pt>
                <c:pt idx="42">
                  <c:v>0.150660800296138</c:v>
                </c:pt>
                <c:pt idx="43">
                  <c:v>0.120033078721317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</c:v>
                </c:pt>
                <c:pt idx="47">
                  <c:v>0.965028566404845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</c:v>
                </c:pt>
                <c:pt idx="51">
                  <c:v>0.969386232846041</c:v>
                </c:pt>
                <c:pt idx="52">
                  <c:v>0.963998159449871</c:v>
                </c:pt>
                <c:pt idx="53">
                  <c:v>0.953887148960079</c:v>
                </c:pt>
                <c:pt idx="54">
                  <c:v>0.996141533614893</c:v>
                </c:pt>
                <c:pt idx="55">
                  <c:v>0.895116926568878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0.810448445729166</c:v>
                </c:pt>
              </c:numCache>
            </c:numRef>
          </c:xVal>
          <c:yVal>
            <c:numRef>
              <c:f>Sheet1!$B$2:$B$60</c:f>
              <c:numCache>
                <c:formatCode>General</c:formatCode>
                <c:ptCount val="59"/>
                <c:pt idx="0">
                  <c:v>0.01</c:v>
                </c:pt>
                <c:pt idx="1">
                  <c:v>0.08</c:v>
                </c:pt>
                <c:pt idx="2">
                  <c:v>0.6</c:v>
                </c:pt>
                <c:pt idx="3">
                  <c:v>1.0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Non-optimal configurations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  <c:pt idx="3">
                  <c:v>1.0</c:v>
                </c:pt>
                <c:pt idx="4">
                  <c:v>0.5</c:v>
                </c:pt>
                <c:pt idx="5">
                  <c:v>0.677211332091503</c:v>
                </c:pt>
                <c:pt idx="6">
                  <c:v>0.672909020542684</c:v>
                </c:pt>
                <c:pt idx="7">
                  <c:v>0.285959638512337</c:v>
                </c:pt>
                <c:pt idx="8">
                  <c:v>0.710883945010229</c:v>
                </c:pt>
                <c:pt idx="9">
                  <c:v>0.674859325810061</c:v>
                </c:pt>
                <c:pt idx="10">
                  <c:v>0.404513748616216</c:v>
                </c:pt>
                <c:pt idx="11">
                  <c:v>0.386246101987792</c:v>
                </c:pt>
                <c:pt idx="12">
                  <c:v>0.439330447573818</c:v>
                </c:pt>
                <c:pt idx="13">
                  <c:v>0.470737387029225</c:v>
                </c:pt>
                <c:pt idx="14">
                  <c:v>0.430077461745893</c:v>
                </c:pt>
                <c:pt idx="15">
                  <c:v>0.457891693323042</c:v>
                </c:pt>
                <c:pt idx="16">
                  <c:v>0.727352908334252</c:v>
                </c:pt>
                <c:pt idx="17">
                  <c:v>0.515020098781881</c:v>
                </c:pt>
                <c:pt idx="18">
                  <c:v>0.714069122661401</c:v>
                </c:pt>
                <c:pt idx="19">
                  <c:v>0.410247027125275</c:v>
                </c:pt>
                <c:pt idx="20">
                  <c:v>0.239454715310273</c:v>
                </c:pt>
                <c:pt idx="21">
                  <c:v>0.755308889645662</c:v>
                </c:pt>
                <c:pt idx="22">
                  <c:v>0.448026758001764</c:v>
                </c:pt>
                <c:pt idx="23">
                  <c:v>0.74695135306483</c:v>
                </c:pt>
                <c:pt idx="24">
                  <c:v>0.321161226876846</c:v>
                </c:pt>
                <c:pt idx="25">
                  <c:v>0.792422870919488</c:v>
                </c:pt>
                <c:pt idx="26">
                  <c:v>0.243455265542243</c:v>
                </c:pt>
                <c:pt idx="27">
                  <c:v>0.30612427652449</c:v>
                </c:pt>
                <c:pt idx="28">
                  <c:v>0.558619601815996</c:v>
                </c:pt>
                <c:pt idx="29">
                  <c:v>0.301452088164037</c:v>
                </c:pt>
                <c:pt idx="30">
                  <c:v>0.373609278913332</c:v>
                </c:pt>
                <c:pt idx="31">
                  <c:v>0.653660420394198</c:v>
                </c:pt>
                <c:pt idx="32">
                  <c:v>0.381169326076071</c:v>
                </c:pt>
                <c:pt idx="33">
                  <c:v>0.57744048836672</c:v>
                </c:pt>
                <c:pt idx="34">
                  <c:v>0.11858538466912</c:v>
                </c:pt>
                <c:pt idx="35">
                  <c:v>0.0591837534842814</c:v>
                </c:pt>
                <c:pt idx="36">
                  <c:v>0.0981082140649264</c:v>
                </c:pt>
                <c:pt idx="37">
                  <c:v>0.150951210448168</c:v>
                </c:pt>
                <c:pt idx="38">
                  <c:v>0.12457402863403</c:v>
                </c:pt>
                <c:pt idx="39">
                  <c:v>0.00471772291477342</c:v>
                </c:pt>
                <c:pt idx="40">
                  <c:v>0.0416168827445933</c:v>
                </c:pt>
                <c:pt idx="41">
                  <c:v>0.00709566815714153</c:v>
                </c:pt>
                <c:pt idx="42">
                  <c:v>0.150660800296138</c:v>
                </c:pt>
                <c:pt idx="43">
                  <c:v>0.120033078721317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</c:v>
                </c:pt>
                <c:pt idx="47">
                  <c:v>0.965028566404845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</c:v>
                </c:pt>
                <c:pt idx="51">
                  <c:v>0.969386232846041</c:v>
                </c:pt>
                <c:pt idx="52">
                  <c:v>0.963998159449871</c:v>
                </c:pt>
                <c:pt idx="53">
                  <c:v>0.953887148960079</c:v>
                </c:pt>
                <c:pt idx="54">
                  <c:v>0.996141533614893</c:v>
                </c:pt>
                <c:pt idx="55">
                  <c:v>0.895116926568878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0.810448445729166</c:v>
                </c:pt>
              </c:numCache>
            </c:numRef>
          </c:xVal>
          <c:yVal>
            <c:numRef>
              <c:f>Sheet1!$C$2:$C$60</c:f>
              <c:numCache>
                <c:formatCode>General</c:formatCode>
                <c:ptCount val="59"/>
                <c:pt idx="1">
                  <c:v>0.3</c:v>
                </c:pt>
                <c:pt idx="2">
                  <c:v>0.7</c:v>
                </c:pt>
                <c:pt idx="4">
                  <c:v>0.6</c:v>
                </c:pt>
                <c:pt idx="5">
                  <c:v>0.919124658335024</c:v>
                </c:pt>
                <c:pt idx="6">
                  <c:v>0.900371241513187</c:v>
                </c:pt>
                <c:pt idx="7">
                  <c:v>0.581816671623419</c:v>
                </c:pt>
                <c:pt idx="8">
                  <c:v>0.855500420922662</c:v>
                </c:pt>
                <c:pt idx="9">
                  <c:v>0.678145511749039</c:v>
                </c:pt>
                <c:pt idx="10">
                  <c:v>0.624057600036193</c:v>
                </c:pt>
                <c:pt idx="11">
                  <c:v>0.513568538403918</c:v>
                </c:pt>
                <c:pt idx="12">
                  <c:v>0.762134767284352</c:v>
                </c:pt>
                <c:pt idx="13">
                  <c:v>0.74742805315205</c:v>
                </c:pt>
                <c:pt idx="14">
                  <c:v>0.551555153159585</c:v>
                </c:pt>
                <c:pt idx="15">
                  <c:v>0.506680269111869</c:v>
                </c:pt>
                <c:pt idx="16">
                  <c:v>1.062736028393508</c:v>
                </c:pt>
                <c:pt idx="17">
                  <c:v>0.760124730320965</c:v>
                </c:pt>
                <c:pt idx="18">
                  <c:v>1.022725327479841</c:v>
                </c:pt>
                <c:pt idx="19">
                  <c:v>0.788482981893683</c:v>
                </c:pt>
                <c:pt idx="20">
                  <c:v>0.441692345908072</c:v>
                </c:pt>
                <c:pt idx="21">
                  <c:v>1.176375440022691</c:v>
                </c:pt>
                <c:pt idx="22">
                  <c:v>0.883910563142314</c:v>
                </c:pt>
                <c:pt idx="23">
                  <c:v>0.830193374895989</c:v>
                </c:pt>
                <c:pt idx="24">
                  <c:v>0.541264137768064</c:v>
                </c:pt>
                <c:pt idx="25">
                  <c:v>1.284437804443403</c:v>
                </c:pt>
                <c:pt idx="26">
                  <c:v>0.346242980945477</c:v>
                </c:pt>
                <c:pt idx="27">
                  <c:v>0.33662829375707</c:v>
                </c:pt>
                <c:pt idx="28">
                  <c:v>0.815120905711068</c:v>
                </c:pt>
                <c:pt idx="29">
                  <c:v>0.371340986834384</c:v>
                </c:pt>
                <c:pt idx="30">
                  <c:v>0.382220172301381</c:v>
                </c:pt>
                <c:pt idx="31">
                  <c:v>0.913575633524504</c:v>
                </c:pt>
                <c:pt idx="32">
                  <c:v>0.508558198840755</c:v>
                </c:pt>
                <c:pt idx="33">
                  <c:v>1.030295339235625</c:v>
                </c:pt>
                <c:pt idx="34">
                  <c:v>0.290277762890831</c:v>
                </c:pt>
                <c:pt idx="35">
                  <c:v>0.363352878332744</c:v>
                </c:pt>
                <c:pt idx="36">
                  <c:v>0.4367795409352</c:v>
                </c:pt>
                <c:pt idx="37">
                  <c:v>0.448660266540332</c:v>
                </c:pt>
                <c:pt idx="38">
                  <c:v>0.572049965671295</c:v>
                </c:pt>
                <c:pt idx="39">
                  <c:v>0.280398360188587</c:v>
                </c:pt>
                <c:pt idx="40">
                  <c:v>0.463155247287223</c:v>
                </c:pt>
                <c:pt idx="41">
                  <c:v>0.0293268190828252</c:v>
                </c:pt>
                <c:pt idx="42">
                  <c:v>0.251507148116369</c:v>
                </c:pt>
                <c:pt idx="43">
                  <c:v>0.38486075992638</c:v>
                </c:pt>
                <c:pt idx="44">
                  <c:v>0.333379916641034</c:v>
                </c:pt>
                <c:pt idx="45">
                  <c:v>0.492512726692725</c:v>
                </c:pt>
                <c:pt idx="46">
                  <c:v>1.163106332974562</c:v>
                </c:pt>
                <c:pt idx="47">
                  <c:v>1.31440376837509</c:v>
                </c:pt>
                <c:pt idx="48">
                  <c:v>0.811661678114395</c:v>
                </c:pt>
                <c:pt idx="49">
                  <c:v>1.01019987947578</c:v>
                </c:pt>
                <c:pt idx="50">
                  <c:v>1.240265683037148</c:v>
                </c:pt>
                <c:pt idx="51">
                  <c:v>0.981909732601382</c:v>
                </c:pt>
                <c:pt idx="52">
                  <c:v>1.175651664771372</c:v>
                </c:pt>
                <c:pt idx="53">
                  <c:v>1.054548922313104</c:v>
                </c:pt>
                <c:pt idx="54">
                  <c:v>1.050651966236693</c:v>
                </c:pt>
                <c:pt idx="55">
                  <c:v>0.903339518731789</c:v>
                </c:pt>
                <c:pt idx="56">
                  <c:v>0.943050871063057</c:v>
                </c:pt>
                <c:pt idx="57">
                  <c:v>1.284181860590925</c:v>
                </c:pt>
                <c:pt idx="58">
                  <c:v>1.17185491576717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7752080"/>
        <c:axId val="2117757872"/>
      </c:scatterChart>
      <c:valAx>
        <c:axId val="2117752080"/>
        <c:scaling>
          <c:orientation val="minMax"/>
          <c:max val="1.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/>
                  <a:t>Normalized 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2117757872"/>
        <c:crosses val="autoZero"/>
        <c:crossBetween val="midCat"/>
      </c:valAx>
      <c:valAx>
        <c:axId val="2117757872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 dirty="0"/>
                  <a:t>Normalized Power</a:t>
                </a:r>
              </a:p>
            </c:rich>
          </c:tx>
          <c:layout>
            <c:manualLayout>
              <c:xMode val="edge"/>
              <c:yMode val="edge"/>
              <c:x val="0.0472062040038489"/>
              <c:y val="0.3192264655315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2117752080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889963809115629"/>
          <c:y val="0.0898046705743768"/>
          <c:w val="0.899999935356105"/>
          <c:h val="0.0858891576770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charset="0"/>
          <a:ea typeface="Times New Roman" charset="0"/>
          <a:cs typeface="Times New Roman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8F91B-749B-E14E-94D0-E6B93C351D06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C7D1-CA4F-ED48-860A-01551822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3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0AAAF-0F6B-A244-8E73-7B7EC66BDA5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51F37-DF1B-9741-A046-208B77BF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1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51F37-DF1B-9741-A046-208B77BF74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51F37-DF1B-9741-A046-208B77BF74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5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8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3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06785" y="-1214077"/>
            <a:ext cx="7834059" cy="10457830"/>
            <a:chOff x="2406785" y="-1214077"/>
            <a:chExt cx="7834059" cy="10457830"/>
          </a:xfrm>
        </p:grpSpPr>
        <p:grpSp>
          <p:nvGrpSpPr>
            <p:cNvPr id="2" name="Group 1"/>
            <p:cNvGrpSpPr/>
            <p:nvPr/>
          </p:nvGrpSpPr>
          <p:grpSpPr>
            <a:xfrm>
              <a:off x="3112647" y="-1214077"/>
              <a:ext cx="6725636" cy="7338825"/>
              <a:chOff x="4327660" y="816441"/>
              <a:chExt cx="3009438" cy="316202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5518260" y="2644309"/>
                <a:ext cx="503434" cy="1031630"/>
                <a:chOff x="2510319" y="2640458"/>
                <a:chExt cx="503434" cy="1031630"/>
              </a:xfr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727750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4327660" y="2640458"/>
                <a:ext cx="503434" cy="1031630"/>
                <a:chOff x="2510319" y="2640458"/>
                <a:chExt cx="503434" cy="103163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1"/>
                </a:solidFill>
                <a:ln w="127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745436" y="2640458"/>
                <a:ext cx="503434" cy="1031630"/>
                <a:chOff x="2510319" y="2640458"/>
                <a:chExt cx="503434" cy="1031630"/>
              </a:xfr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46" name="Rounded Rectangle 45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Can 49"/>
              <p:cNvSpPr/>
              <p:nvPr/>
            </p:nvSpPr>
            <p:spPr>
              <a:xfrm>
                <a:off x="5136049" y="816441"/>
                <a:ext cx="1084519" cy="1275155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cxnSp>
            <p:nvCxnSpPr>
              <p:cNvPr id="69" name="Curved Connector 68"/>
              <p:cNvCxnSpPr>
                <a:stCxn id="41" idx="0"/>
                <a:endCxn id="50" idx="2"/>
              </p:cNvCxnSpPr>
              <p:nvPr/>
            </p:nvCxnSpPr>
            <p:spPr>
              <a:xfrm rot="5400000" flipH="1" flipV="1">
                <a:off x="4264493" y="1768902"/>
                <a:ext cx="1186439" cy="556672"/>
              </a:xfrm>
              <a:prstGeom prst="curvedConnector2">
                <a:avLst/>
              </a:prstGeom>
              <a:ln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>
                <a:stCxn id="46" idx="0"/>
                <a:endCxn id="50" idx="4"/>
              </p:cNvCxnSpPr>
              <p:nvPr/>
            </p:nvCxnSpPr>
            <p:spPr>
              <a:xfrm rot="16200000" flipV="1">
                <a:off x="6015641" y="1658946"/>
                <a:ext cx="1186439" cy="776585"/>
              </a:xfrm>
              <a:prstGeom prst="curvedConnector2">
                <a:avLst/>
              </a:prstGeom>
              <a:ln>
                <a:solidFill>
                  <a:schemeClr val="accent1">
                    <a:alpha val="30000"/>
                  </a:schemeClr>
                </a:solidFill>
                <a:prstDash val="sysDot"/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>
                <a:endCxn id="46" idx="1"/>
              </p:cNvCxnSpPr>
              <p:nvPr/>
            </p:nvCxnSpPr>
            <p:spPr>
              <a:xfrm rot="16200000" flipH="1">
                <a:off x="5845414" y="2256251"/>
                <a:ext cx="1067884" cy="732159"/>
              </a:xfrm>
              <a:prstGeom prst="curvedConnector2">
                <a:avLst/>
              </a:prstGeom>
              <a:ln w="38100">
                <a:solidFill>
                  <a:schemeClr val="accent1">
                    <a:alpha val="30000"/>
                  </a:schemeClr>
                </a:solidFill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 flipV="1">
                <a:off x="5653640" y="2091595"/>
                <a:ext cx="6609" cy="552714"/>
              </a:xfrm>
              <a:prstGeom prst="straightConnector1">
                <a:avLst/>
              </a:prstGeom>
              <a:ln>
                <a:solidFill>
                  <a:schemeClr val="accent1">
                    <a:alpha val="30000"/>
                  </a:schemeClr>
                </a:solidFill>
                <a:prstDash val="sysDot"/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5873096" y="2091595"/>
                <a:ext cx="6609" cy="552714"/>
              </a:xfrm>
              <a:prstGeom prst="straightConnector1">
                <a:avLst/>
              </a:prstGeom>
              <a:ln w="38100">
                <a:solidFill>
                  <a:schemeClr val="accent1">
                    <a:alpha val="30000"/>
                  </a:schemeClr>
                </a:solidFill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5470121" y="2640458"/>
                <a:ext cx="582958" cy="1338006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742826" y="2606246"/>
                <a:ext cx="594272" cy="1372218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006680" y="-514609"/>
              <a:ext cx="2301854" cy="2134608"/>
              <a:chOff x="4419600" y="566023"/>
              <a:chExt cx="2530200" cy="2447399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419600" y="1435868"/>
                <a:ext cx="2530200" cy="1577554"/>
                <a:chOff x="952500" y="3344346"/>
                <a:chExt cx="2530200" cy="157755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952500" y="3344346"/>
                  <a:ext cx="918018" cy="1577554"/>
                  <a:chOff x="952500" y="3344346"/>
                  <a:chExt cx="918018" cy="1577554"/>
                </a:xfrm>
              </p:grpSpPr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94" name="Straight Arrow Connector 93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952500" y="4569023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1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92" name="Oval 91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705170" y="3344346"/>
                  <a:ext cx="918018" cy="1577554"/>
                  <a:chOff x="952500" y="3344346"/>
                  <a:chExt cx="918018" cy="1577554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952500" y="4569023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2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85" name="Oval 84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2564682" y="3344346"/>
                  <a:ext cx="918018" cy="1559608"/>
                  <a:chOff x="813047" y="3344346"/>
                  <a:chExt cx="918018" cy="1559608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813047" y="3344346"/>
                    <a:ext cx="918018" cy="1559608"/>
                    <a:chOff x="813047" y="3344346"/>
                    <a:chExt cx="918018" cy="1559608"/>
                  </a:xfrm>
                </p:grpSpPr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106876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 flipH="1">
                      <a:off x="121561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813047" y="4551077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N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79" name="Oval 78"/>
                  <p:cNvSpPr/>
                  <p:nvPr/>
                </p:nvSpPr>
                <p:spPr>
                  <a:xfrm>
                    <a:off x="106321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76" name="TextBox 75"/>
                <p:cNvSpPr txBox="1"/>
                <p:nvPr/>
              </p:nvSpPr>
              <p:spPr>
                <a:xfrm>
                  <a:off x="2290772" y="3922212"/>
                  <a:ext cx="547822" cy="811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 smtClean="0"/>
                    <a:t>…</a:t>
                  </a:r>
                  <a:endParaRPr lang="en-US" sz="4000" dirty="0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4886160" y="566023"/>
                <a:ext cx="1553735" cy="881777"/>
                <a:chOff x="4886160" y="566023"/>
                <a:chExt cx="1553735" cy="881777"/>
              </a:xfrm>
            </p:grpSpPr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5638830" y="870822"/>
                  <a:ext cx="5547" cy="57697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4886160" y="699372"/>
                  <a:ext cx="608591" cy="74842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5788456" y="699372"/>
                  <a:ext cx="651439" cy="736496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5491977" y="566023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424" name="Group 423"/>
            <p:cNvGrpSpPr/>
            <p:nvPr/>
          </p:nvGrpSpPr>
          <p:grpSpPr>
            <a:xfrm>
              <a:off x="2406785" y="6537226"/>
              <a:ext cx="7834058" cy="2581987"/>
              <a:chOff x="-65316" y="6383768"/>
              <a:chExt cx="7834058" cy="2581987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-65316" y="6383768"/>
                <a:ext cx="182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Performance</a:t>
                </a:r>
              </a:p>
              <a:p>
                <a:pPr algn="ctr"/>
                <a:r>
                  <a:rPr lang="en-US" dirty="0" smtClean="0"/>
                  <a:t>Goal</a:t>
                </a:r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650765" y="7114538"/>
                <a:ext cx="1363821" cy="11692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Light-weight Control</a:t>
                </a:r>
                <a:endParaRPr lang="en-US" dirty="0"/>
              </a:p>
              <a:p>
                <a:pPr algn="ctr"/>
                <a:r>
                  <a:rPr lang="en-US" dirty="0"/>
                  <a:t>System</a:t>
                </a:r>
              </a:p>
            </p:txBody>
          </p:sp>
          <p:cxnSp>
            <p:nvCxnSpPr>
              <p:cNvPr id="181" name="Elbow Connector 180"/>
              <p:cNvCxnSpPr>
                <a:stCxn id="103" idx="2"/>
                <a:endCxn id="182" idx="4"/>
              </p:cNvCxnSpPr>
              <p:nvPr/>
            </p:nvCxnSpPr>
            <p:spPr>
              <a:xfrm rot="5400000" flipH="1">
                <a:off x="3302096" y="5506573"/>
                <a:ext cx="564761" cy="5777731"/>
              </a:xfrm>
              <a:prstGeom prst="bentConnector3">
                <a:avLst>
                  <a:gd name="adj1" fmla="val -40477"/>
                </a:avLst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Oval 181"/>
              <p:cNvSpPr/>
              <p:nvPr/>
            </p:nvSpPr>
            <p:spPr>
              <a:xfrm>
                <a:off x="314611" y="7392968"/>
                <a:ext cx="762000" cy="7200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/>
                  <a:t>-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1863242" y="8596423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Performance Feedback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501542" y="7309196"/>
                <a:ext cx="1219200" cy="97455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App-specific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Optimizer</a:t>
                </a:r>
              </a:p>
            </p:txBody>
          </p:sp>
          <p:grpSp>
            <p:nvGrpSpPr>
              <p:cNvPr id="420" name="Group 419"/>
              <p:cNvGrpSpPr/>
              <p:nvPr/>
            </p:nvGrpSpPr>
            <p:grpSpPr>
              <a:xfrm>
                <a:off x="5292242" y="6468018"/>
                <a:ext cx="2476500" cy="2209800"/>
                <a:chOff x="5292242" y="6468018"/>
                <a:chExt cx="2476500" cy="2209800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5292242" y="6468018"/>
                  <a:ext cx="2362200" cy="2209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04" name="Group 99"/>
                <p:cNvGrpSpPr>
                  <a:grpSpLocks/>
                </p:cNvGrpSpPr>
                <p:nvPr/>
              </p:nvGrpSpPr>
              <p:grpSpPr bwMode="auto">
                <a:xfrm>
                  <a:off x="5368443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05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06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07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0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7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8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40" name="Group 99"/>
                <p:cNvGrpSpPr>
                  <a:grpSpLocks/>
                </p:cNvGrpSpPr>
                <p:nvPr/>
              </p:nvGrpSpPr>
              <p:grpSpPr bwMode="auto">
                <a:xfrm>
                  <a:off x="6603614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4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4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55" name="TextBox 154"/>
                <p:cNvSpPr txBox="1"/>
                <p:nvPr/>
              </p:nvSpPr>
              <p:spPr>
                <a:xfrm>
                  <a:off x="52922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big cores</a:t>
                  </a: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65114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big speeds</a:t>
                  </a:r>
                </a:p>
              </p:txBody>
            </p:sp>
            <p:grpSp>
              <p:nvGrpSpPr>
                <p:cNvPr id="157" name="Group 99"/>
                <p:cNvGrpSpPr>
                  <a:grpSpLocks/>
                </p:cNvGrpSpPr>
                <p:nvPr/>
              </p:nvGrpSpPr>
              <p:grpSpPr bwMode="auto">
                <a:xfrm>
                  <a:off x="5406543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5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5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6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67" name="Group 99"/>
                <p:cNvGrpSpPr>
                  <a:grpSpLocks/>
                </p:cNvGrpSpPr>
                <p:nvPr/>
              </p:nvGrpSpPr>
              <p:grpSpPr bwMode="auto">
                <a:xfrm>
                  <a:off x="6641714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6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6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7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77" name="TextBox 176"/>
                <p:cNvSpPr txBox="1"/>
                <p:nvPr/>
              </p:nvSpPr>
              <p:spPr>
                <a:xfrm>
                  <a:off x="5330342" y="82997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LITTLE cores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6511442" y="8299796"/>
                  <a:ext cx="1257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LITTLE speeds</a:t>
                  </a: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5849177" y="7571923"/>
                  <a:ext cx="571500" cy="1171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1651581" y="6427395"/>
                <a:ext cx="2885502" cy="506752"/>
                <a:chOff x="2607739" y="3105003"/>
                <a:chExt cx="2885502" cy="506752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711001" y="3105003"/>
                  <a:ext cx="2644378" cy="50675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607739" y="3197106"/>
                  <a:ext cx="28855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Performance Hash Table</a:t>
                  </a:r>
                  <a:endParaRPr lang="en-US" dirty="0"/>
                </a:p>
              </p:txBody>
            </p:sp>
          </p:grpSp>
          <p:cxnSp>
            <p:nvCxnSpPr>
              <p:cNvPr id="192" name="Straight Arrow Connector 191"/>
              <p:cNvCxnSpPr/>
              <p:nvPr/>
            </p:nvCxnSpPr>
            <p:spPr>
              <a:xfrm>
                <a:off x="4107021" y="6885157"/>
                <a:ext cx="303" cy="439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>
                <a:off x="785252" y="6950117"/>
                <a:ext cx="303" cy="439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5" name="Curved Connector 414"/>
            <p:cNvCxnSpPr>
              <a:endCxn id="190" idx="0"/>
            </p:cNvCxnSpPr>
            <p:nvPr/>
          </p:nvCxnSpPr>
          <p:spPr>
            <a:xfrm rot="5400000">
              <a:off x="3138267" y="4142840"/>
              <a:ext cx="4848880" cy="27147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Oval 417"/>
            <p:cNvSpPr/>
            <p:nvPr/>
          </p:nvSpPr>
          <p:spPr>
            <a:xfrm>
              <a:off x="3578139" y="1165546"/>
              <a:ext cx="277293" cy="2658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3183723" y="1500818"/>
              <a:ext cx="835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 N</a:t>
              </a:r>
              <a:endParaRPr lang="en-US" sz="1400" dirty="0"/>
            </a:p>
          </p:txBody>
        </p:sp>
        <p:sp>
          <p:nvSpPr>
            <p:cNvPr id="421" name="Oval 420"/>
            <p:cNvSpPr/>
            <p:nvPr/>
          </p:nvSpPr>
          <p:spPr>
            <a:xfrm>
              <a:off x="5148382" y="2498347"/>
              <a:ext cx="277293" cy="2658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612059" y="2810387"/>
              <a:ext cx="1092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for</a:t>
              </a:r>
            </a:p>
            <a:p>
              <a:pPr algn="ctr"/>
              <a:r>
                <a:rPr lang="en-US" sz="1400" dirty="0" smtClean="0"/>
                <a:t>App N</a:t>
              </a:r>
              <a:endParaRPr lang="en-US" sz="1400" dirty="0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2472102" y="6537226"/>
              <a:ext cx="7768742" cy="270652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6" name="Straight Arrow Connector 425"/>
            <p:cNvCxnSpPr>
              <a:stCxn id="426" idx="3"/>
            </p:cNvCxnSpPr>
            <p:nvPr/>
          </p:nvCxnSpPr>
          <p:spPr>
            <a:xfrm>
              <a:off x="3588732" y="7949931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427" idx="3"/>
            </p:cNvCxnSpPr>
            <p:nvPr/>
          </p:nvCxnSpPr>
          <p:spPr>
            <a:xfrm>
              <a:off x="7211893" y="7949932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4134200" y="-1065595"/>
              <a:ext cx="41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  <a:r>
                <a:rPr lang="en-US"/>
                <a:t>, </a:t>
              </a:r>
              <a:r>
                <a:rPr lang="en-US" smtClean="0"/>
                <a:t> Running </a:t>
              </a:r>
              <a:r>
                <a:rPr lang="en-US" dirty="0"/>
                <a:t>HBM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472102" y="4530158"/>
              <a:ext cx="695610" cy="20070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193938" y="4530158"/>
              <a:ext cx="6014950" cy="19969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5466110" y="7909706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/>
            <p:cNvGrpSpPr/>
            <p:nvPr/>
          </p:nvGrpSpPr>
          <p:grpSpPr>
            <a:xfrm>
              <a:off x="5849698" y="4138636"/>
              <a:ext cx="970363" cy="565934"/>
              <a:chOff x="3357481" y="4339082"/>
              <a:chExt cx="1574358" cy="91289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2" name="Elbow Connector 20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0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1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1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1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07" name="Rectangle 20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592795" y="4138636"/>
              <a:ext cx="970363" cy="565934"/>
              <a:chOff x="3357481" y="4339082"/>
              <a:chExt cx="1574358" cy="9128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7" name="Elbow Connector 22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3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3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4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4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8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32" name="Rectangle 23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Rectangle 23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Rectangle 22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181609" y="4138636"/>
              <a:ext cx="995623" cy="565934"/>
              <a:chOff x="3357481" y="4339082"/>
              <a:chExt cx="1574358" cy="912896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3" name="Elbow Connector 252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57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6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6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6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58" name="Rectangle 257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Rectangle 264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1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278"/>
          <p:cNvGrpSpPr/>
          <p:nvPr/>
        </p:nvGrpSpPr>
        <p:grpSpPr>
          <a:xfrm>
            <a:off x="2294965" y="-332370"/>
            <a:ext cx="7945879" cy="9232529"/>
            <a:chOff x="2290564" y="-696263"/>
            <a:chExt cx="7950280" cy="8940526"/>
          </a:xfrm>
        </p:grpSpPr>
        <p:grpSp>
          <p:nvGrpSpPr>
            <p:cNvPr id="35" name="Group 34"/>
            <p:cNvGrpSpPr/>
            <p:nvPr/>
          </p:nvGrpSpPr>
          <p:grpSpPr>
            <a:xfrm>
              <a:off x="5773457" y="2494874"/>
              <a:ext cx="1125098" cy="2394338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36" name="Rounded Rectangle 3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727750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3112647" y="2496814"/>
              <a:ext cx="1125098" cy="2394338"/>
              <a:chOff x="2510319" y="2640458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8516008" y="2507708"/>
              <a:ext cx="1125098" cy="2394338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46" name="Rounded Rectangle 4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Arrow Connector 90"/>
            <p:cNvCxnSpPr/>
            <p:nvPr/>
          </p:nvCxnSpPr>
          <p:spPr>
            <a:xfrm flipH="1" flipV="1">
              <a:off x="6076011" y="1745464"/>
              <a:ext cx="10430" cy="749410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prstDash val="solid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566461" y="1745463"/>
              <a:ext cx="22682" cy="749411"/>
            </a:xfrm>
            <a:prstGeom prst="straightConnector1">
              <a:avLst/>
            </a:prstGeom>
            <a:ln w="635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665873" y="2485930"/>
              <a:ext cx="1302822" cy="3105414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8510176" y="2460961"/>
              <a:ext cx="1328107" cy="3184818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764626" y="-696263"/>
              <a:ext cx="2741959" cy="2441727"/>
              <a:chOff x="4605839" y="-1214077"/>
              <a:chExt cx="3066770" cy="2959542"/>
            </a:xfrm>
          </p:grpSpPr>
          <p:sp>
            <p:nvSpPr>
              <p:cNvPr id="50" name="Can 49"/>
              <p:cNvSpPr/>
              <p:nvPr/>
            </p:nvSpPr>
            <p:spPr>
              <a:xfrm>
                <a:off x="4605839" y="-1214077"/>
                <a:ext cx="3066770" cy="2959542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006680" y="-514609"/>
                <a:ext cx="2301854" cy="2134608"/>
                <a:chOff x="4419600" y="566023"/>
                <a:chExt cx="2530200" cy="2447399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4419600" y="1435868"/>
                  <a:ext cx="2530200" cy="1577554"/>
                  <a:chOff x="952500" y="3344346"/>
                  <a:chExt cx="2530200" cy="1577554"/>
                </a:xfrm>
              </p:grpSpPr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952500" y="3344346"/>
                      <a:ext cx="918018" cy="1577554"/>
                      <a:chOff x="952500" y="3344346"/>
                      <a:chExt cx="918018" cy="1577554"/>
                    </a:xfrm>
                  </p:grpSpPr>
                  <p:sp>
                    <p:nvSpPr>
                      <p:cNvPr id="93" name="Oval 92"/>
                      <p:cNvSpPr/>
                      <p:nvPr/>
                    </p:nvSpPr>
                    <p:spPr>
                      <a:xfrm>
                        <a:off x="125730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94" name="Straight Arrow Connector 93"/>
                      <p:cNvCxnSpPr/>
                      <p:nvPr/>
                    </p:nvCxnSpPr>
                    <p:spPr>
                      <a:xfrm flipH="1">
                        <a:off x="140415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8" name="TextBox 97"/>
                      <p:cNvSpPr txBox="1"/>
                      <p:nvPr/>
                    </p:nvSpPr>
                    <p:spPr>
                      <a:xfrm>
                        <a:off x="952500" y="4569023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1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92" name="Oval 91"/>
                    <p:cNvSpPr/>
                    <p:nvPr/>
                  </p:nvSpPr>
                  <p:spPr>
                    <a:xfrm>
                      <a:off x="125175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1705170" y="3344346"/>
                    <a:ext cx="918018" cy="1577554"/>
                    <a:chOff x="952500" y="3344346"/>
                    <a:chExt cx="918018" cy="1577554"/>
                  </a:xfrm>
                </p:grpSpPr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952500" y="3344346"/>
                      <a:ext cx="918018" cy="1577554"/>
                      <a:chOff x="952500" y="3344346"/>
                      <a:chExt cx="918018" cy="1577554"/>
                    </a:xfrm>
                  </p:grpSpPr>
                  <p:sp>
                    <p:nvSpPr>
                      <p:cNvPr id="86" name="Oval 85"/>
                      <p:cNvSpPr/>
                      <p:nvPr/>
                    </p:nvSpPr>
                    <p:spPr>
                      <a:xfrm>
                        <a:off x="125730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88" name="Straight Arrow Connector 87"/>
                      <p:cNvCxnSpPr/>
                      <p:nvPr/>
                    </p:nvCxnSpPr>
                    <p:spPr>
                      <a:xfrm flipH="1">
                        <a:off x="140415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TextBox 88"/>
                      <p:cNvSpPr txBox="1"/>
                      <p:nvPr/>
                    </p:nvSpPr>
                    <p:spPr>
                      <a:xfrm>
                        <a:off x="952500" y="4569023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2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125175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2564682" y="3344346"/>
                    <a:ext cx="918018" cy="1559608"/>
                    <a:chOff x="813047" y="3344346"/>
                    <a:chExt cx="918018" cy="1559608"/>
                  </a:xfrm>
                </p:grpSpPr>
                <p:grpSp>
                  <p:nvGrpSpPr>
                    <p:cNvPr id="77" name="Group 76"/>
                    <p:cNvGrpSpPr/>
                    <p:nvPr/>
                  </p:nvGrpSpPr>
                  <p:grpSpPr>
                    <a:xfrm>
                      <a:off x="813047" y="3344346"/>
                      <a:ext cx="918018" cy="1559608"/>
                      <a:chOff x="813047" y="3344346"/>
                      <a:chExt cx="918018" cy="1559608"/>
                    </a:xfrm>
                  </p:grpSpPr>
                  <p:sp>
                    <p:nvSpPr>
                      <p:cNvPr id="81" name="Oval 80"/>
                      <p:cNvSpPr/>
                      <p:nvPr/>
                    </p:nvSpPr>
                    <p:spPr>
                      <a:xfrm>
                        <a:off x="106876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82" name="Straight Arrow Connector 81"/>
                      <p:cNvCxnSpPr/>
                      <p:nvPr/>
                    </p:nvCxnSpPr>
                    <p:spPr>
                      <a:xfrm flipH="1">
                        <a:off x="121561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813047" y="4551077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N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106321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251961" y="3720387"/>
                    <a:ext cx="547822" cy="8116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dirty="0" smtClean="0"/>
                      <a:t>…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4886160" y="566023"/>
                  <a:ext cx="1553735" cy="881777"/>
                  <a:chOff x="4886160" y="566023"/>
                  <a:chExt cx="1553735" cy="881777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H="1">
                    <a:off x="5638830" y="870822"/>
                    <a:ext cx="5547" cy="57697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/>
                  <p:nvPr/>
                </p:nvCxnSpPr>
                <p:spPr>
                  <a:xfrm flipH="1">
                    <a:off x="4886160" y="699372"/>
                    <a:ext cx="608591" cy="74842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5788456" y="699372"/>
                    <a:ext cx="651439" cy="736496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Oval 70"/>
                  <p:cNvSpPr/>
                  <p:nvPr/>
                </p:nvSpPr>
                <p:spPr>
                  <a:xfrm>
                    <a:off x="5491977" y="566023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</p:grpSp>
        </p:grpSp>
        <p:sp>
          <p:nvSpPr>
            <p:cNvPr id="418" name="Oval 417"/>
            <p:cNvSpPr/>
            <p:nvPr/>
          </p:nvSpPr>
          <p:spPr>
            <a:xfrm>
              <a:off x="3131209" y="1089344"/>
              <a:ext cx="277293" cy="2658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2823057" y="1424616"/>
              <a:ext cx="835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 N</a:t>
              </a:r>
              <a:endParaRPr lang="en-US" dirty="0"/>
            </a:p>
          </p:txBody>
        </p:sp>
        <p:sp>
          <p:nvSpPr>
            <p:cNvPr id="421" name="Oval 420"/>
            <p:cNvSpPr/>
            <p:nvPr/>
          </p:nvSpPr>
          <p:spPr>
            <a:xfrm>
              <a:off x="5044864" y="2498347"/>
              <a:ext cx="277293" cy="2658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335343" y="2810387"/>
              <a:ext cx="1369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for</a:t>
              </a:r>
            </a:p>
            <a:p>
              <a:pPr algn="ctr"/>
              <a:r>
                <a:rPr lang="en-US" dirty="0" smtClean="0"/>
                <a:t>App N</a:t>
              </a:r>
              <a:endParaRPr lang="en-US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4089407" y="-598467"/>
              <a:ext cx="41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Server, </a:t>
              </a:r>
              <a:r>
                <a:rPr lang="en-US" dirty="0" smtClean="0"/>
                <a:t> Running </a:t>
              </a:r>
              <a:r>
                <a:rPr lang="en-US" b="1" dirty="0" smtClean="0"/>
                <a:t>HBM(1)</a:t>
              </a:r>
              <a:endParaRPr lang="en-US" b="1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482128" y="3615728"/>
              <a:ext cx="685584" cy="19347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193938" y="3615728"/>
              <a:ext cx="6046905" cy="19347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290564" y="5537736"/>
              <a:ext cx="7950280" cy="2706527"/>
              <a:chOff x="2290564" y="6452166"/>
              <a:chExt cx="7950280" cy="2706527"/>
            </a:xfrm>
          </p:grpSpPr>
          <p:grpSp>
            <p:nvGrpSpPr>
              <p:cNvPr id="424" name="Group 423"/>
              <p:cNvGrpSpPr/>
              <p:nvPr/>
            </p:nvGrpSpPr>
            <p:grpSpPr>
              <a:xfrm>
                <a:off x="2290564" y="6520739"/>
                <a:ext cx="7950279" cy="2555944"/>
                <a:chOff x="-181537" y="6367281"/>
                <a:chExt cx="7950279" cy="2555944"/>
              </a:xfrm>
            </p:grpSpPr>
            <p:sp>
              <p:nvSpPr>
                <p:cNvPr id="186" name="TextBox 185"/>
                <p:cNvSpPr txBox="1"/>
                <p:nvPr/>
              </p:nvSpPr>
              <p:spPr>
                <a:xfrm>
                  <a:off x="-181537" y="6367281"/>
                  <a:ext cx="1828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Performance</a:t>
                  </a:r>
                </a:p>
                <a:p>
                  <a:pPr algn="ctr"/>
                  <a:r>
                    <a:rPr lang="en-US" dirty="0" smtClean="0"/>
                    <a:t>Goal</a:t>
                  </a:r>
                  <a:endParaRPr lang="en-US" dirty="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1586970" y="7114538"/>
                  <a:ext cx="1363821" cy="11692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Light-weight Control</a:t>
                  </a:r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System: LCS(3)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1" name="Elbow Connector 180"/>
                <p:cNvCxnSpPr>
                  <a:stCxn id="103" idx="2"/>
                  <a:endCxn id="182" idx="4"/>
                </p:cNvCxnSpPr>
                <p:nvPr/>
              </p:nvCxnSpPr>
              <p:spPr>
                <a:xfrm rot="5400000" flipH="1">
                  <a:off x="3242322" y="5566347"/>
                  <a:ext cx="684309" cy="5777731"/>
                </a:xfrm>
                <a:prstGeom prst="bentConnector3">
                  <a:avLst>
                    <a:gd name="adj1" fmla="val -33406"/>
                  </a:avLst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Oval 181"/>
                <p:cNvSpPr/>
                <p:nvPr/>
              </p:nvSpPr>
              <p:spPr>
                <a:xfrm>
                  <a:off x="314611" y="7392968"/>
                  <a:ext cx="762000" cy="72008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dirty="0"/>
                    <a:t>-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1863242" y="8553893"/>
                  <a:ext cx="3429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Performance Feedback</a:t>
                  </a: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3459012" y="7309196"/>
                  <a:ext cx="1340416" cy="97455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App-specific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Optimizer</a:t>
                  </a:r>
                </a:p>
              </p:txBody>
            </p:sp>
            <p:grpSp>
              <p:nvGrpSpPr>
                <p:cNvPr id="420" name="Group 419"/>
                <p:cNvGrpSpPr/>
                <p:nvPr/>
              </p:nvGrpSpPr>
              <p:grpSpPr>
                <a:xfrm>
                  <a:off x="5292242" y="6468018"/>
                  <a:ext cx="2476500" cy="2329348"/>
                  <a:chOff x="5292242" y="6468018"/>
                  <a:chExt cx="2476500" cy="2329348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5292242" y="6468018"/>
                    <a:ext cx="2362200" cy="232934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grpSp>
                <p:nvGrpSpPr>
                  <p:cNvPr id="104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5368443" y="65471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05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06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07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0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4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7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8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24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40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6603614" y="65471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46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47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48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49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0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1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2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3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4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5292242" y="72329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big cores</a:t>
                    </a: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6511442" y="72329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big speeds</a:t>
                    </a:r>
                  </a:p>
                </p:txBody>
              </p:sp>
              <p:grpSp>
                <p:nvGrpSpPr>
                  <p:cNvPr id="15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5406543" y="76139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58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59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60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1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3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4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5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6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6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6641714" y="76139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68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69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70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1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3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4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5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6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5330342" y="82997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LITTLE cores</a:t>
                    </a:r>
                  </a:p>
                </p:txBody>
              </p: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6511442" y="8299796"/>
                    <a:ext cx="1257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LITTLE speeds</a:t>
                    </a:r>
                  </a:p>
                </p:txBody>
              </p:sp>
              <p:cxnSp>
                <p:nvCxnSpPr>
                  <p:cNvPr id="188" name="Straight Arrow Connector 187"/>
                  <p:cNvCxnSpPr/>
                  <p:nvPr/>
                </p:nvCxnSpPr>
                <p:spPr>
                  <a:xfrm flipV="1">
                    <a:off x="5849177" y="7571923"/>
                    <a:ext cx="571500" cy="1171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9" name="Group 188"/>
                <p:cNvGrpSpPr/>
                <p:nvPr/>
              </p:nvGrpSpPr>
              <p:grpSpPr>
                <a:xfrm>
                  <a:off x="1436786" y="6375988"/>
                  <a:ext cx="3648232" cy="646331"/>
                  <a:chOff x="2392944" y="3053596"/>
                  <a:chExt cx="3648232" cy="646331"/>
                </a:xfrm>
              </p:grpSpPr>
              <p:sp>
                <p:nvSpPr>
                  <p:cNvPr id="190" name="Rectangle 189"/>
                  <p:cNvSpPr/>
                  <p:nvPr/>
                </p:nvSpPr>
                <p:spPr>
                  <a:xfrm>
                    <a:off x="2575624" y="3109280"/>
                    <a:ext cx="3244104" cy="52637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2392944" y="3053596"/>
                    <a:ext cx="364823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Performance Hash Table</a:t>
                    </a:r>
                    <a:r>
                      <a:rPr lang="en-US" smtClean="0"/>
                      <a:t>: </a:t>
                    </a:r>
                  </a:p>
                  <a:p>
                    <a:pPr algn="ctr"/>
                    <a:r>
                      <a:rPr lang="en-US" dirty="0" smtClean="0"/>
                      <a:t>PHT(2)</a:t>
                    </a:r>
                    <a:endParaRPr lang="en-US" dirty="0"/>
                  </a:p>
                </p:txBody>
              </p:sp>
            </p:grpSp>
            <p:cxnSp>
              <p:nvCxnSpPr>
                <p:cNvPr id="192" name="Straight Arrow Connector 191"/>
                <p:cNvCxnSpPr>
                  <a:endCxn id="187" idx="0"/>
                </p:cNvCxnSpPr>
                <p:nvPr/>
              </p:nvCxnSpPr>
              <p:spPr>
                <a:xfrm>
                  <a:off x="4129220" y="6931512"/>
                  <a:ext cx="0" cy="3776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Arrow Connector 413"/>
                <p:cNvCxnSpPr/>
                <p:nvPr/>
              </p:nvCxnSpPr>
              <p:spPr>
                <a:xfrm>
                  <a:off x="688148" y="6950117"/>
                  <a:ext cx="303" cy="4390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5" name="Rectangle 424"/>
              <p:cNvSpPr/>
              <p:nvPr/>
            </p:nvSpPr>
            <p:spPr>
              <a:xfrm>
                <a:off x="2472102" y="6452166"/>
                <a:ext cx="7768742" cy="2706527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6" name="Straight Arrow Connector 425"/>
              <p:cNvCxnSpPr>
                <a:stCxn id="426" idx="3"/>
              </p:cNvCxnSpPr>
              <p:nvPr/>
            </p:nvCxnSpPr>
            <p:spPr>
              <a:xfrm>
                <a:off x="3546202" y="7949931"/>
                <a:ext cx="5334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Arrow Connector 426"/>
              <p:cNvCxnSpPr>
                <a:stCxn id="187" idx="3"/>
              </p:cNvCxnSpPr>
              <p:nvPr/>
            </p:nvCxnSpPr>
            <p:spPr>
              <a:xfrm flipV="1">
                <a:off x="7271529" y="7949933"/>
                <a:ext cx="47376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>
                <a:off x="5402315" y="7909706"/>
                <a:ext cx="5334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/>
            <p:cNvGrpSpPr/>
            <p:nvPr/>
          </p:nvGrpSpPr>
          <p:grpSpPr>
            <a:xfrm>
              <a:off x="5849698" y="3616124"/>
              <a:ext cx="970363" cy="565934"/>
              <a:chOff x="3357481" y="4339082"/>
              <a:chExt cx="1574358" cy="91289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2" name="Elbow Connector 20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0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1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1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1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07" name="Rectangle 20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592795" y="3627010"/>
              <a:ext cx="970363" cy="565934"/>
              <a:chOff x="3357481" y="4339082"/>
              <a:chExt cx="1574358" cy="9128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7" name="Elbow Connector 22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3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3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4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4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8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32" name="Rectangle 23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Rectangle 23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Rectangle 22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181609" y="3616116"/>
              <a:ext cx="995623" cy="565934"/>
              <a:chOff x="3357481" y="4339082"/>
              <a:chExt cx="1574358" cy="912896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3" name="Elbow Connector 252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57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6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6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6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58" name="Rectangle 257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Rectangle 264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" name="Straight Arrow Connector 4"/>
            <p:cNvCxnSpPr>
              <a:endCxn id="190" idx="0"/>
            </p:cNvCxnSpPr>
            <p:nvPr/>
          </p:nvCxnSpPr>
          <p:spPr>
            <a:xfrm>
              <a:off x="5693099" y="1745463"/>
              <a:ext cx="20520" cy="3925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>
              <a:stCxn id="41" idx="0"/>
              <a:endCxn id="50" idx="2"/>
            </p:cNvCxnSpPr>
            <p:nvPr/>
          </p:nvCxnSpPr>
          <p:spPr>
            <a:xfrm rot="5400000" flipH="1" flipV="1">
              <a:off x="3233805" y="965993"/>
              <a:ext cx="1972213" cy="10894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endCxn id="46" idx="1"/>
            </p:cNvCxnSpPr>
            <p:nvPr/>
          </p:nvCxnSpPr>
          <p:spPr>
            <a:xfrm rot="16200000" flipH="1">
              <a:off x="6802358" y="1991226"/>
              <a:ext cx="2104135" cy="1323166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0" idx="4"/>
              <a:endCxn id="46" idx="0"/>
            </p:cNvCxnSpPr>
            <p:nvPr/>
          </p:nvCxnSpPr>
          <p:spPr>
            <a:xfrm>
              <a:off x="7506586" y="524601"/>
              <a:ext cx="1571971" cy="1983107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5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961721" y="3824484"/>
            <a:ext cx="7782177" cy="2613828"/>
            <a:chOff x="5961721" y="3824484"/>
            <a:chExt cx="7782177" cy="2613828"/>
          </a:xfrm>
        </p:grpSpPr>
        <p:sp>
          <p:nvSpPr>
            <p:cNvPr id="186" name="TextBox 185"/>
            <p:cNvSpPr txBox="1"/>
            <p:nvPr/>
          </p:nvSpPr>
          <p:spPr>
            <a:xfrm>
              <a:off x="5961721" y="3824484"/>
              <a:ext cx="1827788" cy="667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Performance</a:t>
              </a:r>
            </a:p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Goal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552848" y="4676253"/>
              <a:ext cx="1404972" cy="10120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Light-weight Control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System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81" name="Elbow Connector 180"/>
            <p:cNvCxnSpPr>
              <a:stCxn id="103" idx="2"/>
              <a:endCxn id="182" idx="4"/>
            </p:cNvCxnSpPr>
            <p:nvPr/>
          </p:nvCxnSpPr>
          <p:spPr>
            <a:xfrm rot="5400000" flipH="1">
              <a:off x="9148748" y="3037926"/>
              <a:ext cx="826402" cy="5774533"/>
            </a:xfrm>
            <a:prstGeom prst="bentConnector3">
              <a:avLst>
                <a:gd name="adj1" fmla="val -138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6293893" y="4768383"/>
              <a:ext cx="761578" cy="743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Times New Roman" charset="0"/>
                  <a:ea typeface="Times New Roman" charset="0"/>
                  <a:cs typeface="Times New Roman" charset="0"/>
                </a:rPr>
                <a:t>-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7673389" y="6056917"/>
              <a:ext cx="3427102" cy="38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Performance Feedback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9436554" y="4681875"/>
              <a:ext cx="1339674" cy="10063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App-specific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Optimizer</a:t>
              </a: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11268769" y="3927524"/>
              <a:ext cx="2475129" cy="2414824"/>
              <a:chOff x="5292242" y="6468019"/>
              <a:chExt cx="2476500" cy="2338449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5292242" y="6468019"/>
                <a:ext cx="2362200" cy="23346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grpSp>
            <p:nvGrpSpPr>
              <p:cNvPr id="104" name="Group 99"/>
              <p:cNvGrpSpPr>
                <a:grpSpLocks/>
              </p:cNvGrpSpPr>
              <p:nvPr/>
            </p:nvGrpSpPr>
            <p:grpSpPr bwMode="auto">
              <a:xfrm>
                <a:off x="5368443" y="65471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0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10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0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1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1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14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17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18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24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140" name="Group 99"/>
              <p:cNvGrpSpPr>
                <a:grpSpLocks/>
              </p:cNvGrpSpPr>
              <p:nvPr/>
            </p:nvGrpSpPr>
            <p:grpSpPr bwMode="auto">
              <a:xfrm>
                <a:off x="6603614" y="65471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46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147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48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49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50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51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52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53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54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5292242" y="7232996"/>
                <a:ext cx="1181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big cores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511442" y="7232996"/>
                <a:ext cx="1181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big speeds</a:t>
                </a:r>
              </a:p>
            </p:txBody>
          </p:sp>
          <p:grpSp>
            <p:nvGrpSpPr>
              <p:cNvPr id="157" name="Group 99"/>
              <p:cNvGrpSpPr>
                <a:grpSpLocks/>
              </p:cNvGrpSpPr>
              <p:nvPr/>
            </p:nvGrpSpPr>
            <p:grpSpPr bwMode="auto">
              <a:xfrm>
                <a:off x="5406543" y="76139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58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159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60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61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6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63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64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65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66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167" name="Group 99"/>
              <p:cNvGrpSpPr>
                <a:grpSpLocks/>
              </p:cNvGrpSpPr>
              <p:nvPr/>
            </p:nvGrpSpPr>
            <p:grpSpPr bwMode="auto">
              <a:xfrm>
                <a:off x="6641714" y="76139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68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169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70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1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3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4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5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6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177" name="TextBox 176"/>
              <p:cNvSpPr txBox="1"/>
              <p:nvPr/>
            </p:nvSpPr>
            <p:spPr>
              <a:xfrm>
                <a:off x="5330342" y="8299796"/>
                <a:ext cx="1181100" cy="50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LITTLE cores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6511442" y="8299796"/>
                <a:ext cx="1257300" cy="50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LITTLE speeds</a:t>
                </a: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V="1">
                <a:off x="5849177" y="7571923"/>
                <a:ext cx="571500" cy="117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7409965" y="3932290"/>
              <a:ext cx="3646212" cy="386967"/>
              <a:chOff x="2387459" y="3260927"/>
              <a:chExt cx="3648232" cy="374728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575624" y="3260927"/>
                <a:ext cx="3244104" cy="37472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387459" y="3274781"/>
                <a:ext cx="3648232" cy="357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Performance Hash Table</a:t>
                </a:r>
              </a:p>
            </p:txBody>
          </p:sp>
        </p:grpSp>
        <p:cxnSp>
          <p:nvCxnSpPr>
            <p:cNvPr id="192" name="Straight Arrow Connector 191"/>
            <p:cNvCxnSpPr>
              <a:endCxn id="187" idx="0"/>
            </p:cNvCxnSpPr>
            <p:nvPr/>
          </p:nvCxnSpPr>
          <p:spPr>
            <a:xfrm>
              <a:off x="10106391" y="4291855"/>
              <a:ext cx="0" cy="3900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/>
            <p:cNvCxnSpPr/>
            <p:nvPr/>
          </p:nvCxnSpPr>
          <p:spPr>
            <a:xfrm flipH="1">
              <a:off x="6667527" y="4416536"/>
              <a:ext cx="7155" cy="3479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>
              <a:stCxn id="426" idx="3"/>
            </p:cNvCxnSpPr>
            <p:nvPr/>
          </p:nvCxnSpPr>
          <p:spPr>
            <a:xfrm>
              <a:off x="7052963" y="5172366"/>
              <a:ext cx="53310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187" idx="3"/>
            </p:cNvCxnSpPr>
            <p:nvPr/>
          </p:nvCxnSpPr>
          <p:spPr>
            <a:xfrm flipV="1">
              <a:off x="10776228" y="5185069"/>
              <a:ext cx="4735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>
              <a:stCxn id="102" idx="3"/>
              <a:endCxn id="187" idx="1"/>
            </p:cNvCxnSpPr>
            <p:nvPr/>
          </p:nvCxnSpPr>
          <p:spPr>
            <a:xfrm>
              <a:off x="8957820" y="5182258"/>
              <a:ext cx="478734" cy="28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-12058" y="-676780"/>
            <a:ext cx="6653827" cy="5370247"/>
            <a:chOff x="-1127716" y="-1028699"/>
            <a:chExt cx="7612003" cy="6746570"/>
          </a:xfrm>
        </p:grpSpPr>
        <p:grpSp>
          <p:nvGrpSpPr>
            <p:cNvPr id="21" name="Group 20"/>
            <p:cNvGrpSpPr/>
            <p:nvPr/>
          </p:nvGrpSpPr>
          <p:grpSpPr>
            <a:xfrm>
              <a:off x="-1127716" y="-1028699"/>
              <a:ext cx="7612003" cy="6746570"/>
              <a:chOff x="-1127716" y="-1028699"/>
              <a:chExt cx="7612003" cy="67465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-1046659" y="-1028699"/>
                <a:ext cx="6814275" cy="6018010"/>
                <a:chOff x="2827163" y="-569226"/>
                <a:chExt cx="6814275" cy="6018010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5775930" y="2962991"/>
                  <a:ext cx="1124475" cy="2472539"/>
                  <a:chOff x="2510319" y="2640458"/>
                  <a:chExt cx="503434" cy="1031630"/>
                </a:xfrm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grpSpPr>
              <p:sp>
                <p:nvSpPr>
                  <p:cNvPr id="36" name="Rounded Rectangle 35"/>
                  <p:cNvSpPr/>
                  <p:nvPr/>
                </p:nvSpPr>
                <p:spPr>
                  <a:xfrm>
                    <a:off x="2510319" y="2640458"/>
                    <a:ext cx="503434" cy="103163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" cmpd="thickThin">
                    <a:solidFill>
                      <a:schemeClr val="accent1">
                        <a:shade val="50000"/>
                        <a:alpha val="62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2539054" y="2724291"/>
                    <a:ext cx="447994" cy="83462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46000">
                        <a:schemeClr val="accent1">
                          <a:lumMod val="95000"/>
                          <a:lumOff val="5000"/>
                        </a:schemeClr>
                      </a:gs>
                      <a:gs pos="100000">
                        <a:schemeClr val="accent1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2737139" y="3589329"/>
                    <a:ext cx="54780" cy="45719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127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2727750" y="2693295"/>
                    <a:ext cx="66675" cy="10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3116593" y="2964995"/>
                  <a:ext cx="1124475" cy="2472539"/>
                  <a:chOff x="2510319" y="2640458"/>
                  <a:chExt cx="503434" cy="1031630"/>
                </a:xfrm>
              </p:grpSpPr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2510319" y="2640458"/>
                    <a:ext cx="503434" cy="103163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" cmpd="thickThin">
                    <a:solidFill>
                      <a:schemeClr val="accent1">
                        <a:shade val="50000"/>
                        <a:alpha val="62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2539054" y="2724291"/>
                    <a:ext cx="447994" cy="83462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46000">
                        <a:schemeClr val="accent1">
                          <a:lumMod val="95000"/>
                          <a:lumOff val="5000"/>
                        </a:schemeClr>
                      </a:gs>
                      <a:gs pos="100000">
                        <a:schemeClr val="accent1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2737139" y="3589329"/>
                    <a:ext cx="54780" cy="45719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127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732322" y="2693295"/>
                    <a:ext cx="66675" cy="10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8516963" y="2976245"/>
                  <a:ext cx="1124475" cy="2472539"/>
                  <a:chOff x="2510319" y="2640458"/>
                  <a:chExt cx="503434" cy="1031630"/>
                </a:xfrm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grpSpPr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2510319" y="2640458"/>
                    <a:ext cx="503434" cy="103163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" cmpd="thickThin">
                    <a:solidFill>
                      <a:schemeClr val="accent1">
                        <a:shade val="50000"/>
                        <a:alpha val="62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2539054" y="2724291"/>
                    <a:ext cx="447994" cy="83462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46000">
                        <a:schemeClr val="accent1">
                          <a:lumMod val="95000"/>
                          <a:lumOff val="5000"/>
                        </a:schemeClr>
                      </a:gs>
                      <a:gs pos="100000">
                        <a:schemeClr val="accent1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2737139" y="3589329"/>
                    <a:ext cx="54780" cy="45719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127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732322" y="2693295"/>
                    <a:ext cx="66675" cy="10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Straight Arrow Connector 90"/>
                <p:cNvCxnSpPr/>
                <p:nvPr/>
              </p:nvCxnSpPr>
              <p:spPr>
                <a:xfrm flipH="1" flipV="1">
                  <a:off x="6078317" y="2189105"/>
                  <a:ext cx="10424" cy="773886"/>
                </a:xfrm>
                <a:prstGeom prst="straightConnector1">
                  <a:avLst/>
                </a:prstGeom>
                <a:ln>
                  <a:solidFill>
                    <a:schemeClr val="accent1">
                      <a:alpha val="30000"/>
                    </a:schemeClr>
                  </a:solidFill>
                  <a:prstDash val="solid"/>
                  <a:tailEnd type="triangle"/>
                </a:ln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>
                  <a:off x="6568495" y="2189104"/>
                  <a:ext cx="22669" cy="773887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alpha val="30000"/>
                    </a:schemeClr>
                  </a:solidFill>
                  <a:tailEnd type="triangle"/>
                </a:ln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Group 29"/>
                <p:cNvGrpSpPr/>
                <p:nvPr/>
              </p:nvGrpSpPr>
              <p:grpSpPr>
                <a:xfrm>
                  <a:off x="4615257" y="-569226"/>
                  <a:ext cx="3167007" cy="2758332"/>
                  <a:chOff x="4435289" y="-1492083"/>
                  <a:chExt cx="3544131" cy="3237549"/>
                </a:xfrm>
              </p:grpSpPr>
              <p:sp>
                <p:nvSpPr>
                  <p:cNvPr id="50" name="Can 49"/>
                  <p:cNvSpPr/>
                  <p:nvPr/>
                </p:nvSpPr>
                <p:spPr>
                  <a:xfrm>
                    <a:off x="4435289" y="-1492083"/>
                    <a:ext cx="3544131" cy="3237549"/>
                  </a:xfrm>
                  <a:prstGeom prst="can">
                    <a:avLst>
                      <a:gd name="adj" fmla="val 27383"/>
                    </a:avLst>
                  </a:prstGeom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ln w="127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5006680" y="-514609"/>
                    <a:ext cx="2301854" cy="2188079"/>
                    <a:chOff x="4419600" y="566023"/>
                    <a:chExt cx="2530200" cy="2508705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4419600" y="1435868"/>
                      <a:ext cx="2530200" cy="1638860"/>
                      <a:chOff x="952500" y="3344346"/>
                      <a:chExt cx="2530200" cy="1638860"/>
                    </a:xfrm>
                  </p:grpSpPr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952500" y="3344346"/>
                        <a:ext cx="918018" cy="1638860"/>
                        <a:chOff x="952500" y="3344346"/>
                        <a:chExt cx="918018" cy="1638860"/>
                      </a:xfrm>
                    </p:grpSpPr>
                    <p:grpSp>
                      <p:nvGrpSpPr>
                        <p:cNvPr id="90" name="Group 89"/>
                        <p:cNvGrpSpPr/>
                        <p:nvPr/>
                      </p:nvGrpSpPr>
                      <p:grpSpPr>
                        <a:xfrm>
                          <a:off x="952500" y="3344346"/>
                          <a:ext cx="918018" cy="1638860"/>
                          <a:chOff x="952500" y="3344346"/>
                          <a:chExt cx="918018" cy="1638860"/>
                        </a:xfrm>
                      </p:grpSpPr>
                      <p:sp>
                        <p:nvSpPr>
                          <p:cNvPr id="93" name="Oval 92"/>
                          <p:cNvSpPr/>
                          <p:nvPr/>
                        </p:nvSpPr>
                        <p:spPr>
                          <a:xfrm>
                            <a:off x="1257300" y="3344346"/>
                            <a:ext cx="304800" cy="30479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1">
                            <a:schemeClr val="l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  <p:cxnSp>
                        <p:nvCxnSpPr>
                          <p:cNvPr id="94" name="Straight Arrow Connector 93"/>
                          <p:cNvCxnSpPr/>
                          <p:nvPr/>
                        </p:nvCxnSpPr>
                        <p:spPr>
                          <a:xfrm flipH="1">
                            <a:off x="1404153" y="3649145"/>
                            <a:ext cx="5547" cy="576978"/>
                          </a:xfrm>
                          <a:prstGeom prst="straightConnector1">
                            <a:avLst/>
                          </a:prstGeom>
                          <a:ln>
                            <a:tailEnd type="stealth"/>
                          </a:ln>
                        </p:spPr>
                        <p:style>
                          <a:lnRef idx="3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98" name="TextBox 97"/>
                          <p:cNvSpPr txBox="1"/>
                          <p:nvPr/>
                        </p:nvSpPr>
                        <p:spPr>
                          <a:xfrm>
                            <a:off x="952500" y="4569023"/>
                            <a:ext cx="918018" cy="41418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dirty="0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a:t>App 1</a:t>
                            </a:r>
                            <a:endParaRPr lang="en-US" sz="1400" dirty="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92" name="Oval 91"/>
                        <p:cNvSpPr/>
                        <p:nvPr/>
                      </p:nvSpPr>
                      <p:spPr>
                        <a:xfrm>
                          <a:off x="1251753" y="4226123"/>
                          <a:ext cx="304800" cy="30479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p:txBody>
                    </p:sp>
                  </p:grpSp>
                  <p:grpSp>
                    <p:nvGrpSpPr>
                      <p:cNvPr id="74" name="Group 73"/>
                      <p:cNvGrpSpPr/>
                      <p:nvPr/>
                    </p:nvGrpSpPr>
                    <p:grpSpPr>
                      <a:xfrm>
                        <a:off x="1705170" y="3344346"/>
                        <a:ext cx="918018" cy="1638860"/>
                        <a:chOff x="952500" y="3344346"/>
                        <a:chExt cx="918018" cy="1638860"/>
                      </a:xfrm>
                    </p:grpSpPr>
                    <p:grpSp>
                      <p:nvGrpSpPr>
                        <p:cNvPr id="84" name="Group 83"/>
                        <p:cNvGrpSpPr/>
                        <p:nvPr/>
                      </p:nvGrpSpPr>
                      <p:grpSpPr>
                        <a:xfrm>
                          <a:off x="952500" y="3344346"/>
                          <a:ext cx="918018" cy="1638860"/>
                          <a:chOff x="952500" y="3344346"/>
                          <a:chExt cx="918018" cy="1638860"/>
                        </a:xfrm>
                      </p:grpSpPr>
                      <p:sp>
                        <p:nvSpPr>
                          <p:cNvPr id="86" name="Oval 85"/>
                          <p:cNvSpPr/>
                          <p:nvPr/>
                        </p:nvSpPr>
                        <p:spPr>
                          <a:xfrm>
                            <a:off x="1257300" y="3344346"/>
                            <a:ext cx="304800" cy="30479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1">
                            <a:schemeClr val="l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  <p:cxnSp>
                        <p:nvCxnSpPr>
                          <p:cNvPr id="88" name="Straight Arrow Connector 87"/>
                          <p:cNvCxnSpPr/>
                          <p:nvPr/>
                        </p:nvCxnSpPr>
                        <p:spPr>
                          <a:xfrm flipH="1">
                            <a:off x="1404153" y="3649145"/>
                            <a:ext cx="5547" cy="576978"/>
                          </a:xfrm>
                          <a:prstGeom prst="straightConnector1">
                            <a:avLst/>
                          </a:prstGeom>
                          <a:ln>
                            <a:tailEnd type="stealth"/>
                          </a:ln>
                        </p:spPr>
                        <p:style>
                          <a:lnRef idx="3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9" name="TextBox 88"/>
                          <p:cNvSpPr txBox="1"/>
                          <p:nvPr/>
                        </p:nvSpPr>
                        <p:spPr>
                          <a:xfrm>
                            <a:off x="952500" y="4569023"/>
                            <a:ext cx="918018" cy="41418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dirty="0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a:t>App 2</a:t>
                            </a:r>
                            <a:endParaRPr lang="en-US" sz="1400" dirty="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85" name="Oval 84"/>
                        <p:cNvSpPr/>
                        <p:nvPr/>
                      </p:nvSpPr>
                      <p:spPr>
                        <a:xfrm>
                          <a:off x="1251753" y="4226123"/>
                          <a:ext cx="304800" cy="30479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p:txBody>
                    </p:sp>
                  </p:grpSp>
                  <p:grpSp>
                    <p:nvGrpSpPr>
                      <p:cNvPr id="75" name="Group 74"/>
                      <p:cNvGrpSpPr/>
                      <p:nvPr/>
                    </p:nvGrpSpPr>
                    <p:grpSpPr>
                      <a:xfrm>
                        <a:off x="2564682" y="3344346"/>
                        <a:ext cx="918018" cy="1620914"/>
                        <a:chOff x="813047" y="3344346"/>
                        <a:chExt cx="918018" cy="1620914"/>
                      </a:xfrm>
                    </p:grpSpPr>
                    <p:grpSp>
                      <p:nvGrpSpPr>
                        <p:cNvPr id="77" name="Group 76"/>
                        <p:cNvGrpSpPr/>
                        <p:nvPr/>
                      </p:nvGrpSpPr>
                      <p:grpSpPr>
                        <a:xfrm>
                          <a:off x="813047" y="3344346"/>
                          <a:ext cx="918018" cy="1620914"/>
                          <a:chOff x="813047" y="3344346"/>
                          <a:chExt cx="918018" cy="1620914"/>
                        </a:xfrm>
                      </p:grpSpPr>
                      <p:sp>
                        <p:nvSpPr>
                          <p:cNvPr id="81" name="Oval 80"/>
                          <p:cNvSpPr/>
                          <p:nvPr/>
                        </p:nvSpPr>
                        <p:spPr>
                          <a:xfrm>
                            <a:off x="1068760" y="3344346"/>
                            <a:ext cx="304800" cy="30479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1">
                            <a:schemeClr val="l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  <p:cxnSp>
                        <p:nvCxnSpPr>
                          <p:cNvPr id="82" name="Straight Arrow Connector 81"/>
                          <p:cNvCxnSpPr/>
                          <p:nvPr/>
                        </p:nvCxnSpPr>
                        <p:spPr>
                          <a:xfrm flipH="1">
                            <a:off x="1215613" y="3649145"/>
                            <a:ext cx="5547" cy="576978"/>
                          </a:xfrm>
                          <a:prstGeom prst="straightConnector1">
                            <a:avLst/>
                          </a:prstGeom>
                          <a:ln>
                            <a:tailEnd type="stealth"/>
                          </a:ln>
                        </p:spPr>
                        <p:style>
                          <a:lnRef idx="3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3" name="TextBox 82"/>
                          <p:cNvSpPr txBox="1"/>
                          <p:nvPr/>
                        </p:nvSpPr>
                        <p:spPr>
                          <a:xfrm>
                            <a:off x="813047" y="4551077"/>
                            <a:ext cx="918018" cy="41418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dirty="0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a:t>App N</a:t>
                            </a:r>
                            <a:endParaRPr lang="en-US" sz="1400" dirty="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9" name="Oval 78"/>
                        <p:cNvSpPr/>
                        <p:nvPr/>
                      </p:nvSpPr>
                      <p:spPr>
                        <a:xfrm>
                          <a:off x="1063213" y="4226123"/>
                          <a:ext cx="304800" cy="304799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p:txBody>
                    </p:sp>
                  </p:grpSp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2248358" y="3870752"/>
                        <a:ext cx="547822" cy="7869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3200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a:t>…</a:t>
                        </a:r>
                        <a:endParaRPr lang="en-US" sz="3200" dirty="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4886160" y="566023"/>
                      <a:ext cx="1553735" cy="881777"/>
                      <a:chOff x="4886160" y="566023"/>
                      <a:chExt cx="1553735" cy="881777"/>
                    </a:xfrm>
                  </p:grpSpPr>
                  <p:cxnSp>
                    <p:nvCxnSpPr>
                      <p:cNvPr id="67" name="Straight Arrow Connector 66"/>
                      <p:cNvCxnSpPr/>
                      <p:nvPr/>
                    </p:nvCxnSpPr>
                    <p:spPr>
                      <a:xfrm flipH="1">
                        <a:off x="5638830" y="870822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Straight Arrow Connector 67"/>
                      <p:cNvCxnSpPr/>
                      <p:nvPr/>
                    </p:nvCxnSpPr>
                    <p:spPr>
                      <a:xfrm flipH="1">
                        <a:off x="4886160" y="699372"/>
                        <a:ext cx="608591" cy="74842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Arrow Connector 69"/>
                      <p:cNvCxnSpPr/>
                      <p:nvPr/>
                    </p:nvCxnSpPr>
                    <p:spPr>
                      <a:xfrm>
                        <a:off x="5788456" y="699372"/>
                        <a:ext cx="651439" cy="736496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1" name="Oval 70"/>
                      <p:cNvSpPr/>
                      <p:nvPr/>
                    </p:nvSpPr>
                    <p:spPr>
                      <a:xfrm>
                        <a:off x="5491977" y="566023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418" name="Oval 417"/>
                <p:cNvSpPr/>
                <p:nvPr/>
              </p:nvSpPr>
              <p:spPr>
                <a:xfrm>
                  <a:off x="3135145" y="1511556"/>
                  <a:ext cx="277140" cy="274527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419" name="TextBox 418"/>
                <p:cNvSpPr txBox="1"/>
                <p:nvPr/>
              </p:nvSpPr>
              <p:spPr>
                <a:xfrm>
                  <a:off x="2827163" y="1857778"/>
                  <a:ext cx="834707" cy="38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421" name="Oval 420"/>
                <p:cNvSpPr/>
                <p:nvPr/>
              </p:nvSpPr>
              <p:spPr>
                <a:xfrm>
                  <a:off x="5015082" y="2966578"/>
                  <a:ext cx="277140" cy="2745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422" name="TextBox 421"/>
                <p:cNvSpPr txBox="1"/>
                <p:nvPr/>
              </p:nvSpPr>
              <p:spPr>
                <a:xfrm>
                  <a:off x="4223244" y="3271365"/>
                  <a:ext cx="1368512" cy="667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for</a:t>
                  </a:r>
                </a:p>
                <a:p>
                  <a:pPr algn="ctr"/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4481377" y="-458585"/>
                  <a:ext cx="3453287" cy="463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Server running HBM (1)</a:t>
                  </a:r>
                  <a:endParaRPr lang="en-US" i="1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5852129" y="4120862"/>
                  <a:ext cx="969826" cy="584418"/>
                  <a:chOff x="3357481" y="4339082"/>
                  <a:chExt cx="1574358" cy="912896"/>
                </a:xfrm>
              </p:grpSpPr>
              <p:grpSp>
                <p:nvGrpSpPr>
                  <p:cNvPr id="199" name="Group 198"/>
                  <p:cNvGrpSpPr/>
                  <p:nvPr/>
                </p:nvGrpSpPr>
                <p:grpSpPr>
                  <a:xfrm>
                    <a:off x="3357481" y="4339082"/>
                    <a:ext cx="1574358" cy="912896"/>
                    <a:chOff x="3307744" y="4381167"/>
                    <a:chExt cx="1574358" cy="912896"/>
                  </a:xfrm>
                </p:grpSpPr>
                <p:sp>
                  <p:nvSpPr>
                    <p:cNvPr id="201" name="Rectangle 200"/>
                    <p:cNvSpPr/>
                    <p:nvPr/>
                  </p:nvSpPr>
                  <p:spPr>
                    <a:xfrm>
                      <a:off x="3788482" y="4636827"/>
                      <a:ext cx="193993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02" name="Elbow Connector 201"/>
                    <p:cNvCxnSpPr/>
                    <p:nvPr/>
                  </p:nvCxnSpPr>
                  <p:spPr>
                    <a:xfrm rot="5400000" flipH="1">
                      <a:off x="4068182" y="4253574"/>
                      <a:ext cx="41489" cy="1245659"/>
                    </a:xfrm>
                    <a:prstGeom prst="bentConnector3">
                      <a:avLst>
                        <a:gd name="adj1" fmla="val -800588"/>
                      </a:avLst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3" name="Oval 202"/>
                    <p:cNvSpPr/>
                    <p:nvPr/>
                  </p:nvSpPr>
                  <p:spPr>
                    <a:xfrm>
                      <a:off x="3372877" y="4634915"/>
                      <a:ext cx="186438" cy="220744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04" name="Rectangle 203"/>
                    <p:cNvSpPr/>
                    <p:nvPr/>
                  </p:nvSpPr>
                  <p:spPr>
                    <a:xfrm>
                      <a:off x="4184238" y="4636827"/>
                      <a:ext cx="193937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579405" y="4420312"/>
                      <a:ext cx="264698" cy="476836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grpSp>
                  <p:nvGrpSpPr>
                    <p:cNvPr id="206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28762" y="4665765"/>
                      <a:ext cx="161835" cy="158165"/>
                      <a:chOff x="7239000" y="4549063"/>
                      <a:chExt cx="762000" cy="584138"/>
                    </a:xfrm>
                  </p:grpSpPr>
                  <p:sp>
                    <p:nvSpPr>
                      <p:cNvPr id="214" name="Oval 12"/>
                      <p:cNvSpPr/>
                      <p:nvPr/>
                    </p:nvSpPr>
                    <p:spPr>
                      <a:xfrm>
                        <a:off x="7366000" y="4657717"/>
                        <a:ext cx="527538" cy="461789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BBE0E3">
                              <a:shade val="51000"/>
                              <a:satMod val="130000"/>
                            </a:srgbClr>
                          </a:gs>
                          <a:gs pos="80000">
                            <a:srgbClr val="BBE0E3">
                              <a:shade val="93000"/>
                              <a:satMod val="130000"/>
                            </a:srgbClr>
                          </a:gs>
                          <a:gs pos="100000">
                            <a:srgbClr val="BBE0E3">
                              <a:shade val="94000"/>
                              <a:satMod val="13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cxnSp>
                    <p:nvCxnSpPr>
                      <p:cNvPr id="215" name="Straight Connector 13"/>
                      <p:cNvCxnSpPr/>
                      <p:nvPr/>
                    </p:nvCxnSpPr>
                    <p:spPr>
                      <a:xfrm rot="5400000">
                        <a:off x="7543026" y="4733944"/>
                        <a:ext cx="153947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rgbClr val="000000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</p:cxnSp>
                  <p:sp>
                    <p:nvSpPr>
                      <p:cNvPr id="216" name="Minus 14"/>
                      <p:cNvSpPr/>
                      <p:nvPr/>
                    </p:nvSpPr>
                    <p:spPr>
                      <a:xfrm rot="16200000">
                        <a:off x="7579716" y="4530610"/>
                        <a:ext cx="80571" cy="117475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17" name="Minus 15"/>
                      <p:cNvSpPr/>
                      <p:nvPr/>
                    </p:nvSpPr>
                    <p:spPr>
                      <a:xfrm>
                        <a:off x="7913688" y="4820990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18" name="Minus 16"/>
                      <p:cNvSpPr/>
                      <p:nvPr/>
                    </p:nvSpPr>
                    <p:spPr>
                      <a:xfrm>
                        <a:off x="7239000" y="4820990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19" name="Minus 17"/>
                      <p:cNvSpPr/>
                      <p:nvPr/>
                    </p:nvSpPr>
                    <p:spPr>
                      <a:xfrm rot="2264948">
                        <a:off x="7323138" y="4644021"/>
                        <a:ext cx="87312" cy="109346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20" name="Minus 18"/>
                      <p:cNvSpPr/>
                      <p:nvPr/>
                    </p:nvSpPr>
                    <p:spPr>
                      <a:xfrm rot="19067474">
                        <a:off x="7826375" y="4644021"/>
                        <a:ext cx="87313" cy="107908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21" name="Minus 19"/>
                      <p:cNvSpPr/>
                      <p:nvPr/>
                    </p:nvSpPr>
                    <p:spPr>
                      <a:xfrm rot="19189480">
                        <a:off x="7329488" y="5025294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22" name="Minus 20"/>
                      <p:cNvSpPr/>
                      <p:nvPr/>
                    </p:nvSpPr>
                    <p:spPr>
                      <a:xfrm rot="2517184">
                        <a:off x="7826375" y="5025294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207" name="Rectangle 206"/>
                    <p:cNvSpPr/>
                    <p:nvPr/>
                  </p:nvSpPr>
                  <p:spPr>
                    <a:xfrm>
                      <a:off x="3778877" y="4420310"/>
                      <a:ext cx="599297" cy="5997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08" name="Straight Arrow Connector 207"/>
                    <p:cNvCxnSpPr/>
                    <p:nvPr/>
                  </p:nvCxnSpPr>
                  <p:spPr>
                    <a:xfrm>
                      <a:off x="4280051" y="4480287"/>
                      <a:ext cx="1780" cy="15654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Arrow Connector 208"/>
                    <p:cNvCxnSpPr/>
                    <p:nvPr/>
                  </p:nvCxnSpPr>
                  <p:spPr>
                    <a:xfrm>
                      <a:off x="3455581" y="4420310"/>
                      <a:ext cx="109" cy="183722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Arrow Connector 209"/>
                    <p:cNvCxnSpPr/>
                    <p:nvPr/>
                  </p:nvCxnSpPr>
                  <p:spPr>
                    <a:xfrm>
                      <a:off x="3559315" y="4754734"/>
                      <a:ext cx="191466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Arrow Connector 210"/>
                    <p:cNvCxnSpPr/>
                    <p:nvPr/>
                  </p:nvCxnSpPr>
                  <p:spPr>
                    <a:xfrm>
                      <a:off x="3992770" y="475473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Arrow Connector 211"/>
                    <p:cNvCxnSpPr/>
                    <p:nvPr/>
                  </p:nvCxnSpPr>
                  <p:spPr>
                    <a:xfrm>
                      <a:off x="4386603" y="475786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3307744" y="4381167"/>
                      <a:ext cx="1574358" cy="91289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sp>
                <p:nvSpPr>
                  <p:cNvPr id="200" name="Rectangle 199"/>
                  <p:cNvSpPr/>
                  <p:nvPr/>
                </p:nvSpPr>
                <p:spPr>
                  <a:xfrm>
                    <a:off x="4684013" y="4634587"/>
                    <a:ext cx="152551" cy="1460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8593707" y="4132104"/>
                  <a:ext cx="969826" cy="584418"/>
                  <a:chOff x="3357481" y="4339082"/>
                  <a:chExt cx="1574358" cy="912896"/>
                </a:xfrm>
              </p:grpSpPr>
              <p:grpSp>
                <p:nvGrpSpPr>
                  <p:cNvPr id="224" name="Group 223"/>
                  <p:cNvGrpSpPr/>
                  <p:nvPr/>
                </p:nvGrpSpPr>
                <p:grpSpPr>
                  <a:xfrm>
                    <a:off x="3357481" y="4339082"/>
                    <a:ext cx="1574358" cy="912896"/>
                    <a:chOff x="3307744" y="4381167"/>
                    <a:chExt cx="1574358" cy="912896"/>
                  </a:xfrm>
                </p:grpSpPr>
                <p:sp>
                  <p:nvSpPr>
                    <p:cNvPr id="226" name="Rectangle 225"/>
                    <p:cNvSpPr/>
                    <p:nvPr/>
                  </p:nvSpPr>
                  <p:spPr>
                    <a:xfrm>
                      <a:off x="3788482" y="4636827"/>
                      <a:ext cx="193993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27" name="Elbow Connector 226"/>
                    <p:cNvCxnSpPr/>
                    <p:nvPr/>
                  </p:nvCxnSpPr>
                  <p:spPr>
                    <a:xfrm rot="5400000" flipH="1">
                      <a:off x="4068182" y="4253574"/>
                      <a:ext cx="41489" cy="1245659"/>
                    </a:xfrm>
                    <a:prstGeom prst="bentConnector3">
                      <a:avLst>
                        <a:gd name="adj1" fmla="val -800588"/>
                      </a:avLst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8" name="Oval 227"/>
                    <p:cNvSpPr/>
                    <p:nvPr/>
                  </p:nvSpPr>
                  <p:spPr>
                    <a:xfrm>
                      <a:off x="3372877" y="4634915"/>
                      <a:ext cx="186438" cy="220744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29" name="Rectangle 228"/>
                    <p:cNvSpPr/>
                    <p:nvPr/>
                  </p:nvSpPr>
                  <p:spPr>
                    <a:xfrm>
                      <a:off x="4184238" y="4636827"/>
                      <a:ext cx="193937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30" name="Rectangle 229"/>
                    <p:cNvSpPr/>
                    <p:nvPr/>
                  </p:nvSpPr>
                  <p:spPr>
                    <a:xfrm>
                      <a:off x="4579405" y="4420312"/>
                      <a:ext cx="264698" cy="476836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grpSp>
                  <p:nvGrpSpPr>
                    <p:cNvPr id="231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28762" y="4665765"/>
                      <a:ext cx="161835" cy="158165"/>
                      <a:chOff x="7239000" y="4549063"/>
                      <a:chExt cx="762000" cy="584138"/>
                    </a:xfrm>
                  </p:grpSpPr>
                  <p:sp>
                    <p:nvSpPr>
                      <p:cNvPr id="239" name="Oval 12"/>
                      <p:cNvSpPr/>
                      <p:nvPr/>
                    </p:nvSpPr>
                    <p:spPr>
                      <a:xfrm>
                        <a:off x="7366000" y="4657717"/>
                        <a:ext cx="527538" cy="461789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BBE0E3">
                              <a:shade val="51000"/>
                              <a:satMod val="130000"/>
                            </a:srgbClr>
                          </a:gs>
                          <a:gs pos="80000">
                            <a:srgbClr val="BBE0E3">
                              <a:shade val="93000"/>
                              <a:satMod val="130000"/>
                            </a:srgbClr>
                          </a:gs>
                          <a:gs pos="100000">
                            <a:srgbClr val="BBE0E3">
                              <a:shade val="94000"/>
                              <a:satMod val="13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cxnSp>
                    <p:nvCxnSpPr>
                      <p:cNvPr id="240" name="Straight Connector 13"/>
                      <p:cNvCxnSpPr/>
                      <p:nvPr/>
                    </p:nvCxnSpPr>
                    <p:spPr>
                      <a:xfrm rot="5400000">
                        <a:off x="7543026" y="4733944"/>
                        <a:ext cx="153947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rgbClr val="000000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</p:cxnSp>
                  <p:sp>
                    <p:nvSpPr>
                      <p:cNvPr id="241" name="Minus 14"/>
                      <p:cNvSpPr/>
                      <p:nvPr/>
                    </p:nvSpPr>
                    <p:spPr>
                      <a:xfrm rot="16200000">
                        <a:off x="7579716" y="4530610"/>
                        <a:ext cx="80571" cy="117475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2" name="Minus 15"/>
                      <p:cNvSpPr/>
                      <p:nvPr/>
                    </p:nvSpPr>
                    <p:spPr>
                      <a:xfrm>
                        <a:off x="7913688" y="4820990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3" name="Minus 16"/>
                      <p:cNvSpPr/>
                      <p:nvPr/>
                    </p:nvSpPr>
                    <p:spPr>
                      <a:xfrm>
                        <a:off x="7239000" y="4820990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4" name="Minus 17"/>
                      <p:cNvSpPr/>
                      <p:nvPr/>
                    </p:nvSpPr>
                    <p:spPr>
                      <a:xfrm rot="2264948">
                        <a:off x="7323138" y="4644021"/>
                        <a:ext cx="87312" cy="109346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5" name="Minus 18"/>
                      <p:cNvSpPr/>
                      <p:nvPr/>
                    </p:nvSpPr>
                    <p:spPr>
                      <a:xfrm rot="19067474">
                        <a:off x="7826375" y="4644021"/>
                        <a:ext cx="87313" cy="107908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6" name="Minus 19"/>
                      <p:cNvSpPr/>
                      <p:nvPr/>
                    </p:nvSpPr>
                    <p:spPr>
                      <a:xfrm rot="19189480">
                        <a:off x="7329488" y="5025294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8" name="Minus 20"/>
                      <p:cNvSpPr/>
                      <p:nvPr/>
                    </p:nvSpPr>
                    <p:spPr>
                      <a:xfrm rot="2517184">
                        <a:off x="7826375" y="5025294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232" name="Rectangle 231"/>
                    <p:cNvSpPr/>
                    <p:nvPr/>
                  </p:nvSpPr>
                  <p:spPr>
                    <a:xfrm>
                      <a:off x="3778877" y="4420310"/>
                      <a:ext cx="599297" cy="5997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33" name="Straight Arrow Connector 232"/>
                    <p:cNvCxnSpPr/>
                    <p:nvPr/>
                  </p:nvCxnSpPr>
                  <p:spPr>
                    <a:xfrm>
                      <a:off x="4280051" y="4480287"/>
                      <a:ext cx="1780" cy="15654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4" name="Straight Arrow Connector 233"/>
                    <p:cNvCxnSpPr/>
                    <p:nvPr/>
                  </p:nvCxnSpPr>
                  <p:spPr>
                    <a:xfrm>
                      <a:off x="3455581" y="4420310"/>
                      <a:ext cx="109" cy="183722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5" name="Straight Arrow Connector 234"/>
                    <p:cNvCxnSpPr/>
                    <p:nvPr/>
                  </p:nvCxnSpPr>
                  <p:spPr>
                    <a:xfrm>
                      <a:off x="3559315" y="4754734"/>
                      <a:ext cx="191466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Straight Arrow Connector 235"/>
                    <p:cNvCxnSpPr/>
                    <p:nvPr/>
                  </p:nvCxnSpPr>
                  <p:spPr>
                    <a:xfrm>
                      <a:off x="3992770" y="475473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Straight Arrow Connector 236"/>
                    <p:cNvCxnSpPr/>
                    <p:nvPr/>
                  </p:nvCxnSpPr>
                  <p:spPr>
                    <a:xfrm>
                      <a:off x="4386603" y="475786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8" name="Rectangle 237"/>
                    <p:cNvSpPr/>
                    <p:nvPr/>
                  </p:nvSpPr>
                  <p:spPr>
                    <a:xfrm>
                      <a:off x="3307744" y="4381167"/>
                      <a:ext cx="1574358" cy="91289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sp>
                <p:nvSpPr>
                  <p:cNvPr id="225" name="Rectangle 224"/>
                  <p:cNvSpPr/>
                  <p:nvPr/>
                </p:nvSpPr>
                <p:spPr>
                  <a:xfrm>
                    <a:off x="4684013" y="4634587"/>
                    <a:ext cx="152551" cy="1460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3185517" y="4120854"/>
                  <a:ext cx="995072" cy="584418"/>
                  <a:chOff x="3357481" y="4339082"/>
                  <a:chExt cx="1574358" cy="912896"/>
                </a:xfrm>
              </p:grpSpPr>
              <p:grpSp>
                <p:nvGrpSpPr>
                  <p:cNvPr id="250" name="Group 249"/>
                  <p:cNvGrpSpPr/>
                  <p:nvPr/>
                </p:nvGrpSpPr>
                <p:grpSpPr>
                  <a:xfrm>
                    <a:off x="3357481" y="4339082"/>
                    <a:ext cx="1574358" cy="912896"/>
                    <a:chOff x="3307744" y="4381167"/>
                    <a:chExt cx="1574358" cy="912896"/>
                  </a:xfrm>
                </p:grpSpPr>
                <p:sp>
                  <p:nvSpPr>
                    <p:cNvPr id="252" name="Rectangle 251"/>
                    <p:cNvSpPr/>
                    <p:nvPr/>
                  </p:nvSpPr>
                  <p:spPr>
                    <a:xfrm>
                      <a:off x="3788482" y="4636827"/>
                      <a:ext cx="193993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53" name="Elbow Connector 252"/>
                    <p:cNvCxnSpPr/>
                    <p:nvPr/>
                  </p:nvCxnSpPr>
                  <p:spPr>
                    <a:xfrm rot="5400000" flipH="1">
                      <a:off x="4068182" y="4253574"/>
                      <a:ext cx="41489" cy="1245659"/>
                    </a:xfrm>
                    <a:prstGeom prst="bentConnector3">
                      <a:avLst>
                        <a:gd name="adj1" fmla="val -800588"/>
                      </a:avLst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4" name="Oval 253"/>
                    <p:cNvSpPr/>
                    <p:nvPr/>
                  </p:nvSpPr>
                  <p:spPr>
                    <a:xfrm>
                      <a:off x="3372877" y="4634915"/>
                      <a:ext cx="186438" cy="220744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4184238" y="4636827"/>
                      <a:ext cx="193937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56" name="Rectangle 255"/>
                    <p:cNvSpPr/>
                    <p:nvPr/>
                  </p:nvSpPr>
                  <p:spPr>
                    <a:xfrm>
                      <a:off x="4579406" y="4420312"/>
                      <a:ext cx="264698" cy="476836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grpSp>
                  <p:nvGrpSpPr>
                    <p:cNvPr id="257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28762" y="4665765"/>
                      <a:ext cx="161835" cy="158165"/>
                      <a:chOff x="7239000" y="4549063"/>
                      <a:chExt cx="762000" cy="584138"/>
                    </a:xfrm>
                  </p:grpSpPr>
                  <p:sp>
                    <p:nvSpPr>
                      <p:cNvPr id="266" name="Oval 12"/>
                      <p:cNvSpPr/>
                      <p:nvPr/>
                    </p:nvSpPr>
                    <p:spPr>
                      <a:xfrm>
                        <a:off x="7366000" y="4657717"/>
                        <a:ext cx="527538" cy="461789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BBE0E3">
                              <a:shade val="51000"/>
                              <a:satMod val="130000"/>
                            </a:srgbClr>
                          </a:gs>
                          <a:gs pos="80000">
                            <a:srgbClr val="BBE0E3">
                              <a:shade val="93000"/>
                              <a:satMod val="130000"/>
                            </a:srgbClr>
                          </a:gs>
                          <a:gs pos="100000">
                            <a:srgbClr val="BBE0E3">
                              <a:shade val="94000"/>
                              <a:satMod val="13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cxnSp>
                    <p:nvCxnSpPr>
                      <p:cNvPr id="267" name="Straight Connector 13"/>
                      <p:cNvCxnSpPr/>
                      <p:nvPr/>
                    </p:nvCxnSpPr>
                    <p:spPr>
                      <a:xfrm rot="5400000">
                        <a:off x="7543026" y="4733944"/>
                        <a:ext cx="153947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rgbClr val="000000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</p:cxnSp>
                  <p:sp>
                    <p:nvSpPr>
                      <p:cNvPr id="268" name="Minus 14"/>
                      <p:cNvSpPr/>
                      <p:nvPr/>
                    </p:nvSpPr>
                    <p:spPr>
                      <a:xfrm rot="16200000">
                        <a:off x="7579716" y="4530610"/>
                        <a:ext cx="80571" cy="117475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69" name="Minus 15"/>
                      <p:cNvSpPr/>
                      <p:nvPr/>
                    </p:nvSpPr>
                    <p:spPr>
                      <a:xfrm>
                        <a:off x="7913688" y="4820990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0" name="Minus 16"/>
                      <p:cNvSpPr/>
                      <p:nvPr/>
                    </p:nvSpPr>
                    <p:spPr>
                      <a:xfrm>
                        <a:off x="7239000" y="4820990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1" name="Minus 17"/>
                      <p:cNvSpPr/>
                      <p:nvPr/>
                    </p:nvSpPr>
                    <p:spPr>
                      <a:xfrm rot="2264948">
                        <a:off x="7323138" y="4644021"/>
                        <a:ext cx="87312" cy="109346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2" name="Minus 18"/>
                      <p:cNvSpPr/>
                      <p:nvPr/>
                    </p:nvSpPr>
                    <p:spPr>
                      <a:xfrm rot="19067474">
                        <a:off x="7826375" y="4644021"/>
                        <a:ext cx="87313" cy="107908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3" name="Minus 19"/>
                      <p:cNvSpPr/>
                      <p:nvPr/>
                    </p:nvSpPr>
                    <p:spPr>
                      <a:xfrm rot="19189480">
                        <a:off x="7329488" y="5025294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4" name="Minus 20"/>
                      <p:cNvSpPr/>
                      <p:nvPr/>
                    </p:nvSpPr>
                    <p:spPr>
                      <a:xfrm rot="2517184">
                        <a:off x="7826375" y="5025294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258" name="Rectangle 257"/>
                    <p:cNvSpPr/>
                    <p:nvPr/>
                  </p:nvSpPr>
                  <p:spPr>
                    <a:xfrm>
                      <a:off x="3778877" y="4420310"/>
                      <a:ext cx="599297" cy="5997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59" name="Straight Arrow Connector 258"/>
                    <p:cNvCxnSpPr/>
                    <p:nvPr/>
                  </p:nvCxnSpPr>
                  <p:spPr>
                    <a:xfrm>
                      <a:off x="4280051" y="4480287"/>
                      <a:ext cx="1780" cy="15654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0" name="Straight Arrow Connector 259"/>
                    <p:cNvCxnSpPr/>
                    <p:nvPr/>
                  </p:nvCxnSpPr>
                  <p:spPr>
                    <a:xfrm>
                      <a:off x="3455581" y="4420310"/>
                      <a:ext cx="109" cy="183722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1" name="Straight Arrow Connector 260"/>
                    <p:cNvCxnSpPr/>
                    <p:nvPr/>
                  </p:nvCxnSpPr>
                  <p:spPr>
                    <a:xfrm>
                      <a:off x="3559315" y="4754734"/>
                      <a:ext cx="191466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Straight Arrow Connector 262"/>
                    <p:cNvCxnSpPr/>
                    <p:nvPr/>
                  </p:nvCxnSpPr>
                  <p:spPr>
                    <a:xfrm>
                      <a:off x="3992770" y="475473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" name="Straight Arrow Connector 263"/>
                    <p:cNvCxnSpPr/>
                    <p:nvPr/>
                  </p:nvCxnSpPr>
                  <p:spPr>
                    <a:xfrm>
                      <a:off x="4386603" y="475786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5" name="Rectangle 264"/>
                    <p:cNvSpPr/>
                    <p:nvPr/>
                  </p:nvSpPr>
                  <p:spPr>
                    <a:xfrm>
                      <a:off x="3307744" y="4381167"/>
                      <a:ext cx="1574358" cy="91289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sp>
                <p:nvSpPr>
                  <p:cNvPr id="251" name="Rectangle 250"/>
                  <p:cNvSpPr/>
                  <p:nvPr/>
                </p:nvSpPr>
                <p:spPr>
                  <a:xfrm>
                    <a:off x="4684013" y="4634587"/>
                    <a:ext cx="152551" cy="1460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cxnSp>
              <p:nvCxnSpPr>
                <p:cNvPr id="7" name="Elbow Connector 6"/>
                <p:cNvCxnSpPr>
                  <a:stCxn id="41" idx="0"/>
                  <a:endCxn id="50" idx="2"/>
                </p:cNvCxnSpPr>
                <p:nvPr/>
              </p:nvCxnSpPr>
              <p:spPr>
                <a:xfrm rot="5400000" flipH="1" flipV="1">
                  <a:off x="3069517" y="1419255"/>
                  <a:ext cx="2155055" cy="93642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Elbow Connector 11"/>
                <p:cNvCxnSpPr>
                  <a:endCxn id="46" idx="1"/>
                </p:cNvCxnSpPr>
                <p:nvPr/>
              </p:nvCxnSpPr>
              <p:spPr>
                <a:xfrm rot="16200000" flipH="1">
                  <a:off x="6820416" y="2515968"/>
                  <a:ext cx="2073472" cy="1319621"/>
                </a:xfrm>
                <a:prstGeom prst="bentConnector2">
                  <a:avLst/>
                </a:prstGeom>
                <a:ln>
                  <a:solidFill>
                    <a:schemeClr val="accent1">
                      <a:alpha val="53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Elbow Connector 17"/>
                <p:cNvCxnSpPr>
                  <a:stCxn id="50" idx="4"/>
                  <a:endCxn id="46" idx="0"/>
                </p:cNvCxnSpPr>
                <p:nvPr/>
              </p:nvCxnSpPr>
              <p:spPr>
                <a:xfrm>
                  <a:off x="7782264" y="809940"/>
                  <a:ext cx="1296937" cy="2166305"/>
                </a:xfrm>
                <a:prstGeom prst="bentConnector2">
                  <a:avLst/>
                </a:prstGeom>
                <a:ln>
                  <a:solidFill>
                    <a:schemeClr val="accent1">
                      <a:alpha val="53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Elbow Connector 3"/>
                <p:cNvCxnSpPr>
                  <a:endCxn id="41" idx="3"/>
                </p:cNvCxnSpPr>
                <p:nvPr/>
              </p:nvCxnSpPr>
              <p:spPr>
                <a:xfrm rot="5400000">
                  <a:off x="3775473" y="2604638"/>
                  <a:ext cx="2062222" cy="113103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5" name="Rectangle 274"/>
              <p:cNvSpPr/>
              <p:nvPr/>
            </p:nvSpPr>
            <p:spPr>
              <a:xfrm>
                <a:off x="-1127716" y="5284430"/>
                <a:ext cx="7612003" cy="4334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Light-weight Control</a:t>
                </a:r>
                <a:r>
                  <a:rPr lang="en-US" i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System: LCS (2)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with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Performance Hash Table: PHT (3)</a:t>
                </a:r>
                <a:endParaRPr lang="en-US" i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265" idx="2"/>
              </p:cNvCxnSpPr>
              <p:nvPr/>
            </p:nvCxnSpPr>
            <p:spPr>
              <a:xfrm flipH="1">
                <a:off x="-194992" y="4245799"/>
                <a:ext cx="4223" cy="114289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Rectangle 108"/>
            <p:cNvSpPr/>
            <p:nvPr/>
          </p:nvSpPr>
          <p:spPr>
            <a:xfrm>
              <a:off x="1749863" y="1832730"/>
              <a:ext cx="2189932" cy="3288836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987665" y="228600"/>
              <a:ext cx="1903492" cy="4881895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862470" y="-1122490"/>
            <a:ext cx="9505486" cy="6997502"/>
            <a:chOff x="2862470" y="-1122490"/>
            <a:chExt cx="9505486" cy="6997502"/>
          </a:xfrm>
        </p:grpSpPr>
        <p:sp>
          <p:nvSpPr>
            <p:cNvPr id="30" name="Rectangle 29"/>
            <p:cNvSpPr/>
            <p:nvPr/>
          </p:nvSpPr>
          <p:spPr>
            <a:xfrm>
              <a:off x="3675529" y="3064330"/>
              <a:ext cx="8283389" cy="261769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cmpd="thinThick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862470" y="-1122490"/>
              <a:ext cx="9505486" cy="6515376"/>
              <a:chOff x="2862470" y="-1122490"/>
              <a:chExt cx="9505486" cy="6515376"/>
            </a:xfrm>
          </p:grpSpPr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539721370"/>
                  </p:ext>
                </p:extLst>
              </p:nvPr>
            </p:nvGraphicFramePr>
            <p:xfrm>
              <a:off x="2862470" y="-1122490"/>
              <a:ext cx="6187746" cy="410112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3" name="Rectangle 2"/>
              <p:cNvSpPr/>
              <p:nvPr/>
            </p:nvSpPr>
            <p:spPr>
              <a:xfrm>
                <a:off x="3786036" y="3201371"/>
                <a:ext cx="1093257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0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1600" baseline="-25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= .01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883010" y="3201371"/>
                <a:ext cx="2953052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1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.2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.08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856392" y="3201371"/>
                <a:ext cx="1000927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2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.8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.6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858921" y="3201371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3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1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1</a:t>
                </a: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905094" y="4734435"/>
                <a:ext cx="5868231" cy="658451"/>
                <a:chOff x="3786558" y="4666703"/>
                <a:chExt cx="5868231" cy="65845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 rot="16200000">
                  <a:off x="6391448" y="2061813"/>
                  <a:ext cx="658451" cy="5868231"/>
                  <a:chOff x="2719754" y="3207239"/>
                  <a:chExt cx="914403" cy="5868231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2719755" y="3207239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2719757" y="3664439"/>
                    <a:ext cx="914400" cy="516999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2719756" y="4181441"/>
                    <a:ext cx="914400" cy="57779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2719757" y="4759240"/>
                    <a:ext cx="914400" cy="562223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719755" y="53242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2719755" y="57814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719755" y="62386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2719755" y="66958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2719754" y="7153074"/>
                    <a:ext cx="914400" cy="478067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2719756" y="7631140"/>
                    <a:ext cx="914401" cy="524263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2719757" y="8155401"/>
                    <a:ext cx="914400" cy="920069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3824655" y="4811264"/>
                  <a:ext cx="381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205655" y="4811264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0.1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802000" y="4811264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0.2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367382" y="4818048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0.3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878994" y="4824832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0.4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336193" y="4824832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0.5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793393" y="4811264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0.6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7268178" y="4824832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0.7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7732392" y="4835531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0.8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8138889" y="4824832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0.9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931680" y="4811264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1</a:t>
                  </a: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9548481" y="4872485"/>
                <a:ext cx="2215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Speedup Index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364284" y="3514083"/>
                <a:ext cx="30036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Configuration Array</a:t>
                </a: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3912210" y="2301090"/>
                <a:ext cx="0" cy="89778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4901286" y="2025992"/>
                <a:ext cx="3448" cy="106836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833552" y="827024"/>
                <a:ext cx="0" cy="239793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8831052" y="-199837"/>
                <a:ext cx="13938" cy="345019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905091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84957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7842389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8853256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8" idx="3"/>
              </p:cNvCxnSpPr>
              <p:nvPr/>
            </p:nvCxnSpPr>
            <p:spPr>
              <a:xfrm flipH="1" flipV="1">
                <a:off x="4133691" y="4115771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4614707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 flipV="1">
                <a:off x="5200496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 flipV="1">
                <a:off x="5729142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 flipV="1">
                <a:off x="6210158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H="1" flipV="1">
                <a:off x="6710219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 flipV="1">
                <a:off x="7143606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 flipV="1">
                <a:off x="7624622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 flipV="1">
                <a:off x="8096107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flipH="1" flipV="1">
                <a:off x="9329593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8567588" y="4134811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 rot="16200000">
              <a:off x="1824438" y="4173121"/>
              <a:ext cx="3003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charset="0"/>
                  <a:ea typeface="Times New Roman" charset="0"/>
                  <a:cs typeface="Times New Roman" charset="0"/>
                </a:rPr>
                <a:t>Performance Hash Table</a:t>
              </a:r>
              <a:endParaRPr lang="en-US" sz="2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6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81609" y="4138636"/>
            <a:ext cx="995623" cy="565934"/>
            <a:chOff x="3357481" y="4339082"/>
            <a:chExt cx="1574358" cy="912896"/>
          </a:xfrm>
        </p:grpSpPr>
        <p:grpSp>
          <p:nvGrpSpPr>
            <p:cNvPr id="5" name="Group 4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Elbow Connector 7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9406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2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20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21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2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49698" y="4138636"/>
            <a:ext cx="970363" cy="565934"/>
            <a:chOff x="3357481" y="4339082"/>
            <a:chExt cx="1574358" cy="912896"/>
          </a:xfrm>
        </p:grpSpPr>
        <p:grpSp>
          <p:nvGrpSpPr>
            <p:cNvPr id="30" name="Group 29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" name="Elbow Connector 32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79405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37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4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4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4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38" name="Rectangle 37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72452" y="1113463"/>
            <a:ext cx="2818435" cy="1812166"/>
            <a:chOff x="877265" y="3064634"/>
            <a:chExt cx="2818435" cy="1812166"/>
          </a:xfrm>
        </p:grpSpPr>
        <p:grpSp>
          <p:nvGrpSpPr>
            <p:cNvPr id="55" name="Group 54"/>
            <p:cNvGrpSpPr/>
            <p:nvPr/>
          </p:nvGrpSpPr>
          <p:grpSpPr>
            <a:xfrm>
              <a:off x="87726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1</a:t>
                  </a:r>
                  <a:endParaRPr lang="en-US" sz="140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72" name="Oval 7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62993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2</a:t>
                  </a:r>
                  <a:endParaRPr lang="en-US" sz="14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66" name="Oval 65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628900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N</a:t>
                  </a:r>
                  <a:endParaRPr lang="en-US" sz="1400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60" name="Oval 59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389496" y="3860091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024343" y="996146"/>
            <a:ext cx="2669653" cy="1838328"/>
            <a:chOff x="952500" y="3038472"/>
            <a:chExt cx="2669653" cy="1838328"/>
          </a:xfrm>
        </p:grpSpPr>
        <p:grpSp>
          <p:nvGrpSpPr>
            <p:cNvPr id="78" name="Group 77"/>
            <p:cNvGrpSpPr/>
            <p:nvPr/>
          </p:nvGrpSpPr>
          <p:grpSpPr>
            <a:xfrm>
              <a:off x="952500" y="3038472"/>
              <a:ext cx="1751635" cy="1838328"/>
              <a:chOff x="952500" y="3038472"/>
              <a:chExt cx="1751635" cy="1838328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952500" y="3038472"/>
                <a:ext cx="1751635" cy="1838328"/>
                <a:chOff x="952500" y="3038472"/>
                <a:chExt cx="1751635" cy="1838328"/>
              </a:xfrm>
            </p:grpSpPr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1637335" y="3038472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mtClean="0"/>
                    <a:t>Model</a:t>
                  </a:r>
                  <a:endParaRPr lang="en-US" sz="14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92" name="Oval 9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05170" y="3344346"/>
              <a:ext cx="918018" cy="1532454"/>
              <a:chOff x="952500" y="3344346"/>
              <a:chExt cx="918018" cy="1532454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52500" y="3344346"/>
                <a:ext cx="918018" cy="1532454"/>
                <a:chOff x="952500" y="3344346"/>
                <a:chExt cx="918018" cy="1532454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87" name="Oval 8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306449" y="3477695"/>
              <a:ext cx="1315704" cy="1399105"/>
              <a:chOff x="554814" y="3477695"/>
              <a:chExt cx="1315704" cy="139910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54814" y="3477695"/>
                <a:ext cx="1315704" cy="1399105"/>
                <a:chOff x="554814" y="3477695"/>
                <a:chExt cx="1315704" cy="1399105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>
                  <a:off x="554814" y="3477695"/>
                  <a:ext cx="840944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2377129" y="3868340"/>
              <a:ext cx="533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353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968940" y="1253925"/>
            <a:ext cx="2630187" cy="1733379"/>
            <a:chOff x="968940" y="1253925"/>
            <a:chExt cx="2630187" cy="1733379"/>
          </a:xfrm>
        </p:grpSpPr>
        <p:grpSp>
          <p:nvGrpSpPr>
            <p:cNvPr id="55" name="Group 54"/>
            <p:cNvGrpSpPr/>
            <p:nvPr/>
          </p:nvGrpSpPr>
          <p:grpSpPr>
            <a:xfrm>
              <a:off x="968940" y="1253925"/>
              <a:ext cx="956367" cy="1733379"/>
              <a:chOff x="761801" y="2999140"/>
              <a:chExt cx="1066800" cy="1950929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761801" y="2999140"/>
                <a:ext cx="1066800" cy="1950929"/>
                <a:chOff x="761801" y="2999140"/>
                <a:chExt cx="1066800" cy="1950929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141835" y="3344348"/>
                  <a:ext cx="304800" cy="30479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1288689" y="3649144"/>
                  <a:ext cx="5547" cy="576979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761801" y="2999140"/>
                  <a:ext cx="1066800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1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837036" y="4569024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1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72" name="Oval 71"/>
              <p:cNvSpPr/>
              <p:nvPr/>
            </p:nvSpPr>
            <p:spPr>
              <a:xfrm>
                <a:off x="1136289" y="4226123"/>
                <a:ext cx="304800" cy="30479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747207" y="1253925"/>
              <a:ext cx="956367" cy="1733377"/>
              <a:chOff x="877265" y="2999140"/>
              <a:chExt cx="1066800" cy="195092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77265" y="2999140"/>
                <a:ext cx="1066800" cy="1950927"/>
                <a:chOff x="877265" y="2999140"/>
                <a:chExt cx="1066800" cy="1950927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77265" y="2999140"/>
                  <a:ext cx="1066800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952500" y="4569022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66" name="Oval 65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642760" y="1253925"/>
              <a:ext cx="956367" cy="1733377"/>
              <a:chOff x="877265" y="2999140"/>
              <a:chExt cx="1066800" cy="19509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77265" y="2999140"/>
                <a:ext cx="1066800" cy="1950927"/>
                <a:chOff x="877265" y="2999140"/>
                <a:chExt cx="1066800" cy="1950927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877265" y="2999140"/>
                  <a:ext cx="1066800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N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952500" y="4569022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60" name="Oval 59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466799" y="2354814"/>
              <a:ext cx="95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- - - 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718768" y="1207873"/>
            <a:ext cx="2260550" cy="1698429"/>
            <a:chOff x="3718768" y="1207873"/>
            <a:chExt cx="2260550" cy="1698429"/>
          </a:xfrm>
        </p:grpSpPr>
        <p:grpSp>
          <p:nvGrpSpPr>
            <p:cNvPr id="78" name="Group 77"/>
            <p:cNvGrpSpPr/>
            <p:nvPr/>
          </p:nvGrpSpPr>
          <p:grpSpPr>
            <a:xfrm>
              <a:off x="3718768" y="1207873"/>
              <a:ext cx="1570308" cy="1698429"/>
              <a:chOff x="952500" y="3038472"/>
              <a:chExt cx="1751635" cy="1911597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952500" y="3038472"/>
                <a:ext cx="1751635" cy="1911597"/>
                <a:chOff x="952500" y="3038472"/>
                <a:chExt cx="1751635" cy="1911597"/>
              </a:xfrm>
            </p:grpSpPr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1637335" y="3038472"/>
                  <a:ext cx="1066800" cy="38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52500" y="4569023"/>
                  <a:ext cx="918018" cy="38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1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92" name="Oval 9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393523" y="1479637"/>
              <a:ext cx="822986" cy="1426663"/>
              <a:chOff x="952500" y="3344346"/>
              <a:chExt cx="918018" cy="1605722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52500" y="3344346"/>
                <a:ext cx="918018" cy="1605722"/>
                <a:chOff x="952500" y="3344346"/>
                <a:chExt cx="918018" cy="1605722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952500" y="4569023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87" name="Oval 8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4940018" y="1615044"/>
              <a:ext cx="1039300" cy="1283077"/>
              <a:chOff x="563135" y="3496746"/>
              <a:chExt cx="1159310" cy="144411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63135" y="3496746"/>
                <a:ext cx="1159310" cy="1444115"/>
                <a:chOff x="563135" y="3496746"/>
                <a:chExt cx="1159310" cy="1444115"/>
              </a:xfrm>
            </p:grpSpPr>
            <p:cxnSp>
              <p:nvCxnSpPr>
                <p:cNvPr id="84" name="Straight Arrow Connector 83"/>
                <p:cNvCxnSpPr>
                  <a:stCxn id="88" idx="6"/>
                </p:cNvCxnSpPr>
                <p:nvPr/>
              </p:nvCxnSpPr>
              <p:spPr>
                <a:xfrm>
                  <a:off x="563135" y="3496746"/>
                  <a:ext cx="681621" cy="72098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804427" y="4559815"/>
                  <a:ext cx="918018" cy="38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1100751" y="4217734"/>
                <a:ext cx="304800" cy="304799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4963835" y="2274386"/>
              <a:ext cx="95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latin typeface="Times New Roman" charset="0"/>
                  <a:ea typeface="Times New Roman" charset="0"/>
                  <a:cs typeface="Times New Roman" charset="0"/>
                </a:rPr>
                <a:t>- - - 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053434" y="416634"/>
            <a:ext cx="2188358" cy="2489668"/>
            <a:chOff x="6053434" y="416634"/>
            <a:chExt cx="2188358" cy="2489668"/>
          </a:xfrm>
        </p:grpSpPr>
        <p:grpSp>
          <p:nvGrpSpPr>
            <p:cNvPr id="96" name="Group 95"/>
            <p:cNvGrpSpPr/>
            <p:nvPr/>
          </p:nvGrpSpPr>
          <p:grpSpPr>
            <a:xfrm>
              <a:off x="6053434" y="1479639"/>
              <a:ext cx="2188358" cy="1426663"/>
              <a:chOff x="952500" y="3344346"/>
              <a:chExt cx="2441051" cy="1605722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952500" y="3344346"/>
                <a:ext cx="918018" cy="1605722"/>
                <a:chOff x="952500" y="3344346"/>
                <a:chExt cx="918018" cy="1605722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952500" y="3344346"/>
                  <a:ext cx="918018" cy="1605722"/>
                  <a:chOff x="952500" y="3344346"/>
                  <a:chExt cx="918018" cy="1605722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952500" y="4569022"/>
                    <a:ext cx="918018" cy="381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App 1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14" name="Oval 113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1705170" y="3344346"/>
                <a:ext cx="918018" cy="1605722"/>
                <a:chOff x="952500" y="3344346"/>
                <a:chExt cx="918018" cy="1605722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52500" y="3344346"/>
                  <a:ext cx="918018" cy="1605722"/>
                  <a:chOff x="952500" y="3344346"/>
                  <a:chExt cx="918018" cy="1605722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10" name="Straight Arrow Connector 109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952500" y="4569022"/>
                    <a:ext cx="918018" cy="381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App 2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08" name="Oval 107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2475533" y="3344346"/>
                <a:ext cx="918018" cy="1605722"/>
                <a:chOff x="723898" y="3344346"/>
                <a:chExt cx="918018" cy="160572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723898" y="3344346"/>
                  <a:ext cx="918018" cy="1605722"/>
                  <a:chOff x="723898" y="3344346"/>
                  <a:chExt cx="918018" cy="1605722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1028698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04" name="Straight Arrow Connector 103"/>
                  <p:cNvCxnSpPr/>
                  <p:nvPr/>
                </p:nvCxnSpPr>
                <p:spPr>
                  <a:xfrm flipH="1">
                    <a:off x="1175551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723898" y="4569022"/>
                    <a:ext cx="918018" cy="381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App N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02" name="Oval 101"/>
                <p:cNvSpPr/>
                <p:nvPr/>
              </p:nvSpPr>
              <p:spPr>
                <a:xfrm>
                  <a:off x="1023151" y="4226123"/>
                  <a:ext cx="304800" cy="304799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  <p:cxnSp>
          <p:nvCxnSpPr>
            <p:cNvPr id="119" name="Straight Arrow Connector 118"/>
            <p:cNvCxnSpPr/>
            <p:nvPr/>
          </p:nvCxnSpPr>
          <p:spPr>
            <a:xfrm flipH="1">
              <a:off x="6460653" y="824882"/>
              <a:ext cx="545591" cy="664969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003757" y="706403"/>
              <a:ext cx="273248" cy="27081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H="1">
              <a:off x="7135408" y="977213"/>
              <a:ext cx="4973" cy="51263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20" idx="6"/>
              <a:endCxn id="103" idx="0"/>
            </p:cNvCxnSpPr>
            <p:nvPr/>
          </p:nvCxnSpPr>
          <p:spPr>
            <a:xfrm>
              <a:off x="7277005" y="841808"/>
              <a:ext cx="551672" cy="637831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6489762" y="416634"/>
              <a:ext cx="1470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Mean/Variance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285425" y="2274386"/>
              <a:ext cx="95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- - - 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19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2707521" y="461846"/>
            <a:ext cx="5811507" cy="4817667"/>
            <a:chOff x="2707521" y="461846"/>
            <a:chExt cx="5811507" cy="4817667"/>
          </a:xfrm>
        </p:grpSpPr>
        <p:grpSp>
          <p:nvGrpSpPr>
            <p:cNvPr id="11" name="Group 10"/>
            <p:cNvGrpSpPr/>
            <p:nvPr/>
          </p:nvGrpSpPr>
          <p:grpSpPr>
            <a:xfrm>
              <a:off x="5032109" y="3195557"/>
              <a:ext cx="982929" cy="1968133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136" name="Rounded Rectangle 13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38" name="Rounded Rectangle 13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139" name="Straight Connector 138"/>
              <p:cNvCxnSpPr/>
              <p:nvPr/>
            </p:nvCxnSpPr>
            <p:spPr>
              <a:xfrm>
                <a:off x="2727750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707521" y="3197152"/>
              <a:ext cx="982929" cy="1968133"/>
              <a:chOff x="2510319" y="2640458"/>
              <a:chExt cx="503434" cy="1031630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7428109" y="3206107"/>
              <a:ext cx="982929" cy="1968133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128" name="Rounded Rectangle 127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 flipV="1">
              <a:off x="5305544" y="2647723"/>
              <a:ext cx="8985" cy="547835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prstDash val="solid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724908" y="2579546"/>
              <a:ext cx="19815" cy="616011"/>
            </a:xfrm>
            <a:prstGeom prst="straightConnector1">
              <a:avLst/>
            </a:prstGeom>
            <a:ln w="635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n 100"/>
            <p:cNvSpPr/>
            <p:nvPr/>
          </p:nvSpPr>
          <p:spPr>
            <a:xfrm>
              <a:off x="4582817" y="461846"/>
              <a:ext cx="1784298" cy="2185877"/>
            </a:xfrm>
            <a:prstGeom prst="can">
              <a:avLst>
                <a:gd name="adj" fmla="val 27383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030051" y="1022889"/>
              <a:ext cx="900779" cy="1022129"/>
              <a:chOff x="4718853" y="566023"/>
              <a:chExt cx="1873442" cy="2168977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4718853" y="1435868"/>
                <a:ext cx="1873442" cy="1299132"/>
                <a:chOff x="1251753" y="3344346"/>
                <a:chExt cx="1873442" cy="1299132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1251753" y="3344346"/>
                  <a:ext cx="310347" cy="1186576"/>
                  <a:chOff x="1251753" y="3344346"/>
                  <a:chExt cx="310347" cy="1186576"/>
                </a:xfrm>
              </p:grpSpPr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1257300" y="3344346"/>
                    <a:ext cx="304800" cy="881777"/>
                    <a:chOff x="1257300" y="3344346"/>
                    <a:chExt cx="304800" cy="881777"/>
                  </a:xfrm>
                </p:grpSpPr>
                <p:sp>
                  <p:nvSpPr>
                    <p:cNvPr id="125" name="Oval 124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126" name="Straight Arrow Connector 125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4" name="Oval 123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2004423" y="3344346"/>
                  <a:ext cx="310347" cy="1186576"/>
                  <a:chOff x="1251753" y="3344346"/>
                  <a:chExt cx="310347" cy="1186576"/>
                </a:xfrm>
              </p:grpSpPr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1257300" y="3344346"/>
                    <a:ext cx="304800" cy="881777"/>
                    <a:chOff x="1257300" y="3344346"/>
                    <a:chExt cx="304800" cy="881777"/>
                  </a:xfrm>
                </p:grpSpPr>
                <p:sp>
                  <p:nvSpPr>
                    <p:cNvPr id="120" name="Oval 119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121" name="Straight Arrow Connector 120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9" name="Oval 118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2814848" y="3344346"/>
                  <a:ext cx="310347" cy="1186576"/>
                  <a:chOff x="1063213" y="3344346"/>
                  <a:chExt cx="310347" cy="1186576"/>
                </a:xfrm>
              </p:grpSpPr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1068760" y="3344346"/>
                    <a:ext cx="304800" cy="881777"/>
                    <a:chOff x="1068760" y="3344346"/>
                    <a:chExt cx="304800" cy="881777"/>
                  </a:xfrm>
                </p:grpSpPr>
                <p:sp>
                  <p:nvSpPr>
                    <p:cNvPr id="115" name="Oval 114"/>
                    <p:cNvSpPr/>
                    <p:nvPr/>
                  </p:nvSpPr>
                  <p:spPr>
                    <a:xfrm>
                      <a:off x="106876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116" name="Straight Arrow Connector 115"/>
                    <p:cNvCxnSpPr/>
                    <p:nvPr/>
                  </p:nvCxnSpPr>
                  <p:spPr>
                    <a:xfrm flipH="1">
                      <a:off x="121561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4" name="Oval 113"/>
                  <p:cNvSpPr/>
                  <p:nvPr/>
                </p:nvSpPr>
                <p:spPr>
                  <a:xfrm>
                    <a:off x="106321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12" name="TextBox 111"/>
                <p:cNvSpPr txBox="1"/>
                <p:nvPr/>
              </p:nvSpPr>
              <p:spPr>
                <a:xfrm>
                  <a:off x="2103746" y="3794437"/>
                  <a:ext cx="547822" cy="8490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…</a:t>
                  </a:r>
                  <a:endParaRPr lang="en-US" sz="20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4886160" y="566023"/>
                <a:ext cx="1553735" cy="881777"/>
                <a:chOff x="4886160" y="566023"/>
                <a:chExt cx="1553735" cy="881777"/>
              </a:xfrm>
            </p:grpSpPr>
            <p:cxnSp>
              <p:nvCxnSpPr>
                <p:cNvPr id="105" name="Straight Arrow Connector 104"/>
                <p:cNvCxnSpPr/>
                <p:nvPr/>
              </p:nvCxnSpPr>
              <p:spPr>
                <a:xfrm flipH="1">
                  <a:off x="5638830" y="870822"/>
                  <a:ext cx="5547" cy="57697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/>
                <p:nvPr/>
              </p:nvCxnSpPr>
              <p:spPr>
                <a:xfrm flipH="1">
                  <a:off x="4886160" y="699372"/>
                  <a:ext cx="608591" cy="74842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5788456" y="699372"/>
                  <a:ext cx="651439" cy="736496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Oval 107"/>
                <p:cNvSpPr/>
                <p:nvPr/>
              </p:nvSpPr>
              <p:spPr>
                <a:xfrm>
                  <a:off x="5491977" y="566023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3947333" y="2010232"/>
              <a:ext cx="3018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smtClean="0">
                  <a:latin typeface="Times New Roman" charset="0"/>
                  <a:ea typeface="Times New Roman" charset="0"/>
                  <a:cs typeface="Times New Roman" charset="0"/>
                </a:rPr>
                <a:t>HBM</a:t>
              </a:r>
              <a:endParaRPr 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098716" y="4117218"/>
              <a:ext cx="847747" cy="465195"/>
              <a:chOff x="3357481" y="4339082"/>
              <a:chExt cx="1574358" cy="912896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80" name="Elbow Connector 79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Oval 80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84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92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93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94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5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6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7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8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9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00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85" name="Rectangle 84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Rectangle 90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495192" y="4126167"/>
              <a:ext cx="847747" cy="465195"/>
              <a:chOff x="3357481" y="4339082"/>
              <a:chExt cx="1574358" cy="912896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56" name="Elbow Connector 55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60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6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6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7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7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7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7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7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7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7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61" name="Rectangle 60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Rectangle 66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767769" y="4117212"/>
              <a:ext cx="869815" cy="465195"/>
              <a:chOff x="3357481" y="4339082"/>
              <a:chExt cx="1574358" cy="912896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32" name="Elbow Connector 3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Oval 3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3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4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4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4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5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5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5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37" name="Rectangle 3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cxnSp>
          <p:nvCxnSpPr>
            <p:cNvPr id="25" name="Elbow Connector 24"/>
            <p:cNvCxnSpPr>
              <a:stCxn id="132" idx="0"/>
              <a:endCxn id="101" idx="2"/>
            </p:cNvCxnSpPr>
            <p:nvPr/>
          </p:nvCxnSpPr>
          <p:spPr>
            <a:xfrm rot="5400000" flipH="1" flipV="1">
              <a:off x="3069718" y="1684054"/>
              <a:ext cx="1642367" cy="13838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endCxn id="48" idx="1"/>
            </p:cNvCxnSpPr>
            <p:nvPr/>
          </p:nvCxnSpPr>
          <p:spPr>
            <a:xfrm rot="16200000" flipH="1">
              <a:off x="6026114" y="2788180"/>
              <a:ext cx="1650477" cy="1153511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endCxn id="43" idx="3"/>
            </p:cNvCxnSpPr>
            <p:nvPr/>
          </p:nvCxnSpPr>
          <p:spPr>
            <a:xfrm rot="5400000">
              <a:off x="3266245" y="2909964"/>
              <a:ext cx="1811186" cy="10685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362018" y="2673494"/>
              <a:ext cx="649536" cy="33855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smtClean="0">
                  <a:latin typeface="Times New Roman" charset="0"/>
                  <a:ea typeface="Times New Roman" charset="0"/>
                  <a:cs typeface="Times New Roman" charset="0"/>
                </a:rPr>
                <a:t>PHT</a:t>
              </a:r>
              <a:endParaRPr lang="en-US" sz="1600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2936" y="3737542"/>
              <a:ext cx="852100" cy="345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LCS</a:t>
              </a:r>
              <a:endParaRPr lang="en-US" sz="1400" b="1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99028" y="3177807"/>
              <a:ext cx="1914270" cy="2101706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111554" y="529034"/>
              <a:ext cx="721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Times New Roman" charset="0"/>
                  <a:ea typeface="Times New Roman" charset="0"/>
                  <a:cs typeface="Times New Roman" charset="0"/>
                </a:rPr>
                <a:t>Server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44" name="Elbow Connector 143"/>
            <p:cNvCxnSpPr>
              <a:stCxn id="128" idx="0"/>
              <a:endCxn id="101" idx="4"/>
            </p:cNvCxnSpPr>
            <p:nvPr/>
          </p:nvCxnSpPr>
          <p:spPr>
            <a:xfrm rot="16200000" flipV="1">
              <a:off x="6317684" y="1604216"/>
              <a:ext cx="1651322" cy="155245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380292" y="1331090"/>
              <a:ext cx="2138736" cy="3939612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28914" y="2183799"/>
              <a:ext cx="1263121" cy="58477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Application samples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46" name="Rectangle 145"/>
          <p:cNvSpPr/>
          <p:nvPr/>
        </p:nvSpPr>
        <p:spPr>
          <a:xfrm>
            <a:off x="6267622" y="2538622"/>
            <a:ext cx="431936" cy="630374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3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6909</TotalTime>
  <Words>268</Words>
  <Application>Microsoft Macintosh PowerPoint</Application>
  <PresentationFormat>Widescreen</PresentationFormat>
  <Paragraphs>130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96</cp:revision>
  <dcterms:created xsi:type="dcterms:W3CDTF">2016-07-20T23:16:22Z</dcterms:created>
  <dcterms:modified xsi:type="dcterms:W3CDTF">2016-08-15T23:52:37Z</dcterms:modified>
</cp:coreProperties>
</file>