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729" autoAdjust="0"/>
  </p:normalViewPr>
  <p:slideViewPr>
    <p:cSldViewPr showGuides="1">
      <p:cViewPr varScale="1">
        <p:scale>
          <a:sx n="65" d="100"/>
          <a:sy n="65" d="100"/>
        </p:scale>
        <p:origin x="125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Lower Convex Hull</c:v>
                </c:pt>
              </c:strCache>
            </c:strRef>
          </c:tx>
          <c:spPr>
            <a:ln w="19050" cap="rnd">
              <a:solidFill>
                <a:schemeClr val="accent1">
                  <a:shade val="7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shade val="76000"/>
                </a:schemeClr>
              </a:solidFill>
              <a:ln w="9525">
                <a:solidFill>
                  <a:schemeClr val="accent1">
                    <a:shade val="76000"/>
                  </a:schemeClr>
                </a:solidFill>
              </a:ln>
              <a:effectLst/>
            </c:spPr>
          </c:marker>
          <c:xVal>
            <c:numRef>
              <c:f>Sheet1!$A$2:$A$60</c:f>
              <c:numCache>
                <c:formatCode>General</c:formatCode>
                <c:ptCount val="59"/>
                <c:pt idx="0">
                  <c:v>0</c:v>
                </c:pt>
                <c:pt idx="1">
                  <c:v>0.2</c:v>
                </c:pt>
                <c:pt idx="2">
                  <c:v>0.8</c:v>
                </c:pt>
                <c:pt idx="3">
                  <c:v>1</c:v>
                </c:pt>
                <c:pt idx="4">
                  <c:v>0.5</c:v>
                </c:pt>
                <c:pt idx="5">
                  <c:v>0.6772113320915033</c:v>
                </c:pt>
                <c:pt idx="6">
                  <c:v>0.67290902054268398</c:v>
                </c:pt>
                <c:pt idx="7">
                  <c:v>0.2859596385123368</c:v>
                </c:pt>
                <c:pt idx="8">
                  <c:v>0.71088394501022933</c:v>
                </c:pt>
                <c:pt idx="9">
                  <c:v>0.67485932581006081</c:v>
                </c:pt>
                <c:pt idx="10">
                  <c:v>0.40451374861621636</c:v>
                </c:pt>
                <c:pt idx="11">
                  <c:v>0.38624610198779152</c:v>
                </c:pt>
                <c:pt idx="12">
                  <c:v>0.43933044757381845</c:v>
                </c:pt>
                <c:pt idx="13">
                  <c:v>0.4707373870292248</c:v>
                </c:pt>
                <c:pt idx="14">
                  <c:v>0.43007746174589245</c:v>
                </c:pt>
                <c:pt idx="15">
                  <c:v>0.45789169332304247</c:v>
                </c:pt>
                <c:pt idx="16">
                  <c:v>0.72735290833425204</c:v>
                </c:pt>
                <c:pt idx="17">
                  <c:v>0.51502009878188115</c:v>
                </c:pt>
                <c:pt idx="18">
                  <c:v>0.71406912266140088</c:v>
                </c:pt>
                <c:pt idx="19">
                  <c:v>0.41024702712527461</c:v>
                </c:pt>
                <c:pt idx="20">
                  <c:v>0.23945471531027351</c:v>
                </c:pt>
                <c:pt idx="21">
                  <c:v>0.7553088896456619</c:v>
                </c:pt>
                <c:pt idx="22">
                  <c:v>0.44802675800176417</c:v>
                </c:pt>
                <c:pt idx="23">
                  <c:v>0.74695135306483018</c:v>
                </c:pt>
                <c:pt idx="24">
                  <c:v>0.32116122687684595</c:v>
                </c:pt>
                <c:pt idx="25">
                  <c:v>0.79242287091948826</c:v>
                </c:pt>
                <c:pt idx="26">
                  <c:v>0.24345526554224292</c:v>
                </c:pt>
                <c:pt idx="27">
                  <c:v>0.30612427652449015</c:v>
                </c:pt>
                <c:pt idx="28">
                  <c:v>0.55861960181599568</c:v>
                </c:pt>
                <c:pt idx="29">
                  <c:v>0.30145208816403651</c:v>
                </c:pt>
                <c:pt idx="30">
                  <c:v>0.37360927891333157</c:v>
                </c:pt>
                <c:pt idx="31">
                  <c:v>0.65366042039419803</c:v>
                </c:pt>
                <c:pt idx="32">
                  <c:v>0.38116932607607146</c:v>
                </c:pt>
                <c:pt idx="33">
                  <c:v>0.57744048836671968</c:v>
                </c:pt>
                <c:pt idx="34">
                  <c:v>0.11858538466911957</c:v>
                </c:pt>
                <c:pt idx="35">
                  <c:v>5.9183753484281447E-2</c:v>
                </c:pt>
                <c:pt idx="36">
                  <c:v>9.8108214064926383E-2</c:v>
                </c:pt>
                <c:pt idx="37">
                  <c:v>0.15095121044816839</c:v>
                </c:pt>
                <c:pt idx="38">
                  <c:v>0.12457402863403044</c:v>
                </c:pt>
                <c:pt idx="39">
                  <c:v>4.7177229147734147E-3</c:v>
                </c:pt>
                <c:pt idx="40">
                  <c:v>4.1616882744593325E-2</c:v>
                </c:pt>
                <c:pt idx="41">
                  <c:v>7.0956681571415327E-3</c:v>
                </c:pt>
                <c:pt idx="42">
                  <c:v>0.1506608002961381</c:v>
                </c:pt>
                <c:pt idx="43">
                  <c:v>0.12003307872131708</c:v>
                </c:pt>
                <c:pt idx="44">
                  <c:v>0.19700031735751505</c:v>
                </c:pt>
                <c:pt idx="45">
                  <c:v>0.19150009716221419</c:v>
                </c:pt>
                <c:pt idx="46">
                  <c:v>0.95926133630677146</c:v>
                </c:pt>
                <c:pt idx="47">
                  <c:v>0.96502856640484436</c:v>
                </c:pt>
                <c:pt idx="48">
                  <c:v>0.80020392553912989</c:v>
                </c:pt>
                <c:pt idx="49">
                  <c:v>0.96932705553609078</c:v>
                </c:pt>
                <c:pt idx="50">
                  <c:v>0.99888504692904245</c:v>
                </c:pt>
                <c:pt idx="51">
                  <c:v>0.9693862328460412</c:v>
                </c:pt>
                <c:pt idx="52">
                  <c:v>0.96399815944987077</c:v>
                </c:pt>
                <c:pt idx="53">
                  <c:v>0.95388714896007942</c:v>
                </c:pt>
                <c:pt idx="54">
                  <c:v>0.9961415336148931</c:v>
                </c:pt>
                <c:pt idx="55">
                  <c:v>0.89511692656887809</c:v>
                </c:pt>
                <c:pt idx="56">
                  <c:v>0.87399438819510789</c:v>
                </c:pt>
                <c:pt idx="57">
                  <c:v>0.98841745581495233</c:v>
                </c:pt>
                <c:pt idx="58">
                  <c:v>0.81044844572916608</c:v>
                </c:pt>
              </c:numCache>
            </c:numRef>
          </c:xVal>
          <c:yVal>
            <c:numRef>
              <c:f>Sheet1!$B$2:$B$60</c:f>
              <c:numCache>
                <c:formatCode>General</c:formatCode>
                <c:ptCount val="59"/>
                <c:pt idx="0">
                  <c:v>0.01</c:v>
                </c:pt>
                <c:pt idx="1">
                  <c:v>0.08</c:v>
                </c:pt>
                <c:pt idx="2">
                  <c:v>0.6</c:v>
                </c:pt>
                <c:pt idx="3">
                  <c:v>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Non-optimal configurations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accent1">
                    <a:tint val="77000"/>
                  </a:schemeClr>
                </a:solidFill>
              </a:ln>
              <a:effectLst/>
            </c:spPr>
          </c:marker>
          <c:xVal>
            <c:numRef>
              <c:f>Sheet1!$A$2:$A$60</c:f>
              <c:numCache>
                <c:formatCode>General</c:formatCode>
                <c:ptCount val="59"/>
                <c:pt idx="0">
                  <c:v>0</c:v>
                </c:pt>
                <c:pt idx="1">
                  <c:v>0.2</c:v>
                </c:pt>
                <c:pt idx="2">
                  <c:v>0.8</c:v>
                </c:pt>
                <c:pt idx="3">
                  <c:v>1</c:v>
                </c:pt>
                <c:pt idx="4">
                  <c:v>0.5</c:v>
                </c:pt>
                <c:pt idx="5">
                  <c:v>0.6772113320915033</c:v>
                </c:pt>
                <c:pt idx="6">
                  <c:v>0.67290902054268398</c:v>
                </c:pt>
                <c:pt idx="7">
                  <c:v>0.2859596385123368</c:v>
                </c:pt>
                <c:pt idx="8">
                  <c:v>0.71088394501022933</c:v>
                </c:pt>
                <c:pt idx="9">
                  <c:v>0.67485932581006081</c:v>
                </c:pt>
                <c:pt idx="10">
                  <c:v>0.40451374861621636</c:v>
                </c:pt>
                <c:pt idx="11">
                  <c:v>0.38624610198779152</c:v>
                </c:pt>
                <c:pt idx="12">
                  <c:v>0.43933044757381845</c:v>
                </c:pt>
                <c:pt idx="13">
                  <c:v>0.4707373870292248</c:v>
                </c:pt>
                <c:pt idx="14">
                  <c:v>0.43007746174589245</c:v>
                </c:pt>
                <c:pt idx="15">
                  <c:v>0.45789169332304247</c:v>
                </c:pt>
                <c:pt idx="16">
                  <c:v>0.72735290833425204</c:v>
                </c:pt>
                <c:pt idx="17">
                  <c:v>0.51502009878188115</c:v>
                </c:pt>
                <c:pt idx="18">
                  <c:v>0.71406912266140088</c:v>
                </c:pt>
                <c:pt idx="19">
                  <c:v>0.41024702712527461</c:v>
                </c:pt>
                <c:pt idx="20">
                  <c:v>0.23945471531027351</c:v>
                </c:pt>
                <c:pt idx="21">
                  <c:v>0.7553088896456619</c:v>
                </c:pt>
                <c:pt idx="22">
                  <c:v>0.44802675800176417</c:v>
                </c:pt>
                <c:pt idx="23">
                  <c:v>0.74695135306483018</c:v>
                </c:pt>
                <c:pt idx="24">
                  <c:v>0.32116122687684595</c:v>
                </c:pt>
                <c:pt idx="25">
                  <c:v>0.79242287091948826</c:v>
                </c:pt>
                <c:pt idx="26">
                  <c:v>0.24345526554224292</c:v>
                </c:pt>
                <c:pt idx="27">
                  <c:v>0.30612427652449015</c:v>
                </c:pt>
                <c:pt idx="28">
                  <c:v>0.55861960181599568</c:v>
                </c:pt>
                <c:pt idx="29">
                  <c:v>0.30145208816403651</c:v>
                </c:pt>
                <c:pt idx="30">
                  <c:v>0.37360927891333157</c:v>
                </c:pt>
                <c:pt idx="31">
                  <c:v>0.65366042039419803</c:v>
                </c:pt>
                <c:pt idx="32">
                  <c:v>0.38116932607607146</c:v>
                </c:pt>
                <c:pt idx="33">
                  <c:v>0.57744048836671968</c:v>
                </c:pt>
                <c:pt idx="34">
                  <c:v>0.11858538466911957</c:v>
                </c:pt>
                <c:pt idx="35">
                  <c:v>5.9183753484281447E-2</c:v>
                </c:pt>
                <c:pt idx="36">
                  <c:v>9.8108214064926383E-2</c:v>
                </c:pt>
                <c:pt idx="37">
                  <c:v>0.15095121044816839</c:v>
                </c:pt>
                <c:pt idx="38">
                  <c:v>0.12457402863403044</c:v>
                </c:pt>
                <c:pt idx="39">
                  <c:v>4.7177229147734147E-3</c:v>
                </c:pt>
                <c:pt idx="40">
                  <c:v>4.1616882744593325E-2</c:v>
                </c:pt>
                <c:pt idx="41">
                  <c:v>7.0956681571415327E-3</c:v>
                </c:pt>
                <c:pt idx="42">
                  <c:v>0.1506608002961381</c:v>
                </c:pt>
                <c:pt idx="43">
                  <c:v>0.12003307872131708</c:v>
                </c:pt>
                <c:pt idx="44">
                  <c:v>0.19700031735751505</c:v>
                </c:pt>
                <c:pt idx="45">
                  <c:v>0.19150009716221419</c:v>
                </c:pt>
                <c:pt idx="46">
                  <c:v>0.95926133630677146</c:v>
                </c:pt>
                <c:pt idx="47">
                  <c:v>0.96502856640484436</c:v>
                </c:pt>
                <c:pt idx="48">
                  <c:v>0.80020392553912989</c:v>
                </c:pt>
                <c:pt idx="49">
                  <c:v>0.96932705553609078</c:v>
                </c:pt>
                <c:pt idx="50">
                  <c:v>0.99888504692904245</c:v>
                </c:pt>
                <c:pt idx="51">
                  <c:v>0.9693862328460412</c:v>
                </c:pt>
                <c:pt idx="52">
                  <c:v>0.96399815944987077</c:v>
                </c:pt>
                <c:pt idx="53">
                  <c:v>0.95388714896007942</c:v>
                </c:pt>
                <c:pt idx="54">
                  <c:v>0.9961415336148931</c:v>
                </c:pt>
                <c:pt idx="55">
                  <c:v>0.89511692656887809</c:v>
                </c:pt>
                <c:pt idx="56">
                  <c:v>0.87399438819510789</c:v>
                </c:pt>
                <c:pt idx="57">
                  <c:v>0.98841745581495233</c:v>
                </c:pt>
                <c:pt idx="58">
                  <c:v>0.81044844572916608</c:v>
                </c:pt>
              </c:numCache>
            </c:numRef>
          </c:xVal>
          <c:yVal>
            <c:numRef>
              <c:f>Sheet1!$C$2:$C$60</c:f>
              <c:numCache>
                <c:formatCode>General</c:formatCode>
                <c:ptCount val="59"/>
                <c:pt idx="1">
                  <c:v>0.3</c:v>
                </c:pt>
                <c:pt idx="2">
                  <c:v>0.7</c:v>
                </c:pt>
                <c:pt idx="4">
                  <c:v>0.6</c:v>
                </c:pt>
                <c:pt idx="5">
                  <c:v>0.91912465833502366</c:v>
                </c:pt>
                <c:pt idx="6">
                  <c:v>0.90037124151318715</c:v>
                </c:pt>
                <c:pt idx="7">
                  <c:v>0.58181667162341921</c:v>
                </c:pt>
                <c:pt idx="8">
                  <c:v>0.85550042092266221</c:v>
                </c:pt>
                <c:pt idx="9">
                  <c:v>0.67814551174903914</c:v>
                </c:pt>
                <c:pt idx="10">
                  <c:v>0.62405760003619271</c:v>
                </c:pt>
                <c:pt idx="11">
                  <c:v>0.51356853840391792</c:v>
                </c:pt>
                <c:pt idx="12">
                  <c:v>0.76213476728435214</c:v>
                </c:pt>
                <c:pt idx="13">
                  <c:v>0.74742805315205019</c:v>
                </c:pt>
                <c:pt idx="14">
                  <c:v>0.55155515315958437</c:v>
                </c:pt>
                <c:pt idx="15">
                  <c:v>0.50668026911186947</c:v>
                </c:pt>
                <c:pt idx="16">
                  <c:v>1.0627360283935079</c:v>
                </c:pt>
                <c:pt idx="17">
                  <c:v>0.76012473032096495</c:v>
                </c:pt>
                <c:pt idx="18">
                  <c:v>1.0227253274798411</c:v>
                </c:pt>
                <c:pt idx="19">
                  <c:v>0.78848298189368338</c:v>
                </c:pt>
                <c:pt idx="20">
                  <c:v>0.44169234590807188</c:v>
                </c:pt>
                <c:pt idx="21">
                  <c:v>1.1763754400226913</c:v>
                </c:pt>
                <c:pt idx="22">
                  <c:v>0.88391056314231398</c:v>
                </c:pt>
                <c:pt idx="23">
                  <c:v>0.83019337489598932</c:v>
                </c:pt>
                <c:pt idx="24">
                  <c:v>0.54126413776806404</c:v>
                </c:pt>
                <c:pt idx="25">
                  <c:v>1.2844378044434033</c:v>
                </c:pt>
                <c:pt idx="26">
                  <c:v>0.34624298094547679</c:v>
                </c:pt>
                <c:pt idx="27">
                  <c:v>0.33662829375706982</c:v>
                </c:pt>
                <c:pt idx="28">
                  <c:v>0.81512090571106843</c:v>
                </c:pt>
                <c:pt idx="29">
                  <c:v>0.3713409868343836</c:v>
                </c:pt>
                <c:pt idx="30">
                  <c:v>0.38222017230138083</c:v>
                </c:pt>
                <c:pt idx="31">
                  <c:v>0.91357563352450333</c:v>
                </c:pt>
                <c:pt idx="32">
                  <c:v>0.5085581988407557</c:v>
                </c:pt>
                <c:pt idx="33">
                  <c:v>1.0302953392356249</c:v>
                </c:pt>
                <c:pt idx="34">
                  <c:v>0.29027776289083074</c:v>
                </c:pt>
                <c:pt idx="35">
                  <c:v>0.36335287833274377</c:v>
                </c:pt>
                <c:pt idx="36">
                  <c:v>0.43677954093520027</c:v>
                </c:pt>
                <c:pt idx="37">
                  <c:v>0.44866026654033242</c:v>
                </c:pt>
                <c:pt idx="38">
                  <c:v>0.57204996567129496</c:v>
                </c:pt>
                <c:pt idx="39">
                  <c:v>0.2803983601885871</c:v>
                </c:pt>
                <c:pt idx="40">
                  <c:v>0.46315524728722257</c:v>
                </c:pt>
                <c:pt idx="41">
                  <c:v>2.932681908282515E-2</c:v>
                </c:pt>
                <c:pt idx="42">
                  <c:v>0.25150714811636909</c:v>
                </c:pt>
                <c:pt idx="43">
                  <c:v>0.38486075992638008</c:v>
                </c:pt>
                <c:pt idx="44">
                  <c:v>0.33337991664103389</c:v>
                </c:pt>
                <c:pt idx="45">
                  <c:v>0.49251272669272539</c:v>
                </c:pt>
                <c:pt idx="46">
                  <c:v>1.1631063329745617</c:v>
                </c:pt>
                <c:pt idx="47">
                  <c:v>1.3144037683750898</c:v>
                </c:pt>
                <c:pt idx="48">
                  <c:v>0.81166167811439494</c:v>
                </c:pt>
                <c:pt idx="49">
                  <c:v>1.0101998794757794</c:v>
                </c:pt>
                <c:pt idx="50">
                  <c:v>1.2402656830371481</c:v>
                </c:pt>
                <c:pt idx="51">
                  <c:v>0.98190973260138181</c:v>
                </c:pt>
                <c:pt idx="52">
                  <c:v>1.1756516647713717</c:v>
                </c:pt>
                <c:pt idx="53">
                  <c:v>1.0545489223131035</c:v>
                </c:pt>
                <c:pt idx="54">
                  <c:v>1.0506519662366924</c:v>
                </c:pt>
                <c:pt idx="55">
                  <c:v>0.9033395187317893</c:v>
                </c:pt>
                <c:pt idx="56">
                  <c:v>0.94305087106305663</c:v>
                </c:pt>
                <c:pt idx="57">
                  <c:v>1.2841818605909245</c:v>
                </c:pt>
                <c:pt idx="58">
                  <c:v>1.17185491576717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9311616"/>
        <c:axId val="569305632"/>
      </c:scatterChart>
      <c:valAx>
        <c:axId val="569311616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Normalized Speedup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305632"/>
        <c:crosses val="autoZero"/>
        <c:crossBetween val="midCat"/>
      </c:valAx>
      <c:valAx>
        <c:axId val="56930563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Normalized Power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311616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6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3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1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4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5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3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3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6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7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6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6232-3CE1-4F6D-9EC9-586EB4A4174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6232-3CE1-4F6D-9EC9-586EB4A4174B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93B7-4C9F-477B-BBE7-5C66CDD6F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3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hank\AppData\Local\Microsoft\Windows\Temporary Internet Files\Content.IE5\2TQ3KDDO\1377498_smartphone_ic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25" y="4991100"/>
            <a:ext cx="13239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ank\AppData\Local\Microsoft\Windows\Temporary Internet Files\Content.IE5\SY65LMHF\ss4000e_big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0"/>
            <a:ext cx="3067050" cy="342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 rot="21034508">
            <a:off x="2329009" y="3681163"/>
            <a:ext cx="2295406" cy="1326447"/>
            <a:chOff x="2525924" y="3352800"/>
            <a:chExt cx="3223055" cy="1905000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2590799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3252786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19536214">
              <a:off x="2525924" y="3688812"/>
              <a:ext cx="2461718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 rot="19387787">
              <a:off x="3339462" y="3811199"/>
              <a:ext cx="2409517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 rot="18721010">
            <a:off x="3694652" y="3909989"/>
            <a:ext cx="2295406" cy="1326447"/>
            <a:chOff x="2525924" y="3352800"/>
            <a:chExt cx="3223055" cy="190500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2590799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3252786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19536214">
              <a:off x="2525924" y="3688812"/>
              <a:ext cx="2461718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 rot="19387787">
              <a:off x="3339462" y="3811199"/>
              <a:ext cx="2409517" cy="53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533400" y="3200400"/>
            <a:ext cx="2514600" cy="17907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195387" y="3352800"/>
            <a:ext cx="2309814" cy="1752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9536214">
            <a:off x="533400" y="3821978"/>
            <a:ext cx="177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microsamples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19387787">
            <a:off x="1320398" y="3899145"/>
            <a:ext cx="177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nergy models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 rot="15654071">
            <a:off x="5867399" y="3027530"/>
            <a:ext cx="2971801" cy="1905000"/>
            <a:chOff x="685800" y="3352800"/>
            <a:chExt cx="2971801" cy="1905000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685800" y="3352800"/>
              <a:ext cx="2514600" cy="17907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1347787" y="3505200"/>
              <a:ext cx="2309814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 rot="19536214">
              <a:off x="685800" y="3974378"/>
              <a:ext cx="1778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microsamples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 rot="19387787">
              <a:off x="1472798" y="4051545"/>
              <a:ext cx="1778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dirty="0" smtClean="0"/>
                <a:t>nergy models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459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402409" y="1371600"/>
            <a:ext cx="4074591" cy="3924301"/>
            <a:chOff x="2402409" y="1371600"/>
            <a:chExt cx="4074591" cy="3924301"/>
          </a:xfrm>
        </p:grpSpPr>
        <p:grpSp>
          <p:nvGrpSpPr>
            <p:cNvPr id="10" name="Group 9"/>
            <p:cNvGrpSpPr/>
            <p:nvPr/>
          </p:nvGrpSpPr>
          <p:grpSpPr>
            <a:xfrm>
              <a:off x="2590800" y="1649056"/>
              <a:ext cx="3886200" cy="636944"/>
              <a:chOff x="2209800" y="685800"/>
              <a:chExt cx="4724400" cy="1032140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3048000" y="1219199"/>
                <a:ext cx="1219200" cy="498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</a:t>
                </a:r>
                <a:endParaRPr lang="en-US" sz="1400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618318" y="1219201"/>
                <a:ext cx="1219200" cy="498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Yes</a:t>
                </a:r>
                <a:endParaRPr lang="en-US" sz="1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209800" y="685800"/>
                <a:ext cx="4724400" cy="598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Captures System Dynamics?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402409" y="1371600"/>
              <a:ext cx="569391" cy="3924301"/>
              <a:chOff x="1346436" y="1066799"/>
              <a:chExt cx="1290617" cy="4724400"/>
            </a:xfrm>
          </p:grpSpPr>
          <p:grpSp>
            <p:nvGrpSpPr>
              <p:cNvPr id="7" name="Group 6"/>
              <p:cNvGrpSpPr/>
              <p:nvPr/>
            </p:nvGrpSpPr>
            <p:grpSpPr>
              <a:xfrm rot="16200000">
                <a:off x="817317" y="3171368"/>
                <a:ext cx="2941843" cy="697629"/>
                <a:chOff x="3200398" y="1253621"/>
                <a:chExt cx="2941843" cy="697629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3200398" y="1253621"/>
                  <a:ext cx="1219200" cy="6976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No</a:t>
                  </a:r>
                  <a:endParaRPr lang="en-US" sz="1400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4923041" y="1253622"/>
                  <a:ext cx="1219200" cy="697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Yes</a:t>
                  </a:r>
                  <a:endParaRPr lang="en-US" sz="1400" dirty="0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 rot="16200000">
                <a:off x="-597188" y="3010423"/>
                <a:ext cx="4724400" cy="83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Handles Non-</a:t>
                </a:r>
                <a:r>
                  <a:rPr lang="en-US" dirty="0" err="1" smtClean="0"/>
                  <a:t>Linearities</a:t>
                </a:r>
                <a:r>
                  <a:rPr lang="en-US" dirty="0" smtClean="0"/>
                  <a:t>?</a:t>
                </a:r>
                <a:endParaRPr lang="en-US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048000" y="2247898"/>
              <a:ext cx="1371600" cy="1123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48000" y="3371849"/>
              <a:ext cx="1371600" cy="112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19600" y="2247898"/>
              <a:ext cx="1371600" cy="112395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19600" y="3371849"/>
              <a:ext cx="1371600" cy="1123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0400" y="3620869"/>
              <a:ext cx="9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Not Useful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2000" y="37454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Control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6600" y="26024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ML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95800" y="26670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CALOREE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793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685800" y="609600"/>
            <a:ext cx="3429000" cy="2362200"/>
            <a:chOff x="685800" y="609600"/>
            <a:chExt cx="3429000" cy="2362200"/>
          </a:xfrm>
        </p:grpSpPr>
        <p:sp>
          <p:nvSpPr>
            <p:cNvPr id="2" name="Oval 1"/>
            <p:cNvSpPr/>
            <p:nvPr/>
          </p:nvSpPr>
          <p:spPr>
            <a:xfrm>
              <a:off x="6858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6858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2" idx="4"/>
              <a:endCxn id="3" idx="0"/>
            </p:cNvCxnSpPr>
            <p:nvPr/>
          </p:nvCxnSpPr>
          <p:spPr>
            <a:xfrm>
              <a:off x="11430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7526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4"/>
            </p:cNvCxnSpPr>
            <p:nvPr/>
          </p:nvCxnSpPr>
          <p:spPr>
            <a:xfrm>
              <a:off x="22098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67000" y="1287959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2004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00400" y="2057400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4"/>
              <a:endCxn id="14" idx="0"/>
            </p:cNvCxnSpPr>
            <p:nvPr/>
          </p:nvCxnSpPr>
          <p:spPr>
            <a:xfrm>
              <a:off x="36576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85800" y="7620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1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52600" y="7620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2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00400" y="7252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N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858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17526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526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004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667000" y="3083169"/>
            <a:ext cx="3505200" cy="3767628"/>
            <a:chOff x="2667000" y="3083169"/>
            <a:chExt cx="3505200" cy="3767628"/>
          </a:xfrm>
        </p:grpSpPr>
        <p:sp>
          <p:nvSpPr>
            <p:cNvPr id="43" name="Oval 42"/>
            <p:cNvSpPr/>
            <p:nvPr/>
          </p:nvSpPr>
          <p:spPr>
            <a:xfrm>
              <a:off x="26670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3" idx="4"/>
            </p:cNvCxnSpPr>
            <p:nvPr/>
          </p:nvCxnSpPr>
          <p:spPr>
            <a:xfrm>
              <a:off x="31242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37338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4"/>
            </p:cNvCxnSpPr>
            <p:nvPr/>
          </p:nvCxnSpPr>
          <p:spPr>
            <a:xfrm>
              <a:off x="41910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648200" y="5174159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51816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50" idx="4"/>
            </p:cNvCxnSpPr>
            <p:nvPr/>
          </p:nvCxnSpPr>
          <p:spPr>
            <a:xfrm>
              <a:off x="56388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733800" y="3083169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>
              <a:stCxn id="53" idx="4"/>
              <a:endCxn id="43" idx="0"/>
            </p:cNvCxnSpPr>
            <p:nvPr/>
          </p:nvCxnSpPr>
          <p:spPr>
            <a:xfrm flipH="1">
              <a:off x="3124200" y="3997569"/>
              <a:ext cx="1066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4"/>
              <a:endCxn id="46" idx="0"/>
            </p:cNvCxnSpPr>
            <p:nvPr/>
          </p:nvCxnSpPr>
          <p:spPr>
            <a:xfrm>
              <a:off x="4191000" y="3997569"/>
              <a:ext cx="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3" idx="4"/>
              <a:endCxn id="50" idx="0"/>
            </p:cNvCxnSpPr>
            <p:nvPr/>
          </p:nvCxnSpPr>
          <p:spPr>
            <a:xfrm>
              <a:off x="4191000" y="3997569"/>
              <a:ext cx="1447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26670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670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37338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338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5257800" y="5936397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57800" y="608879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67000" y="46876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1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733800" y="46876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2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181600" y="4650938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N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05200" y="3200400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Mean,</a:t>
              </a:r>
            </a:p>
            <a:p>
              <a:pPr algn="ctr"/>
              <a:r>
                <a:rPr lang="en-US" dirty="0" smtClean="0"/>
                <a:t>Variance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029200" y="609600"/>
            <a:ext cx="3505200" cy="2362200"/>
            <a:chOff x="5029200" y="609600"/>
            <a:chExt cx="3505200" cy="2362200"/>
          </a:xfrm>
        </p:grpSpPr>
        <p:sp>
          <p:nvSpPr>
            <p:cNvPr id="29" name="Oval 28"/>
            <p:cNvSpPr/>
            <p:nvPr/>
          </p:nvSpPr>
          <p:spPr>
            <a:xfrm>
              <a:off x="6019800" y="6096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>
              <a:stCxn id="29" idx="4"/>
            </p:cNvCxnSpPr>
            <p:nvPr/>
          </p:nvCxnSpPr>
          <p:spPr>
            <a:xfrm flipH="1">
              <a:off x="5410200" y="1524000"/>
              <a:ext cx="1066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9" idx="4"/>
            </p:cNvCxnSpPr>
            <p:nvPr/>
          </p:nvCxnSpPr>
          <p:spPr>
            <a:xfrm>
              <a:off x="6477000" y="15240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934200" y="1912203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n-US" sz="4800" dirty="0"/>
            </a:p>
          </p:txBody>
        </p:sp>
        <p:cxnSp>
          <p:nvCxnSpPr>
            <p:cNvPr id="40" name="Straight Arrow Connector 39"/>
            <p:cNvCxnSpPr>
              <a:stCxn id="29" idx="4"/>
            </p:cNvCxnSpPr>
            <p:nvPr/>
          </p:nvCxnSpPr>
          <p:spPr>
            <a:xfrm>
              <a:off x="6477000" y="1524000"/>
              <a:ext cx="16002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50292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292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6019800" y="2057400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198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7620000" y="2057400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620000" y="22098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</a:t>
              </a:r>
            </a:p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019800" y="8498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Model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578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2590799"/>
            <a:ext cx="1828800" cy="974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81600" y="1981200"/>
            <a:ext cx="2362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5257800" y="2057400"/>
            <a:ext cx="974629" cy="678447"/>
            <a:chOff x="7239000" y="4549063"/>
            <a:chExt cx="762000" cy="584138"/>
          </a:xfrm>
        </p:grpSpPr>
        <p:sp>
          <p:nvSpPr>
            <p:cNvPr id="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6492971" y="2057400"/>
            <a:ext cx="974629" cy="678447"/>
            <a:chOff x="7239000" y="4549063"/>
            <a:chExt cx="762000" cy="584138"/>
          </a:xfrm>
        </p:grpSpPr>
        <p:sp>
          <p:nvSpPr>
            <p:cNvPr id="1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181600" y="2743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00800" y="2743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speeds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5295900" y="3124200"/>
            <a:ext cx="974629" cy="678447"/>
            <a:chOff x="7239000" y="4549063"/>
            <a:chExt cx="762000" cy="584138"/>
          </a:xfrm>
        </p:grpSpPr>
        <p:sp>
          <p:nvSpPr>
            <p:cNvPr id="2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2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6" name="Group 99"/>
          <p:cNvGrpSpPr>
            <a:grpSpLocks/>
          </p:cNvGrpSpPr>
          <p:nvPr/>
        </p:nvGrpSpPr>
        <p:grpSpPr bwMode="auto">
          <a:xfrm>
            <a:off x="6531071" y="3124200"/>
            <a:ext cx="974629" cy="678447"/>
            <a:chOff x="7239000" y="4549063"/>
            <a:chExt cx="762000" cy="584138"/>
          </a:xfrm>
        </p:grpSpPr>
        <p:sp>
          <p:nvSpPr>
            <p:cNvPr id="3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3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19700" y="38100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00800" y="3810000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speeds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181600" y="1066800"/>
            <a:ext cx="23798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2" idx="3"/>
            <a:endCxn id="3" idx="1"/>
          </p:cNvCxnSpPr>
          <p:nvPr/>
        </p:nvCxnSpPr>
        <p:spPr>
          <a:xfrm>
            <a:off x="4572000" y="3078079"/>
            <a:ext cx="609600" cy="80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8" idx="3"/>
            <a:endCxn id="55" idx="4"/>
          </p:cNvCxnSpPr>
          <p:nvPr/>
        </p:nvCxnSpPr>
        <p:spPr>
          <a:xfrm flipH="1">
            <a:off x="1828800" y="1524000"/>
            <a:ext cx="5732620" cy="1916030"/>
          </a:xfrm>
          <a:prstGeom prst="bentConnector4">
            <a:avLst>
              <a:gd name="adj1" fmla="val -3988"/>
              <a:gd name="adj2" fmla="val 159655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447800" y="2719941"/>
            <a:ext cx="762000" cy="720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-</a:t>
            </a:r>
            <a:endParaRPr lang="en-US" sz="5400" dirty="0"/>
          </a:p>
        </p:txBody>
      </p:sp>
      <p:cxnSp>
        <p:nvCxnSpPr>
          <p:cNvPr id="59" name="Straight Arrow Connector 58"/>
          <p:cNvCxnSpPr>
            <a:stCxn id="55" idx="6"/>
            <a:endCxn id="2" idx="1"/>
          </p:cNvCxnSpPr>
          <p:nvPr/>
        </p:nvCxnSpPr>
        <p:spPr>
          <a:xfrm flipV="1">
            <a:off x="2209800" y="3078079"/>
            <a:ext cx="533400" cy="19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895600" y="42672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 Feedback</a:t>
            </a:r>
            <a:endParaRPr lang="en-US" dirty="0"/>
          </a:p>
        </p:txBody>
      </p:sp>
      <p:cxnSp>
        <p:nvCxnSpPr>
          <p:cNvPr id="68" name="Straight Arrow Connector 67"/>
          <p:cNvCxnSpPr>
            <a:endCxn id="55" idx="2"/>
          </p:cNvCxnSpPr>
          <p:nvPr/>
        </p:nvCxnSpPr>
        <p:spPr>
          <a:xfrm flipV="1">
            <a:off x="685800" y="3079986"/>
            <a:ext cx="762000" cy="61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-152400" y="2743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</a:t>
            </a:r>
          </a:p>
          <a:p>
            <a:pPr algn="ctr"/>
            <a:r>
              <a:rPr lang="en-US" dirty="0" smtClean="0"/>
              <a:t>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4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4724399"/>
            <a:ext cx="1219200" cy="974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86500" y="3883223"/>
            <a:ext cx="2362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6362700" y="3962400"/>
            <a:ext cx="974629" cy="678447"/>
            <a:chOff x="7239000" y="4549063"/>
            <a:chExt cx="762000" cy="584138"/>
          </a:xfrm>
        </p:grpSpPr>
        <p:sp>
          <p:nvSpPr>
            <p:cNvPr id="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7597871" y="3962400"/>
            <a:ext cx="974629" cy="678447"/>
            <a:chOff x="7239000" y="4549063"/>
            <a:chExt cx="762000" cy="584138"/>
          </a:xfrm>
        </p:grpSpPr>
        <p:sp>
          <p:nvSpPr>
            <p:cNvPr id="15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16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286500" y="4648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05700" y="46482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big speeds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6" name="Group 99"/>
          <p:cNvGrpSpPr>
            <a:grpSpLocks/>
          </p:cNvGrpSpPr>
          <p:nvPr/>
        </p:nvGrpSpPr>
        <p:grpSpPr bwMode="auto">
          <a:xfrm>
            <a:off x="6400800" y="5029200"/>
            <a:ext cx="974629" cy="678447"/>
            <a:chOff x="7239000" y="4549063"/>
            <a:chExt cx="762000" cy="584138"/>
          </a:xfrm>
        </p:grpSpPr>
        <p:sp>
          <p:nvSpPr>
            <p:cNvPr id="2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2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6" name="Group 99"/>
          <p:cNvGrpSpPr>
            <a:grpSpLocks/>
          </p:cNvGrpSpPr>
          <p:nvPr/>
        </p:nvGrpSpPr>
        <p:grpSpPr bwMode="auto">
          <a:xfrm>
            <a:off x="7635971" y="5029200"/>
            <a:ext cx="974629" cy="678447"/>
            <a:chOff x="7239000" y="4549063"/>
            <a:chExt cx="762000" cy="584138"/>
          </a:xfrm>
        </p:grpSpPr>
        <p:sp>
          <p:nvSpPr>
            <p:cNvPr id="37" name="Oval 12"/>
            <p:cNvSpPr/>
            <p:nvPr/>
          </p:nvSpPr>
          <p:spPr>
            <a:xfrm>
              <a:off x="7366000" y="4657717"/>
              <a:ext cx="527538" cy="461789"/>
            </a:xfrm>
            <a:prstGeom prst="ellipse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38" name="Straight Connector 13"/>
            <p:cNvCxnSpPr/>
            <p:nvPr/>
          </p:nvCxnSpPr>
          <p:spPr>
            <a:xfrm rot="5400000">
              <a:off x="7543026" y="4733944"/>
              <a:ext cx="153947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9" name="Minus 14"/>
            <p:cNvSpPr/>
            <p:nvPr/>
          </p:nvSpPr>
          <p:spPr>
            <a:xfrm rot="16200000">
              <a:off x="7579716" y="4530610"/>
              <a:ext cx="80571" cy="117475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" name="Minus 15"/>
            <p:cNvSpPr/>
            <p:nvPr/>
          </p:nvSpPr>
          <p:spPr>
            <a:xfrm>
              <a:off x="7913688" y="4820990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Minus 16"/>
            <p:cNvSpPr/>
            <p:nvPr/>
          </p:nvSpPr>
          <p:spPr>
            <a:xfrm>
              <a:off x="7239000" y="4820990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" name="Minus 17"/>
            <p:cNvSpPr/>
            <p:nvPr/>
          </p:nvSpPr>
          <p:spPr>
            <a:xfrm rot="2264948">
              <a:off x="7323138" y="4644021"/>
              <a:ext cx="87312" cy="109346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" name="Minus 18"/>
            <p:cNvSpPr/>
            <p:nvPr/>
          </p:nvSpPr>
          <p:spPr>
            <a:xfrm rot="19067474">
              <a:off x="7826375" y="4644021"/>
              <a:ext cx="87313" cy="107908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Minus 19"/>
            <p:cNvSpPr/>
            <p:nvPr/>
          </p:nvSpPr>
          <p:spPr>
            <a:xfrm rot="19189480">
              <a:off x="7329488" y="5025294"/>
              <a:ext cx="87312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" name="Minus 20"/>
            <p:cNvSpPr/>
            <p:nvPr/>
          </p:nvSpPr>
          <p:spPr>
            <a:xfrm rot="2517184">
              <a:off x="7826375" y="5025294"/>
              <a:ext cx="87313" cy="107907"/>
            </a:xfrm>
            <a:prstGeom prst="mathMinus">
              <a:avLst/>
            </a:prstGeom>
            <a:solidFill>
              <a:srgbClr val="000000"/>
            </a:solidFill>
            <a:ln w="3175" cap="flat" cmpd="sng" algn="ctr">
              <a:solidFill>
                <a:srgbClr val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324600" y="571500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cores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505700" y="5715000"/>
            <a:ext cx="125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LITTLE speeds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286500" y="2971800"/>
            <a:ext cx="23798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2" idx="3"/>
            <a:endCxn id="63" idx="1"/>
          </p:cNvCxnSpPr>
          <p:nvPr/>
        </p:nvCxnSpPr>
        <p:spPr>
          <a:xfrm>
            <a:off x="3962400" y="5211679"/>
            <a:ext cx="53340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8" idx="3"/>
            <a:endCxn id="51" idx="4"/>
          </p:cNvCxnSpPr>
          <p:nvPr/>
        </p:nvCxnSpPr>
        <p:spPr>
          <a:xfrm flipH="1">
            <a:off x="1828800" y="3429000"/>
            <a:ext cx="6837520" cy="2144630"/>
          </a:xfrm>
          <a:prstGeom prst="bentConnector4">
            <a:avLst>
              <a:gd name="adj1" fmla="val -3343"/>
              <a:gd name="adj2" fmla="val 12989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447800" y="4853541"/>
            <a:ext cx="762000" cy="720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-</a:t>
            </a:r>
            <a:endParaRPr lang="en-US" sz="5400" dirty="0"/>
          </a:p>
        </p:txBody>
      </p:sp>
      <p:cxnSp>
        <p:nvCxnSpPr>
          <p:cNvPr id="52" name="Straight Arrow Connector 51"/>
          <p:cNvCxnSpPr>
            <a:stCxn id="51" idx="6"/>
            <a:endCxn id="2" idx="1"/>
          </p:cNvCxnSpPr>
          <p:nvPr/>
        </p:nvCxnSpPr>
        <p:spPr>
          <a:xfrm flipV="1">
            <a:off x="2209800" y="5211679"/>
            <a:ext cx="533400" cy="19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895600" y="58790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 Feedback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51" idx="2"/>
          </p:cNvCxnSpPr>
          <p:nvPr/>
        </p:nvCxnSpPr>
        <p:spPr>
          <a:xfrm flipV="1">
            <a:off x="685800" y="5213586"/>
            <a:ext cx="762000" cy="61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-152400" y="48768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Performance</a:t>
            </a:r>
          </a:p>
          <a:p>
            <a:pPr algn="ctr"/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495800" y="4724400"/>
            <a:ext cx="1219200" cy="9745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App-specific</a:t>
            </a:r>
          </a:p>
          <a:p>
            <a:pPr algn="ctr"/>
            <a:r>
              <a:rPr lang="en-US" dirty="0" smtClean="0"/>
              <a:t>Optimizer</a:t>
            </a:r>
          </a:p>
        </p:txBody>
      </p:sp>
      <p:cxnSp>
        <p:nvCxnSpPr>
          <p:cNvPr id="65" name="Straight Arrow Connector 64"/>
          <p:cNvCxnSpPr>
            <a:stCxn id="63" idx="3"/>
          </p:cNvCxnSpPr>
          <p:nvPr/>
        </p:nvCxnSpPr>
        <p:spPr>
          <a:xfrm flipV="1">
            <a:off x="5715000" y="5199965"/>
            <a:ext cx="571500" cy="117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304800" y="304800"/>
            <a:ext cx="3352800" cy="2907032"/>
            <a:chOff x="2667000" y="3083169"/>
            <a:chExt cx="3505200" cy="3767628"/>
          </a:xfrm>
        </p:grpSpPr>
        <p:sp>
          <p:nvSpPr>
            <p:cNvPr id="70" name="Oval 69"/>
            <p:cNvSpPr/>
            <p:nvPr/>
          </p:nvSpPr>
          <p:spPr>
            <a:xfrm>
              <a:off x="26670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1" name="Straight Arrow Connector 70"/>
            <p:cNvCxnSpPr>
              <a:stCxn id="70" idx="4"/>
            </p:cNvCxnSpPr>
            <p:nvPr/>
          </p:nvCxnSpPr>
          <p:spPr>
            <a:xfrm>
              <a:off x="31242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37338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3" name="Straight Arrow Connector 72"/>
            <p:cNvCxnSpPr>
              <a:stCxn id="72" idx="4"/>
            </p:cNvCxnSpPr>
            <p:nvPr/>
          </p:nvCxnSpPr>
          <p:spPr>
            <a:xfrm>
              <a:off x="41910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648200" y="5174161"/>
              <a:ext cx="1066800" cy="853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5181600" y="4495800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6" name="Straight Arrow Connector 75"/>
            <p:cNvCxnSpPr>
              <a:stCxn id="75" idx="4"/>
            </p:cNvCxnSpPr>
            <p:nvPr/>
          </p:nvCxnSpPr>
          <p:spPr>
            <a:xfrm>
              <a:off x="5638800" y="54102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3733800" y="3083169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8" name="Straight Arrow Connector 77"/>
            <p:cNvCxnSpPr>
              <a:stCxn id="77" idx="4"/>
              <a:endCxn id="70" idx="0"/>
            </p:cNvCxnSpPr>
            <p:nvPr/>
          </p:nvCxnSpPr>
          <p:spPr>
            <a:xfrm flipH="1">
              <a:off x="3124200" y="3997569"/>
              <a:ext cx="1066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7" idx="4"/>
              <a:endCxn id="72" idx="0"/>
            </p:cNvCxnSpPr>
            <p:nvPr/>
          </p:nvCxnSpPr>
          <p:spPr>
            <a:xfrm>
              <a:off x="4191000" y="3997569"/>
              <a:ext cx="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7" idx="4"/>
              <a:endCxn id="75" idx="0"/>
            </p:cNvCxnSpPr>
            <p:nvPr/>
          </p:nvCxnSpPr>
          <p:spPr>
            <a:xfrm>
              <a:off x="4191000" y="3997569"/>
              <a:ext cx="1447800" cy="49823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26670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667000" y="6088797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3733800" y="5936397"/>
              <a:ext cx="914400" cy="914400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733800" y="6088797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App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5" name="Oval 84"/>
            <p:cNvSpPr/>
            <p:nvPr/>
          </p:nvSpPr>
          <p:spPr>
            <a:xfrm>
              <a:off x="5257800" y="5936397"/>
              <a:ext cx="914400" cy="9144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257800" y="6088797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App</a:t>
              </a:r>
            </a:p>
            <a:p>
              <a:pPr algn="ctr"/>
              <a:r>
                <a:rPr lang="en-US" sz="1200" dirty="0" smtClean="0"/>
                <a:t>N</a:t>
              </a:r>
              <a:endParaRPr lang="en-US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667000" y="4687669"/>
              <a:ext cx="914399" cy="365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Model 1</a:t>
              </a:r>
              <a:endParaRPr lang="en-US" sz="12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33800" y="4687669"/>
              <a:ext cx="914399" cy="365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Model 2</a:t>
              </a:r>
              <a:endParaRPr lang="en-US" sz="12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181600" y="4650938"/>
              <a:ext cx="914399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Model N</a:t>
              </a:r>
              <a:endParaRPr lang="en-US" sz="12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505201" y="3200400"/>
              <a:ext cx="1447800" cy="60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Mean,</a:t>
              </a:r>
            </a:p>
            <a:p>
              <a:pPr algn="ctr"/>
              <a:r>
                <a:rPr lang="en-US" sz="1200" dirty="0" smtClean="0"/>
                <a:t>Variance</a:t>
              </a:r>
              <a:endParaRPr lang="en-US" sz="1200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267200" y="3364702"/>
            <a:ext cx="1619250" cy="978698"/>
            <a:chOff x="4229100" y="2627105"/>
            <a:chExt cx="1619250" cy="978698"/>
          </a:xfrm>
        </p:grpSpPr>
        <p:sp>
          <p:nvSpPr>
            <p:cNvPr id="61" name="Rectangle 60"/>
            <p:cNvSpPr/>
            <p:nvPr/>
          </p:nvSpPr>
          <p:spPr>
            <a:xfrm>
              <a:off x="4229100" y="2627105"/>
              <a:ext cx="1485900" cy="9786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10100" y="2627105"/>
              <a:ext cx="1238250" cy="97869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229100" y="2658070"/>
              <a:ext cx="16192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Performance </a:t>
              </a:r>
            </a:p>
            <a:p>
              <a:pPr algn="ctr"/>
              <a:r>
                <a:rPr lang="en-US" dirty="0" smtClean="0"/>
                <a:t>Hash</a:t>
              </a:r>
            </a:p>
            <a:p>
              <a:pPr algn="ctr"/>
              <a:r>
                <a:rPr lang="en-US" dirty="0" smtClean="0"/>
                <a:t>Table</a:t>
              </a:r>
            </a:p>
          </p:txBody>
        </p:sp>
      </p:grpSp>
      <p:cxnSp>
        <p:nvCxnSpPr>
          <p:cNvPr id="64" name="Straight Arrow Connector 63"/>
          <p:cNvCxnSpPr>
            <a:stCxn id="95" idx="2"/>
            <a:endCxn id="63" idx="0"/>
          </p:cNvCxnSpPr>
          <p:nvPr/>
        </p:nvCxnSpPr>
        <p:spPr>
          <a:xfrm>
            <a:off x="5076825" y="4318997"/>
            <a:ext cx="28575" cy="4054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228600" y="228600"/>
            <a:ext cx="3505200" cy="31242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Elbow Connector 110"/>
          <p:cNvCxnSpPr>
            <a:stCxn id="48" idx="0"/>
            <a:endCxn id="86" idx="3"/>
          </p:cNvCxnSpPr>
          <p:nvPr/>
        </p:nvCxnSpPr>
        <p:spPr>
          <a:xfrm rot="16200000" flipV="1">
            <a:off x="5510642" y="1006032"/>
            <a:ext cx="112727" cy="381881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75" idx="6"/>
          </p:cNvCxnSpPr>
          <p:nvPr/>
        </p:nvCxnSpPr>
        <p:spPr>
          <a:xfrm>
            <a:off x="3584713" y="1747527"/>
            <a:ext cx="1520687" cy="161717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038600" y="2506298"/>
            <a:ext cx="0" cy="130370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038600" y="2506298"/>
            <a:ext cx="4953000" cy="555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8991600" y="2511856"/>
            <a:ext cx="0" cy="396514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0" y="6477000"/>
            <a:ext cx="89916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0" y="3810000"/>
            <a:ext cx="40386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0" y="3810000"/>
            <a:ext cx="0" cy="266700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286000" y="258337"/>
            <a:ext cx="1462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Server, </a:t>
            </a:r>
          </a:p>
          <a:p>
            <a:pPr algn="ctr"/>
            <a:r>
              <a:rPr lang="en-US" dirty="0" smtClean="0"/>
              <a:t>Running HBM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1149" y="3886200"/>
            <a:ext cx="39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Mobile Device, </a:t>
            </a:r>
          </a:p>
          <a:p>
            <a:pPr algn="ctr"/>
            <a:r>
              <a:rPr lang="en-US" dirty="0" smtClean="0"/>
              <a:t>Running Lightweight </a:t>
            </a:r>
            <a:r>
              <a:rPr lang="en-US" smtClean="0"/>
              <a:t>Control System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487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727018095"/>
              </p:ext>
            </p:extLst>
          </p:nvPr>
        </p:nvGraphicFramePr>
        <p:xfrm>
          <a:off x="1524000" y="1359877"/>
          <a:ext cx="6096000" cy="4101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870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86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0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pc = .01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530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1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.2</a:t>
            </a:r>
          </a:p>
          <a:p>
            <a:r>
              <a:rPr lang="en-US" dirty="0" smtClean="0"/>
              <a:t>pc = .08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674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2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.8</a:t>
            </a:r>
          </a:p>
          <a:p>
            <a:r>
              <a:rPr lang="en-US" dirty="0" smtClean="0"/>
              <a:t>pc = .6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81800" y="3505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 = 3</a:t>
            </a:r>
          </a:p>
          <a:p>
            <a:r>
              <a:rPr lang="en-US" dirty="0" err="1" smtClean="0"/>
              <a:t>sc</a:t>
            </a:r>
            <a:r>
              <a:rPr lang="en-US" dirty="0" smtClean="0"/>
              <a:t> = 1</a:t>
            </a:r>
          </a:p>
          <a:p>
            <a:r>
              <a:rPr lang="en-US" dirty="0" smtClean="0"/>
              <a:t>pc =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1295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0" y="1752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2209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0" y="2667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0" y="31242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3581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40386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0" y="44958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6000" y="49530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54102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86000" y="5867400"/>
            <a:ext cx="9144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4600" y="138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4600" y="182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14600" y="2297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14600" y="2754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14600" y="3212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14600" y="3669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14600" y="4126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514600" y="4583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14600" y="5040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0.8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14600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0.9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38400" y="5955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0" name="Curved Connector 29"/>
          <p:cNvCxnSpPr>
            <a:stCxn id="17" idx="3"/>
            <a:endCxn id="5" idx="2"/>
          </p:cNvCxnSpPr>
          <p:nvPr/>
        </p:nvCxnSpPr>
        <p:spPr>
          <a:xfrm flipV="1">
            <a:off x="3200400" y="4419600"/>
            <a:ext cx="4038600" cy="16764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6" idx="3"/>
            <a:endCxn id="4" idx="2"/>
          </p:cNvCxnSpPr>
          <p:nvPr/>
        </p:nvCxnSpPr>
        <p:spPr>
          <a:xfrm flipV="1">
            <a:off x="3200400" y="4419600"/>
            <a:ext cx="3124200" cy="1219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5" idx="3"/>
            <a:endCxn id="4" idx="2"/>
          </p:cNvCxnSpPr>
          <p:nvPr/>
        </p:nvCxnSpPr>
        <p:spPr>
          <a:xfrm flipV="1">
            <a:off x="3200400" y="4419600"/>
            <a:ext cx="3124200" cy="762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4" idx="3"/>
            <a:endCxn id="3" idx="2"/>
          </p:cNvCxnSpPr>
          <p:nvPr/>
        </p:nvCxnSpPr>
        <p:spPr>
          <a:xfrm flipV="1">
            <a:off x="3200400" y="4419600"/>
            <a:ext cx="2209800" cy="304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3" idx="3"/>
            <a:endCxn id="3" idx="2"/>
          </p:cNvCxnSpPr>
          <p:nvPr/>
        </p:nvCxnSpPr>
        <p:spPr>
          <a:xfrm>
            <a:off x="3200400" y="4267200"/>
            <a:ext cx="2209800" cy="152400"/>
          </a:xfrm>
          <a:prstGeom prst="curvedConnector4">
            <a:avLst>
              <a:gd name="adj1" fmla="val 39655"/>
              <a:gd name="adj2" fmla="val 2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2" idx="3"/>
            <a:endCxn id="3" idx="0"/>
          </p:cNvCxnSpPr>
          <p:nvPr/>
        </p:nvCxnSpPr>
        <p:spPr>
          <a:xfrm flipV="1">
            <a:off x="3200400" y="3505200"/>
            <a:ext cx="2209800" cy="304800"/>
          </a:xfrm>
          <a:prstGeom prst="curvedConnector4">
            <a:avLst>
              <a:gd name="adj1" fmla="val 39655"/>
              <a:gd name="adj2" fmla="val 175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11" idx="3"/>
            <a:endCxn id="3" idx="0"/>
          </p:cNvCxnSpPr>
          <p:nvPr/>
        </p:nvCxnSpPr>
        <p:spPr>
          <a:xfrm>
            <a:off x="3200400" y="3352800"/>
            <a:ext cx="2209800" cy="1524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10" idx="3"/>
            <a:endCxn id="3" idx="0"/>
          </p:cNvCxnSpPr>
          <p:nvPr/>
        </p:nvCxnSpPr>
        <p:spPr>
          <a:xfrm>
            <a:off x="3200400" y="2895600"/>
            <a:ext cx="2209800" cy="6096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9" idx="3"/>
            <a:endCxn id="3" idx="0"/>
          </p:cNvCxnSpPr>
          <p:nvPr/>
        </p:nvCxnSpPr>
        <p:spPr>
          <a:xfrm>
            <a:off x="3200400" y="2438400"/>
            <a:ext cx="2209800" cy="10668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8" idx="3"/>
            <a:endCxn id="2" idx="0"/>
          </p:cNvCxnSpPr>
          <p:nvPr/>
        </p:nvCxnSpPr>
        <p:spPr>
          <a:xfrm>
            <a:off x="3200400" y="1981200"/>
            <a:ext cx="1295400" cy="1524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7" idx="3"/>
            <a:endCxn id="2" idx="0"/>
          </p:cNvCxnSpPr>
          <p:nvPr/>
        </p:nvCxnSpPr>
        <p:spPr>
          <a:xfrm>
            <a:off x="3200400" y="1524000"/>
            <a:ext cx="1295400" cy="1981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43000" y="35446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Speedup Index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715000" y="28956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Configuration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7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4447</TotalTime>
  <Words>189</Words>
  <Application>Microsoft Office PowerPoint</Application>
  <PresentationFormat>On-screen Show (4:3)</PresentationFormat>
  <Paragraphs>118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hank</dc:creator>
  <cp:lastModifiedBy>hank</cp:lastModifiedBy>
  <cp:revision>26</cp:revision>
  <dcterms:created xsi:type="dcterms:W3CDTF">2016-07-14T22:16:40Z</dcterms:created>
  <dcterms:modified xsi:type="dcterms:W3CDTF">2016-08-11T00:21:47Z</dcterms:modified>
</cp:coreProperties>
</file>