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r-Latn-R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769130D-A078-4E16-860C-7F0FB75EC41E}" type="datetimeFigureOut">
              <a:rPr lang="sr-Latn-RS" smtClean="0"/>
              <a:t>14.9.2022.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r-Latn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37CC258-2610-4B6C-A345-65B85D357010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b="1" dirty="0"/>
              <a:t>Implementacija sistema za steganografiju slika JPEG formata korišćenjem DCT-a</a:t>
            </a:r>
            <a:r>
              <a:rPr lang="en-US" dirty="0"/>
              <a:t/>
            </a:r>
            <a:br>
              <a:rPr lang="en-US" dirty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3048000"/>
          </a:xfrm>
        </p:spPr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Digitalna</a:t>
            </a:r>
            <a:r>
              <a:rPr lang="en-US" dirty="0" smtClean="0"/>
              <a:t> </a:t>
            </a:r>
            <a:r>
              <a:rPr lang="en-US" dirty="0" err="1" smtClean="0"/>
              <a:t>forenzika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sz="2000" dirty="0" err="1" smtClean="0"/>
              <a:t>Profesor</a:t>
            </a:r>
            <a:r>
              <a:rPr lang="en-US" sz="2000" dirty="0" smtClean="0"/>
              <a:t>:						Student:</a:t>
            </a:r>
          </a:p>
          <a:p>
            <a:r>
              <a:rPr lang="en-US" sz="2000" dirty="0" err="1"/>
              <a:t>d</a:t>
            </a:r>
            <a:r>
              <a:rPr lang="en-US" sz="2000" dirty="0" err="1" smtClean="0"/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Bratislav</a:t>
            </a:r>
            <a:r>
              <a:rPr lang="en-US" sz="2000" dirty="0" smtClean="0"/>
              <a:t> </a:t>
            </a:r>
            <a:r>
              <a:rPr lang="en-US" sz="2000" dirty="0" err="1" smtClean="0"/>
              <a:t>Predić</a:t>
            </a:r>
            <a:r>
              <a:rPr lang="en-US" sz="2000" dirty="0" smtClean="0"/>
              <a:t>					Nikola </a:t>
            </a:r>
            <a:r>
              <a:rPr lang="en-US" sz="2000" dirty="0" err="1" smtClean="0"/>
              <a:t>Mitić</a:t>
            </a:r>
            <a:r>
              <a:rPr lang="en-US" sz="2000" dirty="0" smtClean="0"/>
              <a:t> 1433</a:t>
            </a:r>
            <a:endParaRPr lang="sr-Latn-RS" sz="2000" dirty="0"/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09" y="145472"/>
            <a:ext cx="1295400" cy="120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73" y="145472"/>
            <a:ext cx="1201882" cy="12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steganoanalize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r-Latn-RS" dirty="0"/>
              <a:t>Tehnike nadziranog učenja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dirty="0"/>
              <a:t>Tehnike slepe identifikacije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dirty="0"/>
              <a:t>Tehnike statističke analize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sr-Latn-RS" dirty="0"/>
              <a:t>Hibridne tehnike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3132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JPEG (</a:t>
            </a:r>
            <a:r>
              <a:rPr lang="sr-Latn-RS" dirty="0"/>
              <a:t>Joint Photographic Ekperts </a:t>
            </a:r>
            <a:r>
              <a:rPr lang="sr-Latn-RS" dirty="0" smtClean="0"/>
              <a:t>Group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N</a:t>
            </a:r>
            <a:r>
              <a:rPr lang="sr-Latn-RS" sz="1600" dirty="0" smtClean="0"/>
              <a:t>ajpoznatiji </a:t>
            </a:r>
            <a:r>
              <a:rPr lang="sr-Latn-RS" sz="1600" dirty="0"/>
              <a:t>i najčešće korišćeni format </a:t>
            </a:r>
            <a:r>
              <a:rPr lang="sr-Latn-RS" sz="1600" dirty="0" smtClean="0"/>
              <a:t>slike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Koristi 3 bajta za svaku boju, ali kao osnovni elemenat nije jedan piksel nego grupa od 8*8 </a:t>
            </a:r>
            <a:r>
              <a:rPr lang="sr-Latn-RS" sz="1600" dirty="0" smtClean="0"/>
              <a:t>piksela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Posebna pogodnost ovog formata je da omogućava kompresovanje veličine </a:t>
            </a:r>
            <a:r>
              <a:rPr lang="sr-Latn-RS" sz="1600" dirty="0" smtClean="0"/>
              <a:t>fajla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JPEG spada među </a:t>
            </a:r>
            <a:r>
              <a:rPr lang="sr-Latn-RS" sz="1600" dirty="0" smtClean="0"/>
              <a:t>formate </a:t>
            </a:r>
            <a:r>
              <a:rPr lang="sr-Latn-RS" sz="1600" dirty="0"/>
              <a:t>koji koriste kompresiju sa gubicima (lossy compression</a:t>
            </a:r>
            <a:r>
              <a:rPr lang="sr-Latn-RS" sz="1600" dirty="0" smtClean="0"/>
              <a:t>)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Ova vrsta kompresije generalno ima za cilj uštedu memorije koju postiže preko algoritma za odbacivanja određene količine </a:t>
            </a:r>
            <a:r>
              <a:rPr lang="sr-Latn-RS" sz="1600" dirty="0" smtClean="0"/>
              <a:t>podataka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JPEG je format koji se veoma dobro pokazuje u slučaju fotografija koje su bogate detaljima, dok se prilično loše snalazi sa oštrim geometrijskim </a:t>
            </a:r>
            <a:r>
              <a:rPr lang="sr-Latn-RS" sz="1600" dirty="0" smtClean="0"/>
              <a:t>ivicama</a:t>
            </a:r>
            <a:r>
              <a:rPr lang="en-US" sz="1600" dirty="0" smtClean="0"/>
              <a:t>;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27859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Stegodetect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smtClean="0"/>
              <a:t>P</a:t>
            </a:r>
            <a:r>
              <a:rPr lang="sr-Latn-RS" sz="1700" dirty="0" smtClean="0"/>
              <a:t>rogram </a:t>
            </a:r>
            <a:r>
              <a:rPr lang="sr-Latn-RS" sz="1700" dirty="0"/>
              <a:t>razvijen od strane Niela </a:t>
            </a:r>
            <a:r>
              <a:rPr lang="sr-Latn-RS" sz="1700" dirty="0" smtClean="0"/>
              <a:t>Provos-a</a:t>
            </a:r>
            <a:r>
              <a:rPr lang="en-US" sz="17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/>
              <a:t>Služi</a:t>
            </a:r>
            <a:r>
              <a:rPr lang="en-US" sz="1700" dirty="0" smtClean="0"/>
              <a:t> </a:t>
            </a:r>
            <a:r>
              <a:rPr lang="en-US" sz="1700" dirty="0" err="1" smtClean="0"/>
              <a:t>kao</a:t>
            </a:r>
            <a:r>
              <a:rPr lang="en-US" sz="1700" dirty="0" smtClean="0"/>
              <a:t> </a:t>
            </a:r>
            <a:r>
              <a:rPr lang="sr-Latn-RS" sz="1700" dirty="0" smtClean="0"/>
              <a:t>alat </a:t>
            </a:r>
            <a:r>
              <a:rPr lang="sr-Latn-RS" sz="1700" dirty="0"/>
              <a:t>za detekciju podataka skrivenih u JPEG slikama zasnovan na određenim steganografski baziranim aplikacijama</a:t>
            </a:r>
            <a:r>
              <a:rPr lang="en-US" sz="17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/>
              <a:t>Otkriva</a:t>
            </a:r>
            <a:r>
              <a:rPr lang="en-US" sz="1700" dirty="0" smtClean="0"/>
              <a:t> </a:t>
            </a:r>
            <a:r>
              <a:rPr lang="en-US" sz="1700" dirty="0" err="1" smtClean="0"/>
              <a:t>sledeće</a:t>
            </a:r>
            <a:r>
              <a:rPr lang="en-US" sz="1700" dirty="0" smtClean="0"/>
              <a:t> </a:t>
            </a:r>
            <a:r>
              <a:rPr lang="en-US" sz="1700" dirty="0" err="1" smtClean="0"/>
              <a:t>steganografske</a:t>
            </a:r>
            <a:r>
              <a:rPr lang="en-US" sz="1700" dirty="0" smtClean="0"/>
              <a:t> </a:t>
            </a:r>
            <a:r>
              <a:rPr lang="en-US" sz="1700" dirty="0" err="1" smtClean="0"/>
              <a:t>metode</a:t>
            </a:r>
            <a:r>
              <a:rPr lang="en-US" sz="17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sr-Latn-RS" sz="1700" dirty="0" smtClean="0">
                <a:solidFill>
                  <a:schemeClr val="tx1"/>
                </a:solidFill>
              </a:rPr>
              <a:t>JSteg 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 smtClean="0">
                <a:solidFill>
                  <a:schemeClr val="tx1"/>
                </a:solidFill>
              </a:rPr>
              <a:t>JPHide 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>
                <a:solidFill>
                  <a:schemeClr val="tx1"/>
                </a:solidFill>
              </a:rPr>
              <a:t>Invisible </a:t>
            </a:r>
            <a:r>
              <a:rPr lang="sr-Latn-RS" sz="1700" dirty="0" smtClean="0">
                <a:solidFill>
                  <a:schemeClr val="tx1"/>
                </a:solidFill>
              </a:rPr>
              <a:t>Secrets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 smtClean="0">
                <a:solidFill>
                  <a:schemeClr val="tx1"/>
                </a:solidFill>
              </a:rPr>
              <a:t>OutGuess 01.3b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>
                <a:solidFill>
                  <a:schemeClr val="tx1"/>
                </a:solidFill>
              </a:rPr>
              <a:t>F5 (analiza zaglavlja</a:t>
            </a:r>
            <a:r>
              <a:rPr lang="sr-Latn-RS" sz="1700" dirty="0" smtClean="0">
                <a:solidFill>
                  <a:schemeClr val="tx1"/>
                </a:solidFill>
              </a:rPr>
              <a:t>)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 smtClean="0">
                <a:solidFill>
                  <a:schemeClr val="tx1"/>
                </a:solidFill>
              </a:rPr>
              <a:t>AppendX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sr-Latn-RS" sz="1700" dirty="0">
                <a:solidFill>
                  <a:schemeClr val="tx1"/>
                </a:solidFill>
              </a:rPr>
              <a:t>Camouflage</a:t>
            </a:r>
            <a:endParaRPr lang="en-US" sz="1700" dirty="0" smtClean="0">
              <a:solidFill>
                <a:schemeClr val="tx1"/>
              </a:solidFill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5872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Stegodetect</a:t>
            </a:r>
            <a:r>
              <a:rPr lang="en-US" dirty="0" smtClean="0"/>
              <a:t> Unix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  <a:p>
            <a:pPr lvl="0"/>
            <a:r>
              <a:rPr lang="en-US" sz="1700" dirty="0" smtClean="0"/>
              <a:t>-</a:t>
            </a:r>
            <a:r>
              <a:rPr lang="en-US" sz="1700" dirty="0" err="1" smtClean="0"/>
              <a:t>tjopi</a:t>
            </a:r>
            <a:r>
              <a:rPr lang="en-US" sz="1700" dirty="0" smtClean="0"/>
              <a:t> - </a:t>
            </a:r>
            <a:r>
              <a:rPr lang="sr-Latn-RS" sz="1700" i="1" dirty="0"/>
              <a:t>tjopi </a:t>
            </a:r>
            <a:r>
              <a:rPr lang="sr-Latn-RS" sz="1700" dirty="0"/>
              <a:t>sam znak t će postaviti tipove probnog rada na slici. j testovi za podatke sakrivene pomoću jsteg alata, o testovi za outguess alat, p testovi za jphide alat, i na kraju i testovi za podatke sakrivene korišćenjem programa nevidljive </a:t>
            </a:r>
            <a:r>
              <a:rPr lang="sr-Latn-RS" sz="1700" dirty="0" smtClean="0"/>
              <a:t>tajne</a:t>
            </a:r>
            <a:r>
              <a:rPr lang="en-US" sz="1700" dirty="0" smtClean="0"/>
              <a:t>;</a:t>
            </a:r>
          </a:p>
          <a:p>
            <a:r>
              <a:rPr lang="sr-Latn-RS" sz="1800" i="1" dirty="0"/>
              <a:t>-s 10.0</a:t>
            </a:r>
            <a:r>
              <a:rPr lang="sr-Latn-RS" sz="1800" dirty="0"/>
              <a:t> menja osetljivost algoritama detekcije; što je broj veći to će test postati osetljiviji. Podrazumevano je 1. U ovom slučaju je postavljen maksimum, koji je 10,0.</a:t>
            </a:r>
            <a:endParaRPr lang="en-US" sz="1800" dirty="0"/>
          </a:p>
          <a:p>
            <a:r>
              <a:rPr lang="sr-Latn-RS" sz="1800" i="1" dirty="0"/>
              <a:t>∗.jpg</a:t>
            </a:r>
            <a:r>
              <a:rPr lang="sr-Latn-RS" sz="1800" dirty="0"/>
              <a:t> pretražuje trenutni direktorijum za sve slike sa ekstenzijom .jpg.</a:t>
            </a:r>
            <a:endParaRPr lang="en-US" sz="1800" dirty="0"/>
          </a:p>
          <a:p>
            <a:pPr lvl="0"/>
            <a:endParaRPr lang="en-US" sz="1700" dirty="0"/>
          </a:p>
          <a:p>
            <a:endParaRPr lang="en-US" dirty="0" smtClean="0"/>
          </a:p>
          <a:p>
            <a:pPr marL="109728" indent="0">
              <a:buNone/>
            </a:pPr>
            <a:endParaRPr lang="sr-Latn-R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3340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7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Stegodetect</a:t>
            </a:r>
            <a:r>
              <a:rPr lang="en-US" dirty="0" smtClean="0"/>
              <a:t> Windows (</a:t>
            </a:r>
            <a:r>
              <a:rPr lang="en-US" dirty="0" err="1" smtClean="0"/>
              <a:t>XSteg</a:t>
            </a:r>
            <a:r>
              <a:rPr lang="en-US" dirty="0" smtClean="0"/>
              <a:t>)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86" y="2263475"/>
            <a:ext cx="4315427" cy="429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33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histogramu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49" y="2249488"/>
            <a:ext cx="7201102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5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detekciju</a:t>
            </a:r>
            <a:r>
              <a:rPr lang="en-US" dirty="0"/>
              <a:t> </a:t>
            </a:r>
            <a:r>
              <a:rPr lang="en-US" dirty="0" err="1"/>
              <a:t>steganografije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histogramu</a:t>
            </a:r>
            <a:r>
              <a:rPr lang="en-US" dirty="0"/>
              <a:t> </a:t>
            </a:r>
            <a:r>
              <a:rPr lang="en-US" dirty="0" err="1"/>
              <a:t>slike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Preklop</a:t>
            </a:r>
            <a:r>
              <a:rPr lang="en-US" sz="1600" dirty="0" smtClean="0"/>
              <a:t> </a:t>
            </a:r>
            <a:r>
              <a:rPr lang="en-US" sz="1600" dirty="0" err="1" smtClean="0"/>
              <a:t>histograma</a:t>
            </a:r>
            <a:r>
              <a:rPr lang="en-US" sz="1600" dirty="0" smtClean="0"/>
              <a:t> </a:t>
            </a:r>
            <a:r>
              <a:rPr lang="en-US" sz="1600" dirty="0" err="1" smtClean="0"/>
              <a:t>originalne</a:t>
            </a:r>
            <a:r>
              <a:rPr lang="en-US" sz="1600" dirty="0" smtClean="0"/>
              <a:t> </a:t>
            </a:r>
            <a:r>
              <a:rPr lang="en-US" sz="1600" dirty="0" err="1" smtClean="0"/>
              <a:t>slike</a:t>
            </a:r>
            <a:r>
              <a:rPr lang="en-US" sz="1600" dirty="0" smtClean="0"/>
              <a:t> (</a:t>
            </a:r>
            <a:r>
              <a:rPr lang="en-US" sz="1600" dirty="0" err="1" smtClean="0"/>
              <a:t>crna</a:t>
            </a:r>
            <a:r>
              <a:rPr lang="en-US" sz="1600" dirty="0" smtClean="0"/>
              <a:t> </a:t>
            </a:r>
            <a:r>
              <a:rPr lang="en-US" sz="1600" dirty="0" err="1" smtClean="0"/>
              <a:t>boja</a:t>
            </a:r>
            <a:r>
              <a:rPr lang="en-US" sz="1600" dirty="0" smtClean="0"/>
              <a:t>)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histograma</a:t>
            </a:r>
            <a:r>
              <a:rPr lang="en-US" sz="1600" dirty="0" smtClean="0"/>
              <a:t> </a:t>
            </a:r>
            <a:r>
              <a:rPr lang="en-US" sz="1600" dirty="0" err="1" smtClean="0"/>
              <a:t>iste</a:t>
            </a:r>
            <a:r>
              <a:rPr lang="en-US" sz="1600" dirty="0" smtClean="0"/>
              <a:t> </a:t>
            </a:r>
            <a:r>
              <a:rPr lang="en-US" sz="1600" dirty="0" err="1" smtClean="0"/>
              <a:t>slike</a:t>
            </a:r>
            <a:r>
              <a:rPr lang="en-US" sz="1600" dirty="0" smtClean="0"/>
              <a:t> </a:t>
            </a:r>
            <a:r>
              <a:rPr lang="en-US" sz="1600" dirty="0" err="1" smtClean="0"/>
              <a:t>samo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umetnutim</a:t>
            </a:r>
            <a:r>
              <a:rPr lang="en-US" sz="1600" dirty="0" smtClean="0"/>
              <a:t> </a:t>
            </a:r>
            <a:r>
              <a:rPr lang="en-US" sz="1600" dirty="0" err="1" smtClean="0"/>
              <a:t>tekstom</a:t>
            </a:r>
            <a:r>
              <a:rPr lang="en-US" sz="1600" dirty="0" smtClean="0"/>
              <a:t> (</a:t>
            </a:r>
            <a:r>
              <a:rPr lang="en-US" sz="1600" dirty="0" err="1" smtClean="0"/>
              <a:t>crvena</a:t>
            </a:r>
            <a:r>
              <a:rPr lang="en-US" sz="1600" dirty="0" smtClean="0"/>
              <a:t> </a:t>
            </a:r>
            <a:r>
              <a:rPr lang="en-US" sz="1600" dirty="0" err="1" smtClean="0"/>
              <a:t>boja</a:t>
            </a:r>
            <a:r>
              <a:rPr lang="en-US" sz="1600" dirty="0" smtClean="0"/>
              <a:t>)</a:t>
            </a:r>
            <a:endParaRPr lang="sr-Latn-R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82" y="3032196"/>
            <a:ext cx="4181475" cy="381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03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</a:t>
            </a:r>
            <a:r>
              <a:rPr lang="sr-Latn-RS" dirty="0" smtClean="0"/>
              <a:t>akrivanje </a:t>
            </a:r>
            <a:r>
              <a:rPr lang="sr-Latn-RS" dirty="0"/>
              <a:t>tajne poruke u .jpeg </a:t>
            </a:r>
            <a:r>
              <a:rPr lang="sr-Latn-RS" dirty="0" smtClean="0"/>
              <a:t>formatu</a:t>
            </a:r>
            <a:r>
              <a:rPr lang="en-US" dirty="0" smtClean="0"/>
              <a:t> je</a:t>
            </a:r>
            <a:r>
              <a:rPr lang="sr-Latn-RS" dirty="0" smtClean="0"/>
              <a:t> </a:t>
            </a:r>
            <a:r>
              <a:rPr lang="sr-Latn-RS" dirty="0"/>
              <a:t>veoma delotvorno i ne tako lako za </a:t>
            </a:r>
            <a:r>
              <a:rPr lang="sr-Latn-RS" dirty="0" smtClean="0"/>
              <a:t>detektovanje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 smtClean="0"/>
              <a:t>Različite </a:t>
            </a:r>
            <a:r>
              <a:rPr lang="sr-Latn-RS" dirty="0"/>
              <a:t>steganoanalitičke metode vrlo uspešno mogu otkriti i spečiti nedozvoljene </a:t>
            </a:r>
            <a:r>
              <a:rPr lang="sr-Latn-RS" dirty="0" smtClean="0"/>
              <a:t>radnje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Steganografija postaje sve popularnija kod kreatora malvera</a:t>
            </a:r>
            <a:r>
              <a:rPr lang="en-US" dirty="0"/>
              <a:t>;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195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13273"/>
            <a:ext cx="3048000" cy="3996612"/>
          </a:xfrm>
        </p:spPr>
      </p:pic>
    </p:spTree>
    <p:extLst>
      <p:ext uri="{BB962C8B-B14F-4D97-AF65-F5344CB8AC3E}">
        <p14:creationId xmlns:p14="http://schemas.microsoft.com/office/powerpoint/2010/main" val="39672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Upoznati</a:t>
            </a:r>
            <a:r>
              <a:rPr lang="en-US" dirty="0" smtClean="0"/>
              <a:t> se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pojomom</a:t>
            </a:r>
            <a:r>
              <a:rPr lang="en-US" dirty="0" smtClean="0"/>
              <a:t> </a:t>
            </a:r>
            <a:r>
              <a:rPr lang="en-US" dirty="0" err="1" smtClean="0"/>
              <a:t>steganografije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Šta</a:t>
            </a:r>
            <a:r>
              <a:rPr lang="en-US" dirty="0" smtClean="0"/>
              <a:t> je DTC (Discrete Cosine Transform)?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Pojam</a:t>
            </a:r>
            <a:r>
              <a:rPr lang="en-US" dirty="0" smtClean="0"/>
              <a:t> </a:t>
            </a:r>
            <a:r>
              <a:rPr lang="en-US" dirty="0" err="1" smtClean="0"/>
              <a:t>steganoanalize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JPEG format </a:t>
            </a:r>
            <a:r>
              <a:rPr lang="en-US" dirty="0" err="1" smtClean="0"/>
              <a:t>slike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Postojeći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steganografije</a:t>
            </a:r>
            <a:r>
              <a:rPr lang="en-US" dirty="0" smtClean="0"/>
              <a:t> – </a:t>
            </a:r>
            <a:r>
              <a:rPr lang="en-US" dirty="0" err="1" smtClean="0"/>
              <a:t>Stegodetect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Konkretna</a:t>
            </a:r>
            <a:r>
              <a:rPr lang="en-US" dirty="0" smtClean="0"/>
              <a:t> </a:t>
            </a:r>
            <a:r>
              <a:rPr lang="en-US" dirty="0" err="1" smtClean="0"/>
              <a:t>realizacija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steganografije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histogramu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Zaključak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55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r-Latn-RS" sz="1700" dirty="0"/>
              <a:t>Steganografija je naučna disciplina koja obuhvata skup sredstava i metoda koji se koriste za formiranje skrivenog kanala prenosa informacija i najčešće se opisuje relacijom: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sr-Latn-RS" sz="1600" i="1" dirty="0"/>
              <a:t>Steganografski medijum= skrivena poruka + nosilac poruke + steganografski </a:t>
            </a:r>
            <a:r>
              <a:rPr lang="sr-Latn-RS" sz="1600" i="1" dirty="0" smtClean="0"/>
              <a:t>ključ</a:t>
            </a:r>
            <a:endParaRPr lang="en-US" sz="1600" i="1" dirty="0" smtClean="0"/>
          </a:p>
          <a:p>
            <a:pPr>
              <a:lnSpc>
                <a:spcPct val="150000"/>
              </a:lnSpc>
            </a:pPr>
            <a:r>
              <a:rPr lang="sr-Latn-RS" sz="1600" dirty="0"/>
              <a:t>Primena steganografije se najčešće bazira na sledećem principu: pošiljalac tajne poruke bira nasumično nosioca poruke; u izabrani nosilac poruke implementira se tajna poruka uz pomoć steganografskog ključa; primaocu se šalje steganografski medijum, a primaoc na drugoj strani obrnutim postupkom dolazi do sadržaja tajne </a:t>
            </a:r>
            <a:r>
              <a:rPr lang="sr-Latn-RS" sz="1600" dirty="0" smtClean="0"/>
              <a:t>poruke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5105400"/>
            <a:ext cx="73914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5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Steganografija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/>
              <a:t>Dva</a:t>
            </a:r>
            <a:r>
              <a:rPr lang="en-US" sz="1600" dirty="0" smtClean="0"/>
              <a:t> </a:t>
            </a:r>
            <a:r>
              <a:rPr lang="en-US" sz="1600" dirty="0" err="1" smtClean="0"/>
              <a:t>tipa</a:t>
            </a:r>
            <a:r>
              <a:rPr lang="en-US" sz="1600" dirty="0" smtClean="0"/>
              <a:t> </a:t>
            </a:r>
            <a:r>
              <a:rPr lang="en-US" sz="1600" dirty="0" err="1" smtClean="0"/>
              <a:t>steganografije</a:t>
            </a:r>
            <a:r>
              <a:rPr lang="en-US" sz="16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Tehnička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steganografija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sr-Latn-RS" sz="1600" dirty="0">
                <a:solidFill>
                  <a:schemeClr val="tx1"/>
                </a:solidFill>
              </a:rPr>
              <a:t>ogleda se u korišćenju posebnih tehničkih sprava, uređaja, instrumenata i metoda za skrivanje poruke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chemeClr val="tx1"/>
                </a:solidFill>
              </a:rPr>
              <a:t>Lingvistička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steganografija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sr-Latn-RS" sz="1600" dirty="0">
                <a:solidFill>
                  <a:schemeClr val="tx1"/>
                </a:solidFill>
              </a:rPr>
              <a:t>obuhvata steganografske metode koje skrivaju tajnu poruku u objekat nosilac nastojeći je prikazati kao bezazlen skup </a:t>
            </a:r>
            <a:r>
              <a:rPr lang="sr-Latn-RS" sz="1600" dirty="0" smtClean="0">
                <a:solidFill>
                  <a:schemeClr val="tx1"/>
                </a:solidFill>
              </a:rPr>
              <a:t>informacija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sr-Latn-R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Podela</a:t>
            </a:r>
            <a:r>
              <a:rPr lang="en-US" dirty="0" smtClean="0"/>
              <a:t> </a:t>
            </a:r>
            <a:r>
              <a:rPr lang="en-US" dirty="0" err="1" smtClean="0"/>
              <a:t>steganografije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848599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2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Steganografske tehnike 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Tehnike </a:t>
            </a:r>
            <a:r>
              <a:rPr lang="sr-Latn-RS" dirty="0" smtClean="0"/>
              <a:t>supstitucije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Tehnike transformacije </a:t>
            </a:r>
            <a:r>
              <a:rPr lang="sr-Latn-RS" dirty="0" smtClean="0"/>
              <a:t>domena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Tehnike rada u proširenom </a:t>
            </a:r>
            <a:r>
              <a:rPr lang="sr-Latn-RS" dirty="0" smtClean="0"/>
              <a:t>spektru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Statističke </a:t>
            </a:r>
            <a:r>
              <a:rPr lang="sr-Latn-RS" dirty="0" smtClean="0"/>
              <a:t>metode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Tehnike </a:t>
            </a:r>
            <a:r>
              <a:rPr lang="sr-Latn-RS" dirty="0" smtClean="0"/>
              <a:t>oblikovanja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sr-Latn-RS" dirty="0"/>
              <a:t>Tehnike stvaranja medijuma skrivene informacije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84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r-Latn-RS" sz="1600" dirty="0"/>
              <a:t>Najčešće korišćena transformacija u obradi slike je diskretna kosinusna transformacija (DCT</a:t>
            </a:r>
            <a:r>
              <a:rPr lang="sr-Latn-RS" sz="1600" dirty="0" smtClean="0"/>
              <a:t>)</a:t>
            </a:r>
            <a:r>
              <a:rPr lang="en-US" sz="1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Prvi</a:t>
            </a:r>
            <a:r>
              <a:rPr lang="en-US" sz="1600" dirty="0" smtClean="0"/>
              <a:t> </a:t>
            </a:r>
            <a:r>
              <a:rPr lang="en-US" sz="1600" dirty="0" err="1" smtClean="0"/>
              <a:t>korak</a:t>
            </a:r>
            <a:r>
              <a:rPr lang="en-US" sz="1600" dirty="0" smtClean="0"/>
              <a:t>: </a:t>
            </a:r>
            <a:r>
              <a:rPr lang="en-US" sz="1600" dirty="0" err="1"/>
              <a:t>p</a:t>
            </a:r>
            <a:r>
              <a:rPr lang="en-US" sz="1600" dirty="0" err="1" smtClean="0"/>
              <a:t>odela</a:t>
            </a:r>
            <a:r>
              <a:rPr lang="en-US" sz="1600" dirty="0" smtClean="0"/>
              <a:t> </a:t>
            </a:r>
            <a:r>
              <a:rPr lang="en-US" sz="1600" dirty="0" err="1" smtClean="0"/>
              <a:t>slike</a:t>
            </a:r>
            <a:r>
              <a:rPr lang="sr-Latn-RS" sz="1600" dirty="0" smtClean="0"/>
              <a:t> </a:t>
            </a:r>
            <a:r>
              <a:rPr lang="sr-Latn-RS" sz="1600" dirty="0"/>
              <a:t>na </a:t>
            </a:r>
            <a:r>
              <a:rPr lang="en-US" sz="1600" dirty="0" err="1" smtClean="0"/>
              <a:t>matrice</a:t>
            </a:r>
            <a:r>
              <a:rPr lang="en-US" sz="1600" dirty="0" smtClean="0"/>
              <a:t> </a:t>
            </a:r>
            <a:r>
              <a:rPr lang="en-US" sz="1600" dirty="0" err="1" smtClean="0"/>
              <a:t>dimenzije</a:t>
            </a:r>
            <a:r>
              <a:rPr lang="en-US" sz="1600" dirty="0" smtClean="0"/>
              <a:t> </a:t>
            </a:r>
            <a:r>
              <a:rPr lang="sr-Latn-RS" sz="1600" dirty="0" smtClean="0"/>
              <a:t>8x8</a:t>
            </a:r>
            <a:r>
              <a:rPr lang="en-US" sz="1600" dirty="0" smtClean="0"/>
              <a:t>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109728" indent="0">
              <a:lnSpc>
                <a:spcPct val="150000"/>
              </a:lnSpc>
              <a:buNone/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Drugi</a:t>
            </a:r>
            <a:r>
              <a:rPr lang="en-US" sz="1600" dirty="0" smtClean="0"/>
              <a:t> </a:t>
            </a:r>
            <a:r>
              <a:rPr lang="en-US" sz="1600" dirty="0" err="1" smtClean="0"/>
              <a:t>korak</a:t>
            </a:r>
            <a:r>
              <a:rPr lang="en-US" sz="1600" dirty="0" smtClean="0"/>
              <a:t>: </a:t>
            </a:r>
            <a:r>
              <a:rPr lang="en-US" sz="1600" dirty="0"/>
              <a:t>K</a:t>
            </a:r>
            <a:r>
              <a:rPr lang="sr-Latn-RS" sz="1600" dirty="0" smtClean="0"/>
              <a:t>vantizacija </a:t>
            </a:r>
            <a:r>
              <a:rPr lang="sr-Latn-RS" sz="1600" dirty="0"/>
              <a:t>vrednosti u matrici </a:t>
            </a:r>
            <a:r>
              <a:rPr lang="sr-Latn-RS" sz="1600" dirty="0" smtClean="0"/>
              <a:t>bloka</a:t>
            </a:r>
            <a:r>
              <a:rPr lang="en-US" sz="16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sr-Latn-RS" sz="1600" dirty="0"/>
              <a:t>DC komponente se kvantizuju uniformnim diferencijalnim postupkom. AC komponente se uniformno kvantizuju, ali uz različite vrednosti koraka kvantizacije.</a:t>
            </a:r>
            <a:endParaRPr lang="en-US" sz="1600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2338705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42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Treći</a:t>
            </a:r>
            <a:r>
              <a:rPr lang="en-US" sz="1600" dirty="0" smtClean="0"/>
              <a:t> </a:t>
            </a:r>
            <a:r>
              <a:rPr lang="en-US" sz="1600" dirty="0" err="1" smtClean="0"/>
              <a:t>korak</a:t>
            </a:r>
            <a:r>
              <a:rPr lang="en-US" sz="1600" dirty="0" smtClean="0"/>
              <a:t>: </a:t>
            </a:r>
            <a:r>
              <a:rPr lang="sr-Latn-RS" sz="1600" dirty="0"/>
              <a:t>Kvantizovane vrednosti DCT koeficijenata uređuju se u vektor postupkom cik-cak </a:t>
            </a:r>
            <a:r>
              <a:rPr lang="sr-Latn-RS" sz="1600" dirty="0" smtClean="0"/>
              <a:t>očitavanja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Četvrti</a:t>
            </a:r>
            <a:r>
              <a:rPr lang="en-US" sz="1600" dirty="0" smtClean="0"/>
              <a:t> </a:t>
            </a:r>
            <a:r>
              <a:rPr lang="en-US" sz="1600" dirty="0" err="1" smtClean="0"/>
              <a:t>korak</a:t>
            </a:r>
            <a:r>
              <a:rPr lang="en-US" sz="1600" dirty="0" smtClean="0"/>
              <a:t>: </a:t>
            </a:r>
            <a:r>
              <a:rPr lang="en-US" sz="1600" dirty="0"/>
              <a:t>E</a:t>
            </a:r>
            <a:r>
              <a:rPr lang="sr-Latn-RS" sz="1600" dirty="0" smtClean="0"/>
              <a:t>ntropijsko kodiranj</a:t>
            </a:r>
            <a:r>
              <a:rPr lang="en-US" sz="1600" dirty="0" smtClean="0"/>
              <a:t>e, </a:t>
            </a:r>
            <a:r>
              <a:rPr lang="sr-Latn-RS" sz="1600" dirty="0"/>
              <a:t>da bi se ostvarila kompresija kvantizovanih vrednosti bez gubitaka</a:t>
            </a:r>
            <a:endParaRPr lang="en-US" sz="1600" dirty="0" smtClean="0"/>
          </a:p>
          <a:p>
            <a:endParaRPr lang="sr-Latn-RS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0" y="2947554"/>
            <a:ext cx="2683670" cy="2234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Steganoanaliza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sr-Latn-RS" sz="2000" dirty="0"/>
              <a:t>Steganoanaliza je veština detekcije poruke skrivene steganografskim metodama, a konačan cilj je otkrivanje poruke koja je skrivena unutar medijuma (nosioca skivene poruke</a:t>
            </a:r>
            <a:r>
              <a:rPr lang="sr-Latn-RS" sz="2000" dirty="0" smtClean="0"/>
              <a:t>)</a:t>
            </a:r>
            <a:r>
              <a:rPr lang="en-US" sz="2000" dirty="0" smtClean="0"/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/>
              <a:t>Mlada</a:t>
            </a:r>
            <a:r>
              <a:rPr lang="en-US" sz="2000" dirty="0" smtClean="0"/>
              <a:t> </a:t>
            </a:r>
            <a:r>
              <a:rPr lang="en-US" sz="2000" dirty="0" err="1" smtClean="0"/>
              <a:t>istraživačka</a:t>
            </a:r>
            <a:r>
              <a:rPr lang="en-US" sz="2000" dirty="0" smtClean="0"/>
              <a:t> </a:t>
            </a:r>
            <a:r>
              <a:rPr lang="en-US" sz="2000" dirty="0" err="1" smtClean="0"/>
              <a:t>disciplina</a:t>
            </a:r>
            <a:r>
              <a:rPr lang="en-US" sz="2000" dirty="0" smtClean="0"/>
              <a:t>, </a:t>
            </a:r>
            <a:r>
              <a:rPr lang="en-US" sz="2000" dirty="0" err="1" smtClean="0"/>
              <a:t>prvi</a:t>
            </a:r>
            <a:r>
              <a:rPr lang="en-US" sz="2000" dirty="0" smtClean="0"/>
              <a:t> </a:t>
            </a:r>
            <a:r>
              <a:rPr lang="en-US" sz="2000" dirty="0" err="1" smtClean="0"/>
              <a:t>članci</a:t>
            </a:r>
            <a:r>
              <a:rPr lang="en-US" sz="2000" dirty="0" smtClean="0"/>
              <a:t> se </a:t>
            </a:r>
            <a:r>
              <a:rPr lang="en-US" sz="2000" dirty="0" err="1" smtClean="0"/>
              <a:t>pojavili</a:t>
            </a:r>
            <a:r>
              <a:rPr lang="en-US" sz="2000" dirty="0" smtClean="0"/>
              <a:t> </a:t>
            </a:r>
            <a:r>
              <a:rPr lang="en-US" sz="2000" dirty="0" err="1" smtClean="0"/>
              <a:t>tek</a:t>
            </a:r>
            <a:r>
              <a:rPr lang="en-US" sz="2000" dirty="0" smtClean="0"/>
              <a:t> 1990.;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sr-Latn-RS" sz="2000" dirty="0"/>
              <a:t>Zasniva se </a:t>
            </a:r>
            <a:r>
              <a:rPr lang="sr-Latn-RS" sz="2000" dirty="0" smtClean="0"/>
              <a:t>na</a:t>
            </a:r>
            <a:r>
              <a:rPr lang="en-US" sz="2000" dirty="0" smtClean="0"/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detekciji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postojanja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skrivene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poruke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definisanju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formata</a:t>
            </a:r>
            <a:r>
              <a:rPr lang="en-US" sz="2000" dirty="0">
                <a:solidFill>
                  <a:schemeClr val="tx1"/>
                </a:solidFill>
              </a:rPr>
              <a:t> u </a:t>
            </a:r>
            <a:r>
              <a:rPr lang="en-US" sz="2000" dirty="0" err="1">
                <a:solidFill>
                  <a:schemeClr val="tx1"/>
                </a:solidFill>
              </a:rPr>
              <a:t>kojem</a:t>
            </a:r>
            <a:r>
              <a:rPr lang="en-US" sz="2000" dirty="0">
                <a:solidFill>
                  <a:schemeClr val="tx1"/>
                </a:solidFill>
              </a:rPr>
              <a:t> je </a:t>
            </a:r>
            <a:r>
              <a:rPr lang="en-US" sz="2000" dirty="0" err="1">
                <a:solidFill>
                  <a:schemeClr val="tx1"/>
                </a:solidFill>
              </a:rPr>
              <a:t>ona</a:t>
            </a:r>
            <a:r>
              <a:rPr lang="en-US" sz="2000" dirty="0">
                <a:solidFill>
                  <a:schemeClr val="tx1"/>
                </a:solidFill>
              </a:rPr>
              <a:t> "</a:t>
            </a:r>
            <a:r>
              <a:rPr lang="en-US" sz="2000" dirty="0" err="1">
                <a:solidFill>
                  <a:schemeClr val="tx1"/>
                </a:solidFill>
              </a:rPr>
              <a:t>spakovana</a:t>
            </a:r>
            <a:r>
              <a:rPr lang="en-US" sz="2000" dirty="0">
                <a:solidFill>
                  <a:schemeClr val="tx1"/>
                </a:solidFill>
              </a:rPr>
              <a:t>"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dekodiranju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skrivene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poruke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eventualne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promene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iste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45093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</TotalTime>
  <Words>707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Implementacija sistema za steganografiju slika JPEG formata korišćenjem DCT-a </vt:lpstr>
      <vt:lpstr>Zadatak</vt:lpstr>
      <vt:lpstr>Steganografija</vt:lpstr>
      <vt:lpstr>Steganografija</vt:lpstr>
      <vt:lpstr>Podela steganografije</vt:lpstr>
      <vt:lpstr>Steganografske tehnike </vt:lpstr>
      <vt:lpstr>DCT</vt:lpstr>
      <vt:lpstr>DCT</vt:lpstr>
      <vt:lpstr>Steganoanaliza</vt:lpstr>
      <vt:lpstr>Tehnike steganoanalize</vt:lpstr>
      <vt:lpstr>JPEG (Joint Photographic Ekperts Group)</vt:lpstr>
      <vt:lpstr>Stegodetect</vt:lpstr>
      <vt:lpstr>Stegodetect Unix</vt:lpstr>
      <vt:lpstr>Stegodetect Windows (XSteg)</vt:lpstr>
      <vt:lpstr>Sistem za detekciju steganografije na histogramu slike</vt:lpstr>
      <vt:lpstr>Sistem za detekciju steganografije na histogramu slike</vt:lpstr>
      <vt:lpstr>Zaključak</vt:lpstr>
      <vt:lpstr>Hvala na pažnji!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sistema za steganografiju slika JPEG formata korišćenjem DCT-a</dc:title>
  <dc:creator>ismail - [2010]</dc:creator>
  <cp:lastModifiedBy>ismail - [2010]</cp:lastModifiedBy>
  <cp:revision>5</cp:revision>
  <dcterms:created xsi:type="dcterms:W3CDTF">2022-09-14T08:33:30Z</dcterms:created>
  <dcterms:modified xsi:type="dcterms:W3CDTF">2022-09-14T09:21:46Z</dcterms:modified>
</cp:coreProperties>
</file>