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096883-1420-476B-AA9F-615E0E0934D8}" type="datetimeFigureOut">
              <a:rPr lang="sr-Latn-RS" smtClean="0"/>
              <a:t>1.6.2022.</a:t>
            </a:fld>
            <a:endParaRPr lang="sr-Latn-R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r-Latn-R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9B1442-FC45-4C06-BA64-A28A9FFB61A5}" type="slidenum">
              <a:rPr lang="sr-Latn-RS" smtClean="0"/>
              <a:t>‹#›</a:t>
            </a:fld>
            <a:endParaRPr lang="sr-Latn-R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829761"/>
          </a:xfrm>
        </p:spPr>
        <p:txBody>
          <a:bodyPr/>
          <a:lstStyle/>
          <a:p>
            <a:pPr algn="ctr"/>
            <a:r>
              <a:rPr lang="sr-Latn-RS" dirty="0"/>
              <a:t>Neo4j – Backup/Restore baze podataka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555673" y="6144491"/>
            <a:ext cx="3581400" cy="6858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Student: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Nikola </a:t>
            </a:r>
            <a:r>
              <a:rPr lang="en-US" sz="1600" dirty="0" err="1" smtClean="0">
                <a:solidFill>
                  <a:schemeClr val="bg1"/>
                </a:solidFill>
              </a:rPr>
              <a:t>Mitić</a:t>
            </a:r>
            <a:r>
              <a:rPr lang="en-US" sz="1600" dirty="0" smtClean="0">
                <a:solidFill>
                  <a:schemeClr val="bg1"/>
                </a:solidFill>
              </a:rPr>
              <a:t> 1433</a:t>
            </a:r>
            <a:endParaRPr lang="sr-Latn-R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667000"/>
            <a:ext cx="4267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9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Komanda</a:t>
            </a:r>
            <a:r>
              <a:rPr lang="en-US" dirty="0" smtClean="0"/>
              <a:t> neo4j-admin load: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Primer:</a:t>
            </a:r>
          </a:p>
          <a:p>
            <a:pPr marL="109728" indent="0">
              <a:buNone/>
            </a:pPr>
            <a:r>
              <a:rPr lang="en-US" sz="1600" i="1" dirty="0"/>
              <a:t>bin/neo4j-admin load --from=/dumps/neo4j/neo4j-&lt;timestamp&gt;.dump --database=neo4j --force</a:t>
            </a:r>
            <a:endParaRPr lang="sr-Latn-RS" sz="16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105400" cy="19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35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</a:t>
            </a:r>
            <a:r>
              <a:rPr lang="sr-Latn-RS" dirty="0" smtClean="0"/>
              <a:t>a </a:t>
            </a:r>
            <a:r>
              <a:rPr lang="sr-Latn-RS" dirty="0"/>
              <a:t>svaku rezervnu kopiju </a:t>
            </a:r>
            <a:r>
              <a:rPr lang="en-US" dirty="0" smtClean="0"/>
              <a:t>je </a:t>
            </a:r>
            <a:r>
              <a:rPr lang="sr-Latn-RS" dirty="0" smtClean="0"/>
              <a:t>važno </a:t>
            </a:r>
            <a:r>
              <a:rPr lang="sr-Latn-RS" dirty="0"/>
              <a:t>da svoje podatke skladišti odvojeno od proizvodnog </a:t>
            </a:r>
            <a:r>
              <a:rPr lang="sr-Latn-RS" dirty="0" smtClean="0"/>
              <a:t>sistema</a:t>
            </a:r>
            <a:r>
              <a:rPr lang="en-US" dirty="0" smtClean="0"/>
              <a:t>, </a:t>
            </a:r>
            <a:r>
              <a:rPr lang="sr-Latn-RS" dirty="0"/>
              <a:t>po mogućstvu van lokacije (off-site</a:t>
            </a:r>
            <a:r>
              <a:rPr lang="sr-Latn-RS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U</a:t>
            </a:r>
            <a:r>
              <a:rPr lang="sr-Latn-RS" dirty="0" smtClean="0"/>
              <a:t>zeti </a:t>
            </a:r>
            <a:r>
              <a:rPr lang="sr-Latn-RS" dirty="0"/>
              <a:t>u obzir </a:t>
            </a:r>
            <a:r>
              <a:rPr lang="sr-Latn-RS" dirty="0" smtClean="0"/>
              <a:t>dugovečnost </a:t>
            </a:r>
            <a:r>
              <a:rPr lang="sr-Latn-RS" dirty="0"/>
              <a:t>arhivskog skladištenja </a:t>
            </a:r>
            <a:r>
              <a:rPr lang="en-US" dirty="0" err="1" smtClean="0"/>
              <a:t>kod</a:t>
            </a:r>
            <a:r>
              <a:rPr lang="sr-Latn-RS" dirty="0" smtClean="0"/>
              <a:t> </a:t>
            </a:r>
            <a:r>
              <a:rPr lang="sr-Latn-RS" dirty="0"/>
              <a:t>samog planiranja rezervnih </a:t>
            </a:r>
            <a:r>
              <a:rPr lang="sr-Latn-RS" dirty="0" smtClean="0"/>
              <a:t>kopija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/>
              <a:t>P</a:t>
            </a:r>
            <a:r>
              <a:rPr lang="sr-Latn-RS" dirty="0" smtClean="0"/>
              <a:t>rovera </a:t>
            </a:r>
            <a:r>
              <a:rPr lang="sr-Latn-RS" dirty="0"/>
              <a:t>doslednosti rezervne kopije je od vitalnog značaja za zaštitu i obezbeđivanje kvaliteta </a:t>
            </a:r>
            <a:r>
              <a:rPr lang="sr-Latn-RS" dirty="0" smtClean="0"/>
              <a:t>podataka</a:t>
            </a:r>
            <a:r>
              <a:rPr lang="en-US" dirty="0" smtClean="0"/>
              <a:t>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Zaključak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435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 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45874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Upoznati</a:t>
            </a:r>
            <a:r>
              <a:rPr lang="en-US" dirty="0" smtClean="0"/>
              <a:t> se s </a:t>
            </a:r>
            <a:r>
              <a:rPr lang="en-US" dirty="0" err="1" smtClean="0"/>
              <a:t>pojmom</a:t>
            </a:r>
            <a:r>
              <a:rPr lang="en-US" dirty="0" smtClean="0"/>
              <a:t> backup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Upoznati</a:t>
            </a:r>
            <a:r>
              <a:rPr lang="en-US" dirty="0" smtClean="0"/>
              <a:t> se s </a:t>
            </a:r>
            <a:r>
              <a:rPr lang="en-US" dirty="0" err="1" smtClean="0"/>
              <a:t>pojomom</a:t>
            </a:r>
            <a:r>
              <a:rPr lang="en-US" dirty="0" smtClean="0"/>
              <a:t> restore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Backup </a:t>
            </a:r>
            <a:r>
              <a:rPr lang="en-US" dirty="0" err="1" smtClean="0"/>
              <a:t>i</a:t>
            </a:r>
            <a:r>
              <a:rPr lang="en-US" dirty="0" smtClean="0"/>
              <a:t> restore u NoSQL </a:t>
            </a:r>
            <a:r>
              <a:rPr lang="en-US" dirty="0" err="1" smtClean="0"/>
              <a:t>bazama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Konkretan</a:t>
            </a:r>
            <a:r>
              <a:rPr lang="en-US" dirty="0" smtClean="0"/>
              <a:t> primer </a:t>
            </a:r>
            <a:r>
              <a:rPr lang="en-US" dirty="0" err="1" smtClean="0"/>
              <a:t>na</a:t>
            </a:r>
            <a:r>
              <a:rPr lang="en-US" dirty="0" smtClean="0"/>
              <a:t> Neo4j </a:t>
            </a:r>
            <a:r>
              <a:rPr lang="en-US" dirty="0" err="1" smtClean="0"/>
              <a:t>bazi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 smtClean="0"/>
              <a:t>Zaključak</a:t>
            </a:r>
            <a:r>
              <a:rPr lang="en-US" dirty="0" smtClean="0"/>
              <a:t>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Zadatak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3470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Činjenica</a:t>
            </a:r>
            <a:r>
              <a:rPr lang="en-US" dirty="0" smtClean="0"/>
              <a:t> </a:t>
            </a:r>
            <a:r>
              <a:rPr lang="pl-PL" dirty="0"/>
              <a:t>„IT sistemi ne mogu dugo da održavaju </a:t>
            </a:r>
            <a:r>
              <a:rPr lang="pl-PL" dirty="0" smtClean="0"/>
              <a:t>stabilnost </a:t>
            </a:r>
            <a:r>
              <a:rPr lang="pl-PL" dirty="0"/>
              <a:t>od 100</a:t>
            </a:r>
            <a:r>
              <a:rPr lang="pl-PL" dirty="0" smtClean="0"/>
              <a:t>%.“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Backup</a:t>
            </a:r>
            <a:r>
              <a:rPr lang="en-US" dirty="0" smtClean="0"/>
              <a:t> (</a:t>
            </a:r>
            <a:r>
              <a:rPr lang="en-US" dirty="0" err="1" smtClean="0"/>
              <a:t>Rezervna</a:t>
            </a:r>
            <a:r>
              <a:rPr lang="en-US" dirty="0" smtClean="0"/>
              <a:t> </a:t>
            </a:r>
            <a:r>
              <a:rPr lang="en-US" dirty="0" err="1" smtClean="0"/>
              <a:t>kopija</a:t>
            </a:r>
            <a:r>
              <a:rPr lang="en-US" dirty="0" smtClean="0"/>
              <a:t>)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čuvanja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nekoj</a:t>
            </a:r>
            <a:r>
              <a:rPr lang="en-US" dirty="0" smtClean="0"/>
              <a:t> </a:t>
            </a:r>
            <a:r>
              <a:rPr lang="en-US" dirty="0" err="1" smtClean="0"/>
              <a:t>udaljenoj</a:t>
            </a:r>
            <a:r>
              <a:rPr lang="en-US" dirty="0" smtClean="0"/>
              <a:t> </a:t>
            </a:r>
            <a:r>
              <a:rPr lang="en-US" dirty="0" err="1" smtClean="0"/>
              <a:t>lokaciji</a:t>
            </a:r>
            <a:r>
              <a:rPr lang="en-US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Restore</a:t>
            </a:r>
            <a:r>
              <a:rPr lang="en-US" dirty="0" smtClean="0"/>
              <a:t> (</a:t>
            </a:r>
            <a:r>
              <a:rPr lang="en-US" dirty="0" err="1" smtClean="0"/>
              <a:t>Oporavak</a:t>
            </a:r>
            <a:r>
              <a:rPr lang="en-US" dirty="0" smtClean="0"/>
              <a:t>)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oporavka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u </a:t>
            </a:r>
            <a:r>
              <a:rPr lang="en-US" dirty="0" err="1" smtClean="0"/>
              <a:t>slučaju</a:t>
            </a:r>
            <a:r>
              <a:rPr lang="en-US" dirty="0" smtClean="0"/>
              <a:t> </a:t>
            </a:r>
            <a:r>
              <a:rPr lang="en-US" dirty="0" err="1" smtClean="0"/>
              <a:t>nastanka</a:t>
            </a:r>
            <a:r>
              <a:rPr lang="en-US" dirty="0" smtClean="0"/>
              <a:t> </a:t>
            </a:r>
            <a:r>
              <a:rPr lang="en-US" dirty="0" err="1" smtClean="0"/>
              <a:t>neke</a:t>
            </a:r>
            <a:r>
              <a:rPr lang="en-US" dirty="0" smtClean="0"/>
              <a:t> </a:t>
            </a:r>
            <a:r>
              <a:rPr lang="en-US" dirty="0" err="1" smtClean="0"/>
              <a:t>štete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prethodno</a:t>
            </a:r>
            <a:r>
              <a:rPr lang="en-US" dirty="0" smtClean="0"/>
              <a:t> </a:t>
            </a:r>
            <a:r>
              <a:rPr lang="en-US" dirty="0" err="1" smtClean="0"/>
              <a:t>sačuvane</a:t>
            </a:r>
            <a:r>
              <a:rPr lang="en-US" dirty="0" smtClean="0"/>
              <a:t> </a:t>
            </a:r>
            <a:r>
              <a:rPr lang="en-US" dirty="0" err="1" smtClean="0"/>
              <a:t>rezervne</a:t>
            </a:r>
            <a:r>
              <a:rPr lang="en-US" dirty="0" smtClean="0"/>
              <a:t> </a:t>
            </a:r>
            <a:r>
              <a:rPr lang="en-US" dirty="0" err="1" smtClean="0"/>
              <a:t>kopije</a:t>
            </a:r>
            <a:r>
              <a:rPr lang="en-US" dirty="0" smtClean="0"/>
              <a:t> </a:t>
            </a:r>
            <a:r>
              <a:rPr lang="en-US" dirty="0" err="1" smtClean="0"/>
              <a:t>dobijene</a:t>
            </a:r>
            <a:r>
              <a:rPr lang="en-US" dirty="0" smtClean="0"/>
              <a:t> backup-</a:t>
            </a:r>
            <a:r>
              <a:rPr lang="en-US" dirty="0" err="1" smtClean="0"/>
              <a:t>om.</a:t>
            </a: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Backup/Restore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4806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600"/>
              </a:spcAft>
            </a:pPr>
            <a:r>
              <a:rPr lang="sr-Latn-RS" dirty="0"/>
              <a:t>Tip okruženja – razvoj, testiranje ili proizvodnja;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Obim podataka;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Dostupni sistemski resursi;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Koja baza podataka je u pitanju;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Tolerancija zastoja tokom pravljenja rezervnih kopija i vraćanja;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Tolerancija gubitka podataka u slučaju kvara;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Tolerancija zastoja u slučaju kvara;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Učestalost ažuriranja baze podataka;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Tip metode rezervne kopije i vraćanja (na mreži ili van mreže);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Koliko rezervnih kopija želite da zadržite;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Gde će se čuvati rezervne kopije — disk ili udaljeni server, skladište u oblaku, drugi centar podataka, druga lokacija itd.;</a:t>
            </a:r>
            <a:endParaRPr lang="en-US" dirty="0"/>
          </a:p>
          <a:p>
            <a:pPr lvl="0">
              <a:spcAft>
                <a:spcPts val="600"/>
              </a:spcAft>
            </a:pPr>
            <a:r>
              <a:rPr lang="sr-Latn-RS" dirty="0"/>
              <a:t>Kako ćete testirati rutine oporavka i koliko često.</a:t>
            </a:r>
            <a:endParaRPr lang="en-US" dirty="0"/>
          </a:p>
          <a:p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Faktori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utiču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backup/restore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4234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sr-Latn-RS" dirty="0"/>
              <a:t>Dva su </a:t>
            </a:r>
            <a:r>
              <a:rPr lang="sr-Latn-RS" dirty="0" smtClean="0"/>
              <a:t>razloga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pravljenje</a:t>
            </a:r>
            <a:r>
              <a:rPr lang="en-US" dirty="0" smtClean="0"/>
              <a:t> </a:t>
            </a:r>
            <a:r>
              <a:rPr lang="en-US" dirty="0" err="1" smtClean="0"/>
              <a:t>rezervne</a:t>
            </a:r>
            <a:r>
              <a:rPr lang="en-US" dirty="0" smtClean="0"/>
              <a:t> </a:t>
            </a:r>
            <a:r>
              <a:rPr lang="en-US" dirty="0" err="1" smtClean="0"/>
              <a:t>kopije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omogućavanje brzog i efikasnog načina za povratak podataka u slučaju </a:t>
            </a:r>
            <a:r>
              <a:rPr lang="sr-Latn-RS" dirty="0" smtClean="0"/>
              <a:t>kvara</a:t>
            </a:r>
            <a:r>
              <a:rPr lang="en-US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sr-Latn-RS" dirty="0"/>
              <a:t>obavljanje rutinske administrativne operacije, kao što je premeštanje baze podataka sa jedne instance na drugu, nadogradnja ili vraćanje </a:t>
            </a:r>
            <a:r>
              <a:rPr lang="sr-Latn-RS" dirty="0" smtClean="0"/>
              <a:t>prostora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sr-Latn-RS" dirty="0"/>
              <a:t>Dva </a:t>
            </a:r>
            <a:r>
              <a:rPr lang="en-US" dirty="0" err="1" smtClean="0"/>
              <a:t>načina</a:t>
            </a:r>
            <a:r>
              <a:rPr lang="en-US" dirty="0" smtClean="0"/>
              <a:t> </a:t>
            </a:r>
            <a:r>
              <a:rPr lang="en-US" dirty="0" err="1" smtClean="0"/>
              <a:t>pravljenja</a:t>
            </a:r>
            <a:r>
              <a:rPr lang="en-US" dirty="0" smtClean="0"/>
              <a:t> </a:t>
            </a:r>
            <a:r>
              <a:rPr lang="en-US" dirty="0" err="1" smtClean="0"/>
              <a:t>rezervne</a:t>
            </a:r>
            <a:r>
              <a:rPr lang="en-US" dirty="0" smtClean="0"/>
              <a:t> </a:t>
            </a:r>
            <a:r>
              <a:rPr lang="en-US" dirty="0" err="1" smtClean="0"/>
              <a:t>kopije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Onlajn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Oflajn</a:t>
            </a:r>
            <a:r>
              <a:rPr lang="en-US" dirty="0" smtClean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Neo4j backup/restore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63" y="5903974"/>
            <a:ext cx="2542037" cy="9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Komanda</a:t>
            </a:r>
            <a:r>
              <a:rPr lang="en-US" dirty="0" smtClean="0"/>
              <a:t> je neo4j-admin backup</a:t>
            </a:r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Backup </a:t>
            </a:r>
            <a:r>
              <a:rPr lang="sr-Latn-RS" dirty="0" smtClean="0">
                <a:effectLst/>
              </a:rPr>
              <a:t>onlajn </a:t>
            </a:r>
            <a:r>
              <a:rPr lang="sr-Latn-RS" dirty="0">
                <a:effectLst/>
              </a:rPr>
              <a:t>baze podataka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057400"/>
            <a:ext cx="5867400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50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sr-Latn-RS" dirty="0" smtClean="0"/>
              <a:t>Jedna </a:t>
            </a:r>
            <a:r>
              <a:rPr lang="sr-Latn-RS" dirty="0"/>
              <a:t>baza: </a:t>
            </a:r>
            <a:endParaRPr lang="en-US" dirty="0" smtClean="0"/>
          </a:p>
          <a:p>
            <a:pPr marL="109728" indent="0">
              <a:buNone/>
            </a:pPr>
            <a:r>
              <a:rPr lang="sr-Latn-RS" sz="1600" i="1" dirty="0" smtClean="0"/>
              <a:t>bin/neo4j-admin </a:t>
            </a:r>
            <a:r>
              <a:rPr lang="sr-Latn-RS" sz="1600" i="1" dirty="0"/>
              <a:t>backup --backup-dir=/mnt/backups/neo4j --database=neo4j</a:t>
            </a:r>
            <a:endParaRPr lang="en-US" sz="1600" dirty="0"/>
          </a:p>
          <a:p>
            <a:pPr marL="109728" indent="0">
              <a:buNone/>
            </a:pPr>
            <a:endParaRPr lang="en-US" dirty="0"/>
          </a:p>
          <a:p>
            <a:r>
              <a:rPr lang="sr-Latn-RS" dirty="0"/>
              <a:t>Više baza:</a:t>
            </a:r>
            <a:r>
              <a:rPr lang="sr-Latn-RS" i="1" dirty="0"/>
              <a:t> </a:t>
            </a:r>
            <a:endParaRPr lang="en-US" i="1" dirty="0" smtClean="0"/>
          </a:p>
          <a:p>
            <a:pPr marL="109728" indent="0">
              <a:buNone/>
            </a:pPr>
            <a:r>
              <a:rPr lang="sr-Latn-RS" sz="1600" i="1" dirty="0" smtClean="0"/>
              <a:t>neo4j-admin </a:t>
            </a:r>
            <a:r>
              <a:rPr lang="sr-Latn-RS" sz="1600" i="1" dirty="0"/>
              <a:t>backup --from=192.168.1.34 --backup-dir=/mnt/backups/neo4j --database=n* --pagecache=4G</a:t>
            </a:r>
            <a:endParaRPr lang="en-US" sz="1600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Backup </a:t>
            </a:r>
            <a:r>
              <a:rPr lang="sr-Latn-RS" dirty="0" smtClean="0">
                <a:effectLst/>
              </a:rPr>
              <a:t>onlajn </a:t>
            </a:r>
            <a:r>
              <a:rPr lang="sr-Latn-RS" dirty="0">
                <a:effectLst/>
              </a:rPr>
              <a:t>baze podataka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820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Komanda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oflajn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/>
              <a:t> </a:t>
            </a:r>
            <a:r>
              <a:rPr lang="en-US" dirty="0" smtClean="0"/>
              <a:t>je neo4j-admin dump: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Primer:</a:t>
            </a:r>
            <a:endParaRPr lang="en-US" dirty="0"/>
          </a:p>
          <a:p>
            <a:pPr marL="109728" indent="0">
              <a:buNone/>
            </a:pPr>
            <a:r>
              <a:rPr lang="sr-Latn-RS" sz="1600" i="1" dirty="0"/>
              <a:t>bin/neo4j-admin dump --database=neo4j --to=/dumps/neo4j/neo4j-&lt;timestamp&gt;.dump</a:t>
            </a:r>
            <a:endParaRPr lang="en-US" sz="1600" dirty="0"/>
          </a:p>
          <a:p>
            <a:pPr marL="109728" indent="0">
              <a:buNone/>
            </a:pPr>
            <a:endParaRPr lang="sr-Latn-R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Backup </a:t>
            </a:r>
            <a:r>
              <a:rPr lang="sr-Latn-RS" dirty="0" smtClean="0">
                <a:effectLst/>
              </a:rPr>
              <a:t>oflajn </a:t>
            </a:r>
            <a:r>
              <a:rPr lang="sr-Latn-RS" dirty="0">
                <a:effectLst/>
              </a:rPr>
              <a:t>baze podataka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0"/>
            <a:ext cx="48768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4200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Komanda</a:t>
            </a:r>
            <a:r>
              <a:rPr lang="en-US" dirty="0" smtClean="0"/>
              <a:t> neo4j-admin restore: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Primer:</a:t>
            </a:r>
          </a:p>
          <a:p>
            <a:pPr marL="109728" indent="0">
              <a:buNone/>
            </a:pPr>
            <a:r>
              <a:rPr lang="en-US" sz="1700" i="1" dirty="0"/>
              <a:t>bin/neo4j-admin restore --from=/</a:t>
            </a:r>
            <a:r>
              <a:rPr lang="en-US" sz="1700" i="1" dirty="0" err="1"/>
              <a:t>mnt</a:t>
            </a:r>
            <a:r>
              <a:rPr lang="en-US" sz="1700" i="1" dirty="0"/>
              <a:t>/backups/neo4j --database=neo4j –force</a:t>
            </a:r>
            <a:endParaRPr lang="en-US" sz="1700" i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sr-Latn-R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3246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462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</TotalTime>
  <Words>405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Neo4j – Backup/Restore baze podataka</vt:lpstr>
      <vt:lpstr>Zadatak</vt:lpstr>
      <vt:lpstr>Backup/Restore baze podataka</vt:lpstr>
      <vt:lpstr>Faktori koji utiču na backup/restore baze podataka</vt:lpstr>
      <vt:lpstr>Neo4j backup/restore</vt:lpstr>
      <vt:lpstr>Backup onlajn baze podataka</vt:lpstr>
      <vt:lpstr>Backup onlajn baze podataka</vt:lpstr>
      <vt:lpstr>Backup oflajn baze podataka</vt:lpstr>
      <vt:lpstr>Restore baze podataka</vt:lpstr>
      <vt:lpstr>Restore baze podataka</vt:lpstr>
      <vt:lpstr>Zaključak</vt:lpstr>
      <vt:lpstr>Hvala na pažnji ! 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Neo4j – Backup/Restore baze podataka</dc:title>
  <dc:creator>ismail - [2010]</dc:creator>
  <cp:lastModifiedBy>ismail - [2010]</cp:lastModifiedBy>
  <cp:revision>7</cp:revision>
  <dcterms:created xsi:type="dcterms:W3CDTF">2022-06-01T16:30:27Z</dcterms:created>
  <dcterms:modified xsi:type="dcterms:W3CDTF">2022-06-01T17:08:27Z</dcterms:modified>
</cp:coreProperties>
</file>