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305" r:id="rId3"/>
    <p:sldId id="300" r:id="rId4"/>
    <p:sldId id="313" r:id="rId5"/>
    <p:sldId id="319" r:id="rId6"/>
    <p:sldId id="309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CE204-74D0-4570-A6BB-A8689A89BAE9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B94AD-A91F-4829-B7A7-CBBE0FDBEB5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53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5342CF-9D65-2033-8D88-848EDC7CD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3F9AB4-DBD2-EC7F-D18A-F49E58A984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5E4559-9DA5-8CBF-9BE2-9A48656D215F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C7EFDC4-DC57-4CF3-9293-79FA8A94734A}" type="datetime1">
              <a:rPr lang="de-CH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20.05.2025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8C6746-E4C0-49FC-FAB3-BCCB9D5D4A8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2238AF-FC80-43BC-B89F-D9C28636117E}" type="slidenum">
              <a:t>1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B2E7BAA-3040-865D-E565-633BCF617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D42DBE-E6E5-A074-62AD-773B3F1488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it-CH" dirty="0" err="1"/>
              <a:t>Porosity</a:t>
            </a:r>
            <a:r>
              <a:rPr lang="it-CH" dirty="0"/>
              <a:t>  water/cement ratio</a:t>
            </a:r>
          </a:p>
          <a:p>
            <a:pPr lvl="0"/>
            <a:r>
              <a:rPr lang="it-CH" dirty="0"/>
              <a:t>FBS: I </a:t>
            </a:r>
            <a:r>
              <a:rPr lang="it-CH" dirty="0" err="1"/>
              <a:t>removed</a:t>
            </a:r>
            <a:r>
              <a:rPr lang="it-CH" dirty="0"/>
              <a:t> «of </a:t>
            </a:r>
            <a:r>
              <a:rPr lang="it-CH" dirty="0" err="1"/>
              <a:t>materials</a:t>
            </a:r>
            <a:r>
              <a:rPr lang="it-CH" dirty="0"/>
              <a:t>» from the first </a:t>
            </a:r>
            <a:r>
              <a:rPr lang="it-CH" dirty="0" err="1"/>
              <a:t>sentence</a:t>
            </a:r>
            <a:r>
              <a:rPr lang="it-CH" dirty="0"/>
              <a:t> </a:t>
            </a:r>
            <a:r>
              <a:rPr lang="it-CH" dirty="0" err="1"/>
              <a:t>because</a:t>
            </a:r>
            <a:r>
              <a:rPr lang="it-CH" dirty="0"/>
              <a:t> the best </a:t>
            </a:r>
            <a:r>
              <a:rPr lang="it-CH" dirty="0" err="1"/>
              <a:t>combinations</a:t>
            </a:r>
            <a:r>
              <a:rPr lang="it-CH" dirty="0"/>
              <a:t> </a:t>
            </a:r>
            <a:r>
              <a:rPr lang="it-CH" dirty="0" err="1"/>
              <a:t>also</a:t>
            </a:r>
            <a:r>
              <a:rPr lang="it-CH" dirty="0"/>
              <a:t> include the best </a:t>
            </a:r>
            <a:r>
              <a:rPr lang="it-CH" dirty="0" err="1"/>
              <a:t>geometries</a:t>
            </a:r>
            <a:r>
              <a:rPr lang="it-CH" dirty="0"/>
              <a:t>; </a:t>
            </a:r>
            <a:r>
              <a:rPr lang="it-CH" dirty="0" err="1"/>
              <a:t>we</a:t>
            </a:r>
            <a:r>
              <a:rPr lang="it-CH" dirty="0"/>
              <a:t> are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only</a:t>
            </a:r>
            <a:r>
              <a:rPr lang="it-CH" dirty="0"/>
              <a:t> </a:t>
            </a:r>
            <a:r>
              <a:rPr lang="it-CH" dirty="0" err="1"/>
              <a:t>looking</a:t>
            </a:r>
            <a:r>
              <a:rPr lang="it-CH" dirty="0"/>
              <a:t> </a:t>
            </a:r>
            <a:r>
              <a:rPr lang="it-CH" dirty="0" err="1"/>
              <a:t>at</a:t>
            </a:r>
            <a:r>
              <a:rPr lang="it-CH" dirty="0"/>
              <a:t> </a:t>
            </a:r>
            <a:r>
              <a:rPr lang="it-CH" dirty="0" err="1"/>
              <a:t>material</a:t>
            </a:r>
            <a:r>
              <a:rPr lang="it-CH" dirty="0"/>
              <a:t> </a:t>
            </a:r>
            <a:r>
              <a:rPr lang="it-CH" dirty="0" err="1"/>
              <a:t>selection</a:t>
            </a:r>
            <a:r>
              <a:rPr lang="it-CH" dirty="0"/>
              <a:t>. </a:t>
            </a:r>
            <a:r>
              <a:rPr lang="it-CH" dirty="0" err="1"/>
              <a:t>Reducing</a:t>
            </a:r>
            <a:r>
              <a:rPr lang="it-CH" dirty="0"/>
              <a:t> clinker </a:t>
            </a:r>
            <a:r>
              <a:rPr lang="it-CH" dirty="0" err="1"/>
              <a:t>content</a:t>
            </a:r>
            <a:r>
              <a:rPr lang="it-CH" dirty="0"/>
              <a:t> in cement and, </a:t>
            </a:r>
            <a:r>
              <a:rPr lang="it-CH" dirty="0" err="1"/>
              <a:t>therefore</a:t>
            </a:r>
            <a:r>
              <a:rPr lang="it-CH" dirty="0"/>
              <a:t>, in concrete, CAN reduce concrete </a:t>
            </a:r>
            <a:r>
              <a:rPr lang="it-CH" dirty="0" err="1"/>
              <a:t>strength</a:t>
            </a:r>
            <a:r>
              <a:rPr lang="it-CH" dirty="0"/>
              <a:t>, but </a:t>
            </a:r>
            <a:r>
              <a:rPr lang="it-CH" dirty="0" err="1"/>
              <a:t>if</a:t>
            </a:r>
            <a:r>
              <a:rPr lang="it-CH" dirty="0"/>
              <a:t> </a:t>
            </a:r>
            <a:r>
              <a:rPr lang="it-CH" dirty="0" err="1"/>
              <a:t>you</a:t>
            </a:r>
            <a:r>
              <a:rPr lang="it-CH" dirty="0"/>
              <a:t> </a:t>
            </a:r>
            <a:r>
              <a:rPr lang="it-CH" dirty="0" err="1"/>
              <a:t>replace</a:t>
            </a:r>
            <a:r>
              <a:rPr lang="it-CH" dirty="0"/>
              <a:t> clinker with </a:t>
            </a:r>
            <a:r>
              <a:rPr lang="it-CH" dirty="0" err="1"/>
              <a:t>other</a:t>
            </a:r>
            <a:r>
              <a:rPr lang="it-CH" dirty="0"/>
              <a:t> </a:t>
            </a:r>
            <a:r>
              <a:rPr lang="it-CH" dirty="0" err="1"/>
              <a:t>types</a:t>
            </a:r>
            <a:r>
              <a:rPr lang="it-CH" dirty="0"/>
              <a:t> of binders (</a:t>
            </a:r>
            <a:r>
              <a:rPr lang="it-CH" dirty="0" err="1"/>
              <a:t>supplementary</a:t>
            </a:r>
            <a:r>
              <a:rPr lang="it-CH" dirty="0"/>
              <a:t> </a:t>
            </a:r>
            <a:r>
              <a:rPr lang="it-CH" dirty="0" err="1"/>
              <a:t>cementitious</a:t>
            </a:r>
            <a:r>
              <a:rPr lang="it-CH" dirty="0"/>
              <a:t> </a:t>
            </a:r>
            <a:r>
              <a:rPr lang="it-CH" dirty="0" err="1"/>
              <a:t>materials</a:t>
            </a:r>
            <a:r>
              <a:rPr lang="it-CH" dirty="0"/>
              <a:t> like </a:t>
            </a:r>
            <a:r>
              <a:rPr lang="it-CH" dirty="0" err="1"/>
              <a:t>blast</a:t>
            </a:r>
            <a:r>
              <a:rPr lang="it-CH" dirty="0"/>
              <a:t> </a:t>
            </a:r>
            <a:r>
              <a:rPr lang="it-CH" dirty="0" err="1"/>
              <a:t>furnace</a:t>
            </a:r>
            <a:r>
              <a:rPr lang="it-CH" dirty="0"/>
              <a:t> </a:t>
            </a:r>
            <a:r>
              <a:rPr lang="it-CH" dirty="0" err="1"/>
              <a:t>slag</a:t>
            </a:r>
            <a:r>
              <a:rPr lang="it-CH" dirty="0"/>
              <a:t>, </a:t>
            </a:r>
            <a:r>
              <a:rPr lang="it-CH" dirty="0" err="1"/>
              <a:t>fly</a:t>
            </a:r>
            <a:r>
              <a:rPr lang="it-CH" dirty="0"/>
              <a:t> </a:t>
            </a:r>
            <a:r>
              <a:rPr lang="it-CH" dirty="0" err="1"/>
              <a:t>ash</a:t>
            </a:r>
            <a:r>
              <a:rPr lang="it-CH" dirty="0"/>
              <a:t>, </a:t>
            </a:r>
            <a:r>
              <a:rPr lang="it-CH" dirty="0" err="1"/>
              <a:t>calcined</a:t>
            </a:r>
            <a:r>
              <a:rPr lang="it-CH" dirty="0"/>
              <a:t> </a:t>
            </a:r>
            <a:r>
              <a:rPr lang="it-CH" dirty="0" err="1"/>
              <a:t>clay</a:t>
            </a:r>
            <a:r>
              <a:rPr lang="it-CH" dirty="0"/>
              <a:t> etc.), </a:t>
            </a:r>
            <a:r>
              <a:rPr lang="it-CH" dirty="0" err="1"/>
              <a:t>then</a:t>
            </a:r>
            <a:r>
              <a:rPr lang="it-CH" dirty="0"/>
              <a:t> the </a:t>
            </a:r>
            <a:r>
              <a:rPr lang="it-CH" dirty="0" err="1"/>
              <a:t>strength</a:t>
            </a:r>
            <a:r>
              <a:rPr lang="it-CH" dirty="0"/>
              <a:t> </a:t>
            </a:r>
            <a:r>
              <a:rPr lang="it-CH" dirty="0" err="1"/>
              <a:t>will</a:t>
            </a:r>
            <a:r>
              <a:rPr lang="it-CH" dirty="0"/>
              <a:t>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decrease</a:t>
            </a:r>
            <a:r>
              <a:rPr lang="it-CH" dirty="0"/>
              <a:t> or </a:t>
            </a:r>
            <a:r>
              <a:rPr lang="it-CH" dirty="0" err="1"/>
              <a:t>at</a:t>
            </a:r>
            <a:r>
              <a:rPr lang="it-CH" dirty="0"/>
              <a:t> </a:t>
            </a:r>
            <a:r>
              <a:rPr lang="it-CH" dirty="0" err="1"/>
              <a:t>least</a:t>
            </a:r>
            <a:r>
              <a:rPr lang="it-CH" dirty="0"/>
              <a:t> </a:t>
            </a:r>
            <a:r>
              <a:rPr lang="it-CH" dirty="0" err="1"/>
              <a:t>not</a:t>
            </a:r>
            <a:r>
              <a:rPr lang="it-CH" dirty="0"/>
              <a:t> </a:t>
            </a:r>
            <a:r>
              <a:rPr lang="it-CH" dirty="0" err="1"/>
              <a:t>decrease</a:t>
            </a:r>
            <a:r>
              <a:rPr lang="it-CH" dirty="0"/>
              <a:t> </a:t>
            </a:r>
            <a:r>
              <a:rPr lang="it-CH" dirty="0" err="1"/>
              <a:t>that</a:t>
            </a:r>
            <a:r>
              <a:rPr lang="it-CH" dirty="0"/>
              <a:t> </a:t>
            </a:r>
            <a:r>
              <a:rPr lang="it-CH" dirty="0" err="1"/>
              <a:t>much</a:t>
            </a:r>
            <a:r>
              <a:rPr lang="it-CH" dirty="0"/>
              <a:t> (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why</a:t>
            </a:r>
            <a:r>
              <a:rPr lang="it-CH" dirty="0"/>
              <a:t> I put «can»). For </a:t>
            </a:r>
            <a:r>
              <a:rPr lang="it-CH" dirty="0" err="1"/>
              <a:t>carbonation</a:t>
            </a:r>
            <a:r>
              <a:rPr lang="it-CH" dirty="0"/>
              <a:t>, </a:t>
            </a:r>
            <a:r>
              <a:rPr lang="it-CH" dirty="0" err="1"/>
              <a:t>instead</a:t>
            </a:r>
            <a:r>
              <a:rPr lang="it-CH" dirty="0"/>
              <a:t> of </a:t>
            </a:r>
            <a:r>
              <a:rPr lang="it-CH" dirty="0" err="1"/>
              <a:t>presenting</a:t>
            </a:r>
            <a:r>
              <a:rPr lang="it-CH" dirty="0"/>
              <a:t> the </a:t>
            </a:r>
            <a:r>
              <a:rPr lang="it-CH" dirty="0" err="1"/>
              <a:t>structure</a:t>
            </a:r>
            <a:r>
              <a:rPr lang="it-CH" dirty="0"/>
              <a:t> like «YES/BUT», I </a:t>
            </a:r>
            <a:r>
              <a:rPr lang="it-CH" dirty="0" err="1"/>
              <a:t>suggest</a:t>
            </a:r>
            <a:r>
              <a:rPr lang="it-CH" dirty="0"/>
              <a:t> </a:t>
            </a:r>
            <a:r>
              <a:rPr lang="it-CH" dirty="0" err="1"/>
              <a:t>presenting</a:t>
            </a:r>
            <a:r>
              <a:rPr lang="it-CH" dirty="0"/>
              <a:t> the </a:t>
            </a:r>
            <a:r>
              <a:rPr lang="it-CH" dirty="0" err="1"/>
              <a:t>two</a:t>
            </a:r>
            <a:r>
              <a:rPr lang="it-CH" dirty="0"/>
              <a:t> strategies </a:t>
            </a:r>
            <a:r>
              <a:rPr lang="it-CH" dirty="0" err="1"/>
              <a:t>that</a:t>
            </a:r>
            <a:r>
              <a:rPr lang="it-CH" dirty="0"/>
              <a:t> can </a:t>
            </a:r>
            <a:r>
              <a:rPr lang="it-CH" dirty="0" err="1"/>
              <a:t>increase</a:t>
            </a:r>
            <a:r>
              <a:rPr lang="it-CH" dirty="0"/>
              <a:t> (or speed up) CO2 </a:t>
            </a:r>
            <a:r>
              <a:rPr lang="it-CH" dirty="0" err="1"/>
              <a:t>removal</a:t>
            </a:r>
            <a:r>
              <a:rPr lang="it-CH" dirty="0"/>
              <a:t>: </a:t>
            </a:r>
            <a:r>
              <a:rPr lang="it-CH" dirty="0" err="1"/>
              <a:t>we</a:t>
            </a:r>
            <a:r>
              <a:rPr lang="it-CH" dirty="0"/>
              <a:t> can </a:t>
            </a:r>
            <a:r>
              <a:rPr lang="it-CH" dirty="0" err="1"/>
              <a:t>increase</a:t>
            </a:r>
            <a:r>
              <a:rPr lang="it-CH" dirty="0"/>
              <a:t> the </a:t>
            </a:r>
            <a:r>
              <a:rPr lang="it-CH" dirty="0" err="1"/>
              <a:t>content</a:t>
            </a:r>
            <a:r>
              <a:rPr lang="it-CH" dirty="0"/>
              <a:t> of </a:t>
            </a:r>
            <a:r>
              <a:rPr lang="it-CH" dirty="0" err="1"/>
              <a:t>carbonatable</a:t>
            </a:r>
            <a:r>
              <a:rPr lang="it-CH" dirty="0"/>
              <a:t> </a:t>
            </a:r>
            <a:r>
              <a:rPr lang="it-CH" dirty="0" err="1"/>
              <a:t>material</a:t>
            </a:r>
            <a:r>
              <a:rPr lang="it-CH" dirty="0"/>
              <a:t> (CaO, </a:t>
            </a:r>
            <a:r>
              <a:rPr lang="it-CH" dirty="0" err="1"/>
              <a:t>which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linked</a:t>
            </a:r>
            <a:r>
              <a:rPr lang="it-CH" dirty="0"/>
              <a:t> with the concrete mix design); or </a:t>
            </a:r>
            <a:r>
              <a:rPr lang="it-CH" dirty="0" err="1"/>
              <a:t>increase</a:t>
            </a:r>
            <a:r>
              <a:rPr lang="it-CH" dirty="0"/>
              <a:t> the area </a:t>
            </a:r>
            <a:r>
              <a:rPr lang="it-CH" dirty="0" err="1"/>
              <a:t>exposed</a:t>
            </a:r>
            <a:r>
              <a:rPr lang="it-CH" dirty="0"/>
              <a:t> to </a:t>
            </a:r>
            <a:r>
              <a:rPr lang="it-CH" dirty="0" err="1"/>
              <a:t>carbonation</a:t>
            </a:r>
            <a:r>
              <a:rPr lang="it-CH" dirty="0"/>
              <a:t> (</a:t>
            </a:r>
            <a:r>
              <a:rPr lang="it-CH" dirty="0" err="1"/>
              <a:t>which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linked</a:t>
            </a:r>
            <a:r>
              <a:rPr lang="it-CH" dirty="0"/>
              <a:t> with the </a:t>
            </a:r>
            <a:r>
              <a:rPr lang="it-CH" dirty="0" err="1"/>
              <a:t>geometry</a:t>
            </a:r>
            <a:r>
              <a:rPr lang="it-CH" dirty="0"/>
              <a:t>). For the </a:t>
            </a:r>
            <a:r>
              <a:rPr lang="it-CH" dirty="0" err="1"/>
              <a:t>geometry</a:t>
            </a:r>
            <a:r>
              <a:rPr lang="it-CH" dirty="0"/>
              <a:t>, the </a:t>
            </a:r>
            <a:r>
              <a:rPr lang="it-CH" dirty="0" err="1"/>
              <a:t>main</a:t>
            </a:r>
            <a:r>
              <a:rPr lang="it-CH" dirty="0"/>
              <a:t> point of 3D-printing </a:t>
            </a:r>
            <a:r>
              <a:rPr lang="it-CH" dirty="0" err="1"/>
              <a:t>is</a:t>
            </a:r>
            <a:r>
              <a:rPr lang="it-CH" dirty="0"/>
              <a:t> to </a:t>
            </a:r>
            <a:r>
              <a:rPr lang="it-CH" dirty="0" err="1"/>
              <a:t>deposit</a:t>
            </a:r>
            <a:r>
              <a:rPr lang="it-CH" dirty="0"/>
              <a:t> </a:t>
            </a:r>
            <a:r>
              <a:rPr lang="it-CH" dirty="0" err="1"/>
              <a:t>materials</a:t>
            </a:r>
            <a:r>
              <a:rPr lang="it-CH" dirty="0"/>
              <a:t> </a:t>
            </a:r>
            <a:r>
              <a:rPr lang="it-CH" dirty="0" err="1"/>
              <a:t>only</a:t>
            </a:r>
            <a:r>
              <a:rPr lang="it-CH" dirty="0"/>
              <a:t> </a:t>
            </a:r>
            <a:r>
              <a:rPr lang="it-CH" dirty="0" err="1"/>
              <a:t>where</a:t>
            </a:r>
            <a:r>
              <a:rPr lang="it-CH" dirty="0"/>
              <a:t> </a:t>
            </a:r>
            <a:r>
              <a:rPr lang="it-CH" dirty="0" err="1"/>
              <a:t>needed</a:t>
            </a:r>
            <a:r>
              <a:rPr lang="it-CH" dirty="0"/>
              <a:t>, so I think </a:t>
            </a:r>
            <a:r>
              <a:rPr lang="it-CH" dirty="0" err="1"/>
              <a:t>we</a:t>
            </a:r>
            <a:r>
              <a:rPr lang="it-CH" dirty="0"/>
              <a:t> </a:t>
            </a:r>
            <a:r>
              <a:rPr lang="it-CH" dirty="0" err="1"/>
              <a:t>should</a:t>
            </a:r>
            <a:r>
              <a:rPr lang="it-CH" dirty="0"/>
              <a:t> </a:t>
            </a:r>
            <a:r>
              <a:rPr lang="it-CH" dirty="0" err="1"/>
              <a:t>mention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. </a:t>
            </a:r>
            <a:r>
              <a:rPr lang="it-CH" dirty="0" err="1"/>
              <a:t>This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</a:t>
            </a:r>
            <a:r>
              <a:rPr lang="it-CH" dirty="0" err="1"/>
              <a:t>why</a:t>
            </a:r>
            <a:r>
              <a:rPr lang="it-CH" dirty="0"/>
              <a:t> I </a:t>
            </a:r>
            <a:r>
              <a:rPr lang="it-CH" dirty="0" err="1"/>
              <a:t>suggest</a:t>
            </a:r>
            <a:r>
              <a:rPr lang="it-CH" dirty="0"/>
              <a:t> </a:t>
            </a:r>
            <a:r>
              <a:rPr lang="it-CH" dirty="0" err="1"/>
              <a:t>rephrasing</a:t>
            </a:r>
            <a:r>
              <a:rPr lang="it-CH" dirty="0"/>
              <a:t> </a:t>
            </a:r>
            <a:r>
              <a:rPr lang="it-CH" dirty="0" err="1"/>
              <a:t>it</a:t>
            </a:r>
            <a:r>
              <a:rPr lang="it-CH" dirty="0"/>
              <a:t> </a:t>
            </a:r>
            <a:r>
              <a:rPr lang="it-CH" dirty="0" err="1"/>
              <a:t>as</a:t>
            </a:r>
            <a:r>
              <a:rPr lang="it-CH" dirty="0"/>
              <a:t> «reduce </a:t>
            </a:r>
            <a:r>
              <a:rPr lang="it-CH" dirty="0" err="1"/>
              <a:t>amount</a:t>
            </a:r>
            <a:r>
              <a:rPr lang="it-CH" dirty="0"/>
              <a:t> of concrete», and </a:t>
            </a:r>
            <a:r>
              <a:rPr lang="it-CH" dirty="0" err="1"/>
              <a:t>then</a:t>
            </a:r>
            <a:r>
              <a:rPr lang="it-CH" dirty="0"/>
              <a:t> </a:t>
            </a:r>
            <a:r>
              <a:rPr lang="it-CH" dirty="0" err="1"/>
              <a:t>you</a:t>
            </a:r>
            <a:r>
              <a:rPr lang="it-CH" dirty="0"/>
              <a:t> </a:t>
            </a:r>
            <a:r>
              <a:rPr lang="it-CH" dirty="0" err="1"/>
              <a:t>have</a:t>
            </a:r>
            <a:r>
              <a:rPr lang="it-CH" dirty="0"/>
              <a:t> a yes/but situation: </a:t>
            </a:r>
            <a:r>
              <a:rPr lang="it-CH" dirty="0" err="1"/>
              <a:t>if</a:t>
            </a:r>
            <a:r>
              <a:rPr lang="it-CH" dirty="0"/>
              <a:t> </a:t>
            </a:r>
            <a:r>
              <a:rPr lang="it-CH" dirty="0" err="1"/>
              <a:t>you</a:t>
            </a:r>
            <a:r>
              <a:rPr lang="it-CH" dirty="0"/>
              <a:t> use </a:t>
            </a:r>
            <a:r>
              <a:rPr lang="it-CH" dirty="0" err="1"/>
              <a:t>less</a:t>
            </a:r>
            <a:r>
              <a:rPr lang="it-CH" dirty="0"/>
              <a:t> </a:t>
            </a:r>
            <a:r>
              <a:rPr lang="it-CH" dirty="0" err="1"/>
              <a:t>material</a:t>
            </a:r>
            <a:r>
              <a:rPr lang="it-CH" dirty="0"/>
              <a:t> </a:t>
            </a:r>
            <a:r>
              <a:rPr lang="it-CH" dirty="0" err="1"/>
              <a:t>you</a:t>
            </a:r>
            <a:r>
              <a:rPr lang="it-CH" dirty="0"/>
              <a:t> can </a:t>
            </a:r>
            <a:r>
              <a:rPr lang="it-CH" dirty="0" err="1"/>
              <a:t>have</a:t>
            </a:r>
            <a:r>
              <a:rPr lang="it-CH" dirty="0"/>
              <a:t> </a:t>
            </a:r>
            <a:r>
              <a:rPr lang="it-CH" dirty="0" err="1"/>
              <a:t>less</a:t>
            </a:r>
            <a:r>
              <a:rPr lang="it-CH" dirty="0"/>
              <a:t> impact, but </a:t>
            </a:r>
            <a:r>
              <a:rPr lang="it-CH" dirty="0" err="1"/>
              <a:t>you</a:t>
            </a:r>
            <a:r>
              <a:rPr lang="it-CH" dirty="0"/>
              <a:t> </a:t>
            </a:r>
            <a:r>
              <a:rPr lang="it-CH" dirty="0" err="1"/>
              <a:t>need</a:t>
            </a:r>
            <a:r>
              <a:rPr lang="it-CH" dirty="0"/>
              <a:t> more </a:t>
            </a:r>
            <a:r>
              <a:rPr lang="it-CH" dirty="0" err="1"/>
              <a:t>strength</a:t>
            </a:r>
            <a:r>
              <a:rPr lang="it-CH" dirty="0"/>
              <a:t> &gt; </a:t>
            </a:r>
            <a:r>
              <a:rPr lang="it-CH" dirty="0" err="1"/>
              <a:t>higher</a:t>
            </a:r>
            <a:r>
              <a:rPr lang="it-CH" dirty="0"/>
              <a:t> cement </a:t>
            </a:r>
            <a:r>
              <a:rPr lang="it-CH" dirty="0" err="1"/>
              <a:t>content</a:t>
            </a:r>
            <a:r>
              <a:rPr lang="it-CH" dirty="0"/>
              <a:t> &gt; </a:t>
            </a:r>
            <a:r>
              <a:rPr lang="it-CH" dirty="0" err="1"/>
              <a:t>higher</a:t>
            </a:r>
            <a:r>
              <a:rPr lang="it-CH" dirty="0"/>
              <a:t> </a:t>
            </a:r>
            <a:r>
              <a:rPr lang="it-CH" dirty="0" err="1"/>
              <a:t>emission</a:t>
            </a:r>
            <a:r>
              <a:rPr lang="it-CH" dirty="0"/>
              <a:t> per m3.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3E78CF-2DF1-70EE-F16E-5EB967ADCED0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FCADDFE-25BD-4586-ADC9-9A53B215B448}" type="datetime1">
              <a:rPr lang="de-CH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20.05.2025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D445BB-ACC7-EFED-20D3-FFAEB3AAE3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3EB0D5C-16FE-4A2E-8E39-E685847803A5}" type="slidenum">
              <a:t>2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0B1D0D-C600-EF0C-09EC-1809188D8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76FF2-2607-F084-E239-E103E7B990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/>
              <a:t>FBS: I suggest revising your objective to focus only on the 3D-printed concrete structures (which is how your model is structured now). I also suggest to be explicit about considering carbonation in the main objective.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7CAA-165D-2F6D-2BFD-A5F181980CA7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9AC937-4AC3-45D3-BEFE-1835B370010F}" type="datetime1">
              <a:rPr lang="de-CH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20.05.2025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094D7-2C0E-434D-B74C-9AC0C4762B9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83529B-77CD-4550-A088-9DE0FF7EAEC9}" type="slidenum">
              <a:t>3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38FB7-F819-A896-5579-E765CDFB0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2ED2D-7A97-7FD1-FAD3-35AC43EC33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GB" dirty="0"/>
              <a:t>FBS: you should mention that the load, compressive strength, and printing thickness are values that can be easily changed in your model; these are only one example. I added the service life as part of the functional unit too (it is important for the carbonation).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70097-5CC7-0C5D-6911-2537CFEAD568}"/>
              </a:ext>
            </a:extLst>
          </p:cNvPr>
          <p:cNvSpPr txBox="1"/>
          <p:nvPr/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970675-BD5C-4D39-BBE2-423C66884FBD}" type="datetime1">
              <a:rPr lang="de-CH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20.05.2025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7D0EC-709F-EB0D-B68B-B1B9302996D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A47B86-9B9D-4693-80B1-7663DA01B509}" type="slidenum">
              <a:t>5</a:t>
            </a:fld>
            <a:endParaRPr lang="de-CH" sz="12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tif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921AC-414C-4567-1A4D-23E71BC2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EF0A4F-7B13-8EC5-5B80-A88B2316B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D29648-15D4-02A2-351F-37DE2BAA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5A485-865D-6C7E-2EAE-9150B25F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5F44B3-06E2-06A8-A22F-F1BC01AA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311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8EA8D-151E-A25E-CC2C-F329A322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92C1C2-10F8-C100-1DF2-A6DB219C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E0AEE6-01F1-2727-C1BB-E1EDE963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EF007E-79A2-AB13-6C21-83874E5E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40329B-5FF9-22D8-01E5-0C8C911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0124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7F393E-BF1B-8932-825B-C6AE6F1C5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FBA760E-1BDC-F273-7C48-E56EC470B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E3C940-7E6E-B9A9-0908-69F2F917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5C2A39-1CD2-CB54-BCEA-45E15232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B964E8-B4B3-9940-ABA1-B80B0B83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683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irst 3D printed residential building | Heidelberg Materials">
            <a:extLst>
              <a:ext uri="{FF2B5EF4-FFF2-40B4-BE49-F238E27FC236}">
                <a16:creationId xmlns:a16="http://schemas.microsoft.com/office/drawing/2014/main" id="{6D25DE1F-E3AB-6218-2980-895B4DFD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" t="-16979" r="8" b="-13714"/>
          <a:stretch>
            <a:fillRect/>
          </a:stretch>
        </p:blipFill>
        <p:spPr>
          <a:xfrm>
            <a:off x="955676" y="0"/>
            <a:ext cx="1027906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36F248C-0118-574C-3FFA-56F884ABE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33540"/>
            <a:ext cx="5903997" cy="2772003"/>
          </a:xfrm>
          <a:solidFill>
            <a:srgbClr val="215CAF"/>
          </a:solidFill>
        </p:spPr>
        <p:txBody>
          <a:bodyPr lIns="1079997" tIns="251999"/>
          <a:lstStyle>
            <a:lvl1pPr>
              <a:lnSpc>
                <a:spcPct val="100000"/>
              </a:lnSpc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Title of the presentation in DIN Next W1G (ETH IT Store) or similar (Arial, Calibri) </a:t>
            </a: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695B8138-FFA3-7A5C-9C8D-508E4DD8D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840" y="360538"/>
            <a:ext cx="1765569" cy="287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3">
            <a:extLst>
              <a:ext uri="{FF2B5EF4-FFF2-40B4-BE49-F238E27FC236}">
                <a16:creationId xmlns:a16="http://schemas.microsoft.com/office/drawing/2014/main" id="{C6D284C7-240D-CDB0-B696-34C2DA9F24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8516" y="3608377"/>
            <a:ext cx="4679999" cy="439835"/>
          </a:xfrm>
        </p:spPr>
        <p:txBody>
          <a:bodyPr/>
          <a:lstStyle>
            <a:lvl1pPr>
              <a:spcBef>
                <a:spcPts val="0"/>
              </a:spcBef>
              <a:defRPr lang="en-US" sz="1400" i="1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defRPr lang="en-US" sz="14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US"/>
              <a:t>Name of lecturer (1), coauthor (2), coauthor (1)</a:t>
            </a:r>
          </a:p>
          <a:p>
            <a:pPr lvl="0"/>
            <a:r>
              <a:rPr lang="en-US"/>
              <a:t>Put numbers in superscript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A40A4D78-46A2-ECFB-3938-6DDBFD720C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8516" y="4048213"/>
            <a:ext cx="4679999" cy="439835"/>
          </a:xfrm>
        </p:spPr>
        <p:txBody>
          <a:bodyPr/>
          <a:lstStyle>
            <a:lvl1pPr marL="228600" indent="-228600">
              <a:spcBef>
                <a:spcPts val="0"/>
              </a:spcBef>
              <a:buSzPct val="100000"/>
              <a:buAutoNum type="arabicPeriod"/>
              <a:defRPr sz="1200" i="1">
                <a:solidFill>
                  <a:srgbClr val="FFFFFF"/>
                </a:solidFill>
              </a:defRPr>
            </a:lvl1pPr>
            <a:lvl2pPr marL="228600" indent="-228600">
              <a:spcBef>
                <a:spcPts val="0"/>
              </a:spcBef>
              <a:buSzPct val="100000"/>
              <a:buAutoNum type="arabicPeriod"/>
              <a:defRPr sz="1200" i="1">
                <a:solidFill>
                  <a:srgbClr val="FFFFFF"/>
                </a:solidFill>
              </a:defRPr>
            </a:lvl2pPr>
          </a:lstStyle>
          <a:p>
            <a:pPr lvl="0"/>
            <a:r>
              <a:rPr lang="en-GB"/>
              <a:t>University, Country</a:t>
            </a:r>
          </a:p>
          <a:p>
            <a:pPr lvl="0"/>
            <a:r>
              <a:rPr lang="en-GB"/>
              <a:t>University, Country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7234DA24-D27A-108D-1A51-63CF7E8828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78516" y="4683419"/>
            <a:ext cx="4679999" cy="322115"/>
          </a:xfrm>
        </p:spPr>
        <p:txBody>
          <a:bodyPr/>
          <a:lstStyle>
            <a:lvl1pPr>
              <a:spcBef>
                <a:spcPts val="0"/>
              </a:spcBef>
              <a:defRPr lang="en-US"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Event - Date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B4B699E2-CF19-6049-81FD-97AD3964F5BC}"/>
              </a:ext>
            </a:extLst>
          </p:cNvPr>
          <p:cNvGrpSpPr/>
          <p:nvPr/>
        </p:nvGrpSpPr>
        <p:grpSpPr>
          <a:xfrm>
            <a:off x="708980" y="6330619"/>
            <a:ext cx="2031055" cy="429814"/>
            <a:chOff x="708980" y="6330619"/>
            <a:chExt cx="2031055" cy="429814"/>
          </a:xfrm>
        </p:grpSpPr>
        <p:pic>
          <p:nvPicPr>
            <p:cNvPr id="9" name="Picture 15">
              <a:extLst>
                <a:ext uri="{FF2B5EF4-FFF2-40B4-BE49-F238E27FC236}">
                  <a16:creationId xmlns:a16="http://schemas.microsoft.com/office/drawing/2014/main" id="{5289DB2D-8542-5D0D-9BED-709618862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8678" t="-4262"/>
            <a:stretch>
              <a:fillRect/>
            </a:stretch>
          </p:blipFill>
          <p:spPr>
            <a:xfrm>
              <a:off x="735113" y="6330619"/>
              <a:ext cx="2004922" cy="345615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0" name="Titel 1">
              <a:extLst>
                <a:ext uri="{FF2B5EF4-FFF2-40B4-BE49-F238E27FC236}">
                  <a16:creationId xmlns:a16="http://schemas.microsoft.com/office/drawing/2014/main" id="{73816F50-1EA0-54BD-E9E8-23AA7B4897C1}"/>
                </a:ext>
              </a:extLst>
            </p:cNvPr>
            <p:cNvSpPr txBox="1"/>
            <p:nvPr/>
          </p:nvSpPr>
          <p:spPr>
            <a:xfrm>
              <a:off x="708980" y="6466929"/>
              <a:ext cx="1593314" cy="29350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de-DE" sz="1000" b="0" i="1" u="none" strike="noStrike" kern="1200" cap="none" spc="0" baseline="0">
                  <a:solidFill>
                    <a:srgbClr val="000000"/>
                  </a:solidFill>
                  <a:uFillTx/>
                  <a:latin typeface="DIN Next W1G" pitchFamily="34"/>
                </a:rPr>
                <a:t>Prof. Guillaume Habert</a:t>
              </a:r>
              <a:endParaRPr lang="de-CH" sz="900" b="0" i="1" u="none" strike="noStrike" kern="1200" cap="none" spc="0" baseline="0">
                <a:solidFill>
                  <a:srgbClr val="000000"/>
                </a:solidFill>
                <a:uFillTx/>
                <a:latin typeface="DIN Next W1G" pitchFamily="34"/>
              </a:endParaRPr>
            </a:p>
          </p:txBody>
        </p:sp>
      </p:grpSp>
      <p:pic>
        <p:nvPicPr>
          <p:cNvPr id="11" name="Picture 18">
            <a:extLst>
              <a:ext uri="{FF2B5EF4-FFF2-40B4-BE49-F238E27FC236}">
                <a16:creationId xmlns:a16="http://schemas.microsoft.com/office/drawing/2014/main" id="{9EFBEA57-2E4A-CDA8-DF73-93B0A5C8A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885" y="6314882"/>
            <a:ext cx="1098331" cy="3160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98061F80-BACE-25CA-39A5-256E9DED65E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696453" y="188915"/>
            <a:ext cx="1763713" cy="668334"/>
          </a:xfrm>
        </p:spPr>
        <p:txBody>
          <a:bodyPr anchor="ctr" anchorCtr="1"/>
          <a:lstStyle>
            <a:lvl1pPr algn="ctr">
              <a:defRPr sz="1200"/>
            </a:lvl1pPr>
          </a:lstStyle>
          <a:p>
            <a:pPr lvl="0"/>
            <a:r>
              <a:rPr lang="en-GB"/>
              <a:t>Conference logo (optional)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667A4C47-F14E-74A0-9730-CC93D8DC39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777288" y="188915"/>
            <a:ext cx="1763713" cy="668334"/>
          </a:xfrm>
        </p:spPr>
        <p:txBody>
          <a:bodyPr anchor="ctr" anchorCtr="1"/>
          <a:lstStyle>
            <a:lvl1pPr algn="ctr">
              <a:defRPr sz="1200"/>
            </a:lvl1pPr>
            <a:lvl2pPr algn="ctr">
              <a:defRPr sz="1200"/>
            </a:lvl2pPr>
          </a:lstStyle>
          <a:p>
            <a:pPr lvl="0"/>
            <a:r>
              <a:rPr lang="en-GB"/>
              <a:t>Logo of other university</a:t>
            </a:r>
          </a:p>
          <a:p>
            <a:pPr lvl="0"/>
            <a:r>
              <a:rPr lang="en-GB"/>
              <a:t>(if that is the case)</a:t>
            </a:r>
          </a:p>
        </p:txBody>
      </p:sp>
      <p:pic>
        <p:nvPicPr>
          <p:cNvPr id="14" name="Picture 5" descr="A close-up of words&#10;&#10;Description automatically generated">
            <a:extLst>
              <a:ext uri="{FF2B5EF4-FFF2-40B4-BE49-F238E27FC236}">
                <a16:creationId xmlns:a16="http://schemas.microsoft.com/office/drawing/2014/main" id="{C9117D17-0738-0411-2648-54DE7E9DE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003" y="6281571"/>
            <a:ext cx="1331997" cy="39135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079601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8CE81-10D8-6DF8-4283-1340C185B5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Title of the page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EB22C-2F78-B52B-7610-03D6284D96C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31840" y="1859276"/>
            <a:ext cx="10728326" cy="42335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Text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2188D-978C-0ACD-6014-0262D71FF7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E98F8F-8A56-4FDD-97F6-88424EE3DAED}" type="datetime1">
              <a:rPr lang="en-GB"/>
              <a:pPr lvl="0"/>
              <a:t>12/05/2025</a:t>
            </a:fld>
            <a:endParaRPr lang="de-CH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2C52BD67-36CA-8588-D0E7-B1A6B40A2C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06AB33-F721-4BD3-ABED-E4D930885B07}" type="slidenum">
              <a:t>‹N›</a:t>
            </a:fld>
            <a:endParaRPr lang="de-CH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EAAF518-8540-1626-D2B7-B60119D58A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1412876"/>
            <a:ext cx="10728326" cy="4464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GB"/>
              <a:t>Subheading (optional)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705A598-9A38-A102-0425-7A3409CB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7" y="6337724"/>
            <a:ext cx="3240002" cy="328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649F6B4-662D-F382-A054-4BA02B9A52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55801" y="6452033"/>
            <a:ext cx="2124078" cy="2159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defRPr>
            </a:lvl1pPr>
          </a:lstStyle>
          <a:p>
            <a:pPr lvl="0"/>
            <a:r>
              <a:rPr lang="en-GB"/>
              <a:t>Natasa Mitreva</a:t>
            </a:r>
          </a:p>
        </p:txBody>
      </p:sp>
    </p:spTree>
    <p:extLst>
      <p:ext uri="{BB962C8B-B14F-4D97-AF65-F5344CB8AC3E}">
        <p14:creationId xmlns:p14="http://schemas.microsoft.com/office/powerpoint/2010/main" val="30654370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2D802A9D-A503-99EA-F8FC-BE7122BF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7" y="6337724"/>
            <a:ext cx="3240002" cy="328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677443-BE33-DE40-314F-B5187170B6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Title of the page</a:t>
            </a:r>
            <a:br>
              <a:rPr lang="en-GB"/>
            </a:br>
            <a:r>
              <a:rPr lang="en-GB"/>
              <a:t>possibly spread over two lines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638948F-D0D1-F8B1-074E-4968514831A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096003" y="1412876"/>
            <a:ext cx="5364163" cy="4859999"/>
          </a:xfrm>
        </p:spPr>
        <p:txBody>
          <a:bodyPr/>
          <a:lstStyle>
            <a:lvl1pPr marL="342900" indent="-342900">
              <a:buSzPct val="100000"/>
              <a:buFont typeface="Arial" pitchFamily="34"/>
              <a:buChar char="•"/>
              <a:defRPr/>
            </a:lvl1pPr>
            <a:lvl2pPr marL="552453" lvl="1" indent="-285750">
              <a:spcBef>
                <a:spcPts val="500"/>
              </a:spcBef>
              <a:buSzPct val="100000"/>
              <a:buFont typeface="Arial" pitchFamily="34"/>
              <a:buChar char="•"/>
              <a:defRPr sz="1800"/>
            </a:lvl2pPr>
            <a:lvl3pPr marL="825748" marR="0" lvl="2" indent="-285750" fontAlgn="auto">
              <a:lnSpc>
                <a:spcPct val="100000"/>
              </a:lnSpc>
              <a:spcAft>
                <a:spcPts val="0"/>
              </a:spcAft>
              <a:buSzPct val="100000"/>
              <a:buFont typeface="Arial" pitchFamily="34"/>
              <a:tabLst/>
              <a:defRPr lang="en-GB" sz="1800" b="0" i="0" u="none" strike="noStrike" cap="none" spc="0" baseline="0">
                <a:solidFill>
                  <a:srgbClr val="000000"/>
                </a:solidFill>
                <a:uFillTx/>
                <a:latin typeface="DIN Next W1G"/>
              </a:defRPr>
            </a:lvl3pPr>
            <a:lvl4pPr marL="1094289" marR="0" lvl="3" indent="-285750" fontAlgn="auto">
              <a:lnSpc>
                <a:spcPct val="100000"/>
              </a:lnSpc>
              <a:spcAft>
                <a:spcPts val="0"/>
              </a:spcAft>
              <a:buSzPct val="100000"/>
              <a:buFont typeface="Arial" pitchFamily="34"/>
              <a:tabLst/>
              <a:defRPr lang="en-GB" b="0" i="0" u="none" strike="noStrike" cap="none" spc="0" baseline="0">
                <a:solidFill>
                  <a:srgbClr val="000000"/>
                </a:solidFill>
                <a:uFillTx/>
                <a:latin typeface="DIN Next W1G"/>
              </a:defRPr>
            </a:lvl4pPr>
            <a:lvl5pPr marL="1365747" marR="0" lvl="4" indent="-285750" fontAlgn="auto">
              <a:lnSpc>
                <a:spcPct val="100000"/>
              </a:lnSpc>
              <a:spcAft>
                <a:spcPts val="0"/>
              </a:spcAft>
              <a:buSzPct val="100000"/>
              <a:buFont typeface="Arial" pitchFamily="34"/>
              <a:tabLst/>
              <a:defRPr lang="en-GB" b="0" i="0" u="none" strike="noStrike" cap="none" spc="0" baseline="0">
                <a:solidFill>
                  <a:srgbClr val="000000"/>
                </a:solidFill>
                <a:uFillTx/>
                <a:latin typeface="DIN Next W1G"/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6153CF9D-422D-176F-CFE9-9531D73F8A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5B8032-159B-409F-AA5D-B8988848DC4A}" type="datetime1">
              <a:rPr lang="en-GB"/>
              <a:pPr lvl="0"/>
              <a:t>12/05/2025</a:t>
            </a:fld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46A1BB4-9CF7-C438-27ED-BCF3D61B353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55801" y="6453185"/>
            <a:ext cx="2124078" cy="214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defRPr>
            </a:lvl1pPr>
          </a:lstStyle>
          <a:p>
            <a:pPr lvl="0"/>
            <a:r>
              <a:rPr lang="en-GB"/>
              <a:t>Natasa Mitreva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384EB53D-6FA4-81C6-F205-1C857A2C8C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89BC64-C5E3-41CF-BA1E-81B6FFCD2B49}" type="slidenum">
              <a:t>‹N›</a:t>
            </a:fld>
            <a:endParaRPr lang="de-CH"/>
          </a:p>
        </p:txBody>
      </p:sp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BB851F2E-F504-010A-874A-5C0BB9BC7DB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1840" y="1412876"/>
            <a:ext cx="5039999" cy="4859999"/>
          </a:xfrm>
        </p:spPr>
        <p:txBody>
          <a:bodyPr tIns="1619996" anchorCtr="1"/>
          <a:lstStyle>
            <a:lvl1pPr algn="ctr"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34185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6F651F78-1AB8-B4AD-8696-E2A4B21E4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7" y="6337724"/>
            <a:ext cx="3240002" cy="3284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C877E4E5-99C0-CFF1-7D2D-274BF6B644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Title of the page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63DDEF07-B95E-378E-A69D-4B28E504215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31840" y="4166436"/>
            <a:ext cx="10728326" cy="2124398"/>
          </a:xfrm>
        </p:spPr>
        <p:txBody>
          <a:bodyPr/>
          <a:lstStyle>
            <a:lvl1pPr>
              <a:defRPr/>
            </a:lvl1pPr>
            <a:lvl2pPr marL="266703" lvl="1">
              <a:spcBef>
                <a:spcPts val="500"/>
              </a:spcBef>
              <a:defRPr sz="1800"/>
            </a:lvl2pPr>
            <a:lvl3pPr marL="539998" marR="0" lvl="2" indent="0" fontAlgn="auto">
              <a:lnSpc>
                <a:spcPct val="100000"/>
              </a:lnSpc>
              <a:spcAft>
                <a:spcPts val="0"/>
              </a:spcAft>
              <a:buNone/>
              <a:tabLst/>
              <a:defRPr lang="en-GB" sz="1800" b="0" i="0" u="none" strike="noStrike" cap="none" spc="0" baseline="0">
                <a:solidFill>
                  <a:srgbClr val="000000"/>
                </a:solidFill>
                <a:uFillTx/>
                <a:latin typeface="DIN Next W1G"/>
              </a:defRPr>
            </a:lvl3pPr>
            <a:lvl4pPr marL="808539" marR="0" lvl="3" indent="0" fontAlgn="auto">
              <a:lnSpc>
                <a:spcPct val="100000"/>
              </a:lnSpc>
              <a:spcAft>
                <a:spcPts val="0"/>
              </a:spcAft>
              <a:buNone/>
              <a:tabLst/>
              <a:defRPr lang="en-GB" b="0" i="0" u="none" strike="noStrike" cap="none" spc="0" baseline="0">
                <a:solidFill>
                  <a:srgbClr val="000000"/>
                </a:solidFill>
                <a:uFillTx/>
                <a:latin typeface="DIN Next W1G"/>
              </a:defRPr>
            </a:lvl4pPr>
            <a:lvl5pPr marL="1079997" marR="0" lvl="4" indent="0" fontAlgn="auto">
              <a:lnSpc>
                <a:spcPct val="100000"/>
              </a:lnSpc>
              <a:spcAft>
                <a:spcPts val="0"/>
              </a:spcAft>
              <a:buNone/>
              <a:tabLst/>
              <a:defRPr lang="en-GB" b="0" i="0" u="none" strike="noStrike" cap="none" spc="0" baseline="0">
                <a:solidFill>
                  <a:srgbClr val="000000"/>
                </a:solidFill>
                <a:uFillTx/>
                <a:latin typeface="DIN Next W1G"/>
              </a:defRPr>
            </a:lvl5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A576740-D1AF-8F69-42F7-5E14D18224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86ED0E1-A686-45D7-83D7-9DFFBA41E813}" type="datetime1">
              <a:rPr lang="en-GB"/>
              <a:pPr lvl="0"/>
              <a:t>12/05/2025</a:t>
            </a:fld>
            <a:endParaRPr lang="de-CH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40105BD-800B-A482-C7F5-5B65FF6050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1955801" y="6453185"/>
            <a:ext cx="2124078" cy="2148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defRPr>
            </a:lvl1pPr>
          </a:lstStyle>
          <a:p>
            <a:pPr lvl="0"/>
            <a:r>
              <a:rPr lang="en-GB"/>
              <a:t>Natasa Mitreva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A943EC7-62CF-8404-ADDD-E26A01D947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C58076-5CC3-4F03-8DA3-1F0699136BCC}" type="slidenum">
              <a:t>‹N›</a:t>
            </a:fld>
            <a:endParaRPr lang="de-CH"/>
          </a:p>
        </p:txBody>
      </p:sp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99655D6C-A687-DF94-45EC-286283BCB0A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31840" y="1412876"/>
            <a:ext cx="3420002" cy="2484004"/>
          </a:xfrm>
        </p:spPr>
        <p:txBody>
          <a:bodyPr tIns="359999" anchorCtr="1"/>
          <a:lstStyle>
            <a:lvl1pPr algn="ctr"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CH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68A2C0EA-EC87-AAFF-800F-C052C3AA4F8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40163" y="1414796"/>
            <a:ext cx="3420002" cy="2484004"/>
          </a:xfrm>
        </p:spPr>
        <p:txBody>
          <a:bodyPr tIns="359999" anchorCtr="1"/>
          <a:lstStyle>
            <a:lvl1pPr algn="ctr"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CH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41F7A48D-BF2A-D813-30DA-33C70DA4444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386001" y="1414796"/>
            <a:ext cx="3420002" cy="2484004"/>
          </a:xfrm>
        </p:spPr>
        <p:txBody>
          <a:bodyPr tIns="359999" anchorCtr="1"/>
          <a:lstStyle>
            <a:lvl1pPr algn="ctr"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19363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C752D3-86B5-8CCE-6284-7A8C5FE3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4BF448-BBC0-470F-4896-A45C46FC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2F8B90-CEFF-38FF-1E80-1F77980FD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78A5CC-CD28-FAD8-FC5F-1E8F7731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2A6D6A-9638-C508-C340-82809DCE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511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90C23-F977-03B8-5592-C4F5640E9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68A451-6B9A-E759-A4B0-BB70EFFD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4A90F-EB8F-994C-4598-BBFEEDD5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50ED8D-9617-9F2D-C963-F5A9FAE6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06E226-7A3B-F72C-507D-B6062385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3840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0BC54-071E-327D-7603-174F8889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23BF71-0720-3371-4CC2-BCB844093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E7C44EC-E15C-EE48-F265-F90077BD6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DAADBE-712E-62A6-895E-CBAC5B9F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BAD86B-EAFC-6780-6EC0-D0874F58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2CCFE0E-5FC3-5A3D-C7A9-A40DC1CD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5626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76C6A-C905-B126-5E9F-3DBEB075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E73A3E-A4A0-5302-D958-17502A298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510925-A149-A016-BD87-0F0F8273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82C1C0-7369-B65D-AD29-FE61836E2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4DEC726-45DB-5D70-63F1-2B1F70F3E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925DC32-986E-DF4E-1928-1A002967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3677B8B-37CA-95FE-DAA9-263BB919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0642F70-D212-EA54-D544-D804E2C0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8242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2264E8-B55F-BE41-2CD0-C02EB40A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1C98E2-C4AD-B6C0-F6AF-C3747AD2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84BA3F-1F3B-01CD-7345-AF1B29FF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47D131-F036-5A04-5DCB-965D94A9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2209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8DAD8E-3B39-ECEA-37C5-0F9A7807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ADF7479-5E27-DFCE-5FAC-945DD4BB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46383A-EA36-A263-AD7C-5CCAD6D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4055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41408-704B-309F-4568-928C8F52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360469-C9F4-2C2D-C8E2-732210F61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50E7BE-E582-DBE3-F206-DAE1FCB19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69EEFD-E995-C328-F30D-C03E2CDC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9C6880-FD40-1B0B-5C9D-32624688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3A6DBE-E039-C800-1E1F-D504C7B6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749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DD202-F0CC-8B46-322E-1F628534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B6495E6-A43E-303B-1E12-40334052B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98BD6-6CAA-A8F1-0E3A-899C9614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514456-C07D-1A6E-ED71-7DFD1C96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DF4C30E-631A-B53A-A349-874B93D1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13B195-2CF2-EB39-BFF7-6CB3EA08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9354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F0753C-A801-95BD-026B-B5AA02E3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3C51C9-7627-9F33-FE7E-2AFA76F5F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F427AF-69F0-5F2B-A31C-AA1FE77A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AD288-4632-471F-961F-137A716AF861}" type="datetimeFigureOut">
              <a:rPr lang="it-CH" smtClean="0"/>
              <a:t>20.05.2025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8A1A83-A733-BE9E-4C36-5F784292D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D35D43-62F0-4560-8C4A-C7C8E2EF6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DF3C-88BA-45B8-920E-D096958F5EFD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3175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C04B619-D7A9-4486-29BA-C903E0B5D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19639"/>
            <a:ext cx="7469943" cy="2288340"/>
          </a:xfrm>
          <a:solidFill>
            <a:srgbClr val="406290"/>
          </a:solidFill>
        </p:spPr>
        <p:txBody>
          <a:bodyPr/>
          <a:lstStyle/>
          <a:p>
            <a:pPr lvl="0"/>
            <a:r>
              <a:rPr lang="en-GB" sz="2400" dirty="0">
                <a:latin typeface="Arial"/>
              </a:rPr>
              <a:t>Optimising 3D-printed concrete structures for carbon capture and storage</a:t>
            </a:r>
          </a:p>
        </p:txBody>
      </p:sp>
      <p:sp>
        <p:nvSpPr>
          <p:cNvPr id="4" name="CasellaDiTesto 10">
            <a:extLst>
              <a:ext uri="{FF2B5EF4-FFF2-40B4-BE49-F238E27FC236}">
                <a16:creationId xmlns:a16="http://schemas.microsoft.com/office/drawing/2014/main" id="{2E035276-5BE7-C3A4-C3EB-ED790E91AED6}"/>
              </a:ext>
            </a:extLst>
          </p:cNvPr>
          <p:cNvSpPr txBox="1"/>
          <p:nvPr/>
        </p:nvSpPr>
        <p:spPr>
          <a:xfrm>
            <a:off x="993881" y="4118089"/>
            <a:ext cx="6097831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100" b="1" i="0" u="none" strike="noStrike" kern="1200" cap="none" spc="0" baseline="0" dirty="0">
                <a:solidFill>
                  <a:srgbClr val="FFFFFF"/>
                </a:solidFill>
                <a:uFillTx/>
                <a:latin typeface="Arial"/>
              </a:rPr>
              <a:t>Nataša Mitreva</a:t>
            </a:r>
            <a:endParaRPr lang="de-DE" sz="1100" b="1" i="0" u="none" strike="noStrike" kern="1200" cap="none" spc="0" baseline="0" dirty="0">
              <a:solidFill>
                <a:srgbClr val="FFFFFF"/>
              </a:solidFill>
              <a:uFillTx/>
              <a:latin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FFFFFF"/>
                </a:solidFill>
                <a:uFillTx/>
                <a:latin typeface="Arial"/>
              </a:rPr>
              <a:t>Master student, Civil engineering</a:t>
            </a:r>
            <a:endParaRPr lang="de-DE" sz="1100" b="0" i="0" u="none" strike="noStrike" kern="1200" cap="none" spc="0" baseline="0" dirty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7CA7395F-25BB-497B-BD0D-C46EA53F56FB}"/>
              </a:ext>
            </a:extLst>
          </p:cNvPr>
          <p:cNvSpPr txBox="1"/>
          <p:nvPr/>
        </p:nvSpPr>
        <p:spPr>
          <a:xfrm>
            <a:off x="947647" y="5933596"/>
            <a:ext cx="8589818" cy="2539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05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https://3dprintingindustry.com/news/peri-constructing-germanys-first-market-ready-3d-printed-residential-building-176638/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54FE3-5EA9-5D02-0224-6C0EFD9027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840" y="579601"/>
            <a:ext cx="10728326" cy="719029"/>
          </a:xfrm>
        </p:spPr>
        <p:txBody>
          <a:bodyPr/>
          <a:lstStyle/>
          <a:p>
            <a:pPr lvl="0"/>
            <a:r>
              <a:rPr lang="it-CH"/>
              <a:t>Challenge and possible solutions 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0FA0E38E-53F7-CF12-1A87-E03EE617092E}"/>
              </a:ext>
            </a:extLst>
          </p:cNvPr>
          <p:cNvSpPr txBox="1"/>
          <p:nvPr/>
        </p:nvSpPr>
        <p:spPr>
          <a:xfrm>
            <a:off x="10417548" y="6452033"/>
            <a:ext cx="611998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2BBDC2C-F95D-429E-BF71-CA8430CD435E}" type="datetime1"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20/05/2025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Segnaposto numero diapositiva 4">
            <a:extLst>
              <a:ext uri="{FF2B5EF4-FFF2-40B4-BE49-F238E27FC236}">
                <a16:creationId xmlns:a16="http://schemas.microsoft.com/office/drawing/2014/main" id="{A14BDD53-3A85-1B3E-6DF8-3FFA39C29C68}"/>
              </a:ext>
            </a:extLst>
          </p:cNvPr>
          <p:cNvSpPr txBox="1"/>
          <p:nvPr/>
        </p:nvSpPr>
        <p:spPr>
          <a:xfrm>
            <a:off x="11131320" y="6452765"/>
            <a:ext cx="322572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626A18-F5BA-4E87-9196-F8B14A2E4C83}" type="slidenum">
              <a:rPr lang="de-CH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2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egnaposto testo 5">
            <a:extLst>
              <a:ext uri="{FF2B5EF4-FFF2-40B4-BE49-F238E27FC236}">
                <a16:creationId xmlns:a16="http://schemas.microsoft.com/office/drawing/2014/main" id="{9E4B54C7-454F-1D05-E8AA-9FADFB1323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840" y="1396105"/>
            <a:ext cx="10728326" cy="644523"/>
          </a:xfrm>
        </p:spPr>
        <p:txBody>
          <a:bodyPr anchorCtr="1">
            <a:normAutofit fontScale="77500" lnSpcReduction="20000"/>
          </a:bodyPr>
          <a:lstStyle/>
          <a:p>
            <a:pPr lvl="0" algn="ctr"/>
            <a:r>
              <a:rPr lang="en-US" b="1" i="1" dirty="0"/>
              <a:t>Finding the best combination to minimize CO₂ emissions and maximize CO₂ removals while maintaining optimal structural strength and processability for 3D printing</a:t>
            </a:r>
            <a:endParaRPr lang="it-CH" b="1" i="1" dirty="0"/>
          </a:p>
        </p:txBody>
      </p:sp>
      <p:sp>
        <p:nvSpPr>
          <p:cNvPr id="6" name="CasellaDiTesto 7">
            <a:extLst>
              <a:ext uri="{FF2B5EF4-FFF2-40B4-BE49-F238E27FC236}">
                <a16:creationId xmlns:a16="http://schemas.microsoft.com/office/drawing/2014/main" id="{C042D0BE-C234-259B-57AB-E4CBCD3A4F2D}"/>
              </a:ext>
            </a:extLst>
          </p:cNvPr>
          <p:cNvSpPr txBox="1"/>
          <p:nvPr/>
        </p:nvSpPr>
        <p:spPr>
          <a:xfrm>
            <a:off x="881746" y="2872706"/>
            <a:ext cx="2775853" cy="607399"/>
          </a:xfrm>
          <a:prstGeom prst="rect">
            <a:avLst/>
          </a:prstGeom>
          <a:solidFill>
            <a:srgbClr val="CFDEE9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Reduce clinker </a:t>
            </a:r>
            <a:b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</a:br>
            <a:r>
              <a: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(most emissive component)</a:t>
            </a:r>
            <a:endParaRPr lang="it-CH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CasellaDiTesto 9">
            <a:extLst>
              <a:ext uri="{FF2B5EF4-FFF2-40B4-BE49-F238E27FC236}">
                <a16:creationId xmlns:a16="http://schemas.microsoft.com/office/drawing/2014/main" id="{A0F287D6-751A-587E-737A-819155DFDBB4}"/>
              </a:ext>
            </a:extLst>
          </p:cNvPr>
          <p:cNvSpPr txBox="1"/>
          <p:nvPr/>
        </p:nvSpPr>
        <p:spPr>
          <a:xfrm>
            <a:off x="4708071" y="2872706"/>
            <a:ext cx="2775853" cy="671334"/>
          </a:xfrm>
          <a:prstGeom prst="rect">
            <a:avLst/>
          </a:prstGeom>
          <a:solidFill>
            <a:srgbClr val="CFDEE9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Increase/ speed up CO2 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removal</a:t>
            </a: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cxnSp>
        <p:nvCxnSpPr>
          <p:cNvPr id="8" name="Connettore diritto 16">
            <a:extLst>
              <a:ext uri="{FF2B5EF4-FFF2-40B4-BE49-F238E27FC236}">
                <a16:creationId xmlns:a16="http://schemas.microsoft.com/office/drawing/2014/main" id="{9B0C0C08-792E-912A-A9B9-7C45D2617C54}"/>
              </a:ext>
            </a:extLst>
          </p:cNvPr>
          <p:cNvCxnSpPr>
            <a:stCxn id="6" idx="2"/>
          </p:cNvCxnSpPr>
          <p:nvPr/>
        </p:nvCxnSpPr>
        <p:spPr>
          <a:xfrm>
            <a:off x="2269668" y="3480105"/>
            <a:ext cx="0" cy="422654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9" name="Connettore diritto 18">
            <a:extLst>
              <a:ext uri="{FF2B5EF4-FFF2-40B4-BE49-F238E27FC236}">
                <a16:creationId xmlns:a16="http://schemas.microsoft.com/office/drawing/2014/main" id="{51F87750-D3CC-06D7-CC9B-4B13B2C3CE3E}"/>
              </a:ext>
            </a:extLst>
          </p:cNvPr>
          <p:cNvCxnSpPr/>
          <p:nvPr/>
        </p:nvCxnSpPr>
        <p:spPr>
          <a:xfrm>
            <a:off x="1420310" y="3902759"/>
            <a:ext cx="1682121" cy="0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10" name="Connettore 2 20">
            <a:extLst>
              <a:ext uri="{FF2B5EF4-FFF2-40B4-BE49-F238E27FC236}">
                <a16:creationId xmlns:a16="http://schemas.microsoft.com/office/drawing/2014/main" id="{6188E3A0-0B62-8545-5A41-8D9B1F1B6AB7}"/>
              </a:ext>
            </a:extLst>
          </p:cNvPr>
          <p:cNvCxnSpPr/>
          <p:nvPr/>
        </p:nvCxnSpPr>
        <p:spPr>
          <a:xfrm>
            <a:off x="3095893" y="3902759"/>
            <a:ext cx="0" cy="372289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  <a:tailEnd type="arrow"/>
          </a:ln>
        </p:spPr>
      </p:cxnSp>
      <p:cxnSp>
        <p:nvCxnSpPr>
          <p:cNvPr id="11" name="Connettore 2 21">
            <a:extLst>
              <a:ext uri="{FF2B5EF4-FFF2-40B4-BE49-F238E27FC236}">
                <a16:creationId xmlns:a16="http://schemas.microsoft.com/office/drawing/2014/main" id="{189BB745-2F27-6E64-884D-9F728795FAD4}"/>
              </a:ext>
            </a:extLst>
          </p:cNvPr>
          <p:cNvCxnSpPr/>
          <p:nvPr/>
        </p:nvCxnSpPr>
        <p:spPr>
          <a:xfrm>
            <a:off x="1420310" y="3902759"/>
            <a:ext cx="0" cy="372289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  <a:tailEnd type="arrow"/>
          </a:ln>
        </p:spPr>
      </p:cxnSp>
      <p:pic>
        <p:nvPicPr>
          <p:cNvPr id="12" name="Immagine 24">
            <a:extLst>
              <a:ext uri="{FF2B5EF4-FFF2-40B4-BE49-F238E27FC236}">
                <a16:creationId xmlns:a16="http://schemas.microsoft.com/office/drawing/2014/main" id="{4062A0FE-FCE5-0FCB-AC2C-AD7D1112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04" y="4187385"/>
            <a:ext cx="750566" cy="75056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3" name="CasellaDiTesto 25">
            <a:extLst>
              <a:ext uri="{FF2B5EF4-FFF2-40B4-BE49-F238E27FC236}">
                <a16:creationId xmlns:a16="http://schemas.microsoft.com/office/drawing/2014/main" id="{8DA94F7B-0065-612E-EAFF-C81362AFBF58}"/>
              </a:ext>
            </a:extLst>
          </p:cNvPr>
          <p:cNvSpPr txBox="1"/>
          <p:nvPr/>
        </p:nvSpPr>
        <p:spPr>
          <a:xfrm>
            <a:off x="458690" y="4850288"/>
            <a:ext cx="1848395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Decreases environmental impact</a:t>
            </a:r>
          </a:p>
        </p:txBody>
      </p:sp>
      <p:sp>
        <p:nvSpPr>
          <p:cNvPr id="14" name="CasellaDiTesto 27">
            <a:extLst>
              <a:ext uri="{FF2B5EF4-FFF2-40B4-BE49-F238E27FC236}">
                <a16:creationId xmlns:a16="http://schemas.microsoft.com/office/drawing/2014/main" id="{5B34CDCD-BA40-1C2A-4F52-449D31B9AD02}"/>
              </a:ext>
            </a:extLst>
          </p:cNvPr>
          <p:cNvSpPr txBox="1"/>
          <p:nvPr/>
        </p:nvSpPr>
        <p:spPr>
          <a:xfrm>
            <a:off x="2254846" y="4848862"/>
            <a:ext cx="1833701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600" b="0" i="0" u="none" strike="noStrike" kern="1200" cap="none" spc="0" baseline="0">
                <a:solidFill>
                  <a:srgbClr val="FF0000"/>
                </a:solidFill>
                <a:uFillTx/>
                <a:latin typeface="Arial"/>
              </a:rPr>
              <a:t>BUT</a:t>
            </a: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 can reduce the strength of concrete</a:t>
            </a:r>
          </a:p>
        </p:txBody>
      </p:sp>
      <p:pic>
        <p:nvPicPr>
          <p:cNvPr id="15" name="Immagine 29">
            <a:extLst>
              <a:ext uri="{FF2B5EF4-FFF2-40B4-BE49-F238E27FC236}">
                <a16:creationId xmlns:a16="http://schemas.microsoft.com/office/drawing/2014/main" id="{84C64AE1-31C4-0975-E379-56B92CA3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303" y="4275048"/>
            <a:ext cx="476246" cy="4762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CasellaDiTesto 33">
            <a:extLst>
              <a:ext uri="{FF2B5EF4-FFF2-40B4-BE49-F238E27FC236}">
                <a16:creationId xmlns:a16="http://schemas.microsoft.com/office/drawing/2014/main" id="{41FC853E-8A69-1A5F-DBD1-34E6D3ABFB50}"/>
              </a:ext>
            </a:extLst>
          </p:cNvPr>
          <p:cNvSpPr txBox="1"/>
          <p:nvPr/>
        </p:nvSpPr>
        <p:spPr>
          <a:xfrm>
            <a:off x="5868445" y="4741868"/>
            <a:ext cx="2139119" cy="15696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By exposed increasing surface area</a:t>
            </a: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,</a:t>
            </a:r>
            <a:b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</a:b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higher </a:t>
            </a:r>
            <a:b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</a:b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carbonation </a:t>
            </a:r>
            <a:b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</a:b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over time</a:t>
            </a:r>
          </a:p>
        </p:txBody>
      </p:sp>
      <p:pic>
        <p:nvPicPr>
          <p:cNvPr id="17" name="Immagine 40">
            <a:extLst>
              <a:ext uri="{FF2B5EF4-FFF2-40B4-BE49-F238E27FC236}">
                <a16:creationId xmlns:a16="http://schemas.microsoft.com/office/drawing/2014/main" id="{A3DD8A02-188D-B848-446D-EAF23824BF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255" y="4317330"/>
            <a:ext cx="476246" cy="476246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18" name="Connettore diritto 41">
            <a:extLst>
              <a:ext uri="{FF2B5EF4-FFF2-40B4-BE49-F238E27FC236}">
                <a16:creationId xmlns:a16="http://schemas.microsoft.com/office/drawing/2014/main" id="{A32E286D-FE5C-417A-BA40-7CE89F799A49}"/>
              </a:ext>
            </a:extLst>
          </p:cNvPr>
          <p:cNvCxnSpPr/>
          <p:nvPr/>
        </p:nvCxnSpPr>
        <p:spPr>
          <a:xfrm>
            <a:off x="6087837" y="3534247"/>
            <a:ext cx="0" cy="422654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19" name="Connettore diritto 42">
            <a:extLst>
              <a:ext uri="{FF2B5EF4-FFF2-40B4-BE49-F238E27FC236}">
                <a16:creationId xmlns:a16="http://schemas.microsoft.com/office/drawing/2014/main" id="{EF756E2A-8649-5E67-268A-972AFC88A882}"/>
              </a:ext>
            </a:extLst>
          </p:cNvPr>
          <p:cNvCxnSpPr/>
          <p:nvPr/>
        </p:nvCxnSpPr>
        <p:spPr>
          <a:xfrm>
            <a:off x="5238478" y="3956901"/>
            <a:ext cx="1682112" cy="0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20" name="Connettore 2 43">
            <a:extLst>
              <a:ext uri="{FF2B5EF4-FFF2-40B4-BE49-F238E27FC236}">
                <a16:creationId xmlns:a16="http://schemas.microsoft.com/office/drawing/2014/main" id="{A68C8FE1-54BC-EBD1-D1C9-BC235654DCB3}"/>
              </a:ext>
            </a:extLst>
          </p:cNvPr>
          <p:cNvCxnSpPr/>
          <p:nvPr/>
        </p:nvCxnSpPr>
        <p:spPr>
          <a:xfrm>
            <a:off x="6914061" y="3956901"/>
            <a:ext cx="0" cy="372289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  <a:tailEnd type="arrow"/>
          </a:ln>
        </p:spPr>
      </p:cxnSp>
      <p:cxnSp>
        <p:nvCxnSpPr>
          <p:cNvPr id="21" name="Connettore 2 44">
            <a:extLst>
              <a:ext uri="{FF2B5EF4-FFF2-40B4-BE49-F238E27FC236}">
                <a16:creationId xmlns:a16="http://schemas.microsoft.com/office/drawing/2014/main" id="{C5E4B6C2-5574-5266-7050-AE9F56F810DA}"/>
              </a:ext>
            </a:extLst>
          </p:cNvPr>
          <p:cNvCxnSpPr/>
          <p:nvPr/>
        </p:nvCxnSpPr>
        <p:spPr>
          <a:xfrm>
            <a:off x="5238478" y="3956901"/>
            <a:ext cx="0" cy="372289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  <a:tailEnd type="arrow"/>
          </a:ln>
        </p:spPr>
      </p:cxnSp>
      <p:sp>
        <p:nvSpPr>
          <p:cNvPr id="22" name="CasellaDiTesto 2">
            <a:extLst>
              <a:ext uri="{FF2B5EF4-FFF2-40B4-BE49-F238E27FC236}">
                <a16:creationId xmlns:a16="http://schemas.microsoft.com/office/drawing/2014/main" id="{E8771D9A-9A78-9233-1C4B-34F5E4671B1E}"/>
              </a:ext>
            </a:extLst>
          </p:cNvPr>
          <p:cNvSpPr txBox="1"/>
          <p:nvPr/>
        </p:nvSpPr>
        <p:spPr>
          <a:xfrm>
            <a:off x="866915" y="2425400"/>
            <a:ext cx="2775853" cy="383618"/>
          </a:xfrm>
          <a:prstGeom prst="rect">
            <a:avLst/>
          </a:prstGeom>
          <a:solidFill>
            <a:srgbClr val="CFDEE9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1" u="none" strike="noStrike" kern="1200" cap="none" spc="0" baseline="0" dirty="0">
                <a:solidFill>
                  <a:srgbClr val="000000"/>
                </a:solidFill>
                <a:uFillTx/>
                <a:latin typeface="Arial"/>
              </a:rPr>
              <a:t>Concrete mix design</a:t>
            </a:r>
            <a:endParaRPr lang="it-IT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CasellaDiTesto 8">
            <a:extLst>
              <a:ext uri="{FF2B5EF4-FFF2-40B4-BE49-F238E27FC236}">
                <a16:creationId xmlns:a16="http://schemas.microsoft.com/office/drawing/2014/main" id="{925500E2-4716-EB1E-6E90-0782215B66CC}"/>
              </a:ext>
            </a:extLst>
          </p:cNvPr>
          <p:cNvSpPr txBox="1"/>
          <p:nvPr/>
        </p:nvSpPr>
        <p:spPr>
          <a:xfrm>
            <a:off x="4691603" y="2425400"/>
            <a:ext cx="2775853" cy="383618"/>
          </a:xfrm>
          <a:prstGeom prst="rect">
            <a:avLst/>
          </a:prstGeom>
          <a:solidFill>
            <a:srgbClr val="CFDEE9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0" i="1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Carbonation</a:t>
            </a:r>
          </a:p>
        </p:txBody>
      </p:sp>
      <p:sp>
        <p:nvSpPr>
          <p:cNvPr id="24" name="CasellaDiTesto 10">
            <a:extLst>
              <a:ext uri="{FF2B5EF4-FFF2-40B4-BE49-F238E27FC236}">
                <a16:creationId xmlns:a16="http://schemas.microsoft.com/office/drawing/2014/main" id="{604ACEAA-4F79-6FD0-AE56-319EC787E286}"/>
              </a:ext>
            </a:extLst>
          </p:cNvPr>
          <p:cNvSpPr txBox="1"/>
          <p:nvPr/>
        </p:nvSpPr>
        <p:spPr>
          <a:xfrm>
            <a:off x="8422821" y="2877561"/>
            <a:ext cx="2775853" cy="671334"/>
          </a:xfrm>
          <a:prstGeom prst="rect">
            <a:avLst/>
          </a:prstGeom>
          <a:solidFill>
            <a:srgbClr val="CFDEE9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Reduce amount of concrete</a:t>
            </a:r>
          </a:p>
        </p:txBody>
      </p:sp>
      <p:cxnSp>
        <p:nvCxnSpPr>
          <p:cNvPr id="25" name="Connettore diritto 12">
            <a:extLst>
              <a:ext uri="{FF2B5EF4-FFF2-40B4-BE49-F238E27FC236}">
                <a16:creationId xmlns:a16="http://schemas.microsoft.com/office/drawing/2014/main" id="{08271D60-F6D6-8052-4F4E-EE8D36363812}"/>
              </a:ext>
            </a:extLst>
          </p:cNvPr>
          <p:cNvCxnSpPr/>
          <p:nvPr/>
        </p:nvCxnSpPr>
        <p:spPr>
          <a:xfrm>
            <a:off x="9802587" y="3539093"/>
            <a:ext cx="0" cy="422654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26" name="Connettore diritto 13">
            <a:extLst>
              <a:ext uri="{FF2B5EF4-FFF2-40B4-BE49-F238E27FC236}">
                <a16:creationId xmlns:a16="http://schemas.microsoft.com/office/drawing/2014/main" id="{73A8D450-7C24-FAB5-470A-60D1EC99B33D}"/>
              </a:ext>
            </a:extLst>
          </p:cNvPr>
          <p:cNvCxnSpPr/>
          <p:nvPr/>
        </p:nvCxnSpPr>
        <p:spPr>
          <a:xfrm>
            <a:off x="8953228" y="3961747"/>
            <a:ext cx="1682112" cy="0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27" name="Connettore 2 15">
            <a:extLst>
              <a:ext uri="{FF2B5EF4-FFF2-40B4-BE49-F238E27FC236}">
                <a16:creationId xmlns:a16="http://schemas.microsoft.com/office/drawing/2014/main" id="{64E5FC78-A9E5-D858-F8C5-993791399C10}"/>
              </a:ext>
            </a:extLst>
          </p:cNvPr>
          <p:cNvCxnSpPr/>
          <p:nvPr/>
        </p:nvCxnSpPr>
        <p:spPr>
          <a:xfrm>
            <a:off x="10628811" y="3961747"/>
            <a:ext cx="0" cy="372289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  <a:tailEnd type="arrow"/>
          </a:ln>
        </p:spPr>
      </p:cxnSp>
      <p:cxnSp>
        <p:nvCxnSpPr>
          <p:cNvPr id="28" name="Connettore 2 17">
            <a:extLst>
              <a:ext uri="{FF2B5EF4-FFF2-40B4-BE49-F238E27FC236}">
                <a16:creationId xmlns:a16="http://schemas.microsoft.com/office/drawing/2014/main" id="{1545FED9-B081-EB25-C607-343DDBB60157}"/>
              </a:ext>
            </a:extLst>
          </p:cNvPr>
          <p:cNvCxnSpPr/>
          <p:nvPr/>
        </p:nvCxnSpPr>
        <p:spPr>
          <a:xfrm>
            <a:off x="8953228" y="3961747"/>
            <a:ext cx="0" cy="372289"/>
          </a:xfrm>
          <a:prstGeom prst="straightConnector1">
            <a:avLst/>
          </a:prstGeom>
          <a:noFill/>
          <a:ln w="12701" cap="flat">
            <a:solidFill>
              <a:srgbClr val="215CAF"/>
            </a:solidFill>
            <a:prstDash val="solid"/>
            <a:miter/>
            <a:tailEnd type="arrow"/>
          </a:ln>
        </p:spPr>
      </p:cxnSp>
      <p:sp>
        <p:nvSpPr>
          <p:cNvPr id="29" name="CasellaDiTesto 23">
            <a:extLst>
              <a:ext uri="{FF2B5EF4-FFF2-40B4-BE49-F238E27FC236}">
                <a16:creationId xmlns:a16="http://schemas.microsoft.com/office/drawing/2014/main" id="{3CC528B0-AD02-2842-9775-A6460D7317F6}"/>
              </a:ext>
            </a:extLst>
          </p:cNvPr>
          <p:cNvSpPr txBox="1"/>
          <p:nvPr/>
        </p:nvSpPr>
        <p:spPr>
          <a:xfrm>
            <a:off x="8406353" y="2430255"/>
            <a:ext cx="2775853" cy="383618"/>
          </a:xfrm>
          <a:prstGeom prst="rect">
            <a:avLst/>
          </a:prstGeom>
          <a:solidFill>
            <a:srgbClr val="CFDEE9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0" i="1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Geometry</a:t>
            </a:r>
          </a:p>
        </p:txBody>
      </p:sp>
      <p:sp>
        <p:nvSpPr>
          <p:cNvPr id="30" name="CasellaDiTesto 30">
            <a:extLst>
              <a:ext uri="{FF2B5EF4-FFF2-40B4-BE49-F238E27FC236}">
                <a16:creationId xmlns:a16="http://schemas.microsoft.com/office/drawing/2014/main" id="{4CB0F418-02D8-CE87-EE21-5C67B9A7D67D}"/>
              </a:ext>
            </a:extLst>
          </p:cNvPr>
          <p:cNvSpPr txBox="1"/>
          <p:nvPr/>
        </p:nvSpPr>
        <p:spPr>
          <a:xfrm>
            <a:off x="9882487" y="4448363"/>
            <a:ext cx="1682121" cy="107721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600" b="0" i="0" u="none" strike="noStrike" kern="1200" cap="none" spc="0" baseline="0">
                <a:solidFill>
                  <a:srgbClr val="FF0000"/>
                </a:solidFill>
                <a:uFillTx/>
                <a:latin typeface="Arial"/>
              </a:rPr>
              <a:t>BUT</a:t>
            </a:r>
            <a:r>
              <a:rPr lang="it-CH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GB" sz="1600" b="0" i="0" u="none" strike="noStrike" kern="0" cap="none" spc="0" baseline="0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lang="en-GB" sz="16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ore strength, more impact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CH" sz="16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1" name="Connettore diritto 38">
            <a:extLst>
              <a:ext uri="{FF2B5EF4-FFF2-40B4-BE49-F238E27FC236}">
                <a16:creationId xmlns:a16="http://schemas.microsoft.com/office/drawing/2014/main" id="{432FBEB2-5DA5-670C-3B66-B594F550C31C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2254837" y="2160782"/>
            <a:ext cx="9" cy="264618"/>
          </a:xfrm>
          <a:prstGeom prst="straightConnector1">
            <a:avLst/>
          </a:prstGeom>
          <a:noFill/>
          <a:ln w="6345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32" name="Connettore diritto 39">
            <a:extLst>
              <a:ext uri="{FF2B5EF4-FFF2-40B4-BE49-F238E27FC236}">
                <a16:creationId xmlns:a16="http://schemas.microsoft.com/office/drawing/2014/main" id="{33C6FFDB-C214-B703-BD3E-4C2DAD042EAB}"/>
              </a:ext>
            </a:extLst>
          </p:cNvPr>
          <p:cNvCxnSpPr/>
          <p:nvPr/>
        </p:nvCxnSpPr>
        <p:spPr>
          <a:xfrm flipV="1">
            <a:off x="6140552" y="2168709"/>
            <a:ext cx="0" cy="264628"/>
          </a:xfrm>
          <a:prstGeom prst="straightConnector1">
            <a:avLst/>
          </a:prstGeom>
          <a:noFill/>
          <a:ln w="6345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33" name="Connettore diritto 45">
            <a:extLst>
              <a:ext uri="{FF2B5EF4-FFF2-40B4-BE49-F238E27FC236}">
                <a16:creationId xmlns:a16="http://schemas.microsoft.com/office/drawing/2014/main" id="{56F55E7F-1866-7954-34C1-D1A49183A775}"/>
              </a:ext>
            </a:extLst>
          </p:cNvPr>
          <p:cNvCxnSpPr/>
          <p:nvPr/>
        </p:nvCxnSpPr>
        <p:spPr>
          <a:xfrm flipV="1">
            <a:off x="9876032" y="2154957"/>
            <a:ext cx="0" cy="264618"/>
          </a:xfrm>
          <a:prstGeom prst="straightConnector1">
            <a:avLst/>
          </a:prstGeom>
          <a:noFill/>
          <a:ln w="6345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34" name="Connettore diritto 50">
            <a:extLst>
              <a:ext uri="{FF2B5EF4-FFF2-40B4-BE49-F238E27FC236}">
                <a16:creationId xmlns:a16="http://schemas.microsoft.com/office/drawing/2014/main" id="{5986B629-ED19-B181-4E87-798AA0189620}"/>
              </a:ext>
            </a:extLst>
          </p:cNvPr>
          <p:cNvCxnSpPr/>
          <p:nvPr/>
        </p:nvCxnSpPr>
        <p:spPr>
          <a:xfrm>
            <a:off x="2254837" y="2160782"/>
            <a:ext cx="7612819" cy="0"/>
          </a:xfrm>
          <a:prstGeom prst="straightConnector1">
            <a:avLst/>
          </a:prstGeom>
          <a:noFill/>
          <a:ln w="6345" cap="flat">
            <a:solidFill>
              <a:srgbClr val="215CAF"/>
            </a:solidFill>
            <a:prstDash val="solid"/>
            <a:miter/>
          </a:ln>
        </p:spPr>
      </p:cxnSp>
      <p:cxnSp>
        <p:nvCxnSpPr>
          <p:cNvPr id="35" name="Connettore diritto 52">
            <a:extLst>
              <a:ext uri="{FF2B5EF4-FFF2-40B4-BE49-F238E27FC236}">
                <a16:creationId xmlns:a16="http://schemas.microsoft.com/office/drawing/2014/main" id="{1E148474-349C-4A37-8683-B6F3649EAF0A}"/>
              </a:ext>
            </a:extLst>
          </p:cNvPr>
          <p:cNvCxnSpPr/>
          <p:nvPr/>
        </p:nvCxnSpPr>
        <p:spPr>
          <a:xfrm flipV="1">
            <a:off x="6140552" y="2032647"/>
            <a:ext cx="0" cy="136062"/>
          </a:xfrm>
          <a:prstGeom prst="straightConnector1">
            <a:avLst/>
          </a:prstGeom>
          <a:noFill/>
          <a:ln w="6345" cap="flat">
            <a:solidFill>
              <a:srgbClr val="215CAF"/>
            </a:solidFill>
            <a:prstDash val="solid"/>
            <a:miter/>
          </a:ln>
        </p:spPr>
      </p:cxnSp>
      <p:sp>
        <p:nvSpPr>
          <p:cNvPr id="36" name="Segnaposto piè di pagina 4">
            <a:extLst>
              <a:ext uri="{FF2B5EF4-FFF2-40B4-BE49-F238E27FC236}">
                <a16:creationId xmlns:a16="http://schemas.microsoft.com/office/drawing/2014/main" id="{B480D975-5B72-313F-9738-4441846D5318}"/>
              </a:ext>
            </a:extLst>
          </p:cNvPr>
          <p:cNvSpPr txBox="1"/>
          <p:nvPr/>
        </p:nvSpPr>
        <p:spPr>
          <a:xfrm>
            <a:off x="1955801" y="6452033"/>
            <a:ext cx="2124078" cy="2170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rPr>
              <a:t>Natasa Mitreva</a:t>
            </a:r>
          </a:p>
        </p:txBody>
      </p:sp>
      <p:sp>
        <p:nvSpPr>
          <p:cNvPr id="37" name="TextBox 6">
            <a:extLst>
              <a:ext uri="{FF2B5EF4-FFF2-40B4-BE49-F238E27FC236}">
                <a16:creationId xmlns:a16="http://schemas.microsoft.com/office/drawing/2014/main" id="{4014A206-F262-A5BE-85AA-513A5E5C24FE}"/>
              </a:ext>
            </a:extLst>
          </p:cNvPr>
          <p:cNvSpPr txBox="1"/>
          <p:nvPr/>
        </p:nvSpPr>
        <p:spPr>
          <a:xfrm>
            <a:off x="4312392" y="4922352"/>
            <a:ext cx="184839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By increasing CaO content</a:t>
            </a:r>
          </a:p>
        </p:txBody>
      </p:sp>
      <p:sp>
        <p:nvSpPr>
          <p:cNvPr id="38" name="TextBox 19">
            <a:extLst>
              <a:ext uri="{FF2B5EF4-FFF2-40B4-BE49-F238E27FC236}">
                <a16:creationId xmlns:a16="http://schemas.microsoft.com/office/drawing/2014/main" id="{D6F1E28F-7C97-6A7D-81DF-26B776F24AF0}"/>
              </a:ext>
            </a:extLst>
          </p:cNvPr>
          <p:cNvSpPr txBox="1"/>
          <p:nvPr/>
        </p:nvSpPr>
        <p:spPr>
          <a:xfrm>
            <a:off x="8042312" y="4428128"/>
            <a:ext cx="1848395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Less concrete, less impact</a:t>
            </a:r>
          </a:p>
        </p:txBody>
      </p:sp>
      <p:pic>
        <p:nvPicPr>
          <p:cNvPr id="39" name="Immagine 44">
            <a:extLst>
              <a:ext uri="{FF2B5EF4-FFF2-40B4-BE49-F238E27FC236}">
                <a16:creationId xmlns:a16="http://schemas.microsoft.com/office/drawing/2014/main" id="{9CA09481-B5DE-59DF-4372-3B96EE9CB6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837" y="4369762"/>
            <a:ext cx="538042" cy="53804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98EA0-9B6A-7977-DEAE-F9FC7D3F684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t-CH"/>
              <a:t>Objectives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324DE7-84C3-7215-6D85-7247EFB4E81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39488" y="1595407"/>
            <a:ext cx="6513024" cy="988640"/>
          </a:xfrm>
          <a:solidFill>
            <a:srgbClr val="F2F2F2"/>
          </a:solidFill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000" i="1" dirty="0">
                <a:latin typeface="Arial" pitchFamily="34"/>
                <a:cs typeface="Arial" pitchFamily="34"/>
              </a:rPr>
              <a:t>How can 3D-printed concrete structures be optimized to have a lower carbon footprint including the role of carbonation?</a:t>
            </a:r>
          </a:p>
          <a:p>
            <a:pPr marL="342900" lvl="0" indent="-342900">
              <a:buSzPct val="100000"/>
              <a:buAutoNum type="arabicPeriod"/>
            </a:pPr>
            <a:endParaRPr lang="en-US" sz="2000" dirty="0">
              <a:latin typeface="Arial" pitchFamily="34"/>
              <a:cs typeface="Arial" pitchFamily="34"/>
            </a:endParaRPr>
          </a:p>
          <a:p>
            <a:pPr marL="0" lvl="0" indent="0">
              <a:buNone/>
            </a:pPr>
            <a:r>
              <a:rPr lang="en-US" sz="2000" dirty="0">
                <a:latin typeface="Arial" pitchFamily="34"/>
                <a:cs typeface="Arial" pitchFamily="34"/>
              </a:rPr>
              <a:t>Specific Objectives</a:t>
            </a:r>
          </a:p>
          <a:p>
            <a:pPr marL="457200" lvl="0" indent="-457200">
              <a:buSzPct val="100000"/>
              <a:buAutoNum type="arabicPeriod"/>
            </a:pPr>
            <a:r>
              <a:rPr lang="en-US" sz="2000" dirty="0">
                <a:latin typeface="Arial" pitchFamily="34"/>
                <a:cs typeface="Arial" pitchFamily="34"/>
              </a:rPr>
              <a:t>Develop a parametric model of CO₂ emissions and removals due to carbonation of 3DCP over time</a:t>
            </a:r>
          </a:p>
          <a:p>
            <a:pPr marL="457200" lvl="0" indent="-457200">
              <a:buSzPct val="100000"/>
              <a:buAutoNum type="arabicPeriod"/>
            </a:pPr>
            <a:r>
              <a:rPr lang="en-US" sz="2000" dirty="0">
                <a:latin typeface="Arial" pitchFamily="34"/>
                <a:cs typeface="Arial" pitchFamily="34"/>
              </a:rPr>
              <a:t>Assess Global Warming Potential (GWP) using dynamic Life Cycle Assessment (LCA) </a:t>
            </a:r>
          </a:p>
          <a:p>
            <a:pPr marL="457200" lvl="0" indent="-457200">
              <a:buSzPct val="100000"/>
              <a:buAutoNum type="arabicPeriod"/>
            </a:pPr>
            <a:r>
              <a:rPr lang="en-US" sz="2000" dirty="0">
                <a:latin typeface="Arial" pitchFamily="34"/>
                <a:cs typeface="Arial" pitchFamily="34"/>
              </a:rPr>
              <a:t>Define optimal parameters to reduce Global Warming Potential (GWP)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235142-07B1-55F7-97D2-68600C93379F}"/>
              </a:ext>
            </a:extLst>
          </p:cNvPr>
          <p:cNvSpPr txBox="1"/>
          <p:nvPr/>
        </p:nvSpPr>
        <p:spPr>
          <a:xfrm>
            <a:off x="10417548" y="6452033"/>
            <a:ext cx="611998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2C1D477-5AF4-48E2-8F0F-85686587140A}" type="datetime1"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20/05/2025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C63A1EB2-9508-7ECE-B736-6D572673B7D4}"/>
              </a:ext>
            </a:extLst>
          </p:cNvPr>
          <p:cNvSpPr txBox="1"/>
          <p:nvPr/>
        </p:nvSpPr>
        <p:spPr>
          <a:xfrm>
            <a:off x="11131320" y="6452765"/>
            <a:ext cx="322572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0ED634B-28EF-48A1-884D-66FD2DFC1AD7}" type="slidenum">
              <a:rPr lang="de-CH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3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6833BA2-9244-4D17-520F-0D74A6579044}"/>
              </a:ext>
            </a:extLst>
          </p:cNvPr>
          <p:cNvSpPr txBox="1"/>
          <p:nvPr/>
        </p:nvSpPr>
        <p:spPr>
          <a:xfrm>
            <a:off x="1955801" y="6452033"/>
            <a:ext cx="2124078" cy="2170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rPr>
              <a:t>Natasa Mitreva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D0874-828C-CD50-A9E0-300003FDB5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/>
              <a:t>Parametric model – python code </a:t>
            </a: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64A527A-0260-C272-8B4B-70177A51C4E6}"/>
              </a:ext>
            </a:extLst>
          </p:cNvPr>
          <p:cNvSpPr txBox="1"/>
          <p:nvPr/>
        </p:nvSpPr>
        <p:spPr>
          <a:xfrm>
            <a:off x="10417548" y="6452033"/>
            <a:ext cx="611998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69CA02-2B31-4D6C-9300-D0DD0090D4D9}" type="datetime1"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20/05/2025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E50421-2BB3-45B1-205D-03C332BA6E3E}"/>
              </a:ext>
            </a:extLst>
          </p:cNvPr>
          <p:cNvSpPr txBox="1"/>
          <p:nvPr/>
        </p:nvSpPr>
        <p:spPr>
          <a:xfrm>
            <a:off x="1955801" y="6452033"/>
            <a:ext cx="2124078" cy="2170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9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rPr>
              <a:t>Natasa Mitreva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9155EB-7DD6-A230-C044-BABC8F58BE80}"/>
              </a:ext>
            </a:extLst>
          </p:cNvPr>
          <p:cNvSpPr txBox="1"/>
          <p:nvPr/>
        </p:nvSpPr>
        <p:spPr>
          <a:xfrm>
            <a:off x="11131320" y="6452765"/>
            <a:ext cx="322572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FE1676-28F8-4E49-8C59-0B7143B778D1}" type="slidenum">
              <a:rPr lang="de-CH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4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CasellaDiTesto 13">
            <a:extLst>
              <a:ext uri="{FF2B5EF4-FFF2-40B4-BE49-F238E27FC236}">
                <a16:creationId xmlns:a16="http://schemas.microsoft.com/office/drawing/2014/main" id="{F48DB5FC-EDA8-66E9-6EE3-DD0FAC188665}"/>
              </a:ext>
            </a:extLst>
          </p:cNvPr>
          <p:cNvSpPr txBox="1"/>
          <p:nvPr/>
        </p:nvSpPr>
        <p:spPr>
          <a:xfrm>
            <a:off x="1527788" y="1624340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01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p:sp>
        <p:nvSpPr>
          <p:cNvPr id="7" name="CasellaDiTesto 14">
            <a:extLst>
              <a:ext uri="{FF2B5EF4-FFF2-40B4-BE49-F238E27FC236}">
                <a16:creationId xmlns:a16="http://schemas.microsoft.com/office/drawing/2014/main" id="{3B1E7A80-546C-CCDE-705C-70BDF4E3A829}"/>
              </a:ext>
            </a:extLst>
          </p:cNvPr>
          <p:cNvSpPr txBox="1"/>
          <p:nvPr/>
        </p:nvSpPr>
        <p:spPr>
          <a:xfrm>
            <a:off x="2091251" y="1650857"/>
            <a:ext cx="2196772" cy="408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Study Object</a:t>
            </a:r>
          </a:p>
        </p:txBody>
      </p:sp>
      <p:sp>
        <p:nvSpPr>
          <p:cNvPr id="8" name="CasellaDiTesto 15">
            <a:extLst>
              <a:ext uri="{FF2B5EF4-FFF2-40B4-BE49-F238E27FC236}">
                <a16:creationId xmlns:a16="http://schemas.microsoft.com/office/drawing/2014/main" id="{4D32E81B-F3B5-1B44-F8C4-61F907B1BF1E}"/>
              </a:ext>
            </a:extLst>
          </p:cNvPr>
          <p:cNvSpPr txBox="1"/>
          <p:nvPr/>
        </p:nvSpPr>
        <p:spPr>
          <a:xfrm>
            <a:off x="1522110" y="2132079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02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p:sp>
        <p:nvSpPr>
          <p:cNvPr id="9" name="CasellaDiTesto 16">
            <a:extLst>
              <a:ext uri="{FF2B5EF4-FFF2-40B4-BE49-F238E27FC236}">
                <a16:creationId xmlns:a16="http://schemas.microsoft.com/office/drawing/2014/main" id="{152B0D77-F689-A020-673B-317A9E75ABC4}"/>
              </a:ext>
            </a:extLst>
          </p:cNvPr>
          <p:cNvSpPr txBox="1"/>
          <p:nvPr/>
        </p:nvSpPr>
        <p:spPr>
          <a:xfrm>
            <a:off x="2085572" y="2158596"/>
            <a:ext cx="2957827" cy="408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Geometry Definition</a:t>
            </a:r>
          </a:p>
        </p:txBody>
      </p:sp>
      <p:sp>
        <p:nvSpPr>
          <p:cNvPr id="10" name="CasellaDiTesto 17">
            <a:extLst>
              <a:ext uri="{FF2B5EF4-FFF2-40B4-BE49-F238E27FC236}">
                <a16:creationId xmlns:a16="http://schemas.microsoft.com/office/drawing/2014/main" id="{5FF4A224-9315-646D-F8B9-47F257B41C35}"/>
              </a:ext>
            </a:extLst>
          </p:cNvPr>
          <p:cNvSpPr txBox="1"/>
          <p:nvPr/>
        </p:nvSpPr>
        <p:spPr>
          <a:xfrm>
            <a:off x="1527788" y="2678378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03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p:sp>
        <p:nvSpPr>
          <p:cNvPr id="11" name="CasellaDiTesto 18">
            <a:extLst>
              <a:ext uri="{FF2B5EF4-FFF2-40B4-BE49-F238E27FC236}">
                <a16:creationId xmlns:a16="http://schemas.microsoft.com/office/drawing/2014/main" id="{BBDF91B2-D6E4-2C6D-2E8F-93D01E4D35D8}"/>
              </a:ext>
            </a:extLst>
          </p:cNvPr>
          <p:cNvSpPr txBox="1"/>
          <p:nvPr/>
        </p:nvSpPr>
        <p:spPr>
          <a:xfrm>
            <a:off x="2091251" y="2704895"/>
            <a:ext cx="3588251" cy="408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Calculation of cement content</a:t>
            </a:r>
          </a:p>
        </p:txBody>
      </p:sp>
      <p:sp>
        <p:nvSpPr>
          <p:cNvPr id="12" name="CasellaDiTesto 19">
            <a:extLst>
              <a:ext uri="{FF2B5EF4-FFF2-40B4-BE49-F238E27FC236}">
                <a16:creationId xmlns:a16="http://schemas.microsoft.com/office/drawing/2014/main" id="{75CC4374-0971-DECB-D5A9-4C42267B7BCE}"/>
              </a:ext>
            </a:extLst>
          </p:cNvPr>
          <p:cNvSpPr txBox="1"/>
          <p:nvPr/>
        </p:nvSpPr>
        <p:spPr>
          <a:xfrm>
            <a:off x="1527788" y="3217746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04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p:sp>
        <p:nvSpPr>
          <p:cNvPr id="13" name="CasellaDiTesto 20">
            <a:extLst>
              <a:ext uri="{FF2B5EF4-FFF2-40B4-BE49-F238E27FC236}">
                <a16:creationId xmlns:a16="http://schemas.microsoft.com/office/drawing/2014/main" id="{515B3A25-2BDD-C040-796B-FFFA5DB61319}"/>
              </a:ext>
            </a:extLst>
          </p:cNvPr>
          <p:cNvSpPr txBox="1"/>
          <p:nvPr/>
        </p:nvSpPr>
        <p:spPr>
          <a:xfrm>
            <a:off x="2091251" y="3244263"/>
            <a:ext cx="3917664" cy="408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Calculation of klinker content</a:t>
            </a:r>
          </a:p>
        </p:txBody>
      </p:sp>
      <p:sp>
        <p:nvSpPr>
          <p:cNvPr id="14" name="CasellaDiTesto 21">
            <a:extLst>
              <a:ext uri="{FF2B5EF4-FFF2-40B4-BE49-F238E27FC236}">
                <a16:creationId xmlns:a16="http://schemas.microsoft.com/office/drawing/2014/main" id="{8EF58943-13CD-C332-B855-527628621E55}"/>
              </a:ext>
            </a:extLst>
          </p:cNvPr>
          <p:cNvSpPr txBox="1"/>
          <p:nvPr/>
        </p:nvSpPr>
        <p:spPr>
          <a:xfrm>
            <a:off x="1535305" y="3790562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05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22">
                <a:extLst>
                  <a:ext uri="{FF2B5EF4-FFF2-40B4-BE49-F238E27FC236}">
                    <a16:creationId xmlns:a16="http://schemas.microsoft.com/office/drawing/2014/main" id="{A55D3C33-FE4C-0427-5C14-43E5BF1DE2FC}"/>
                  </a:ext>
                </a:extLst>
              </p:cNvPr>
              <p:cNvSpPr txBox="1"/>
              <p:nvPr/>
            </p:nvSpPr>
            <p:spPr>
              <a:xfrm>
                <a:off x="2098767" y="3817089"/>
                <a:ext cx="3997226" cy="40862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it-CH" sz="1800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34"/>
                    <a:cs typeface="Arial" pitchFamily="34"/>
                  </a:rPr>
                  <a:t>Calculation of </a:t>
                </a:r>
                <a14:m>
                  <m:oMath xmlns:m="http://schemas.openxmlformats.org/officeDocument/2006/math">
                    <m:r>
                      <a:rPr lang="it-CH" b="1" i="1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it-CH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CH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it-CH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it-CH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CH" sz="1800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34"/>
                    <a:cs typeface="Arial" pitchFamily="34"/>
                  </a:rPr>
                  <a:t>emissions</a:t>
                </a:r>
              </a:p>
            </p:txBody>
          </p:sp>
        </mc:Choice>
        <mc:Fallback>
          <p:sp>
            <p:nvSpPr>
              <p:cNvPr id="15" name="CasellaDiTesto 22">
                <a:extLst>
                  <a:ext uri="{FF2B5EF4-FFF2-40B4-BE49-F238E27FC236}">
                    <a16:creationId xmlns:a16="http://schemas.microsoft.com/office/drawing/2014/main" id="{A55D3C33-FE4C-0427-5C14-43E5BF1DE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67" y="3817089"/>
                <a:ext cx="3997226" cy="408627"/>
              </a:xfrm>
              <a:prstGeom prst="rect">
                <a:avLst/>
              </a:prstGeom>
              <a:blipFill>
                <a:blip r:embed="rId2"/>
                <a:stretch>
                  <a:fillRect l="-1220" t="-7463" b="-1343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23">
            <a:extLst>
              <a:ext uri="{FF2B5EF4-FFF2-40B4-BE49-F238E27FC236}">
                <a16:creationId xmlns:a16="http://schemas.microsoft.com/office/drawing/2014/main" id="{881A4966-CCEA-BA51-95C0-C66183E0C87D}"/>
              </a:ext>
            </a:extLst>
          </p:cNvPr>
          <p:cNvSpPr txBox="1"/>
          <p:nvPr/>
        </p:nvSpPr>
        <p:spPr>
          <a:xfrm>
            <a:off x="1535305" y="4277508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06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sellaDiTesto 24">
                <a:extLst>
                  <a:ext uri="{FF2B5EF4-FFF2-40B4-BE49-F238E27FC236}">
                    <a16:creationId xmlns:a16="http://schemas.microsoft.com/office/drawing/2014/main" id="{E66C7AC8-5A4C-5774-1CAF-3C88128DA505}"/>
                  </a:ext>
                </a:extLst>
              </p:cNvPr>
              <p:cNvSpPr txBox="1"/>
              <p:nvPr/>
            </p:nvSpPr>
            <p:spPr>
              <a:xfrm>
                <a:off x="2098767" y="4304025"/>
                <a:ext cx="4426976" cy="40862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14:m>
                  <m:oMath xmlns:m="http://schemas.openxmlformats.org/officeDocument/2006/math">
                    <m:r>
                      <a:rPr lang="it-CH" b="1" i="1">
                        <a:latin typeface="Cambria Math" panose="02040503050406030204" pitchFamily="18" charset="0"/>
                      </a:rPr>
                      <m:t>𝑪</m:t>
                    </m:r>
                    <m:sSub>
                      <m:sSubPr>
                        <m:ctrlPr>
                          <a:rPr lang="it-CH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CH" b="1" i="1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it-CH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1800" b="1" i="0" u="none" strike="noStrike" kern="1200" cap="none" spc="0" baseline="0">
                    <a:solidFill>
                      <a:srgbClr val="000000"/>
                    </a:solidFill>
                    <a:uFillTx/>
                    <a:latin typeface="Arial" pitchFamily="34"/>
                    <a:cs typeface="Arial" pitchFamily="34"/>
                  </a:rPr>
                  <a:t> removed by carbonation</a:t>
                </a:r>
              </a:p>
            </p:txBody>
          </p:sp>
        </mc:Choice>
        <mc:Fallback>
          <p:sp>
            <p:nvSpPr>
              <p:cNvPr id="17" name="CasellaDiTesto 24">
                <a:extLst>
                  <a:ext uri="{FF2B5EF4-FFF2-40B4-BE49-F238E27FC236}">
                    <a16:creationId xmlns:a16="http://schemas.microsoft.com/office/drawing/2014/main" id="{E66C7AC8-5A4C-5774-1CAF-3C88128D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767" y="4304025"/>
                <a:ext cx="4426976" cy="408627"/>
              </a:xfrm>
              <a:prstGeom prst="rect">
                <a:avLst/>
              </a:prstGeom>
              <a:blipFill>
                <a:blip r:embed="rId3"/>
                <a:stretch>
                  <a:fillRect t="-7463" b="-13433"/>
                </a:stretch>
              </a:blipFill>
              <a:ln cap="flat">
                <a:noFill/>
              </a:ln>
            </p:spPr>
            <p:txBody>
              <a:bodyPr/>
              <a:lstStyle/>
              <a:p>
                <a:r>
                  <a:rPr lang="it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27">
            <a:extLst>
              <a:ext uri="{FF2B5EF4-FFF2-40B4-BE49-F238E27FC236}">
                <a16:creationId xmlns:a16="http://schemas.microsoft.com/office/drawing/2014/main" id="{6BDE3AB9-09BA-CFBA-0AD6-34BB294F7984}"/>
              </a:ext>
            </a:extLst>
          </p:cNvPr>
          <p:cNvSpPr txBox="1"/>
          <p:nvPr/>
        </p:nvSpPr>
        <p:spPr>
          <a:xfrm>
            <a:off x="1535305" y="4826962"/>
            <a:ext cx="942801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2400" b="0" i="0" u="none" strike="noStrike" kern="1200" cap="none" spc="0" baseline="0">
                <a:solidFill>
                  <a:srgbClr val="8497B0"/>
                </a:solidFill>
                <a:uFillTx/>
                <a:latin typeface="Arial Black" pitchFamily="34"/>
              </a:rPr>
              <a:t>07</a:t>
            </a:r>
            <a:r>
              <a:rPr lang="it-CH" sz="1800" b="0" i="0" u="none" strike="noStrike" kern="1200" cap="none" spc="0" baseline="0">
                <a:solidFill>
                  <a:srgbClr val="000000"/>
                </a:solidFill>
                <a:uFillTx/>
                <a:latin typeface="Arial Black" pitchFamily="34"/>
              </a:rPr>
              <a:t> </a:t>
            </a:r>
          </a:p>
        </p:txBody>
      </p:sp>
      <p:sp>
        <p:nvSpPr>
          <p:cNvPr id="19" name="CasellaDiTesto 28">
            <a:extLst>
              <a:ext uri="{FF2B5EF4-FFF2-40B4-BE49-F238E27FC236}">
                <a16:creationId xmlns:a16="http://schemas.microsoft.com/office/drawing/2014/main" id="{BB8A6B5D-FC69-7390-5D0D-557F9A2697F3}"/>
              </a:ext>
            </a:extLst>
          </p:cNvPr>
          <p:cNvSpPr txBox="1"/>
          <p:nvPr/>
        </p:nvSpPr>
        <p:spPr>
          <a:xfrm>
            <a:off x="2098767" y="4853479"/>
            <a:ext cx="4426976" cy="40862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CH" sz="1800" b="1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Total Global Warming Potential</a:t>
            </a:r>
          </a:p>
        </p:txBody>
      </p:sp>
      <p:sp>
        <p:nvSpPr>
          <p:cNvPr id="20" name="Parentesi graffa chiusa 19">
            <a:extLst>
              <a:ext uri="{FF2B5EF4-FFF2-40B4-BE49-F238E27FC236}">
                <a16:creationId xmlns:a16="http://schemas.microsoft.com/office/drawing/2014/main" id="{899561B4-5107-04DC-E207-A8C24F95B84F}"/>
              </a:ext>
            </a:extLst>
          </p:cNvPr>
          <p:cNvSpPr/>
          <p:nvPr/>
        </p:nvSpPr>
        <p:spPr>
          <a:xfrm>
            <a:off x="4723428" y="1624340"/>
            <a:ext cx="163001" cy="916356"/>
          </a:xfrm>
          <a:prstGeom prst="rightBrace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CH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919A-01A8-805B-8332-C77D168A30A8}"/>
              </a:ext>
            </a:extLst>
          </p:cNvPr>
          <p:cNvSpPr txBox="1"/>
          <p:nvPr/>
        </p:nvSpPr>
        <p:spPr>
          <a:xfrm>
            <a:off x="4932740" y="1857921"/>
            <a:ext cx="22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my</a:t>
            </a:r>
            <a:r>
              <a:rPr lang="it-CH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it-CH" i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python</a:t>
            </a:r>
            <a:r>
              <a:rPr lang="it-CH" i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270F-1A45-0AD6-7316-492D7DEB34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Study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5A05-9CB9-A5F3-3309-A9DF0AC83C5F}"/>
              </a:ext>
            </a:extLst>
          </p:cNvPr>
          <p:cNvSpPr/>
          <p:nvPr/>
        </p:nvSpPr>
        <p:spPr>
          <a:xfrm>
            <a:off x="6096003" y="1412876"/>
            <a:ext cx="5364163" cy="485999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Functional Unit</a:t>
            </a:r>
            <a:endParaRPr lang="it-IT" sz="2000" b="1" i="0" u="none" strike="noStrike" kern="1200" cap="none" spc="0" baseline="0" dirty="0">
              <a:solidFill>
                <a:srgbClr val="000000"/>
              </a:solidFill>
              <a:uFillTx/>
              <a:latin typeface="DIN Next W1G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1 m² of 3D-printed wall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Designed to withstand a compressive load of 5 MN/m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Made of non-reinforced concrete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Service life: 60 years</a:t>
            </a:r>
            <a:b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</a:br>
            <a:endParaRPr lang="en-GB" sz="2000" b="0" i="0" u="none" strike="noStrike" kern="1200" cap="none" spc="0" baseline="0" dirty="0">
              <a:solidFill>
                <a:srgbClr val="000000"/>
              </a:solidFill>
              <a:uFillTx/>
              <a:latin typeface="DIN Next W1G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1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Key Parameters</a:t>
            </a:r>
            <a:endParaRPr lang="en-GB" sz="2000" b="0" i="0" u="none" strike="noStrike" kern="1200" cap="none" spc="0" baseline="0" dirty="0">
              <a:solidFill>
                <a:srgbClr val="000000"/>
              </a:solidFill>
              <a:uFillTx/>
              <a:latin typeface="DIN Next W1G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Concrete compressive strength: 30 MPa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000" b="0" i="0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Printing layer thickness: </a:t>
            </a:r>
            <a:r>
              <a:rPr lang="en-GB" sz="2000" b="0" i="1" u="none" strike="noStrike" kern="1200" cap="none" spc="0" baseline="0" dirty="0">
                <a:solidFill>
                  <a:srgbClr val="000000"/>
                </a:solidFill>
                <a:uFillTx/>
                <a:latin typeface="DIN Next W1G"/>
              </a:rPr>
              <a:t>variable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 dirty="0">
              <a:solidFill>
                <a:srgbClr val="000000"/>
              </a:solidFill>
              <a:uFillTx/>
              <a:latin typeface="DIN Next W1G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 dirty="0">
              <a:solidFill>
                <a:srgbClr val="000000"/>
              </a:solidFill>
              <a:uFillTx/>
              <a:latin typeface="DIN Next W1G"/>
            </a:endParaRPr>
          </a:p>
          <a:p>
            <a:pPr marL="342900" marR="0" lvl="0" indent="-34290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000" b="0" i="0" u="none" strike="noStrike" kern="1200" cap="none" spc="0" baseline="0" dirty="0">
              <a:solidFill>
                <a:srgbClr val="000000"/>
              </a:solidFill>
              <a:uFillTx/>
              <a:latin typeface="DIN Next W1G"/>
            </a:endParaRPr>
          </a:p>
        </p:txBody>
      </p:sp>
      <p:sp>
        <p:nvSpPr>
          <p:cNvPr id="4" name="Segnaposto data 2">
            <a:extLst>
              <a:ext uri="{FF2B5EF4-FFF2-40B4-BE49-F238E27FC236}">
                <a16:creationId xmlns:a16="http://schemas.microsoft.com/office/drawing/2014/main" id="{06C54E42-0B46-1664-AA7C-6C1251C789B5}"/>
              </a:ext>
            </a:extLst>
          </p:cNvPr>
          <p:cNvSpPr txBox="1"/>
          <p:nvPr/>
        </p:nvSpPr>
        <p:spPr>
          <a:xfrm>
            <a:off x="10417548" y="6452033"/>
            <a:ext cx="611998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2C8F5F-E69F-45E6-8D21-7E314E894AF7}" type="datetime1"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20/05/2025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Segnaposto piè di pagina 3">
            <a:extLst>
              <a:ext uri="{FF2B5EF4-FFF2-40B4-BE49-F238E27FC236}">
                <a16:creationId xmlns:a16="http://schemas.microsoft.com/office/drawing/2014/main" id="{6F5E177F-E076-C897-2A95-13DA8EF85E65}"/>
              </a:ext>
            </a:extLst>
          </p:cNvPr>
          <p:cNvSpPr txBox="1"/>
          <p:nvPr/>
        </p:nvSpPr>
        <p:spPr>
          <a:xfrm>
            <a:off x="1955801" y="6453185"/>
            <a:ext cx="2124078" cy="2148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rPr>
              <a:t>Natasa Mitreva</a:t>
            </a:r>
          </a:p>
        </p:txBody>
      </p:sp>
      <p:sp>
        <p:nvSpPr>
          <p:cNvPr id="6" name="Segnaposto numero diapositiva 4">
            <a:extLst>
              <a:ext uri="{FF2B5EF4-FFF2-40B4-BE49-F238E27FC236}">
                <a16:creationId xmlns:a16="http://schemas.microsoft.com/office/drawing/2014/main" id="{53135146-88FB-F9CB-AC44-446BBC4C4197}"/>
              </a:ext>
            </a:extLst>
          </p:cNvPr>
          <p:cNvSpPr txBox="1"/>
          <p:nvPr/>
        </p:nvSpPr>
        <p:spPr>
          <a:xfrm>
            <a:off x="11131320" y="6452765"/>
            <a:ext cx="322572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DBB5A6-BAA9-4E1D-BD92-C811AC3ED745}" type="slidenum">
              <a:rPr lang="de-CH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5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" name="Immagine 1" descr="Filippo Meglioli: Prefab 3D concrete printing by Collegio Ingegneri Venezia  - Issuu">
            <a:extLst>
              <a:ext uri="{FF2B5EF4-FFF2-40B4-BE49-F238E27FC236}">
                <a16:creationId xmlns:a16="http://schemas.microsoft.com/office/drawing/2014/main" id="{5B73C578-69D2-17D9-80ED-DC4D480F3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94" y="1414092"/>
            <a:ext cx="4815596" cy="420565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F3FCA-CE5B-FC8A-F214-75FB25E48EA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t-IT"/>
              <a:t>Geometry definition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E11B4573-03F1-B3F4-3267-C8ED280C97ED}"/>
              </a:ext>
            </a:extLst>
          </p:cNvPr>
          <p:cNvSpPr txBox="1"/>
          <p:nvPr/>
        </p:nvSpPr>
        <p:spPr>
          <a:xfrm>
            <a:off x="10417548" y="6452033"/>
            <a:ext cx="611998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5C00452-0656-44A3-B2C9-066546EB74E0}" type="datetime1"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20/05/2025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609819DF-6B79-87DE-21A4-613F2077B5DD}"/>
              </a:ext>
            </a:extLst>
          </p:cNvPr>
          <p:cNvSpPr txBox="1"/>
          <p:nvPr/>
        </p:nvSpPr>
        <p:spPr>
          <a:xfrm>
            <a:off x="1955801" y="6453185"/>
            <a:ext cx="2124078" cy="2148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1" u="none" strike="noStrike" kern="1200" cap="none" spc="0" baseline="0">
                <a:solidFill>
                  <a:srgbClr val="000000"/>
                </a:solidFill>
                <a:uFillTx/>
                <a:latin typeface="DIN Next W1G"/>
              </a:rPr>
              <a:t>Natasa Mitreva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6DDFEC7E-46ED-539F-0830-888973528C42}"/>
              </a:ext>
            </a:extLst>
          </p:cNvPr>
          <p:cNvSpPr txBox="1"/>
          <p:nvPr/>
        </p:nvSpPr>
        <p:spPr>
          <a:xfrm>
            <a:off x="11131320" y="6452765"/>
            <a:ext cx="322572" cy="215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0" compatLnSpc="1">
            <a:norm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D184C9-E5E0-4376-8A96-0A4D5EBE5F6E}" type="slidenum">
              <a:rPr lang="de-CH" sz="8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</a:rPr>
              <a:t>6</a:t>
            </a:fld>
            <a:endParaRPr lang="de-CH" sz="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" name="Immagine 7" descr="Immagine che contiene testo, line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5DE375FC-AB99-71C5-3E37-2E25BF1D72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93" t="4560" r="28205" b="8652"/>
          <a:stretch>
            <a:fillRect/>
          </a:stretch>
        </p:blipFill>
        <p:spPr>
          <a:xfrm rot="16200004">
            <a:off x="7640334" y="1091848"/>
            <a:ext cx="2568604" cy="450023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Parentesi graffa aperta 9">
            <a:extLst>
              <a:ext uri="{FF2B5EF4-FFF2-40B4-BE49-F238E27FC236}">
                <a16:creationId xmlns:a16="http://schemas.microsoft.com/office/drawing/2014/main" id="{DBDCAE05-C2DB-D1FE-A7DD-E8BA439ADD8A}"/>
              </a:ext>
            </a:extLst>
          </p:cNvPr>
          <p:cNvSpPr/>
          <p:nvPr/>
        </p:nvSpPr>
        <p:spPr>
          <a:xfrm rot="5400013">
            <a:off x="8892100" y="-340138"/>
            <a:ext cx="153226" cy="416841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2701" cap="flat">
            <a:solidFill>
              <a:srgbClr val="4D91B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0791C2B0-3628-ADD4-7D51-218A4078AFAB}"/>
              </a:ext>
            </a:extLst>
          </p:cNvPr>
          <p:cNvSpPr txBox="1"/>
          <p:nvPr/>
        </p:nvSpPr>
        <p:spPr>
          <a:xfrm rot="5400013">
            <a:off x="10987403" y="3182468"/>
            <a:ext cx="1220385" cy="276999"/>
          </a:xfrm>
          <a:prstGeom prst="rect">
            <a:avLst/>
          </a:prstGeom>
          <a:noFill/>
          <a:ln w="9528" cap="flat">
            <a:solidFill>
              <a:srgbClr val="4D91B7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Outer_width</a:t>
            </a:r>
          </a:p>
        </p:txBody>
      </p:sp>
      <p:sp>
        <p:nvSpPr>
          <p:cNvPr id="9" name="Parentesi graffa aperta 13">
            <a:extLst>
              <a:ext uri="{FF2B5EF4-FFF2-40B4-BE49-F238E27FC236}">
                <a16:creationId xmlns:a16="http://schemas.microsoft.com/office/drawing/2014/main" id="{7CB398B7-8FD7-E094-21EA-B598A95E02B9}"/>
              </a:ext>
            </a:extLst>
          </p:cNvPr>
          <p:cNvSpPr/>
          <p:nvPr/>
        </p:nvSpPr>
        <p:spPr>
          <a:xfrm rot="10799991">
            <a:off x="11162656" y="2531314"/>
            <a:ext cx="239088" cy="15802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8333"/>
              <a:gd name="f10" fmla="val 50000"/>
              <a:gd name="f11" fmla="+- 0 0 -180"/>
              <a:gd name="f12" fmla="+- 0 0 -270"/>
              <a:gd name="f13" fmla="+- 0 0 -360"/>
              <a:gd name="f14" fmla="abs f3"/>
              <a:gd name="f15" fmla="abs f4"/>
              <a:gd name="f16" fmla="abs f5"/>
              <a:gd name="f17" fmla="+- 2700000 f1 0"/>
              <a:gd name="f18" fmla="*/ f11 f0 1"/>
              <a:gd name="f19" fmla="*/ f12 f0 1"/>
              <a:gd name="f20" fmla="*/ f13 f0 1"/>
              <a:gd name="f21" fmla="?: f14 f3 1"/>
              <a:gd name="f22" fmla="?: f15 f4 1"/>
              <a:gd name="f23" fmla="?: f16 f5 1"/>
              <a:gd name="f24" fmla="+- f17 0 f1"/>
              <a:gd name="f25" fmla="*/ f18 1 f2"/>
              <a:gd name="f26" fmla="*/ f19 1 f2"/>
              <a:gd name="f27" fmla="*/ f20 1 f2"/>
              <a:gd name="f28" fmla="*/ f21 1 21600"/>
              <a:gd name="f29" fmla="*/ f22 1 21600"/>
              <a:gd name="f30" fmla="*/ 21600 f21 1"/>
              <a:gd name="f31" fmla="*/ 21600 f22 1"/>
              <a:gd name="f32" fmla="+- f24 f1 0"/>
              <a:gd name="f33" fmla="+- f25 0 f1"/>
              <a:gd name="f34" fmla="+- f26 0 f1"/>
              <a:gd name="f35" fmla="+- f27 0 f1"/>
              <a:gd name="f36" fmla="min f29 f28"/>
              <a:gd name="f37" fmla="*/ f30 1 f23"/>
              <a:gd name="f38" fmla="*/ f31 1 f23"/>
              <a:gd name="f39" fmla="*/ f32 f7 1"/>
              <a:gd name="f40" fmla="val f37"/>
              <a:gd name="f41" fmla="val f38"/>
              <a:gd name="f42" fmla="*/ f39 1 f0"/>
              <a:gd name="f43" fmla="*/ f6 f36 1"/>
              <a:gd name="f44" fmla="+- f41 0 f6"/>
              <a:gd name="f45" fmla="+- f40 0 f6"/>
              <a:gd name="f46" fmla="+- 0 0 f42"/>
              <a:gd name="f47" fmla="*/ f40 f36 1"/>
              <a:gd name="f48" fmla="*/ f41 f36 1"/>
              <a:gd name="f49" fmla="*/ f45 1 2"/>
              <a:gd name="f50" fmla="min f45 f44"/>
              <a:gd name="f51" fmla="*/ f44 f10 1"/>
              <a:gd name="f52" fmla="+- 0 0 f46"/>
              <a:gd name="f53" fmla="+- f6 f49 0"/>
              <a:gd name="f54" fmla="*/ f50 f9 1"/>
              <a:gd name="f55" fmla="*/ f51 1 100000"/>
              <a:gd name="f56" fmla="*/ f52 f0 1"/>
              <a:gd name="f57" fmla="*/ f49 f36 1"/>
              <a:gd name="f58" fmla="*/ f54 1 100000"/>
              <a:gd name="f59" fmla="*/ f56 1 f7"/>
              <a:gd name="f60" fmla="*/ f53 f36 1"/>
              <a:gd name="f61" fmla="*/ f55 f36 1"/>
              <a:gd name="f62" fmla="+- f59 0 f1"/>
              <a:gd name="f63" fmla="+- f55 f58 0"/>
              <a:gd name="f64" fmla="*/ f58 f36 1"/>
              <a:gd name="f65" fmla="cos 1 f62"/>
              <a:gd name="f66" fmla="sin 1 f62"/>
              <a:gd name="f67" fmla="*/ f63 f36 1"/>
              <a:gd name="f68" fmla="+- 0 0 f65"/>
              <a:gd name="f69" fmla="+- 0 0 f66"/>
              <a:gd name="f70" fmla="+- 0 0 f68"/>
              <a:gd name="f71" fmla="+- 0 0 f69"/>
              <a:gd name="f72" fmla="val f70"/>
              <a:gd name="f73" fmla="val f71"/>
              <a:gd name="f74" fmla="*/ f72 f49 1"/>
              <a:gd name="f75" fmla="*/ f73 f58 1"/>
              <a:gd name="f76" fmla="+- f40 0 f74"/>
              <a:gd name="f77" fmla="+- f58 0 f75"/>
              <a:gd name="f78" fmla="+- f41 f75 0"/>
              <a:gd name="f79" fmla="+- f78 0 f58"/>
              <a:gd name="f80" fmla="*/ f76 f36 1"/>
              <a:gd name="f81" fmla="*/ f77 f36 1"/>
              <a:gd name="f82" fmla="*/ f79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47" y="f43"/>
              </a:cxn>
              <a:cxn ang="f34">
                <a:pos x="f43" y="f61"/>
              </a:cxn>
              <a:cxn ang="f35">
                <a:pos x="f47" y="f48"/>
              </a:cxn>
            </a:cxnLst>
            <a:rect l="f80" t="f81" r="f47" b="f82"/>
            <a:pathLst>
              <a:path stroke="0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  <a:close/>
              </a:path>
              <a:path fill="none">
                <a:moveTo>
                  <a:pt x="f47" y="f48"/>
                </a:moveTo>
                <a:arcTo wR="f57" hR="f64" stAng="f1" swAng="f1"/>
                <a:lnTo>
                  <a:pt x="f60" y="f67"/>
                </a:lnTo>
                <a:arcTo wR="f57" hR="f64" stAng="f6" swAng="f8"/>
                <a:arcTo wR="f57" hR="f64" stAng="f1" swAng="f8"/>
                <a:lnTo>
                  <a:pt x="f60" y="f64"/>
                </a:lnTo>
                <a:arcTo wR="f57" hR="f64" stAng="f0" swAng="f1"/>
              </a:path>
            </a:pathLst>
          </a:custGeom>
          <a:noFill/>
          <a:ln w="12701" cap="flat">
            <a:solidFill>
              <a:srgbClr val="4D91B7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it-IT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CasellaDiTesto 14">
            <a:extLst>
              <a:ext uri="{FF2B5EF4-FFF2-40B4-BE49-F238E27FC236}">
                <a16:creationId xmlns:a16="http://schemas.microsoft.com/office/drawing/2014/main" id="{15AAAE18-3EC6-19B1-4CF6-F9B01AE4024A}"/>
              </a:ext>
            </a:extLst>
          </p:cNvPr>
          <p:cNvSpPr txBox="1"/>
          <p:nvPr/>
        </p:nvSpPr>
        <p:spPr>
          <a:xfrm>
            <a:off x="8344604" y="1387958"/>
            <a:ext cx="1220385" cy="276999"/>
          </a:xfrm>
          <a:prstGeom prst="rect">
            <a:avLst/>
          </a:prstGeom>
          <a:noFill/>
          <a:ln w="9528" cap="flat">
            <a:solidFill>
              <a:srgbClr val="4D91B7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Outer_length</a:t>
            </a:r>
          </a:p>
        </p:txBody>
      </p:sp>
      <p:sp>
        <p:nvSpPr>
          <p:cNvPr id="11" name="CasellaDiTesto 20">
            <a:extLst>
              <a:ext uri="{FF2B5EF4-FFF2-40B4-BE49-F238E27FC236}">
                <a16:creationId xmlns:a16="http://schemas.microsoft.com/office/drawing/2014/main" id="{40A7DE3C-364B-7AF1-35B3-7E8CE4AF0A5B}"/>
              </a:ext>
            </a:extLst>
          </p:cNvPr>
          <p:cNvSpPr txBox="1"/>
          <p:nvPr/>
        </p:nvSpPr>
        <p:spPr>
          <a:xfrm>
            <a:off x="879844" y="2182252"/>
            <a:ext cx="5726201" cy="231536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Input</a:t>
            </a:r>
            <a:endParaRPr lang="it-IT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Number of triangles (min. 2)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Printing layer thickness 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Output</a:t>
            </a:r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Target cross-sectional area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rPr>
              <a:t>Outer width (calculated iteratively)</a:t>
            </a:r>
            <a:endParaRPr lang="en-GB" sz="1800" b="1" i="0" u="none" strike="noStrike" kern="1200" cap="none" spc="0" baseline="0" dirty="0">
              <a:solidFill>
                <a:srgbClr val="000000"/>
              </a:solidFill>
              <a:uFillTx/>
              <a:latin typeface="DIN Next W1G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656</Words>
  <Application>Microsoft Office PowerPoint</Application>
  <PresentationFormat>Widescreen</PresentationFormat>
  <Paragraphs>90</Paragraphs>
  <Slides>6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Cambria Math</vt:lpstr>
      <vt:lpstr>DIN Next W1G</vt:lpstr>
      <vt:lpstr>Tema di Office</vt:lpstr>
      <vt:lpstr>Optimising 3D-printed concrete structures for carbon capture and storage</vt:lpstr>
      <vt:lpstr>Challenge and possible solutions </vt:lpstr>
      <vt:lpstr>Objectives</vt:lpstr>
      <vt:lpstr>Parametric model – python code </vt:lpstr>
      <vt:lpstr>Study Object</vt:lpstr>
      <vt:lpstr>Geometry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Natasa Mitreva</dc:creator>
  <cp:lastModifiedBy>Natasa Mitreva</cp:lastModifiedBy>
  <cp:revision>1</cp:revision>
  <dcterms:created xsi:type="dcterms:W3CDTF">2025-05-20T06:37:12Z</dcterms:created>
  <dcterms:modified xsi:type="dcterms:W3CDTF">2025-05-20T06:45:14Z</dcterms:modified>
</cp:coreProperties>
</file>