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59" r:id="rId3"/>
    <p:sldId id="270" r:id="rId4"/>
    <p:sldId id="267" r:id="rId5"/>
    <p:sldId id="268" r:id="rId6"/>
    <p:sldId id="269" r:id="rId7"/>
    <p:sldId id="272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3" r:id="rId20"/>
    <p:sldId id="295" r:id="rId21"/>
    <p:sldId id="296" r:id="rId22"/>
    <p:sldId id="297" r:id="rId23"/>
    <p:sldId id="298" r:id="rId24"/>
    <p:sldId id="299" r:id="rId25"/>
    <p:sldId id="290" r:id="rId26"/>
    <p:sldId id="291" r:id="rId27"/>
    <p:sldId id="292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4" r:id="rId40"/>
    <p:sldId id="315" r:id="rId41"/>
    <p:sldId id="311" r:id="rId42"/>
    <p:sldId id="312" r:id="rId43"/>
    <p:sldId id="313" r:id="rId44"/>
    <p:sldId id="318" r:id="rId45"/>
    <p:sldId id="319" r:id="rId46"/>
    <p:sldId id="320" r:id="rId47"/>
    <p:sldId id="321" r:id="rId48"/>
    <p:sldId id="322" r:id="rId49"/>
    <p:sldId id="316" r:id="rId50"/>
    <p:sldId id="317" r:id="rId51"/>
    <p:sldId id="260" r:id="rId52"/>
    <p:sldId id="261" r:id="rId53"/>
    <p:sldId id="262" r:id="rId54"/>
    <p:sldId id="263" r:id="rId55"/>
    <p:sldId id="264" r:id="rId56"/>
    <p:sldId id="265" r:id="rId57"/>
    <p:sldId id="266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C6D8E-30A3-431B-9889-7C36F286DDF3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28631-1D6E-431D-9AD1-D61F6DA67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28631-1D6E-431D-9AD1-D61F6DA670F8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231AB4-875C-4D9A-9A4D-F16E304ABFEA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Abstract Window Toolkit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This class creates a labeled button. The application can cause some action to happen when the button is pushed. 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Button(String label) </a:t>
            </a:r>
            <a:r>
              <a:rPr lang="en-US" dirty="0" smtClean="0"/>
              <a:t>Constructs a button with the specified label.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 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getLabel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g</a:t>
            </a:r>
            <a:r>
              <a:rPr lang="en-US" dirty="0" smtClean="0"/>
              <a:t>ets the label of this button.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 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setLabel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 t) s</a:t>
            </a:r>
            <a:r>
              <a:rPr lang="en-US" dirty="0" smtClean="0"/>
              <a:t>ets the label of this button.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Button-Event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an application wants to perform some action based on a button being pressed and released, it should implement 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dirty="0" smtClean="0"/>
              <a:t> and register the new listener to receive events from this button, by calling the button's 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addActionListener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 method.</a:t>
            </a:r>
          </a:p>
          <a:p>
            <a:pPr algn="just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dirty="0" smtClean="0"/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e)</a:t>
            </a:r>
          </a:p>
          <a:p>
            <a:pPr algn="just"/>
            <a:r>
              <a:rPr lang="en-US" dirty="0" smtClean="0"/>
              <a:t>Invoked when an action occurs.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Button-Event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getActionCommand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 Returns the command string associated with this action. Normally, the label of the button.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getSource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 Returns the reference to the object which is the source of the event, e.g. Button, </a:t>
            </a:r>
            <a:r>
              <a:rPr lang="en-US" dirty="0" err="1" smtClean="0"/>
              <a:t>TextField</a:t>
            </a:r>
            <a:r>
              <a:rPr lang="en-US" dirty="0" smtClean="0"/>
              <a:t>,… This method is available in the  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 List component presents the user with a scrolling list of text items. The list can be set up so that the user can choose either one item or multiple items.</a:t>
            </a:r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List()</a:t>
            </a:r>
            <a:r>
              <a:rPr lang="en-US" b="1" dirty="0" smtClean="0"/>
              <a:t> </a:t>
            </a:r>
            <a:r>
              <a:rPr lang="en-US" dirty="0" smtClean="0"/>
              <a:t>Creates a new scrolling list.</a:t>
            </a:r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rows) </a:t>
            </a:r>
            <a:r>
              <a:rPr lang="en-US" dirty="0" smtClean="0"/>
              <a:t>Creates a new scrolling list initialized with the specified number of visible lines.</a:t>
            </a:r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rows,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multipleMode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/>
              <a:t>Creates a new scrolling list initialized to display the specified number of rows.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add(String item) </a:t>
            </a:r>
            <a:r>
              <a:rPr lang="en-US" dirty="0" smtClean="0"/>
              <a:t>Adds the specified item to the end of scrolling list.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 add(String item,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index) </a:t>
            </a:r>
            <a:r>
              <a:rPr lang="en-US" dirty="0" smtClean="0"/>
              <a:t>Adds the specified item to the </a:t>
            </a:r>
            <a:r>
              <a:rPr lang="en-US" dirty="0" err="1" smtClean="0"/>
              <a:t>the</a:t>
            </a:r>
            <a:r>
              <a:rPr lang="en-US" dirty="0" smtClean="0"/>
              <a:t> scrolling list at the position indicated by the index.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getSelectedIndex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Gets the index of the selected item on the list,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getSelectedIndexes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Gets the selected indexes on the list.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getSelectedItem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Gets the selected item on this scrolling list.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String[]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getSelectedItems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Gets the selected items on this scrolling list.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List-Event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an item is selected or deselected by the user, AWT sends an instance of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ItemEvent</a:t>
            </a:r>
            <a:r>
              <a:rPr lang="en-US" dirty="0" smtClean="0"/>
              <a:t> to the list. </a:t>
            </a:r>
          </a:p>
          <a:p>
            <a:pPr algn="just"/>
            <a:r>
              <a:rPr lang="en-US" dirty="0" smtClean="0"/>
              <a:t>When the user double-clicks on an item in a scrolling list, AWT sends an instance of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dirty="0" smtClean="0"/>
              <a:t> to the list following the item event.</a:t>
            </a:r>
          </a:p>
          <a:p>
            <a:pPr algn="just"/>
            <a:r>
              <a:rPr lang="en-US" dirty="0" smtClean="0"/>
              <a:t>Implement 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ItemListener</a:t>
            </a:r>
            <a:r>
              <a:rPr lang="en-US" dirty="0" smtClean="0"/>
              <a:t> or 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dirty="0" smtClean="0"/>
              <a:t> as appropriate and register the new listener to receive events from this list.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List-Event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itemStateChanged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ItemEvent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e)</a:t>
            </a:r>
            <a:r>
              <a:rPr lang="en-US" dirty="0" smtClean="0"/>
              <a:t> Invoked when an item has been selected or deselected by the user.</a:t>
            </a:r>
          </a:p>
          <a:p>
            <a:pPr algn="just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ItemEvent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getItem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Returns the item affected by the event.</a:t>
            </a:r>
          </a:p>
          <a:p>
            <a:pPr algn="jus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ItemSelectable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getItemSelectable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Returns the originator of the event.</a:t>
            </a:r>
          </a:p>
          <a:p>
            <a:pPr algn="jus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getStateChange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</a:t>
            </a:r>
            <a:r>
              <a:rPr lang="en-US" dirty="0" smtClean="0"/>
              <a:t>Returns the type of state change (SELECTED or DESELECTED).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 Choice class presents a pop-up menu of choices. The current choice is displayed as the title of the menu.</a:t>
            </a:r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Choice()  </a:t>
            </a:r>
            <a:r>
              <a:rPr lang="en-US" dirty="0" smtClean="0"/>
              <a:t>Creates a new choice menu.</a:t>
            </a:r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add(String item) </a:t>
            </a:r>
            <a:r>
              <a:rPr lang="en-US" dirty="0" smtClean="0"/>
              <a:t>Adds an item to this Choice menu.</a:t>
            </a:r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addItemListener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ItemListener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l) </a:t>
            </a:r>
            <a:r>
              <a:rPr lang="en-US" dirty="0" smtClean="0"/>
              <a:t>Adds the specified item listener to receive item events from this Choice menu.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 getSelectedIndex()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Returns the index of the currently selected item.</a:t>
            </a:r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getSelectedItem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Gets a representation of the current choice as a string.</a:t>
            </a:r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remove(String item) </a:t>
            </a:r>
            <a:r>
              <a:rPr lang="en-US" dirty="0" smtClean="0"/>
              <a:t>Removes the first occurrence of item from the Choice menu.</a:t>
            </a:r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Removes all items from the choice menu.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85963"/>
            <a:ext cx="4724400" cy="469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Every user interface encompasses the following three main aspects: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UI elements</a:t>
            </a:r>
            <a:r>
              <a:rPr lang="en-US" dirty="0" smtClean="0"/>
              <a:t> : These are the core visual elements the user eventually sees and interacts with. AWT provides a huge list of widely used and common elements.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Layouts</a:t>
            </a:r>
            <a:r>
              <a:rPr lang="en-US" b="1" dirty="0" smtClean="0"/>
              <a:t>:</a:t>
            </a:r>
            <a:r>
              <a:rPr lang="en-US" dirty="0" smtClean="0"/>
              <a:t> They define how UI elements should be organized on the screen and provide a final look and feel to the GUI (Graphical User Interface). 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Behavior</a:t>
            </a:r>
            <a:r>
              <a:rPr lang="en-US" b="1" dirty="0" smtClean="0"/>
              <a:t>:</a:t>
            </a:r>
            <a:r>
              <a:rPr lang="en-US" dirty="0" smtClean="0"/>
              <a:t> These are events which occur when the user interacts with UI elements. This is called event handling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 classing 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It is a better idea to subclass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Frame</a:t>
            </a:r>
            <a:r>
              <a:rPr lang="en-IN" dirty="0" smtClean="0"/>
              <a:t> so that, one can design an application with an extended functionality of the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Frame</a:t>
            </a:r>
            <a:r>
              <a:rPr lang="en-IN" dirty="0" smtClean="0"/>
              <a:t> class.</a:t>
            </a:r>
          </a:p>
          <a:p>
            <a:pPr algn="just"/>
            <a:r>
              <a:rPr lang="en-IN" dirty="0" smtClean="0"/>
              <a:t>The constructor of such a class can be used to design the GUI of the application and  add event handlers.</a:t>
            </a:r>
          </a:p>
          <a:p>
            <a:pPr algn="just"/>
            <a:r>
              <a:rPr lang="en-IN" dirty="0" smtClean="0"/>
              <a:t>Create an object of that class to display the application designed.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 classing 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Class Counter extends Frame {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Counter(){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super(“Counter”);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setSize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(300,300);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setVisible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//add GUI elements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 classing 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CounterDemo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Counter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=new Counter();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Event Handling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AWT_EventHandl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981200"/>
            <a:ext cx="8416195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995488"/>
            <a:ext cx="4587996" cy="45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" y="990600"/>
            <a:ext cx="894055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38225"/>
            <a:ext cx="7391400" cy="563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66800"/>
            <a:ext cx="882791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TextArea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A </a:t>
            </a:r>
            <a:r>
              <a:rPr lang="en-IN" dirty="0" err="1" smtClean="0"/>
              <a:t>TextArea</a:t>
            </a:r>
            <a:r>
              <a:rPr lang="en-IN" dirty="0" smtClean="0"/>
              <a:t> object is a multi-line region that displays text. It can be set to allow editing or to be read-only. </a:t>
            </a:r>
          </a:p>
          <a:p>
            <a:pPr lvl="1" algn="just"/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IN" dirty="0" smtClean="0"/>
              <a:t>Constructs a new text area with the empty string as text.</a:t>
            </a:r>
          </a:p>
          <a:p>
            <a:pPr lvl="1" algn="just"/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 rows,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 columns) </a:t>
            </a:r>
            <a:r>
              <a:rPr lang="en-IN" dirty="0" smtClean="0"/>
              <a:t>Constructs a new text area with the specified number of rows and columns and the empty string as text.</a:t>
            </a:r>
          </a:p>
          <a:p>
            <a:pPr lvl="1" algn="just"/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(String text) </a:t>
            </a:r>
            <a:r>
              <a:rPr lang="en-IN" dirty="0" smtClean="0"/>
              <a:t>Constructs a new text area with the specified text.</a:t>
            </a:r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TextArea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void  append(String 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dirty="0" smtClean="0"/>
              <a:t> Appends the given text to the text area's current text.</a:t>
            </a:r>
          </a:p>
          <a:p>
            <a:pPr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void  insert(String 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pos) </a:t>
            </a:r>
            <a:r>
              <a:rPr lang="en-IN" dirty="0" smtClean="0"/>
              <a:t>Inserts the specified text at the specified position in this text area.</a:t>
            </a:r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867400" y="3505200"/>
            <a:ext cx="5562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hierarchy</a:t>
            </a:r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8268056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Checkbox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A check box is a graphical component that can be in either an "on" (true) or "off" (false) state. Clicking on a check box changes its state from "on" to "off," or from "off" to "on." </a:t>
            </a:r>
          </a:p>
          <a:p>
            <a:pPr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Checkbox() </a:t>
            </a:r>
            <a:r>
              <a:rPr lang="en-IN" dirty="0" smtClean="0"/>
              <a:t>Creates a check box with an empty string for its label.</a:t>
            </a:r>
          </a:p>
          <a:p>
            <a:pPr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Checkbox(String label) </a:t>
            </a:r>
            <a:r>
              <a:rPr lang="en-IN" dirty="0" smtClean="0"/>
              <a:t>Creates a check box with the specified label.</a:t>
            </a:r>
          </a:p>
          <a:p>
            <a:pPr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Checkbox(String label,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 state) </a:t>
            </a:r>
            <a:r>
              <a:rPr lang="en-IN" dirty="0" smtClean="0"/>
              <a:t>Creates a check box with the specified label and sets the specified state.</a:t>
            </a:r>
          </a:p>
          <a:p>
            <a:pPr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Checkbox(String label,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 state,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CheckboxGroup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 group) </a:t>
            </a:r>
            <a:r>
              <a:rPr lang="en-IN" dirty="0" smtClean="0"/>
              <a:t>Constructs a Checkbox with the specified label, set to the specified state, and in the specified check box group.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Checkbox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1336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Checkbox 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cbBold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=new Checkbox("Bold");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Checkbox 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cbItalic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=new Checkbox("Italic");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cbBold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cbItalic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N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57775" y="2936659"/>
            <a:ext cx="3857625" cy="384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4301490"/>
          <a:ext cx="4724400" cy="1337310"/>
        </p:xfrm>
        <a:graphic>
          <a:graphicData uri="http://schemas.openxmlformats.org/drawingml/2006/table">
            <a:tbl>
              <a:tblPr/>
              <a:tblGrid>
                <a:gridCol w="4724400"/>
              </a:tblGrid>
              <a:tr h="1337310">
                <a:tc>
                  <a:txBody>
                    <a:bodyPr/>
                    <a:lstStyle/>
                    <a:p>
                      <a:pPr algn="l"/>
                      <a:r>
                        <a:rPr lang="en-IN" sz="2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lang="en-IN" sz="2400" b="1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IN" sz="2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getState</a:t>
                      </a:r>
                      <a:r>
                        <a:rPr lang="en-IN" sz="2400" b="1" dirty="0">
                          <a:latin typeface="Courier New" pitchFamily="49" charset="0"/>
                          <a:cs typeface="Courier New" pitchFamily="49" charset="0"/>
                        </a:rPr>
                        <a:t>() </a:t>
                      </a:r>
                      <a:r>
                        <a:rPr lang="en-IN" sz="2400" dirty="0"/>
                        <a:t>Determines whether </a:t>
                      </a:r>
                      <a:r>
                        <a:rPr lang="en-IN" sz="2400" dirty="0" smtClean="0"/>
                        <a:t> this </a:t>
                      </a:r>
                      <a:r>
                        <a:rPr lang="en-IN" sz="2400" dirty="0"/>
                        <a:t>check box is in the "on" or "off" state.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CheckboxGroup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2133600"/>
            <a:ext cx="906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CheckboxGroup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gender=new 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CheckboxGroup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Checkbox 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cbMale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=new Checkbox(“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Male“,gender,true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Checkbox 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cbFemale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=new Checkbox(“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Female“,gender,false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cbMale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cbFemale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N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4300" y="4248150"/>
            <a:ext cx="28194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Scrollbar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Scrollbar class embodies a scroll bar, a familiar user-interface object. A scroll bar provides a convenient means for allowing a user to select from a range of values.</a:t>
            </a:r>
          </a:p>
          <a:p>
            <a:pPr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ranger = new Scrollbar</a:t>
            </a:r>
          </a:p>
          <a:p>
            <a:pPr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Scrollbar.HORIZONTAL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, 0, 60, 0, 300); </a:t>
            </a:r>
            <a:endParaRPr lang="en-IN" dirty="0"/>
          </a:p>
        </p:txBody>
      </p:sp>
      <p:pic>
        <p:nvPicPr>
          <p:cNvPr id="9218" name="Picture 2" descr="Image shows horizontal slider with starting range of 0 and ending range of 300. The slider thumb is labeled 60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275" y="4953000"/>
            <a:ext cx="3971925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Scrollbar-Event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getValue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IN" dirty="0" smtClean="0"/>
              <a:t>: returns the current value of the Scrollbar</a:t>
            </a:r>
          </a:p>
          <a:p>
            <a:pPr algn="just"/>
            <a:r>
              <a:rPr lang="en-IN" dirty="0" smtClean="0"/>
              <a:t>When the user changes the value of the scroll bar, the scroll bar receives an instance of </a:t>
            </a:r>
            <a:r>
              <a:rPr lang="en-IN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AdjustmentEvent</a:t>
            </a:r>
            <a:r>
              <a:rPr lang="en-IN" dirty="0" smtClean="0"/>
              <a:t>. </a:t>
            </a:r>
          </a:p>
          <a:p>
            <a:pPr algn="just"/>
            <a:r>
              <a:rPr lang="en-IN" dirty="0" smtClean="0"/>
              <a:t>The scroll bar processes this event, passing it along to any registered listeners. </a:t>
            </a:r>
          </a:p>
          <a:p>
            <a:pPr algn="just"/>
            <a:r>
              <a:rPr lang="en-IN" dirty="0" smtClean="0"/>
              <a:t>Any object that wishes to be notified of changes to the scroll bar's value should implement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AdjustmentListener</a:t>
            </a:r>
            <a:r>
              <a:rPr lang="en-IN" dirty="0" smtClean="0"/>
              <a:t>, an interface defined in the package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java.awt.event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. 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Scrollbar-Event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Listeners can be added and removed dynamically by calling the methods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addAdjustmentListener</a:t>
            </a:r>
            <a:r>
              <a:rPr lang="en-IN" dirty="0" smtClean="0"/>
              <a:t> and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removeAdjustmentListener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. </a:t>
            </a:r>
          </a:p>
          <a:p>
            <a:pPr algn="just"/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AdjustmentListner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adjustmentValueChanged</a:t>
            </a: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AdjustmentEvent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e): Invoked when the value of the adjustable has 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Scrollbar-Event handling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47875"/>
            <a:ext cx="4572000" cy="4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Mouse Events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handle mouse events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MouseListener</a:t>
            </a:r>
            <a:r>
              <a:rPr lang="en-IN" dirty="0" smtClean="0"/>
              <a:t> interface is to be implemented.</a:t>
            </a:r>
          </a:p>
          <a:p>
            <a:r>
              <a:rPr lang="en-IN" dirty="0" smtClean="0"/>
              <a:t>The methods in the interface: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Mouse Events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935163"/>
          <a:ext cx="9144000" cy="454779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505200"/>
                <a:gridCol w="5638800"/>
              </a:tblGrid>
              <a:tr h="292629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Method</a:t>
                      </a:r>
                      <a:endParaRPr lang="en-IN" sz="2000" dirty="0">
                        <a:latin typeface="Arial"/>
                      </a:endParaRPr>
                    </a:p>
                  </a:txBody>
                  <a:tcPr marL="73157" marR="73157" marT="36579" marB="365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Purpose</a:t>
                      </a:r>
                      <a:endParaRPr lang="en-IN" sz="2000">
                        <a:latin typeface="Arial"/>
                      </a:endParaRPr>
                    </a:p>
                  </a:txBody>
                  <a:tcPr marL="73157" marR="73157" marT="36579" marB="36579" anchor="ctr"/>
                </a:tc>
              </a:tr>
              <a:tr h="731573">
                <a:tc>
                  <a:txBody>
                    <a:bodyPr/>
                    <a:lstStyle/>
                    <a:p>
                      <a:r>
                        <a:rPr lang="en-IN" sz="2000" u="none" strike="noStrike" dirty="0" err="1"/>
                        <a:t>mouseClicked</a:t>
                      </a:r>
                      <a:r>
                        <a:rPr lang="en-IN" sz="2000" u="none" strike="noStrike" dirty="0"/>
                        <a:t>(</a:t>
                      </a:r>
                      <a:r>
                        <a:rPr lang="en-IN" sz="2000" u="none" strike="noStrike" dirty="0" err="1"/>
                        <a:t>MouseEvent</a:t>
                      </a:r>
                      <a:r>
                        <a:rPr lang="en-IN" sz="2000" u="none" strike="noStrike" dirty="0"/>
                        <a:t>)</a:t>
                      </a:r>
                      <a:endParaRPr lang="en-IN" sz="2000" dirty="0">
                        <a:latin typeface="Arial"/>
                      </a:endParaRPr>
                    </a:p>
                  </a:txBody>
                  <a:tcPr marL="73157" marR="73157" marT="36579" marB="36579"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Called just after the user clicks the listened-to component.</a:t>
                      </a:r>
                      <a:endParaRPr lang="en-IN" sz="2000">
                        <a:latin typeface="Arial"/>
                      </a:endParaRPr>
                    </a:p>
                  </a:txBody>
                  <a:tcPr marL="73157" marR="73157" marT="36579" marB="36579" anchor="ctr"/>
                </a:tc>
              </a:tr>
              <a:tr h="731573">
                <a:tc>
                  <a:txBody>
                    <a:bodyPr/>
                    <a:lstStyle/>
                    <a:p>
                      <a:r>
                        <a:rPr lang="en-IN" sz="2000" u="none" strike="noStrike" dirty="0" err="1"/>
                        <a:t>mouseEntered</a:t>
                      </a:r>
                      <a:r>
                        <a:rPr lang="en-IN" sz="2000" u="none" strike="noStrike" dirty="0"/>
                        <a:t>(</a:t>
                      </a:r>
                      <a:r>
                        <a:rPr lang="en-IN" sz="2000" u="none" strike="noStrike" dirty="0" err="1"/>
                        <a:t>MouseEvent</a:t>
                      </a:r>
                      <a:r>
                        <a:rPr lang="en-IN" sz="2000" u="none" strike="noStrike" dirty="0"/>
                        <a:t>)</a:t>
                      </a:r>
                      <a:endParaRPr lang="en-IN" sz="2000" dirty="0">
                        <a:latin typeface="Arial"/>
                      </a:endParaRPr>
                    </a:p>
                  </a:txBody>
                  <a:tcPr marL="73157" marR="73157" marT="36579" marB="36579"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Called just after the cursor enters the bounds of the listened-to component.</a:t>
                      </a:r>
                      <a:endParaRPr lang="en-IN" sz="2000" dirty="0">
                        <a:latin typeface="Arial"/>
                      </a:endParaRPr>
                    </a:p>
                  </a:txBody>
                  <a:tcPr marL="73157" marR="73157" marT="36579" marB="36579" anchor="ctr"/>
                </a:tc>
              </a:tr>
              <a:tr h="731573">
                <a:tc>
                  <a:txBody>
                    <a:bodyPr/>
                    <a:lstStyle/>
                    <a:p>
                      <a:r>
                        <a:rPr lang="en-IN" sz="2000" u="none" strike="noStrike" dirty="0" err="1"/>
                        <a:t>mouseExited</a:t>
                      </a:r>
                      <a:r>
                        <a:rPr lang="en-IN" sz="2000" u="none" strike="noStrike" dirty="0"/>
                        <a:t>(</a:t>
                      </a:r>
                      <a:r>
                        <a:rPr lang="en-IN" sz="2000" u="none" strike="noStrike" dirty="0" err="1"/>
                        <a:t>MouseEvent</a:t>
                      </a:r>
                      <a:r>
                        <a:rPr lang="en-IN" sz="2000" u="none" strike="noStrike" dirty="0"/>
                        <a:t>)</a:t>
                      </a:r>
                      <a:endParaRPr lang="en-IN" sz="2000" dirty="0">
                        <a:latin typeface="Arial"/>
                      </a:endParaRPr>
                    </a:p>
                  </a:txBody>
                  <a:tcPr marL="73157" marR="73157" marT="36579" marB="36579"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Called just after the cursor exits the bounds of the listened-to component.</a:t>
                      </a:r>
                      <a:endParaRPr lang="en-IN" sz="2000" dirty="0">
                        <a:latin typeface="Arial"/>
                      </a:endParaRPr>
                    </a:p>
                  </a:txBody>
                  <a:tcPr marL="73157" marR="73157" marT="36579" marB="36579" anchor="ctr"/>
                </a:tc>
              </a:tr>
              <a:tr h="951045">
                <a:tc>
                  <a:txBody>
                    <a:bodyPr/>
                    <a:lstStyle/>
                    <a:p>
                      <a:r>
                        <a:rPr lang="en-IN" sz="2000" u="none" strike="noStrike" dirty="0" err="1"/>
                        <a:t>mousePressed</a:t>
                      </a:r>
                      <a:r>
                        <a:rPr lang="en-IN" sz="2000" u="none" strike="noStrike" dirty="0"/>
                        <a:t>(</a:t>
                      </a:r>
                      <a:r>
                        <a:rPr lang="en-IN" sz="2000" u="none" strike="noStrike" dirty="0" err="1"/>
                        <a:t>MouseEvent</a:t>
                      </a:r>
                      <a:r>
                        <a:rPr lang="en-IN" sz="2000" u="none" strike="noStrike" dirty="0"/>
                        <a:t>)</a:t>
                      </a:r>
                      <a:endParaRPr lang="en-IN" sz="2000" dirty="0">
                        <a:latin typeface="Arial"/>
                      </a:endParaRPr>
                    </a:p>
                  </a:txBody>
                  <a:tcPr marL="73157" marR="73157" marT="36579" marB="36579"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Called just after the user presses a mouse button while the cursor is over the listened-to component.</a:t>
                      </a:r>
                      <a:endParaRPr lang="en-IN" sz="2000" dirty="0">
                        <a:latin typeface="Arial"/>
                      </a:endParaRPr>
                    </a:p>
                  </a:txBody>
                  <a:tcPr marL="73157" marR="73157" marT="36579" marB="36579" anchor="ctr"/>
                </a:tc>
              </a:tr>
              <a:tr h="951045">
                <a:tc>
                  <a:txBody>
                    <a:bodyPr/>
                    <a:lstStyle/>
                    <a:p>
                      <a:r>
                        <a:rPr lang="en-IN" sz="2000" u="none" strike="noStrike" dirty="0" err="1"/>
                        <a:t>mouseReleased</a:t>
                      </a:r>
                      <a:r>
                        <a:rPr lang="en-IN" sz="2000" u="none" strike="noStrike" dirty="0"/>
                        <a:t>(</a:t>
                      </a:r>
                      <a:r>
                        <a:rPr lang="en-IN" sz="2000" u="none" strike="noStrike" dirty="0" err="1"/>
                        <a:t>MouseEvent</a:t>
                      </a:r>
                      <a:r>
                        <a:rPr lang="en-IN" sz="2000" u="none" strike="noStrike" dirty="0"/>
                        <a:t>)</a:t>
                      </a:r>
                      <a:endParaRPr lang="en-IN" sz="2000" dirty="0">
                        <a:latin typeface="Arial"/>
                      </a:endParaRPr>
                    </a:p>
                  </a:txBody>
                  <a:tcPr marL="73157" marR="73157" marT="36579" marB="36579"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Called just after the user releases a mouse button after a mouse press over the listened-to component.</a:t>
                      </a:r>
                      <a:endParaRPr lang="en-IN" sz="2000" dirty="0">
                        <a:latin typeface="Arial"/>
                      </a:endParaRPr>
                    </a:p>
                  </a:txBody>
                  <a:tcPr marL="73157" marR="73157" marT="36579" marB="36579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MouseEvent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err="1" smtClean="0"/>
              <a:t>MouseEvent</a:t>
            </a:r>
            <a:r>
              <a:rPr lang="en-IN" dirty="0" smtClean="0"/>
              <a:t> class has the following methods to identify the current x and y coordinates of the mouse.</a:t>
            </a:r>
          </a:p>
          <a:p>
            <a:pPr algn="just"/>
            <a:r>
              <a:rPr lang="en-IN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getX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IN" dirty="0" smtClean="0"/>
              <a:t>returns the x coordinate</a:t>
            </a:r>
          </a:p>
          <a:p>
            <a:pPr algn="just"/>
            <a:r>
              <a:rPr lang="en-IN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getY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IN" dirty="0" smtClean="0"/>
              <a:t>returns the y coordinate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Controls</a:t>
            </a:r>
            <a:endParaRPr lang="en-US" dirty="0"/>
          </a:p>
        </p:txBody>
      </p:sp>
      <p:pic>
        <p:nvPicPr>
          <p:cNvPr id="35842" name="Picture 2" descr="https://www3.ntu.edu.sg/home/ehchua/programming/java/images/AWT_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550" y="2105024"/>
            <a:ext cx="8295970" cy="2695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252"/>
            <a:ext cx="4405312" cy="441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Paint and draw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There are four situations when the GUI thread calls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paint() </a:t>
            </a:r>
            <a:r>
              <a:rPr lang="en-IN" dirty="0" smtClean="0"/>
              <a:t>spontaneously. </a:t>
            </a:r>
          </a:p>
          <a:p>
            <a:pPr algn="just"/>
            <a:r>
              <a:rPr lang="en-IN" dirty="0" smtClean="0"/>
              <a:t>A window is covered by another and then re-exposed.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paint()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smtClean="0"/>
              <a:t>is called to reconstruct the </a:t>
            </a:r>
            <a:r>
              <a:rPr lang="en-IN" dirty="0" err="1" smtClean="0"/>
              <a:t>erarsed</a:t>
            </a:r>
            <a:r>
              <a:rPr lang="en-IN" dirty="0" smtClean="0"/>
              <a:t> parts of the uncovered window </a:t>
            </a:r>
          </a:p>
          <a:p>
            <a:pPr algn="just"/>
            <a:r>
              <a:rPr lang="en-IN" dirty="0" smtClean="0"/>
              <a:t>after </a:t>
            </a:r>
            <a:r>
              <a:rPr lang="en-IN" dirty="0" err="1" smtClean="0"/>
              <a:t>deiconification</a:t>
            </a:r>
            <a:r>
              <a:rPr lang="en-IN" dirty="0" smtClean="0"/>
              <a:t> </a:t>
            </a:r>
          </a:p>
          <a:p>
            <a:pPr algn="just"/>
            <a:r>
              <a:rPr lang="en-IN" dirty="0" smtClean="0"/>
              <a:t>in an applet after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init()</a:t>
            </a:r>
            <a:r>
              <a:rPr lang="en-IN" dirty="0" smtClean="0"/>
              <a:t> has finished </a:t>
            </a:r>
          </a:p>
          <a:p>
            <a:pPr algn="just"/>
            <a:r>
              <a:rPr lang="en-IN" dirty="0" smtClean="0"/>
              <a:t>when a browser returns to a page which contains an applet, provided the applet is at least partially exposed. 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Paint and draw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second case, when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paint() </a:t>
            </a:r>
            <a:r>
              <a:rPr lang="en-IN" dirty="0" smtClean="0"/>
              <a:t>calls are </a:t>
            </a:r>
            <a:r>
              <a:rPr lang="en-IN" dirty="0" err="1" smtClean="0"/>
              <a:t>genereted</a:t>
            </a:r>
            <a:r>
              <a:rPr lang="en-IN" dirty="0" smtClean="0"/>
              <a:t> is when the program calls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repaint() </a:t>
            </a:r>
            <a:r>
              <a:rPr lang="en-IN" dirty="0" smtClean="0"/>
              <a:t>or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update()</a:t>
            </a:r>
            <a:r>
              <a:rPr lang="en-IN" dirty="0" smtClean="0"/>
              <a:t>. </a:t>
            </a:r>
          </a:p>
          <a:p>
            <a:pPr algn="just"/>
            <a:r>
              <a:rPr lang="en-IN" dirty="0" smtClean="0"/>
              <a:t>The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repaint() </a:t>
            </a:r>
            <a:r>
              <a:rPr lang="en-IN" dirty="0" smtClean="0"/>
              <a:t>method is the one invoked by a program to do drawing. </a:t>
            </a:r>
          </a:p>
          <a:p>
            <a:pPr algn="just"/>
            <a:r>
              <a:rPr lang="en-IN" dirty="0" smtClean="0"/>
              <a:t>Their are 4 versions of this method but the one with no arguments is usually used. </a:t>
            </a:r>
          </a:p>
          <a:p>
            <a:pPr algn="just"/>
            <a:r>
              <a:rPr lang="en-IN" dirty="0" smtClean="0"/>
              <a:t>Drawing via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repaint() </a:t>
            </a:r>
            <a:r>
              <a:rPr lang="en-IN" dirty="0" smtClean="0"/>
              <a:t>most often takes place in response to user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Paint and draw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repaint() ==&gt; update() ==&gt; paint()</a:t>
            </a:r>
          </a:p>
          <a:p>
            <a:pPr algn="just"/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repaint() </a:t>
            </a:r>
            <a:r>
              <a:rPr lang="en-IN" dirty="0" smtClean="0"/>
              <a:t>does not invoke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paint() </a:t>
            </a:r>
            <a:r>
              <a:rPr lang="en-IN" dirty="0" smtClean="0"/>
              <a:t>directly. </a:t>
            </a:r>
          </a:p>
          <a:p>
            <a:pPr algn="just"/>
            <a:r>
              <a:rPr lang="en-IN" dirty="0" smtClean="0"/>
              <a:t>It</a:t>
            </a:r>
            <a:r>
              <a:rPr lang="en-IN" b="1" i="1" dirty="0" smtClean="0"/>
              <a:t> schedules</a:t>
            </a:r>
            <a:r>
              <a:rPr lang="en-IN" dirty="0" smtClean="0"/>
              <a:t> a call to an intermediate method,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update(). </a:t>
            </a:r>
          </a:p>
          <a:p>
            <a:pPr algn="just"/>
            <a:r>
              <a:rPr lang="en-IN" dirty="0" smtClean="0"/>
              <a:t>Finally,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update() </a:t>
            </a:r>
            <a:r>
              <a:rPr lang="en-IN" dirty="0" smtClean="0"/>
              <a:t>calls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paint() </a:t>
            </a:r>
            <a:r>
              <a:rPr lang="en-IN" dirty="0" smtClean="0"/>
              <a:t>(unless you override update). </a:t>
            </a:r>
          </a:p>
          <a:p>
            <a:pPr algn="just"/>
            <a:r>
              <a:rPr lang="en-IN" dirty="0" smtClean="0"/>
              <a:t>This sequence is applicable to all components with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paint() </a:t>
            </a:r>
            <a:r>
              <a:rPr lang="en-IN" dirty="0" smtClean="0"/>
              <a:t>method available, e.g. </a:t>
            </a:r>
            <a:r>
              <a:rPr lang="en-IN" dirty="0" smtClean="0">
                <a:solidFill>
                  <a:srgbClr val="002060"/>
                </a:solidFill>
              </a:rPr>
              <a:t>Window, Applet, Canvas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MouseMotionListener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listener interface for receiving mouse motion events on a component. </a:t>
            </a:r>
          </a:p>
          <a:p>
            <a:pPr algn="just"/>
            <a:r>
              <a:rPr lang="en-IN" dirty="0" smtClean="0"/>
              <a:t>The class that is interested in processing a mouse motion event implements this interface .</a:t>
            </a:r>
          </a:p>
          <a:p>
            <a:pPr algn="just"/>
            <a:r>
              <a:rPr lang="en-IN" dirty="0" smtClean="0"/>
              <a:t>The listener object created from that class is then registered with a component using the component's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addMouseMotionListener</a:t>
            </a:r>
            <a:r>
              <a:rPr lang="en-IN" dirty="0" smtClean="0"/>
              <a:t> method. </a:t>
            </a:r>
          </a:p>
          <a:p>
            <a:pPr algn="just"/>
            <a:r>
              <a:rPr lang="en-IN" dirty="0" smtClean="0"/>
              <a:t>A mouse motion event is generated when the mouse is </a:t>
            </a:r>
            <a:r>
              <a:rPr lang="en-IN" dirty="0" smtClean="0">
                <a:solidFill>
                  <a:srgbClr val="FF0000"/>
                </a:solidFill>
              </a:rPr>
              <a:t>moved</a:t>
            </a:r>
            <a:r>
              <a:rPr lang="en-IN" dirty="0" smtClean="0"/>
              <a:t> or </a:t>
            </a:r>
            <a:r>
              <a:rPr lang="en-IN" dirty="0" smtClean="0">
                <a:solidFill>
                  <a:srgbClr val="FF0000"/>
                </a:solidFill>
              </a:rPr>
              <a:t>dragged</a:t>
            </a:r>
            <a:r>
              <a:rPr lang="en-IN" dirty="0" smtClean="0"/>
              <a:t>. 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MouseMotionListener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971674"/>
          <a:ext cx="8229600" cy="419555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29600"/>
              </a:tblGrid>
              <a:tr h="1875006">
                <a:tc>
                  <a:txBody>
                    <a:bodyPr/>
                    <a:lstStyle/>
                    <a:p>
                      <a:r>
                        <a:rPr lang="en-IN" sz="2800" b="1" dirty="0" smtClean="0">
                          <a:latin typeface="Courier New" pitchFamily="49" charset="0"/>
                          <a:cs typeface="Courier New" pitchFamily="49" charset="0"/>
                        </a:rPr>
                        <a:t>void </a:t>
                      </a:r>
                      <a:r>
                        <a:rPr lang="en-IN" sz="2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mouseDragged</a:t>
                      </a:r>
                      <a:r>
                        <a:rPr lang="en-IN" sz="2800" b="1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IN" sz="2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MouseEvent</a:t>
                      </a:r>
                      <a:r>
                        <a:rPr lang="en-IN" sz="2800" b="1" dirty="0">
                          <a:latin typeface="Courier New" pitchFamily="49" charset="0"/>
                          <a:cs typeface="Courier New" pitchFamily="49" charset="0"/>
                        </a:rPr>
                        <a:t> e) </a:t>
                      </a:r>
                      <a:endParaRPr lang="en-IN" sz="28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IN" sz="2800" dirty="0" smtClean="0"/>
                    </a:p>
                    <a:p>
                      <a:r>
                        <a:rPr lang="en-IN" sz="2800" dirty="0" smtClean="0"/>
                        <a:t>Invoked </a:t>
                      </a:r>
                      <a:r>
                        <a:rPr lang="en-IN" sz="2800" dirty="0"/>
                        <a:t>when a mouse button is pressed on a component and then dragged.</a:t>
                      </a:r>
                    </a:p>
                  </a:txBody>
                  <a:tcPr marL="28575" marR="28575" marT="28575" marB="28575" anchor="ctr"/>
                </a:tc>
              </a:tr>
              <a:tr h="232055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IN" sz="2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mouseMoved</a:t>
                      </a:r>
                      <a:r>
                        <a:rPr kumimoji="0" lang="en-IN" sz="2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0" lang="en-IN" sz="2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MouseEvent</a:t>
                      </a:r>
                      <a:r>
                        <a:rPr kumimoji="0" lang="en-IN" sz="2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e)</a:t>
                      </a:r>
                    </a:p>
                    <a:p>
                      <a:r>
                        <a:rPr lang="en-IN" sz="2800" dirty="0" smtClean="0"/>
                        <a:t> </a:t>
                      </a:r>
                    </a:p>
                    <a:p>
                      <a:r>
                        <a:rPr lang="en-IN" sz="2800" dirty="0" smtClean="0"/>
                        <a:t>Invoked </a:t>
                      </a:r>
                      <a:r>
                        <a:rPr lang="en-IN" sz="2800" dirty="0"/>
                        <a:t>when the mouse cursor has been moved onto a component but no buttons have been pushed.</a:t>
                      </a: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Adapter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Java provides a special feature, called an </a:t>
            </a:r>
            <a:r>
              <a:rPr lang="en-IN" i="1" dirty="0" smtClean="0">
                <a:solidFill>
                  <a:srgbClr val="FF0000"/>
                </a:solidFill>
              </a:rPr>
              <a:t>adapter</a:t>
            </a:r>
            <a:r>
              <a:rPr lang="en-IN" i="1" dirty="0" smtClean="0"/>
              <a:t> class</a:t>
            </a:r>
            <a:r>
              <a:rPr lang="en-IN" dirty="0" smtClean="0"/>
              <a:t>, that can simplify the creation of event handlers in certain situations</a:t>
            </a:r>
            <a:r>
              <a:rPr lang="en-IN" dirty="0" smtClean="0"/>
              <a:t>.</a:t>
            </a:r>
            <a:endParaRPr lang="en-IN" dirty="0" smtClean="0"/>
          </a:p>
          <a:p>
            <a:pPr algn="just"/>
            <a:r>
              <a:rPr lang="en-IN" dirty="0" smtClean="0"/>
              <a:t>An adapter class provides an </a:t>
            </a:r>
            <a:r>
              <a:rPr lang="en-IN" dirty="0" smtClean="0">
                <a:solidFill>
                  <a:srgbClr val="FF0000"/>
                </a:solidFill>
              </a:rPr>
              <a:t>blank</a:t>
            </a:r>
            <a:r>
              <a:rPr lang="en-IN" dirty="0" smtClean="0"/>
              <a:t> implementation </a:t>
            </a:r>
            <a:r>
              <a:rPr lang="en-IN" dirty="0" smtClean="0"/>
              <a:t>of all methods in an event listener </a:t>
            </a:r>
            <a:r>
              <a:rPr lang="en-IN" dirty="0" smtClean="0"/>
              <a:t>interface. </a:t>
            </a:r>
            <a:endParaRPr lang="en-IN" dirty="0" smtClean="0"/>
          </a:p>
          <a:p>
            <a:pPr algn="just"/>
            <a:r>
              <a:rPr lang="en-IN" dirty="0" smtClean="0"/>
              <a:t>Adapter classes are useful when you want to receive and process only </a:t>
            </a:r>
            <a:r>
              <a:rPr lang="en-IN" dirty="0" smtClean="0">
                <a:solidFill>
                  <a:srgbClr val="FF0000"/>
                </a:solidFill>
              </a:rPr>
              <a:t>some of the events </a:t>
            </a:r>
            <a:r>
              <a:rPr lang="en-IN" dirty="0" smtClean="0"/>
              <a:t>that are handled by a particular event listener interface</a:t>
            </a:r>
            <a:r>
              <a:rPr lang="en-IN" dirty="0" smtClean="0"/>
              <a:t>.</a:t>
            </a:r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Adapter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You </a:t>
            </a:r>
            <a:r>
              <a:rPr lang="en-IN" dirty="0" smtClean="0"/>
              <a:t>can define a new class to act as an event listener by extending one of the adapter classes and implementing only those events in which you are interested</a:t>
            </a:r>
            <a:r>
              <a:rPr lang="en-IN" dirty="0" smtClean="0"/>
              <a:t>.</a:t>
            </a:r>
            <a:endParaRPr lang="en-IN" dirty="0" smtClean="0"/>
          </a:p>
          <a:p>
            <a:pPr algn="just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6576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MouseHandler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MouseAdapter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{	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mouseClicked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MouseEvent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e){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x=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e.getX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y=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e.getY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tf.setText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+"");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tg.setText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(y+"");</a:t>
            </a:r>
            <a:endParaRPr lang="en-I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Adapter Classes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2306388"/>
          <a:ext cx="8305800" cy="413233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00400"/>
                <a:gridCol w="5105400"/>
              </a:tblGrid>
              <a:tr h="483227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Listener Interface </a:t>
                      </a:r>
                    </a:p>
                  </a:txBody>
                  <a:tcPr marL="9112" marR="9112" marT="9112" marB="9112"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Adapter Class </a:t>
                      </a:r>
                    </a:p>
                  </a:txBody>
                  <a:tcPr marL="9112" marR="9112" marT="9112" marB="9112"/>
                </a:tc>
              </a:tr>
              <a:tr h="483227">
                <a:tc>
                  <a:txBody>
                    <a:bodyPr/>
                    <a:lstStyle/>
                    <a:p>
                      <a:r>
                        <a:rPr lang="en-IN" sz="2400" b="1" dirty="0" err="1">
                          <a:latin typeface="Courier New" pitchFamily="49" charset="0"/>
                          <a:cs typeface="Courier New" pitchFamily="49" charset="0"/>
                        </a:rPr>
                        <a:t>ComponentListener</a:t>
                      </a:r>
                      <a:r>
                        <a:rPr lang="en-IN" sz="24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 marL="9112" marR="9112" marT="9112" marB="9112"/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latin typeface="Courier New" pitchFamily="49" charset="0"/>
                          <a:cs typeface="Courier New" pitchFamily="49" charset="0"/>
                        </a:rPr>
                        <a:t>ComponentAdapter </a:t>
                      </a:r>
                    </a:p>
                  </a:txBody>
                  <a:tcPr marL="9112" marR="9112" marT="9112" marB="9112"/>
                </a:tc>
              </a:tr>
              <a:tr h="483227">
                <a:tc>
                  <a:txBody>
                    <a:bodyPr/>
                    <a:lstStyle/>
                    <a:p>
                      <a:r>
                        <a:rPr lang="en-IN" sz="2400" b="1" dirty="0" err="1">
                          <a:latin typeface="Courier New" pitchFamily="49" charset="0"/>
                          <a:cs typeface="Courier New" pitchFamily="49" charset="0"/>
                        </a:rPr>
                        <a:t>ContainerListener</a:t>
                      </a:r>
                      <a:r>
                        <a:rPr lang="en-IN" sz="24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 marL="9112" marR="9112" marT="9112" marB="9112"/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latin typeface="Courier New" pitchFamily="49" charset="0"/>
                          <a:cs typeface="Courier New" pitchFamily="49" charset="0"/>
                        </a:rPr>
                        <a:t>ContainerAdapter </a:t>
                      </a:r>
                    </a:p>
                  </a:txBody>
                  <a:tcPr marL="9112" marR="9112" marT="9112" marB="9112"/>
                </a:tc>
              </a:tr>
              <a:tr h="483227">
                <a:tc>
                  <a:txBody>
                    <a:bodyPr/>
                    <a:lstStyle/>
                    <a:p>
                      <a:r>
                        <a:rPr lang="en-IN" sz="2400" b="1" dirty="0" err="1">
                          <a:latin typeface="Courier New" pitchFamily="49" charset="0"/>
                          <a:cs typeface="Courier New" pitchFamily="49" charset="0"/>
                        </a:rPr>
                        <a:t>FocousListener</a:t>
                      </a:r>
                      <a:r>
                        <a:rPr lang="en-IN" sz="24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 marL="9112" marR="9112" marT="9112" marB="9112"/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latin typeface="Courier New" pitchFamily="49" charset="0"/>
                          <a:cs typeface="Courier New" pitchFamily="49" charset="0"/>
                        </a:rPr>
                        <a:t>FocousAdapter </a:t>
                      </a:r>
                    </a:p>
                  </a:txBody>
                  <a:tcPr marL="9112" marR="9112" marT="9112" marB="9112"/>
                </a:tc>
              </a:tr>
              <a:tr h="483227">
                <a:tc>
                  <a:txBody>
                    <a:bodyPr/>
                    <a:lstStyle/>
                    <a:p>
                      <a:r>
                        <a:rPr lang="en-IN" sz="2400" b="1" dirty="0" err="1">
                          <a:latin typeface="Courier New" pitchFamily="49" charset="0"/>
                          <a:cs typeface="Courier New" pitchFamily="49" charset="0"/>
                        </a:rPr>
                        <a:t>KeyListener</a:t>
                      </a:r>
                      <a:r>
                        <a:rPr lang="en-IN" sz="24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 marL="9112" marR="9112" marT="9112" marB="9112"/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latin typeface="Courier New" pitchFamily="49" charset="0"/>
                          <a:cs typeface="Courier New" pitchFamily="49" charset="0"/>
                        </a:rPr>
                        <a:t>KeyAdapter </a:t>
                      </a:r>
                    </a:p>
                  </a:txBody>
                  <a:tcPr marL="9112" marR="9112" marT="9112" marB="9112"/>
                </a:tc>
              </a:tr>
              <a:tr h="483227">
                <a:tc>
                  <a:txBody>
                    <a:bodyPr/>
                    <a:lstStyle/>
                    <a:p>
                      <a:r>
                        <a:rPr lang="en-IN" sz="2400" b="1" dirty="0" err="1">
                          <a:latin typeface="Courier New" pitchFamily="49" charset="0"/>
                          <a:cs typeface="Courier New" pitchFamily="49" charset="0"/>
                        </a:rPr>
                        <a:t>MouseListener</a:t>
                      </a:r>
                      <a:r>
                        <a:rPr lang="en-IN" sz="24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 marL="9112" marR="9112" marT="9112" marB="9112"/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latin typeface="Courier New" pitchFamily="49" charset="0"/>
                          <a:cs typeface="Courier New" pitchFamily="49" charset="0"/>
                        </a:rPr>
                        <a:t>MouseAdapter </a:t>
                      </a:r>
                    </a:p>
                  </a:txBody>
                  <a:tcPr marL="9112" marR="9112" marT="9112" marB="9112"/>
                </a:tc>
              </a:tr>
              <a:tr h="483227">
                <a:tc>
                  <a:txBody>
                    <a:bodyPr/>
                    <a:lstStyle/>
                    <a:p>
                      <a:r>
                        <a:rPr lang="en-IN" sz="2400" b="1" dirty="0" err="1">
                          <a:latin typeface="Courier New" pitchFamily="49" charset="0"/>
                          <a:cs typeface="Courier New" pitchFamily="49" charset="0"/>
                        </a:rPr>
                        <a:t>MouseMotionListener</a:t>
                      </a:r>
                      <a:r>
                        <a:rPr lang="en-IN" sz="24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 marL="9112" marR="9112" marT="9112" marB="9112"/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latin typeface="Courier New" pitchFamily="49" charset="0"/>
                          <a:cs typeface="Courier New" pitchFamily="49" charset="0"/>
                        </a:rPr>
                        <a:t>MouseMotionAdapter </a:t>
                      </a:r>
                    </a:p>
                  </a:txBody>
                  <a:tcPr marL="9112" marR="9112" marT="9112" marB="9112"/>
                </a:tc>
              </a:tr>
              <a:tr h="483227">
                <a:tc>
                  <a:txBody>
                    <a:bodyPr/>
                    <a:lstStyle/>
                    <a:p>
                      <a:r>
                        <a:rPr lang="en-IN" sz="2400" b="1" dirty="0" err="1">
                          <a:latin typeface="Courier New" pitchFamily="49" charset="0"/>
                          <a:cs typeface="Courier New" pitchFamily="49" charset="0"/>
                        </a:rPr>
                        <a:t>WindowListener</a:t>
                      </a:r>
                      <a:r>
                        <a:rPr lang="en-IN" sz="24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 marL="9112" marR="9112" marT="9112" marB="9112"/>
                </a:tc>
                <a:tc>
                  <a:txBody>
                    <a:bodyPr/>
                    <a:lstStyle/>
                    <a:p>
                      <a:r>
                        <a:rPr lang="en-IN" sz="2400" b="1" dirty="0" err="1">
                          <a:latin typeface="Courier New" pitchFamily="49" charset="0"/>
                          <a:cs typeface="Courier New" pitchFamily="49" charset="0"/>
                        </a:rPr>
                        <a:t>WindowAdapter</a:t>
                      </a:r>
                      <a:r>
                        <a:rPr lang="en-IN" sz="24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 marL="9112" marR="9112" marT="9112" marB="9112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Canvas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Canvas component represents a </a:t>
            </a:r>
            <a:r>
              <a:rPr lang="en-IN" dirty="0" smtClean="0">
                <a:solidFill>
                  <a:srgbClr val="002060"/>
                </a:solidFill>
              </a:rPr>
              <a:t>blank rectangular area </a:t>
            </a:r>
            <a:r>
              <a:rPr lang="en-IN" dirty="0" smtClean="0"/>
              <a:t>of the screen onto which the application can </a:t>
            </a:r>
            <a:r>
              <a:rPr lang="en-IN" dirty="0" smtClean="0">
                <a:solidFill>
                  <a:srgbClr val="002060"/>
                </a:solidFill>
              </a:rPr>
              <a:t>draw</a:t>
            </a:r>
            <a:r>
              <a:rPr lang="en-IN" dirty="0" smtClean="0"/>
              <a:t> or from which the application can trap input events from the user. </a:t>
            </a:r>
          </a:p>
          <a:p>
            <a:pPr algn="just"/>
            <a:r>
              <a:rPr lang="en-IN" dirty="0" smtClean="0"/>
              <a:t>An application must </a:t>
            </a:r>
            <a:r>
              <a:rPr lang="en-IN" dirty="0" smtClean="0">
                <a:solidFill>
                  <a:srgbClr val="002060"/>
                </a:solidFill>
              </a:rPr>
              <a:t>subclass</a:t>
            </a:r>
            <a:r>
              <a:rPr lang="en-IN" dirty="0" smtClean="0"/>
              <a:t> the Canvas class in order to get useful functionality such as creating a drawing surface.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 smtClean="0">
                <a:solidFill>
                  <a:srgbClr val="FF0000"/>
                </a:solidFill>
              </a:rPr>
              <a:t>paint</a:t>
            </a:r>
            <a:r>
              <a:rPr lang="en-IN" dirty="0" smtClean="0"/>
              <a:t> method must be overridden in order to perform custom </a:t>
            </a:r>
            <a:r>
              <a:rPr lang="en-IN" dirty="0" smtClean="0">
                <a:solidFill>
                  <a:srgbClr val="FF0000"/>
                </a:solidFill>
              </a:rPr>
              <a:t>graphics</a:t>
            </a:r>
            <a:r>
              <a:rPr lang="en-IN" dirty="0" smtClean="0"/>
              <a:t> on the canvas.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Controls</a:t>
            </a:r>
            <a:endParaRPr lang="en-US" dirty="0"/>
          </a:p>
        </p:txBody>
      </p:sp>
      <p:sp>
        <p:nvSpPr>
          <p:cNvPr id="39938" name="AutoShape 2" descr="Image result for AWT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940" name="Picture 4" descr="https://www3.ntu.edu.sg/home/ehchua/programming/java/images/AWT_KeyEventDem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" y="2009774"/>
            <a:ext cx="8005572" cy="4010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Canvas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Canvas() </a:t>
            </a:r>
            <a:r>
              <a:rPr lang="en-IN" dirty="0" smtClean="0"/>
              <a:t>Constructs a new Canvas.</a:t>
            </a:r>
          </a:p>
          <a:p>
            <a:r>
              <a:rPr lang="en-IN" dirty="0" smtClean="0"/>
              <a:t>void </a:t>
            </a: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paint(Graphics g) </a:t>
            </a:r>
            <a:r>
              <a:rPr lang="en-IN" dirty="0" smtClean="0"/>
              <a:t>Paints this canvas.</a:t>
            </a:r>
          </a:p>
          <a:p>
            <a:r>
              <a:rPr lang="en-IN" dirty="0" smtClean="0"/>
              <a:t>void </a:t>
            </a: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update(Graphics g)</a:t>
            </a:r>
            <a:r>
              <a:rPr lang="en-IN" dirty="0" smtClean="0"/>
              <a:t> Updates this canvas.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4"/>
          <a:ext cx="8382000" cy="4495170"/>
        </p:xfrm>
        <a:graphic>
          <a:graphicData uri="http://schemas.openxmlformats.org/drawingml/2006/table">
            <a:tbl>
              <a:tblPr/>
              <a:tblGrid>
                <a:gridCol w="304800"/>
                <a:gridCol w="8077200"/>
              </a:tblGrid>
              <a:tr h="18115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No.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Control &amp; Description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84538"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Label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Label object is a component for placing text in a container.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50076"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Button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This class creates a labeled button.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18999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 smtClean="0">
                          <a:solidFill>
                            <a:srgbClr val="900B09"/>
                          </a:solidFill>
                        </a:rPr>
                        <a:t>CheckBox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check box is a graphical component that can be in either an </a:t>
                      </a:r>
                      <a:r>
                        <a:rPr lang="en-US" sz="2400" b="1" dirty="0"/>
                        <a:t>on</a:t>
                      </a:r>
                      <a:r>
                        <a:rPr lang="en-US" sz="2400" dirty="0"/>
                        <a:t> (true) or </a:t>
                      </a:r>
                      <a:r>
                        <a:rPr lang="en-US" sz="2400" b="1" dirty="0"/>
                        <a:t>off</a:t>
                      </a:r>
                      <a:r>
                        <a:rPr lang="en-US" sz="2400" dirty="0"/>
                        <a:t> (false) state.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84538">
                <a:tc>
                  <a:txBody>
                    <a:bodyPr/>
                    <a:lstStyle/>
                    <a:p>
                      <a:r>
                        <a:rPr lang="en-US" sz="2400"/>
                        <a:t>4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 smtClean="0">
                          <a:solidFill>
                            <a:srgbClr val="900B09"/>
                          </a:solidFill>
                        </a:rPr>
                        <a:t>CheckBoxGroup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The </a:t>
                      </a:r>
                      <a:r>
                        <a:rPr lang="en-US" sz="2400" dirty="0" err="1"/>
                        <a:t>CheckboxGroup</a:t>
                      </a:r>
                      <a:r>
                        <a:rPr lang="en-US" sz="2400" dirty="0"/>
                        <a:t> class is used to group the set of checkbox.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828800"/>
          <a:ext cx="8610600" cy="4937558"/>
        </p:xfrm>
        <a:graphic>
          <a:graphicData uri="http://schemas.openxmlformats.org/drawingml/2006/table">
            <a:tbl>
              <a:tblPr/>
              <a:tblGrid>
                <a:gridCol w="533400"/>
                <a:gridCol w="8077200"/>
              </a:tblGrid>
              <a:tr h="30221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No.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Control &amp; Description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29398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List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The List component presents the user with a scrolling list of text items.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99797">
                <a:tc>
                  <a:txBody>
                    <a:bodyPr/>
                    <a:lstStyle/>
                    <a:p>
                      <a:r>
                        <a:rPr lang="en-US" sz="2400"/>
                        <a:t>6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 smtClean="0">
                          <a:solidFill>
                            <a:srgbClr val="900B09"/>
                          </a:solidFill>
                        </a:rPr>
                        <a:t>TextField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</a:t>
                      </a:r>
                      <a:r>
                        <a:rPr lang="en-US" sz="2400" dirty="0" err="1"/>
                        <a:t>TextField</a:t>
                      </a:r>
                      <a:r>
                        <a:rPr lang="en-US" sz="2400" dirty="0"/>
                        <a:t> object is a text component that allows for the editing of a single line of text.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81907">
                <a:tc>
                  <a:txBody>
                    <a:bodyPr/>
                    <a:lstStyle/>
                    <a:p>
                      <a:r>
                        <a:rPr lang="en-US" sz="2400"/>
                        <a:t>7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 smtClean="0">
                          <a:solidFill>
                            <a:srgbClr val="900B09"/>
                          </a:solidFill>
                        </a:rPr>
                        <a:t>TextArea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</a:t>
                      </a:r>
                      <a:r>
                        <a:rPr lang="en-US" sz="2400" dirty="0" err="1"/>
                        <a:t>TextArea</a:t>
                      </a:r>
                      <a:r>
                        <a:rPr lang="en-US" sz="2400" dirty="0"/>
                        <a:t> object is a text component that allows for the editing of a multiple lines of text.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195118">
                <a:tc>
                  <a:txBody>
                    <a:bodyPr/>
                    <a:lstStyle/>
                    <a:p>
                      <a:r>
                        <a:rPr lang="en-US" sz="2400"/>
                        <a:t>8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Choice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Choice control is used to show pop up menu of choices. Selected choice is shown on the top of the menu.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4"/>
          <a:ext cx="8382000" cy="2989710"/>
        </p:xfrm>
        <a:graphic>
          <a:graphicData uri="http://schemas.openxmlformats.org/drawingml/2006/table">
            <a:tbl>
              <a:tblPr/>
              <a:tblGrid>
                <a:gridCol w="533400"/>
                <a:gridCol w="7848600"/>
              </a:tblGrid>
              <a:tr h="17564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No.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Control &amp; Description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957894"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Canvas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Canvas control represents a rectangular area where application can draw something or can receive inputs created by user.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2751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 smtClean="0">
                          <a:solidFill>
                            <a:srgbClr val="900B09"/>
                          </a:solidFill>
                        </a:rPr>
                        <a:t>ScrollBar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Scrollbar control represents a scroll bar component in order to enable user to select from range of values.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4"/>
          <a:ext cx="8382000" cy="2989710"/>
        </p:xfrm>
        <a:graphic>
          <a:graphicData uri="http://schemas.openxmlformats.org/drawingml/2006/table">
            <a:tbl>
              <a:tblPr/>
              <a:tblGrid>
                <a:gridCol w="609600"/>
                <a:gridCol w="7772400"/>
              </a:tblGrid>
              <a:tr h="17564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No.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Control &amp; Description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95789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Dialog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Dialog control represents a top-level window with a title and a border used to take some form of input from the user.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971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 smtClean="0">
                          <a:solidFill>
                            <a:srgbClr val="900B09"/>
                          </a:solidFill>
                        </a:rPr>
                        <a:t>FileDialog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</a:t>
                      </a:r>
                      <a:r>
                        <a:rPr lang="en-US" sz="2400" dirty="0" smtClean="0"/>
                        <a:t> control </a:t>
                      </a:r>
                      <a:r>
                        <a:rPr lang="en-US" sz="2400" dirty="0"/>
                        <a:t>represents a dialog window from which the user can select a file.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828801"/>
          <a:ext cx="8686800" cy="4882576"/>
        </p:xfrm>
        <a:graphic>
          <a:graphicData uri="http://schemas.openxmlformats.org/drawingml/2006/table">
            <a:tbl>
              <a:tblPr/>
              <a:tblGrid>
                <a:gridCol w="533400"/>
                <a:gridCol w="8153400"/>
              </a:tblGrid>
              <a:tr h="3525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No.</a:t>
                      </a:r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Container &amp; Description</a:t>
                      </a:r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42468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Panel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Panel is the simplest container. It provides space in which any other component can be placed, including other panels.</a:t>
                      </a:r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14246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 smtClean="0">
                          <a:solidFill>
                            <a:srgbClr val="900B09"/>
                          </a:solidFill>
                        </a:rPr>
                        <a:t>Applet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An Applet is a Container Panel that is displayed in a web page.</a:t>
                      </a:r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14246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Window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Window object is a top-level window with no borders and no </a:t>
                      </a:r>
                      <a:r>
                        <a:rPr lang="en-US" sz="2400" dirty="0" err="1"/>
                        <a:t>menubar</a:t>
                      </a:r>
                      <a:r>
                        <a:rPr lang="en-US" sz="2400" dirty="0"/>
                        <a:t>.</a:t>
                      </a:r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944432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Frame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Frame is a top-level window with a title and a border</a:t>
                      </a:r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55799"/>
          <a:ext cx="8382000" cy="3856136"/>
        </p:xfrm>
        <a:graphic>
          <a:graphicData uri="http://schemas.openxmlformats.org/drawingml/2006/table">
            <a:tbl>
              <a:tblPr/>
              <a:tblGrid>
                <a:gridCol w="723824"/>
                <a:gridCol w="7658176"/>
              </a:tblGrid>
              <a:tr h="192578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Sr. No.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Control &amp; Description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78468"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>
                          <a:solidFill>
                            <a:srgbClr val="900B09"/>
                          </a:solidFill>
                        </a:rPr>
                        <a:t>MenuComponent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It is the top level class for all menu related controls.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21413"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>
                          <a:solidFill>
                            <a:srgbClr val="900B09"/>
                          </a:solidFill>
                        </a:rPr>
                        <a:t>MenuBar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The </a:t>
                      </a:r>
                      <a:r>
                        <a:rPr lang="en-US" sz="2400" dirty="0" err="1"/>
                        <a:t>MenuBar</a:t>
                      </a:r>
                      <a:r>
                        <a:rPr lang="en-US" sz="2400" dirty="0"/>
                        <a:t> object is associated with the top-level window.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64358"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 smtClean="0">
                          <a:solidFill>
                            <a:srgbClr val="900B09"/>
                          </a:solidFill>
                        </a:rPr>
                        <a:t>Menu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The Menu object is a pull-down menu component which is displayed from the menu bar.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55799"/>
          <a:ext cx="8382000" cy="4221896"/>
        </p:xfrm>
        <a:graphic>
          <a:graphicData uri="http://schemas.openxmlformats.org/drawingml/2006/table">
            <a:tbl>
              <a:tblPr/>
              <a:tblGrid>
                <a:gridCol w="723824"/>
                <a:gridCol w="7658176"/>
              </a:tblGrid>
              <a:tr h="192578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Sr. No.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Control &amp; Description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64358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 smtClean="0">
                          <a:solidFill>
                            <a:srgbClr val="900B09"/>
                          </a:solidFill>
                        </a:rPr>
                        <a:t>MenuItem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The items in the menu must belong to the </a:t>
                      </a:r>
                      <a:r>
                        <a:rPr lang="en-US" sz="2400" dirty="0" err="1" smtClean="0"/>
                        <a:t>MenuItem</a:t>
                      </a:r>
                      <a:r>
                        <a:rPr lang="en-US" sz="2400" dirty="0" smtClean="0"/>
                        <a:t> or any of its subclass.</a:t>
                      </a:r>
                      <a:endParaRPr lang="en-US" sz="2400" dirty="0"/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78468">
                <a:tc>
                  <a:txBody>
                    <a:bodyPr/>
                    <a:lstStyle/>
                    <a:p>
                      <a:r>
                        <a:rPr lang="en-US" sz="2400"/>
                        <a:t>5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>
                          <a:solidFill>
                            <a:srgbClr val="900B09"/>
                          </a:solidFill>
                        </a:rPr>
                        <a:t>CheckboxMenuItem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 err="1"/>
                        <a:t>CheckboxMenuItem</a:t>
                      </a:r>
                      <a:r>
                        <a:rPr lang="en-US" sz="2400" dirty="0"/>
                        <a:t> is subclass of </a:t>
                      </a:r>
                      <a:r>
                        <a:rPr lang="en-US" sz="2400" dirty="0" err="1" smtClean="0"/>
                        <a:t>MenuItem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which can be checked and unchecked.</a:t>
                      </a:r>
                      <a:endParaRPr lang="en-US" sz="2400" dirty="0"/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64358">
                <a:tc>
                  <a:txBody>
                    <a:bodyPr/>
                    <a:lstStyle/>
                    <a:p>
                      <a:r>
                        <a:rPr lang="en-US" sz="2400"/>
                        <a:t>6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>
                          <a:solidFill>
                            <a:srgbClr val="900B09"/>
                          </a:solidFill>
                        </a:rPr>
                        <a:t>PopupMenu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 err="1"/>
                        <a:t>PopupMenu</a:t>
                      </a:r>
                      <a:r>
                        <a:rPr lang="en-US" sz="2400" dirty="0"/>
                        <a:t> can be dynamically popped up at a specified position within a component.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Controls</a:t>
            </a:r>
            <a:endParaRPr lang="en-US" dirty="0"/>
          </a:p>
        </p:txBody>
      </p:sp>
      <p:sp>
        <p:nvSpPr>
          <p:cNvPr id="39938" name="AutoShape 2" descr="Image result for AWT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62" name="Picture 2" descr="http://www.tutorialspoint.com/awt/images/awt_men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1943099"/>
            <a:ext cx="4848225" cy="48360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Controls</a:t>
            </a:r>
            <a:endParaRPr lang="en-US" dirty="0"/>
          </a:p>
        </p:txBody>
      </p:sp>
      <p:sp>
        <p:nvSpPr>
          <p:cNvPr id="39938" name="AutoShape 2" descr="Image result for AWT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986" name="Picture 2" descr="http://www.java2s.com/Code/JavaImages/Snippet7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3375356"/>
            <a:ext cx="4873625" cy="3348988"/>
          </a:xfrm>
          <a:prstGeom prst="rect">
            <a:avLst/>
          </a:prstGeom>
          <a:noFill/>
        </p:spPr>
      </p:pic>
      <p:pic>
        <p:nvPicPr>
          <p:cNvPr id="41990" name="Picture 6" descr="http://exploit.co.il/wp-content/uploads/2010/07/java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0" y="791018"/>
            <a:ext cx="4076700" cy="2551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 Label object is a component for placing text in a container. A label displays a single line of read-only text. The text can be changed by the application, but a user cannot edit it directly.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Label(),Label(String t) </a:t>
            </a:r>
            <a:r>
              <a:rPr lang="en-US" dirty="0" smtClean="0"/>
              <a:t>are the constructors.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getText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g</a:t>
            </a:r>
            <a:r>
              <a:rPr lang="en-US" dirty="0" smtClean="0"/>
              <a:t>ets the text of this label.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setText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s</a:t>
            </a:r>
            <a:r>
              <a:rPr lang="en-US" dirty="0" smtClean="0"/>
              <a:t>ets the text of this label.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TextField</a:t>
            </a:r>
            <a:r>
              <a:rPr lang="en-US" dirty="0" smtClean="0"/>
              <a:t> object is a text component that allows for the editing of a single line of text.</a:t>
            </a:r>
          </a:p>
          <a:p>
            <a:pPr algn="just" fontAlgn="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TextField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Constructs a new text field.</a:t>
            </a:r>
          </a:p>
          <a:p>
            <a:pPr algn="just" fontAlgn="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TextField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columns) </a:t>
            </a:r>
            <a:r>
              <a:rPr lang="en-US" dirty="0" smtClean="0"/>
              <a:t>Constructs a new empty text field with the specified number of columns.</a:t>
            </a:r>
          </a:p>
          <a:p>
            <a:pPr algn="just" fontAlgn="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TextField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 text)</a:t>
            </a:r>
            <a:r>
              <a:rPr lang="en-US" dirty="0" smtClean="0"/>
              <a:t>Constructs a new text field initialized with the specified text.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getText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g</a:t>
            </a:r>
            <a:r>
              <a:rPr lang="en-US" dirty="0" smtClean="0"/>
              <a:t>ets the text of this </a:t>
            </a:r>
            <a:r>
              <a:rPr lang="en-US" dirty="0" err="1" smtClean="0"/>
              <a:t>textfield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setText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s</a:t>
            </a:r>
            <a:r>
              <a:rPr lang="en-US" dirty="0" smtClean="0"/>
              <a:t>ets the text of this </a:t>
            </a:r>
            <a:r>
              <a:rPr lang="en-US" dirty="0" err="1" smtClean="0"/>
              <a:t>textfield</a:t>
            </a:r>
            <a:r>
              <a:rPr lang="en-US" dirty="0" smtClean="0"/>
              <a:t>.</a:t>
            </a:r>
          </a:p>
          <a:p>
            <a:pPr algn="just" fontAlgn="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6122</TotalTime>
  <Words>1304</Words>
  <Application>Microsoft Office PowerPoint</Application>
  <PresentationFormat>On-screen Show (4:3)</PresentationFormat>
  <Paragraphs>294</Paragraphs>
  <Slides>57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Flow</vt:lpstr>
      <vt:lpstr>AWT</vt:lpstr>
      <vt:lpstr>GUI Controls</vt:lpstr>
      <vt:lpstr>Class hierarchy</vt:lpstr>
      <vt:lpstr>GUI Controls</vt:lpstr>
      <vt:lpstr>GUI Controls</vt:lpstr>
      <vt:lpstr>GUI Controls</vt:lpstr>
      <vt:lpstr>GUI Controls</vt:lpstr>
      <vt:lpstr>Label</vt:lpstr>
      <vt:lpstr>TextField</vt:lpstr>
      <vt:lpstr>Button</vt:lpstr>
      <vt:lpstr>Button-Event handling</vt:lpstr>
      <vt:lpstr>Button-Event handling</vt:lpstr>
      <vt:lpstr>List</vt:lpstr>
      <vt:lpstr>List</vt:lpstr>
      <vt:lpstr>List-Event Handling</vt:lpstr>
      <vt:lpstr>List-Event Handling</vt:lpstr>
      <vt:lpstr>Choice</vt:lpstr>
      <vt:lpstr>Choice</vt:lpstr>
      <vt:lpstr>Example</vt:lpstr>
      <vt:lpstr>Sub classing Frame</vt:lpstr>
      <vt:lpstr>Sub classing Frame</vt:lpstr>
      <vt:lpstr>Sub classing Frame</vt:lpstr>
      <vt:lpstr>Event Handling</vt:lpstr>
      <vt:lpstr>Example</vt:lpstr>
      <vt:lpstr>Slide 25</vt:lpstr>
      <vt:lpstr>Slide 26</vt:lpstr>
      <vt:lpstr>Slide 27</vt:lpstr>
      <vt:lpstr>TextArea</vt:lpstr>
      <vt:lpstr>TextArea</vt:lpstr>
      <vt:lpstr>Checkbox</vt:lpstr>
      <vt:lpstr>Checkbox</vt:lpstr>
      <vt:lpstr>CheckboxGroup</vt:lpstr>
      <vt:lpstr>Scrollbar</vt:lpstr>
      <vt:lpstr>Scrollbar-Event handling</vt:lpstr>
      <vt:lpstr>Scrollbar-Event handling</vt:lpstr>
      <vt:lpstr>Scrollbar-Event handling</vt:lpstr>
      <vt:lpstr>Mouse Events</vt:lpstr>
      <vt:lpstr>Mouse Events</vt:lpstr>
      <vt:lpstr>MouseEvent</vt:lpstr>
      <vt:lpstr>Slide 40</vt:lpstr>
      <vt:lpstr>Paint and draw operations</vt:lpstr>
      <vt:lpstr>Paint and draw operations</vt:lpstr>
      <vt:lpstr>Paint and draw operations</vt:lpstr>
      <vt:lpstr>MouseMotionListener</vt:lpstr>
      <vt:lpstr>MouseMotionListener</vt:lpstr>
      <vt:lpstr>Adapter Classes</vt:lpstr>
      <vt:lpstr>Adapter Classes</vt:lpstr>
      <vt:lpstr>Adapter Classes</vt:lpstr>
      <vt:lpstr>Canvas</vt:lpstr>
      <vt:lpstr>Canvas</vt:lpstr>
      <vt:lpstr>UI Elements</vt:lpstr>
      <vt:lpstr>UI Elements</vt:lpstr>
      <vt:lpstr>UI Elements</vt:lpstr>
      <vt:lpstr>UI Elements</vt:lpstr>
      <vt:lpstr>Containers</vt:lpstr>
      <vt:lpstr>Menus</vt:lpstr>
      <vt:lpstr>Menus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AWT</dc:title>
  <dc:creator>suds</dc:creator>
  <cp:lastModifiedBy>becc</cp:lastModifiedBy>
  <cp:revision>20</cp:revision>
  <dcterms:created xsi:type="dcterms:W3CDTF">2015-04-01T13:15:56Z</dcterms:created>
  <dcterms:modified xsi:type="dcterms:W3CDTF">2015-04-11T02:34:42Z</dcterms:modified>
</cp:coreProperties>
</file>