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347" r:id="rId3"/>
    <p:sldId id="259" r:id="rId4"/>
    <p:sldId id="270" r:id="rId5"/>
    <p:sldId id="267" r:id="rId6"/>
    <p:sldId id="268" r:id="rId7"/>
    <p:sldId id="269" r:id="rId8"/>
    <p:sldId id="27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5" r:id="rId22"/>
    <p:sldId id="296" r:id="rId23"/>
    <p:sldId id="297" r:id="rId24"/>
    <p:sldId id="298" r:id="rId25"/>
    <p:sldId id="299" r:id="rId26"/>
    <p:sldId id="290" r:id="rId27"/>
    <p:sldId id="291" r:id="rId28"/>
    <p:sldId id="292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4" r:id="rId41"/>
    <p:sldId id="315" r:id="rId42"/>
    <p:sldId id="311" r:id="rId43"/>
    <p:sldId id="312" r:id="rId44"/>
    <p:sldId id="313" r:id="rId45"/>
    <p:sldId id="318" r:id="rId46"/>
    <p:sldId id="319" r:id="rId47"/>
    <p:sldId id="320" r:id="rId48"/>
    <p:sldId id="321" r:id="rId49"/>
    <p:sldId id="322" r:id="rId50"/>
    <p:sldId id="316" r:id="rId51"/>
    <p:sldId id="317" r:id="rId52"/>
    <p:sldId id="326" r:id="rId53"/>
    <p:sldId id="327" r:id="rId54"/>
    <p:sldId id="329" r:id="rId55"/>
    <p:sldId id="330" r:id="rId56"/>
    <p:sldId id="331" r:id="rId57"/>
    <p:sldId id="332" r:id="rId58"/>
    <p:sldId id="333" r:id="rId59"/>
    <p:sldId id="324" r:id="rId60"/>
    <p:sldId id="325" r:id="rId61"/>
    <p:sldId id="323" r:id="rId62"/>
    <p:sldId id="334" r:id="rId63"/>
    <p:sldId id="335" r:id="rId64"/>
    <p:sldId id="336" r:id="rId65"/>
    <p:sldId id="337" r:id="rId66"/>
    <p:sldId id="338" r:id="rId67"/>
    <p:sldId id="260" r:id="rId68"/>
    <p:sldId id="261" r:id="rId69"/>
    <p:sldId id="262" r:id="rId70"/>
    <p:sldId id="263" r:id="rId71"/>
    <p:sldId id="264" r:id="rId72"/>
    <p:sldId id="265" r:id="rId73"/>
    <p:sldId id="26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6D8E-30A3-431B-9889-7C36F286DDF3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28631-1D6E-431D-9AD1-D61F6DA67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5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3EDC5-4811-4678-A6CB-AA3E4D33E0E2}" type="slidenum">
              <a:rPr lang="en-US"/>
              <a:pPr/>
              <a:t>62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1A0D9-B0CC-41A6-A631-072AF01EE61A}" type="slidenum">
              <a:rPr lang="en-US"/>
              <a:pPr/>
              <a:t>63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DD424-53CC-476F-A80B-6A4DD183AD29}" type="slidenum">
              <a:rPr lang="en-US"/>
              <a:pPr/>
              <a:t>64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8F938-A58C-4CE9-9712-74A0327BBC25}" type="slidenum">
              <a:rPr lang="en-US"/>
              <a:pPr/>
              <a:t>65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4ACCF-D585-4FAE-9B2D-EAEB24E3408A}" type="slidenum">
              <a:rPr lang="en-US"/>
              <a:pPr/>
              <a:t>66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5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8631-1D6E-431D-9AD1-D61F6DA670F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3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231AB4-875C-4D9A-9A4D-F16E304ABFEA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BA5550-D94E-4FAE-8817-9C6976C77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Window Toolkit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dirty="0" smtClean="0"/>
              <a:t> object is a text component that allows for the editing of a single line of text.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Constructs a new text field.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columns) </a:t>
            </a:r>
            <a:r>
              <a:rPr lang="en-US" dirty="0" smtClean="0"/>
              <a:t>Constructs a new empty text field with the specified number of columns.</a:t>
            </a:r>
          </a:p>
          <a:p>
            <a:pPr algn="just" fontAlgn="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 text)</a:t>
            </a:r>
            <a:r>
              <a:rPr lang="en-US" dirty="0" smtClean="0"/>
              <a:t>Constructs a new text field initialized with the specified text.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text of this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s</a:t>
            </a:r>
            <a:r>
              <a:rPr lang="en-US" dirty="0" smtClean="0"/>
              <a:t>ets the text of this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</a:p>
          <a:p>
            <a:pPr algn="just" fontAlgn="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class creates a labeled button. The application can cause some action to happen when the button is pushed. 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Button(String label) </a:t>
            </a:r>
            <a:r>
              <a:rPr lang="en-US" dirty="0" smtClean="0"/>
              <a:t>Constructs a button with the specified label.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getLabel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label of this button.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setLabel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t) s</a:t>
            </a:r>
            <a:r>
              <a:rPr lang="en-US" dirty="0" smtClean="0"/>
              <a:t>ets the label of this button.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an application wants to perform some action based on a button being pressed and released, it should implement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 and register the new listener to receive events from this button, by calling the button's 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addActionListener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 method.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 smtClean="0"/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e)</a:t>
            </a:r>
          </a:p>
          <a:p>
            <a:pPr algn="just"/>
            <a:r>
              <a:rPr lang="en-US" dirty="0" smtClean="0"/>
              <a:t>Invoked when an action occurs.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getActionCommand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 Returns the command string associated with this action. Normally, the label of the button.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getSource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 Returns the reference to the object which is the source of the event, e.g. Button, </a:t>
            </a:r>
            <a:r>
              <a:rPr lang="en-US" dirty="0" err="1" smtClean="0"/>
              <a:t>TextField</a:t>
            </a:r>
            <a:r>
              <a:rPr lang="en-US" dirty="0" smtClean="0"/>
              <a:t>,… This method is available in the 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List component presents the user with a scrolling list of text items. The list can be set up so that the user can choose either one item or multiple items.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b="1" dirty="0" smtClean="0"/>
              <a:t> </a:t>
            </a:r>
            <a:r>
              <a:rPr lang="en-US" dirty="0" smtClean="0"/>
              <a:t>Creates a new scrolling list.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rows) </a:t>
            </a:r>
            <a:r>
              <a:rPr lang="en-US" dirty="0" smtClean="0"/>
              <a:t>Creates a new scrolling list initialized with the specified number of visible lines.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rows,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multipleMode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Creates a new scrolling list initialized to display the specified number of rows.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add(String item) </a:t>
            </a:r>
            <a:r>
              <a:rPr lang="en-US" dirty="0" smtClean="0"/>
              <a:t>Adds the specified item to the end of scrolling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 add(String item,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index) </a:t>
            </a:r>
            <a:r>
              <a:rPr lang="en-US" dirty="0" smtClean="0"/>
              <a:t>Adds the specified item to the </a:t>
            </a:r>
            <a:r>
              <a:rPr lang="en-US" dirty="0" err="1" smtClean="0"/>
              <a:t>the</a:t>
            </a:r>
            <a:r>
              <a:rPr lang="en-US" dirty="0" smtClean="0"/>
              <a:t> scrolling list at the position indicated by the index.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index of the selected item on the list,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getSelectedIndexes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selected indexes on the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Gets the selected item on this scrolling list.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String[]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Gets the selected items on this scrolling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an item is selected or deselected by the user, AWT sends an instance of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dirty="0" smtClean="0"/>
              <a:t> to the list. </a:t>
            </a:r>
          </a:p>
          <a:p>
            <a:pPr algn="just"/>
            <a:r>
              <a:rPr lang="en-US" dirty="0" smtClean="0"/>
              <a:t>When the user double-clicks on an item in a scrolling list, AWT sends an instance of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/>
              <a:t> to the list following the item event.</a:t>
            </a:r>
          </a:p>
          <a:p>
            <a:pPr algn="just"/>
            <a:r>
              <a:rPr lang="en-US" dirty="0" smtClean="0"/>
              <a:t>Implement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ItemListener</a:t>
            </a:r>
            <a:r>
              <a:rPr lang="en-US" dirty="0" smtClean="0"/>
              <a:t> or 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 as appropriate and register the new listener to receive events from this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itemStateChanged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e)</a:t>
            </a:r>
            <a:r>
              <a:rPr lang="en-US" dirty="0" smtClean="0"/>
              <a:t> Invoked when an item has been selected or deselected by the user.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ItemEvent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Returns the item affected by the event.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ItemSelectable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getItemSelectable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Returns the originator of the event.</a:t>
            </a:r>
          </a:p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getStateChange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dirty="0" smtClean="0"/>
              <a:t>Returns the type of state change (SELECTED or DESELECTED).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 Choice class presents a pop-up menu of choices. The current choice is displayed as the title of the 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Choice()  </a:t>
            </a:r>
            <a:r>
              <a:rPr lang="en-US" dirty="0" smtClean="0"/>
              <a:t>Creates a new choice 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add(String item) </a:t>
            </a:r>
            <a:r>
              <a:rPr lang="en-US" dirty="0" smtClean="0"/>
              <a:t>Adds an item to this Choice 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addItemListener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ItemListener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l) </a:t>
            </a:r>
            <a:r>
              <a:rPr lang="en-US" dirty="0" smtClean="0"/>
              <a:t>Adds the specified item listener to receive item events from this Choice menu.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 getSelectedIndex()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Returns the index of the currently selected item.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getSelectedItem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Gets a representation of the current choice as a string.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remove(String item) </a:t>
            </a:r>
            <a:r>
              <a:rPr lang="en-US" dirty="0" smtClean="0"/>
              <a:t>Removes the first occurrence of item from the Choice menu.</a:t>
            </a:r>
          </a:p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Removes all items from the choice menu.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Abstact</a:t>
            </a:r>
            <a:r>
              <a:rPr lang="en-IN" dirty="0" smtClean="0"/>
              <a:t> Window Toolkit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35480"/>
            <a:ext cx="8686800" cy="438912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Provides rich set of GUI controls.</a:t>
            </a:r>
          </a:p>
          <a:p>
            <a:pPr algn="just"/>
            <a:r>
              <a:rPr lang="en-IN" dirty="0" smtClean="0"/>
              <a:t>These classes can be used are extended to create GUI applications.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class facilitates the creation of  Window applications.</a:t>
            </a:r>
          </a:p>
          <a:p>
            <a:pPr algn="just"/>
            <a:r>
              <a:rPr lang="en-IN" dirty="0" smtClean="0"/>
              <a:t>Generally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class is extended to create an application. By default it is invisible with minimal size and location at 0,0.</a:t>
            </a:r>
          </a:p>
          <a:p>
            <a:pPr algn="just"/>
            <a:r>
              <a:rPr lang="en-IN" dirty="0" smtClean="0"/>
              <a:t>Use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setLocation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dirty="0" smtClean="0"/>
              <a:t>to display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7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5963"/>
            <a:ext cx="4724400" cy="4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a better idea to subclass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so that, one can design an application with an extended functionality of the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IN" dirty="0" smtClean="0"/>
              <a:t> class.</a:t>
            </a:r>
          </a:p>
          <a:p>
            <a:pPr algn="just"/>
            <a:r>
              <a:rPr lang="en-IN" dirty="0" smtClean="0"/>
              <a:t>The constructor of such a class can be used to design the GUI of the application and  add event handlers.</a:t>
            </a:r>
          </a:p>
          <a:p>
            <a:pPr algn="just"/>
            <a:r>
              <a:rPr lang="en-IN" dirty="0" smtClean="0"/>
              <a:t>Create an object of that class to display the application designed.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Counter extends Frame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Counter(){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super(“Counter”);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(300,300);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//add GUI elements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classing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CounterDemo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Counter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=new Counter();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Event Handling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AWT_EventHandl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981200"/>
            <a:ext cx="8416195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95488"/>
            <a:ext cx="4587996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990600"/>
            <a:ext cx="894055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38225"/>
            <a:ext cx="7391400" cy="56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279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dirty="0" err="1" smtClean="0"/>
              <a:t>TextArea</a:t>
            </a:r>
            <a:r>
              <a:rPr lang="en-IN" dirty="0" smtClean="0"/>
              <a:t> object is a multi-line region that displays text. It can be set to allow editing or to be read-only. 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Constructs a new text area with the empty string as text.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rows,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columns) </a:t>
            </a:r>
            <a:r>
              <a:rPr lang="en-IN" dirty="0" smtClean="0"/>
              <a:t>Constructs a new text area with the specified number of rows and columns and the empty string as text.</a:t>
            </a:r>
          </a:p>
          <a:p>
            <a:pPr lvl="1"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(String text) </a:t>
            </a:r>
            <a:r>
              <a:rPr lang="en-IN" dirty="0" smtClean="0"/>
              <a:t>Constructs a new text area with the specified text.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Every user interface encompasses the following three main aspects: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UI elements</a:t>
            </a:r>
            <a:r>
              <a:rPr lang="en-US" dirty="0" smtClean="0"/>
              <a:t> : These are the core visual elements the user eventually sees and interacts with. AWT provides a huge list of widely used and common elements.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Layouts</a:t>
            </a:r>
            <a:r>
              <a:rPr lang="en-US" b="1" dirty="0" smtClean="0"/>
              <a:t>:</a:t>
            </a:r>
            <a:r>
              <a:rPr lang="en-US" dirty="0" smtClean="0"/>
              <a:t> They define how UI elements should be organized on the screen and provide a final look and feel to the GUI (Graphical User Interface).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Behavior</a:t>
            </a:r>
            <a:r>
              <a:rPr lang="en-US" b="1" dirty="0" smtClean="0"/>
              <a:t>:</a:t>
            </a:r>
            <a:r>
              <a:rPr lang="en-US" dirty="0" smtClean="0"/>
              <a:t> These are events which occur when the user interacts with UI elements. This is called event handling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 append(String 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dirty="0" smtClean="0"/>
              <a:t> Appends the given text to the text area's current text.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 insert(String 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pos) </a:t>
            </a:r>
            <a:r>
              <a:rPr lang="en-IN" dirty="0" smtClean="0"/>
              <a:t>Inserts the specified text at the specified position in this text area.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A check box is a graphical component that can be in either an "on" (true) or "off" (false) state. Clicking on a check box changes its state from "on" to "off," or from "off" to "on." 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Checkbox() </a:t>
            </a:r>
            <a:r>
              <a:rPr lang="en-IN" dirty="0" smtClean="0"/>
              <a:t>Creates a check box with an empty string for its label.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label) </a:t>
            </a:r>
            <a:r>
              <a:rPr lang="en-IN" dirty="0" smtClean="0"/>
              <a:t>Creates a check box with the specified label.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state) </a:t>
            </a:r>
            <a:r>
              <a:rPr lang="en-IN" dirty="0" smtClean="0"/>
              <a:t>Creates a check box with the specified label and sets the specified state.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Checkbox(String label,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state,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group) </a:t>
            </a:r>
            <a:r>
              <a:rPr lang="en-IN" dirty="0" smtClean="0"/>
              <a:t>Constructs a Checkbox with the specified label, set to the specified state, and in the specified check box group.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Checkbox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cbBold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Checkbox("Bold");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cbItalic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Checkbox("Italic");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cbBold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cbItalic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775" y="2936659"/>
            <a:ext cx="3857625" cy="384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4301490"/>
          <a:ext cx="4724400" cy="1337310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37310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IN" sz="2400" b="1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IN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getState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r>
                        <a:rPr lang="en-IN" sz="2400" dirty="0"/>
                        <a:t>Determines whether </a:t>
                      </a:r>
                      <a:r>
                        <a:rPr lang="en-IN" sz="2400" dirty="0" smtClean="0"/>
                        <a:t> this </a:t>
                      </a:r>
                      <a:r>
                        <a:rPr lang="en-IN" sz="2400" dirty="0"/>
                        <a:t>check box is in the "on" or "off" state.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CheckboxGroup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133600"/>
            <a:ext cx="906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gender=new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CheckboxGroup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Checkbox(“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Male“,gender,true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Checkbox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cbFemale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=new Checkbox(“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Female“,gender,false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cbFemale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248150"/>
            <a:ext cx="2819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Scrollbar class embodies a scroll bar, a familiar user-interface object. A scroll bar provides a convenient means for allowing a user to select from a range of values.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ranger = new Scrollbar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Scrollbar.HORIZONTAL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0, 60, 0, 300); </a:t>
            </a:r>
            <a:endParaRPr lang="en-IN" dirty="0"/>
          </a:p>
        </p:txBody>
      </p:sp>
      <p:pic>
        <p:nvPicPr>
          <p:cNvPr id="9218" name="Picture 2" descr="Image shows horizontal slider with starting range of 0 and ending range of 300. The slider thumb is labeled 60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53000"/>
            <a:ext cx="3971925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: returns the current value of the Scrollbar</a:t>
            </a:r>
          </a:p>
          <a:p>
            <a:pPr algn="just"/>
            <a:r>
              <a:rPr lang="en-IN" dirty="0" smtClean="0"/>
              <a:t>When the user changes the value of the scroll bar, the scroll bar receives an instance of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AdjustmentEvent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scroll bar processes this event, passing it along to any registered listeners. </a:t>
            </a:r>
          </a:p>
          <a:p>
            <a:pPr algn="just"/>
            <a:r>
              <a:rPr lang="en-IN" dirty="0" smtClean="0"/>
              <a:t>Any object that wishes to be notified of changes to the scroll bar's value should implement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AdjustmentListener</a:t>
            </a:r>
            <a:r>
              <a:rPr lang="en-IN" dirty="0" smtClean="0"/>
              <a:t>, an interface defined in the package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Listeners can be added and removed dynamically by calling the methods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addAdjustmentListener</a:t>
            </a:r>
            <a:r>
              <a:rPr lang="en-IN" dirty="0" smtClean="0"/>
              <a:t> and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removeAdjustmentListener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AdjustmentListner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adjustmentValueChanged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AdjustmentEvent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e): Invoked when the value of the adjustable has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Scrollbar-Event handling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47875"/>
            <a:ext cx="4572000" cy="4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handle mouse events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IN" dirty="0" smtClean="0"/>
              <a:t> interface is to be implemented.</a:t>
            </a:r>
          </a:p>
          <a:p>
            <a:r>
              <a:rPr lang="en-IN" dirty="0" smtClean="0"/>
              <a:t>The methods in the interface: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5477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629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Method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/>
                        <a:t>Purpose</a:t>
                      </a:r>
                      <a:endParaRPr lang="en-IN" sz="200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mouseClicked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Called just after the user clicks the listened-to component.</a:t>
                      </a:r>
                      <a:endParaRPr lang="en-IN" sz="200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mouseEntered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cursor enters the bounds of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573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mouseExited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cursor exits the bounds of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1045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mousePressed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user presses a mouse button while the cursor is over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1045">
                <a:tc>
                  <a:txBody>
                    <a:bodyPr/>
                    <a:lstStyle/>
                    <a:p>
                      <a:r>
                        <a:rPr lang="en-IN" sz="2000" u="none" strike="noStrike" dirty="0" err="1"/>
                        <a:t>mouseReleased</a:t>
                      </a:r>
                      <a:r>
                        <a:rPr lang="en-IN" sz="2000" u="none" strike="noStrike" dirty="0"/>
                        <a:t>(</a:t>
                      </a:r>
                      <a:r>
                        <a:rPr lang="en-IN" sz="2000" u="none" strike="noStrike" dirty="0" err="1"/>
                        <a:t>MouseEvent</a:t>
                      </a:r>
                      <a:r>
                        <a:rPr lang="en-IN" sz="2000" u="none" strike="noStrike" dirty="0"/>
                        <a:t>)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Called just after the user releases a mouse button after a mouse press over the listened-to component.</a:t>
                      </a:r>
                      <a:endParaRPr lang="en-IN" sz="2000" dirty="0">
                        <a:latin typeface="Arial"/>
                      </a:endParaRPr>
                    </a:p>
                  </a:txBody>
                  <a:tcPr marL="73157" marR="73157" marT="36579" marB="3657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867400" y="35052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66800"/>
            <a:ext cx="8268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MouseEvent</a:t>
            </a:r>
            <a:r>
              <a:rPr lang="en-IN" dirty="0" smtClean="0"/>
              <a:t> class has the following methods to identify the current x and y coordinates of the mouse.</a:t>
            </a:r>
          </a:p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returns the x coordinate</a:t>
            </a:r>
          </a:p>
          <a:p>
            <a:pPr algn="just"/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getY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returns the y coordinate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252"/>
            <a:ext cx="4405312" cy="44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There are four situations when the GUI thread 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spontaneously. </a:t>
            </a:r>
          </a:p>
          <a:p>
            <a:pPr algn="just"/>
            <a:r>
              <a:rPr lang="en-IN" dirty="0" smtClean="0"/>
              <a:t>A window is covered by another and then re-exposed.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/>
              <a:t>is called to reconstruct the </a:t>
            </a:r>
            <a:r>
              <a:rPr lang="en-IN" dirty="0" err="1" smtClean="0"/>
              <a:t>erarsed</a:t>
            </a:r>
            <a:r>
              <a:rPr lang="en-IN" dirty="0" smtClean="0"/>
              <a:t> parts of the uncovered window </a:t>
            </a:r>
          </a:p>
          <a:p>
            <a:pPr algn="just"/>
            <a:r>
              <a:rPr lang="en-IN" dirty="0" smtClean="0"/>
              <a:t>after </a:t>
            </a:r>
            <a:r>
              <a:rPr lang="en-IN" dirty="0" err="1" smtClean="0"/>
              <a:t>deiconification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in an applet after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init()</a:t>
            </a:r>
            <a:r>
              <a:rPr lang="en-IN" dirty="0" smtClean="0"/>
              <a:t> has finished </a:t>
            </a:r>
          </a:p>
          <a:p>
            <a:pPr algn="just"/>
            <a:r>
              <a:rPr lang="en-IN" dirty="0" smtClean="0"/>
              <a:t>when a browser returns to a page which contains an applet, provided the applet is at least partially exposed.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second case, when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calls are </a:t>
            </a:r>
            <a:r>
              <a:rPr lang="en-IN" dirty="0" err="1" smtClean="0"/>
              <a:t>genereted</a:t>
            </a:r>
            <a:r>
              <a:rPr lang="en-IN" dirty="0" smtClean="0"/>
              <a:t> is when the program 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method is the one invoked by a program to do drawing. </a:t>
            </a:r>
          </a:p>
          <a:p>
            <a:pPr algn="just"/>
            <a:r>
              <a:rPr lang="en-IN" dirty="0" smtClean="0"/>
              <a:t>Their are 4 versions of this method but the one with no arguments is usually used. </a:t>
            </a:r>
          </a:p>
          <a:p>
            <a:pPr algn="just"/>
            <a:r>
              <a:rPr lang="en-IN" dirty="0" smtClean="0"/>
              <a:t>Drawing via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most often takes place in response to user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 and draw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==&gt; update() ==&gt; paint()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repaint() </a:t>
            </a:r>
            <a:r>
              <a:rPr lang="en-IN" dirty="0" smtClean="0"/>
              <a:t>does not invoke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directly. </a:t>
            </a:r>
          </a:p>
          <a:p>
            <a:pPr algn="just"/>
            <a:r>
              <a:rPr lang="en-IN" dirty="0" smtClean="0"/>
              <a:t>It</a:t>
            </a:r>
            <a:r>
              <a:rPr lang="en-IN" b="1" i="1" dirty="0" smtClean="0"/>
              <a:t> schedules</a:t>
            </a:r>
            <a:r>
              <a:rPr lang="en-IN" dirty="0" smtClean="0"/>
              <a:t> a call to an intermediate method,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update(). </a:t>
            </a:r>
          </a:p>
          <a:p>
            <a:pPr algn="just"/>
            <a:r>
              <a:rPr lang="en-IN" dirty="0" smtClean="0"/>
              <a:t>Finally,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update() </a:t>
            </a:r>
            <a:r>
              <a:rPr lang="en-IN" dirty="0" smtClean="0"/>
              <a:t>calls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(unless you override update). </a:t>
            </a:r>
          </a:p>
          <a:p>
            <a:pPr algn="just"/>
            <a:r>
              <a:rPr lang="en-IN" dirty="0" smtClean="0"/>
              <a:t>This sequence is applicable to all components with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paint() </a:t>
            </a:r>
            <a:r>
              <a:rPr lang="en-IN" dirty="0" smtClean="0"/>
              <a:t>method available, e.g. </a:t>
            </a:r>
            <a:r>
              <a:rPr lang="en-IN" dirty="0" smtClean="0">
                <a:solidFill>
                  <a:srgbClr val="002060"/>
                </a:solidFill>
              </a:rPr>
              <a:t>Window, Applet, Canvas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MouseMotionListener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listener interface for receiving mouse motion events on a component. </a:t>
            </a:r>
          </a:p>
          <a:p>
            <a:pPr algn="just"/>
            <a:r>
              <a:rPr lang="en-IN" dirty="0" smtClean="0"/>
              <a:t>The class that is interested in processing a mouse motion event implements this interface .</a:t>
            </a:r>
          </a:p>
          <a:p>
            <a:pPr algn="just"/>
            <a:r>
              <a:rPr lang="en-IN" dirty="0" smtClean="0"/>
              <a:t>The listener object created from that class is then registered with a component using the component's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addMouseMotionListener</a:t>
            </a:r>
            <a:r>
              <a:rPr lang="en-IN" dirty="0" smtClean="0"/>
              <a:t> method. </a:t>
            </a:r>
          </a:p>
          <a:p>
            <a:pPr algn="just"/>
            <a:r>
              <a:rPr lang="en-IN" dirty="0" smtClean="0"/>
              <a:t>A mouse motion event is generated when the mouse is </a:t>
            </a:r>
            <a:r>
              <a:rPr lang="en-IN" dirty="0" smtClean="0">
                <a:solidFill>
                  <a:srgbClr val="FF0000"/>
                </a:solidFill>
              </a:rPr>
              <a:t>moved</a:t>
            </a:r>
            <a:r>
              <a:rPr lang="en-IN" dirty="0" smtClean="0"/>
              <a:t> or </a:t>
            </a:r>
            <a:r>
              <a:rPr lang="en-IN" dirty="0" smtClean="0">
                <a:solidFill>
                  <a:srgbClr val="FF0000"/>
                </a:solidFill>
              </a:rPr>
              <a:t>dragged</a:t>
            </a:r>
            <a:r>
              <a:rPr lang="en-IN" dirty="0" smtClean="0"/>
              <a:t>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MouseMotionListener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71674"/>
          <a:ext cx="8229600" cy="41955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5006">
                <a:tc>
                  <a:txBody>
                    <a:bodyPr/>
                    <a:lstStyle/>
                    <a:p>
                      <a:r>
                        <a:rPr lang="en-IN" sz="2800" b="1" dirty="0" smtClean="0"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IN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mouseDragged</a:t>
                      </a:r>
                      <a:r>
                        <a:rPr lang="en-IN" sz="2800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IN" sz="2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MouseEvent</a:t>
                      </a:r>
                      <a:r>
                        <a:rPr lang="en-IN" sz="2800" b="1" dirty="0">
                          <a:latin typeface="Courier New" pitchFamily="49" charset="0"/>
                          <a:cs typeface="Courier New" pitchFamily="49" charset="0"/>
                        </a:rPr>
                        <a:t> e) </a:t>
                      </a:r>
                      <a:endParaRPr lang="en-IN" sz="2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800" dirty="0" smtClean="0"/>
                    </a:p>
                    <a:p>
                      <a:r>
                        <a:rPr lang="en-IN" sz="2800" dirty="0" smtClean="0"/>
                        <a:t>Invoked </a:t>
                      </a:r>
                      <a:r>
                        <a:rPr lang="en-IN" sz="2800" dirty="0"/>
                        <a:t>when a mouse button is pressed on a component and then dragged.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055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IN" sz="2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mouseMoved</a:t>
                      </a:r>
                      <a:r>
                        <a:rPr kumimoji="0" lang="en-IN" sz="2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IN" sz="2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MouseEvent</a:t>
                      </a:r>
                      <a:r>
                        <a:rPr kumimoji="0" lang="en-IN" sz="2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e)</a:t>
                      </a:r>
                    </a:p>
                    <a:p>
                      <a:r>
                        <a:rPr lang="en-IN" sz="2800" dirty="0" smtClean="0"/>
                        <a:t> </a:t>
                      </a:r>
                    </a:p>
                    <a:p>
                      <a:r>
                        <a:rPr lang="en-IN" sz="2800" dirty="0" smtClean="0"/>
                        <a:t>Invoked </a:t>
                      </a:r>
                      <a:r>
                        <a:rPr lang="en-IN" sz="2800" dirty="0"/>
                        <a:t>when the mouse cursor has been moved onto a component but no buttons have been pushed.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Java provides a special feature, called an </a:t>
            </a:r>
            <a:r>
              <a:rPr lang="en-IN" i="1" dirty="0" smtClean="0">
                <a:solidFill>
                  <a:srgbClr val="FF0000"/>
                </a:solidFill>
              </a:rPr>
              <a:t>adapter</a:t>
            </a:r>
            <a:r>
              <a:rPr lang="en-IN" i="1" dirty="0" smtClean="0"/>
              <a:t> class</a:t>
            </a:r>
            <a:r>
              <a:rPr lang="en-IN" dirty="0" smtClean="0"/>
              <a:t>, that can simplify the creation of event handlers in certain situations.</a:t>
            </a:r>
          </a:p>
          <a:p>
            <a:pPr algn="just"/>
            <a:r>
              <a:rPr lang="en-IN" dirty="0" smtClean="0"/>
              <a:t>An adapter class provides an </a:t>
            </a:r>
            <a:r>
              <a:rPr lang="en-IN" dirty="0" smtClean="0">
                <a:solidFill>
                  <a:srgbClr val="FF0000"/>
                </a:solidFill>
              </a:rPr>
              <a:t>blank</a:t>
            </a:r>
            <a:r>
              <a:rPr lang="en-IN" dirty="0" smtClean="0"/>
              <a:t> implementation of all methods in an event listener interface. </a:t>
            </a:r>
          </a:p>
          <a:p>
            <a:pPr algn="just"/>
            <a:r>
              <a:rPr lang="en-IN" dirty="0" smtClean="0"/>
              <a:t>Adapter classes are useful when you want to receive and process only </a:t>
            </a:r>
            <a:r>
              <a:rPr lang="en-IN" dirty="0" smtClean="0">
                <a:solidFill>
                  <a:srgbClr val="FF0000"/>
                </a:solidFill>
              </a:rPr>
              <a:t>some of the events </a:t>
            </a:r>
            <a:r>
              <a:rPr lang="en-IN" dirty="0" smtClean="0"/>
              <a:t>that are handled by a particular event listener interface.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You can define a new class to act as an event listener by extending one of the adapter classes and implementing only those events in which you are interested.</a:t>
            </a:r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MouseHandler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MouseAdapter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mouseClicked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x=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e.getX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y=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e.getY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tf.setText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(x+"");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tg.setText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(y+"");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306388"/>
          <a:ext cx="8305800" cy="4132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22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Listener Interface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Adapter Class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ComponentListener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ComponentAdapter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ContainerListener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ContainerAdapter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FocousListener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FocousAdapter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KeyListener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KeyAdapter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MouseListener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MouseAdapter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MouseMotionListener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latin typeface="Courier New" pitchFamily="49" charset="0"/>
                          <a:cs typeface="Courier New" pitchFamily="49" charset="0"/>
                        </a:rPr>
                        <a:t>MouseMotionAdapter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3227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WindowListener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latin typeface="Courier New" pitchFamily="49" charset="0"/>
                          <a:cs typeface="Courier New" pitchFamily="49" charset="0"/>
                        </a:rPr>
                        <a:t>WindowAdapter</a:t>
                      </a:r>
                      <a:r>
                        <a:rPr lang="en-IN" sz="24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9112" marR="9112" marT="9112" marB="9112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pic>
        <p:nvPicPr>
          <p:cNvPr id="35842" name="Picture 2" descr="https://www3.ntu.edu.sg/home/ehchua/programming/java/images/AWT_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2105024"/>
            <a:ext cx="829597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Canvas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Canvas component represents a </a:t>
            </a:r>
            <a:r>
              <a:rPr lang="en-IN" dirty="0" smtClean="0">
                <a:solidFill>
                  <a:srgbClr val="002060"/>
                </a:solidFill>
              </a:rPr>
              <a:t>blank rectangular area </a:t>
            </a:r>
            <a:r>
              <a:rPr lang="en-IN" dirty="0" smtClean="0"/>
              <a:t>of the screen onto which the application can </a:t>
            </a:r>
            <a:r>
              <a:rPr lang="en-IN" dirty="0" smtClean="0">
                <a:solidFill>
                  <a:srgbClr val="002060"/>
                </a:solidFill>
              </a:rPr>
              <a:t>draw</a:t>
            </a:r>
            <a:r>
              <a:rPr lang="en-IN" dirty="0" smtClean="0"/>
              <a:t> or from which the application can trap input events from the user. </a:t>
            </a:r>
          </a:p>
          <a:p>
            <a:pPr algn="just"/>
            <a:r>
              <a:rPr lang="en-IN" dirty="0" smtClean="0"/>
              <a:t>An application must </a:t>
            </a:r>
            <a:r>
              <a:rPr lang="en-IN" dirty="0" smtClean="0">
                <a:solidFill>
                  <a:srgbClr val="002060"/>
                </a:solidFill>
              </a:rPr>
              <a:t>subclass</a:t>
            </a:r>
            <a:r>
              <a:rPr lang="en-IN" dirty="0" smtClean="0"/>
              <a:t> the Canvas class in order to get useful functionality such as creating a drawing surface.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paint</a:t>
            </a:r>
            <a:r>
              <a:rPr lang="en-IN" dirty="0" smtClean="0"/>
              <a:t> method must be overridden in order to perform custom </a:t>
            </a:r>
            <a:r>
              <a:rPr lang="en-IN" dirty="0" smtClean="0">
                <a:solidFill>
                  <a:srgbClr val="FF0000"/>
                </a:solidFill>
              </a:rPr>
              <a:t>graphics</a:t>
            </a:r>
            <a:r>
              <a:rPr lang="en-IN" dirty="0" smtClean="0"/>
              <a:t> on the canvas.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Canvas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Canvas() </a:t>
            </a:r>
            <a:r>
              <a:rPr lang="en-IN" dirty="0" smtClean="0"/>
              <a:t>Constructs a new Canvas.</a:t>
            </a:r>
          </a:p>
          <a:p>
            <a:r>
              <a:rPr lang="en-IN" dirty="0" smtClean="0"/>
              <a:t>void 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paint(Graphics g) </a:t>
            </a:r>
            <a:r>
              <a:rPr lang="en-IN" dirty="0" smtClean="0"/>
              <a:t>Paints this canvas.</a:t>
            </a:r>
          </a:p>
          <a:p>
            <a:r>
              <a:rPr lang="en-IN" dirty="0" smtClean="0"/>
              <a:t>void 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update(Graphics g)</a:t>
            </a:r>
            <a:r>
              <a:rPr lang="en-IN" dirty="0" smtClean="0"/>
              <a:t> Updates this canvas.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Dialog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Dialog is a top-level window with a title and a border that is typically used to take some form of input from the user. </a:t>
            </a:r>
          </a:p>
          <a:p>
            <a:pPr algn="just"/>
            <a:r>
              <a:rPr lang="en-IN" dirty="0" smtClean="0"/>
              <a:t>The default layout for a dialog is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A dialog can be either modeless (the default) or modal. A modal dialog is one which blocks input to some other top-level windows in the application.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Dialog(Frame owner)</a:t>
            </a:r>
            <a:r>
              <a:rPr lang="en-IN" dirty="0" smtClean="0"/>
              <a:t> Constructs an initially invisible, modeless Dialog with the specified owner Dialog and an empty title.</a:t>
            </a:r>
          </a:p>
          <a:p>
            <a:pPr lvl="1"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Dialog(Frame owner, String title) </a:t>
            </a:r>
            <a:r>
              <a:rPr lang="en-IN" dirty="0" smtClean="0"/>
              <a:t>Constructs an initially invisible, modeless Dialog with the specified owner Dialog and title.</a:t>
            </a:r>
          </a:p>
          <a:p>
            <a:pPr lvl="1"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Dialog(Frame owner, String title,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 modal) </a:t>
            </a:r>
            <a:r>
              <a:rPr lang="en-IN" dirty="0" smtClean="0"/>
              <a:t>Constructs an initially invisible Dialog with the specified owner Dialog, title, and modality.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FileDialogs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class displays a window from which the user can select a </a:t>
            </a:r>
            <a:r>
              <a:rPr lang="en-US" dirty="0" smtClean="0"/>
              <a:t>file.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window is </a:t>
            </a:r>
            <a:r>
              <a:rPr lang="en-US" dirty="0">
                <a:solidFill>
                  <a:schemeClr val="tx2"/>
                </a:solidFill>
              </a:rPr>
              <a:t>modal</a:t>
            </a:r>
            <a:r>
              <a:rPr lang="en-US" dirty="0"/>
              <a:t>--the application cannot continue until it is </a:t>
            </a:r>
            <a:r>
              <a:rPr lang="en-US" dirty="0" smtClean="0"/>
              <a:t>closed.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Only applications, not applets, can use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because only </a:t>
            </a:r>
            <a:r>
              <a:rPr lang="en-US" dirty="0"/>
              <a:t>applications can access </a:t>
            </a:r>
            <a:r>
              <a:rPr lang="en-US" dirty="0" smtClean="0"/>
              <a:t>files.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Every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window is associated with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Frame</a:t>
            </a:r>
            <a:r>
              <a:rPr lang="en-US" dirty="0" smtClean="0">
                <a:latin typeface="Trebuchet MS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FileDialog window</a:t>
            </a:r>
          </a:p>
        </p:txBody>
      </p:sp>
      <p:pic>
        <p:nvPicPr>
          <p:cNvPr id="50179" name="Picture 3" descr="C:\Teaching\CIT591\file-dialo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781800" cy="421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FileDialog constructors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</a:t>
            </a:r>
            <a:r>
              <a:rPr lang="en-US" sz="2800" b="1" dirty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 f, String title)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  <a:r>
              <a:rPr lang="en-US" sz="2400" dirty="0"/>
              <a:t>, with the given </a:t>
            </a:r>
            <a:r>
              <a:rPr lang="en-US" sz="2400" dirty="0">
                <a:latin typeface="Trebuchet MS" pitchFamily="34" charset="0"/>
              </a:rPr>
              <a:t>title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 f, String title,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type)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  <a:r>
              <a:rPr lang="en-US" sz="2400" dirty="0"/>
              <a:t>, with the given title;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/>
              <a:t> can be either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FileDialog.LOAD</a:t>
            </a:r>
            <a:r>
              <a:rPr lang="en-US" sz="2400" dirty="0"/>
              <a:t> 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FileDialog.SAVE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FileDialog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getDirectory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selected directory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name of the currently selected file, or </a:t>
            </a:r>
            <a:r>
              <a:rPr lang="en-US" dirty="0">
                <a:latin typeface="Trebuchet MS" pitchFamily="34" charset="0"/>
              </a:rPr>
              <a:t>null</a:t>
            </a:r>
            <a:r>
              <a:rPr lang="en-US" dirty="0"/>
              <a:t> if no file is </a:t>
            </a:r>
            <a:r>
              <a:rPr lang="en-US" dirty="0" smtClean="0"/>
              <a:t>selected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setDirectory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(String directory)</a:t>
            </a:r>
          </a:p>
          <a:p>
            <a:pPr lvl="1"/>
            <a:r>
              <a:rPr lang="en-US" dirty="0" smtClean="0"/>
              <a:t>Changes the current directory to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setFile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Changes the current file 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1"/>
            <a:ext cx="877770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353833"/>
                </a:solidFill>
                <a:latin typeface="Arial" charset="0"/>
                <a:cs typeface="Arial" charset="0"/>
              </a:rPr>
              <a:t>The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KeyListener</a:t>
            </a:r>
            <a:r>
              <a:rPr lang="en-US" dirty="0" smtClean="0">
                <a:solidFill>
                  <a:srgbClr val="353833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353833"/>
                </a:solidFill>
                <a:latin typeface="Arial" charset="0"/>
                <a:cs typeface="Arial" charset="0"/>
              </a:rPr>
              <a:t>interface </a:t>
            </a:r>
            <a:r>
              <a:rPr lang="en-US" dirty="0" smtClean="0">
                <a:solidFill>
                  <a:srgbClr val="353833"/>
                </a:solidFill>
                <a:latin typeface="Arial" charset="0"/>
                <a:cs typeface="Arial" charset="0"/>
              </a:rPr>
              <a:t>is for </a:t>
            </a:r>
            <a:r>
              <a:rPr lang="en-US" dirty="0">
                <a:solidFill>
                  <a:srgbClr val="353833"/>
                </a:solidFill>
                <a:latin typeface="Arial" charset="0"/>
                <a:cs typeface="Arial" charset="0"/>
              </a:rPr>
              <a:t>receiving keyboard events (keystrokes). </a:t>
            </a:r>
            <a:endParaRPr lang="en-US" dirty="0" smtClean="0">
              <a:solidFill>
                <a:srgbClr val="353833"/>
              </a:solidFill>
              <a:latin typeface="Arial" charset="0"/>
              <a:cs typeface="Arial" charset="0"/>
            </a:endParaRPr>
          </a:p>
          <a:p>
            <a:pPr algn="just"/>
            <a:r>
              <a:rPr lang="en-US" dirty="0" smtClean="0">
                <a:solidFill>
                  <a:srgbClr val="353833"/>
                </a:solidFill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353833"/>
                </a:solidFill>
                <a:latin typeface="Arial" charset="0"/>
                <a:cs typeface="Arial" charset="0"/>
              </a:rPr>
              <a:t>class that is interested in processing a keyboard event either implements this interface (and all the methods it contains) or extends the abstract</a:t>
            </a:r>
            <a:r>
              <a:rPr lang="en-US" b="1" dirty="0">
                <a:solidFill>
                  <a:srgbClr val="353833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KeyAdapter</a:t>
            </a:r>
            <a:r>
              <a:rPr lang="en-US" dirty="0">
                <a:solidFill>
                  <a:srgbClr val="353833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353833"/>
                </a:solidFill>
                <a:latin typeface="Arial"/>
                <a:cs typeface="Arial"/>
              </a:rPr>
              <a:t>class </a:t>
            </a:r>
            <a:r>
              <a:rPr lang="en-US" dirty="0">
                <a:solidFill>
                  <a:srgbClr val="353833"/>
                </a:solidFill>
                <a:latin typeface="Arial" charset="0"/>
                <a:cs typeface="Arial" charset="0"/>
              </a:rPr>
              <a:t>(overriding only the methods of interest).</a:t>
            </a:r>
          </a:p>
          <a:p>
            <a:pPr algn="just"/>
            <a:endParaRPr lang="en-US" dirty="0">
              <a:solidFill>
                <a:srgbClr val="3538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0" name="Picture 4" descr="https://www3.ntu.edu.sg/home/ehchua/programming/java/images/AWT_KeyEvent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2009774"/>
            <a:ext cx="8005572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353833"/>
                </a:solidFill>
                <a:cs typeface="Courier New"/>
              </a:rPr>
              <a:t>void 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keyPressed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(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KeyEvent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 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53833"/>
                </a:solidFill>
                <a:cs typeface="Arial" charset="0"/>
              </a:rPr>
              <a:t>Invoked when a key has been pressed.</a:t>
            </a:r>
          </a:p>
          <a:p>
            <a:pPr algn="just"/>
            <a:endParaRPr lang="en-US" dirty="0">
              <a:solidFill>
                <a:srgbClr val="353833"/>
              </a:solidFill>
              <a:cs typeface="Arial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353833"/>
                </a:solidFill>
                <a:cs typeface="Courier New"/>
              </a:rPr>
              <a:t>void 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keyReleased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(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KeyEvent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 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53833"/>
                </a:solidFill>
                <a:cs typeface="Arial" charset="0"/>
              </a:rPr>
              <a:t>Invoked when a key has been released.</a:t>
            </a:r>
          </a:p>
          <a:p>
            <a:pPr algn="just"/>
            <a:endParaRPr lang="en-US" dirty="0">
              <a:solidFill>
                <a:srgbClr val="353833"/>
              </a:solidFill>
              <a:cs typeface="Arial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353833"/>
                </a:solidFill>
                <a:cs typeface="Courier New"/>
              </a:rPr>
              <a:t>void 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keyTyped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(</a:t>
            </a:r>
            <a:r>
              <a:rPr lang="en-US" b="1" dirty="0" err="1">
                <a:solidFill>
                  <a:srgbClr val="353833"/>
                </a:solidFill>
                <a:cs typeface="Courier New"/>
              </a:rPr>
              <a:t>KeyEvent</a:t>
            </a:r>
            <a:r>
              <a:rPr lang="en-US" b="1" dirty="0">
                <a:solidFill>
                  <a:srgbClr val="353833"/>
                </a:solidFill>
                <a:cs typeface="Courier New"/>
              </a:rPr>
              <a:t> 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53833"/>
                </a:solidFill>
                <a:cs typeface="Arial" charset="0"/>
              </a:rPr>
              <a:t>Invoked when a key has been </a:t>
            </a:r>
            <a:r>
              <a:rPr lang="en-US" dirty="0" smtClean="0">
                <a:solidFill>
                  <a:srgbClr val="353833"/>
                </a:solidFill>
                <a:cs typeface="Arial" charset="0"/>
              </a:rPr>
              <a:t>typed and a key is generated.</a:t>
            </a:r>
            <a:endParaRPr lang="en-US" dirty="0">
              <a:solidFill>
                <a:srgbClr val="353833"/>
              </a:solidFill>
              <a:cs typeface="Arial" charset="0"/>
            </a:endParaRPr>
          </a:p>
          <a:p>
            <a:pPr algn="just"/>
            <a:endParaRPr lang="en-US" dirty="0">
              <a:solidFill>
                <a:srgbClr val="3538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7432" indent="0">
              <a:lnSpc>
                <a:spcPct val="120000"/>
              </a:lnSpc>
            </a:pPr>
            <a:r>
              <a:rPr lang="en-US" sz="3800" b="1" dirty="0">
                <a:latin typeface="Courier New"/>
                <a:cs typeface="Courier New"/>
              </a:rPr>
              <a:t>char </a:t>
            </a:r>
            <a:r>
              <a:rPr lang="en-US" sz="3800" b="1" dirty="0" err="1">
                <a:latin typeface="Courier New"/>
                <a:cs typeface="Courier New"/>
              </a:rPr>
              <a:t>getKeyChar</a:t>
            </a:r>
            <a:r>
              <a:rPr lang="en-US" sz="3800" b="1" dirty="0">
                <a:latin typeface="Courier New"/>
                <a:cs typeface="Courier New"/>
              </a:rPr>
              <a:t>()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3800" dirty="0">
                <a:latin typeface="Constantia" charset="0"/>
              </a:rPr>
              <a:t>Returns the character associated with the key in this event</a:t>
            </a:r>
            <a:r>
              <a:rPr lang="en-US" sz="3800" dirty="0" smtClean="0">
                <a:latin typeface="Constantia" charset="0"/>
              </a:rPr>
              <a:t>.</a:t>
            </a:r>
            <a:endParaRPr lang="en-US" sz="3800" dirty="0">
              <a:latin typeface="Constantia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sz="3800" b="1" dirty="0" err="1">
                <a:latin typeface="Courier New"/>
                <a:cs typeface="Courier New"/>
              </a:rPr>
              <a:t>int</a:t>
            </a:r>
            <a:r>
              <a:rPr lang="en-US" sz="3800" b="1" dirty="0">
                <a:latin typeface="Courier New"/>
                <a:cs typeface="Courier New"/>
              </a:rPr>
              <a:t> </a:t>
            </a:r>
            <a:r>
              <a:rPr lang="en-US" sz="3800" b="1" dirty="0" err="1">
                <a:latin typeface="Courier New"/>
                <a:cs typeface="Courier New"/>
              </a:rPr>
              <a:t>getKeyCode</a:t>
            </a:r>
            <a:r>
              <a:rPr lang="en-US" sz="3800" b="1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>
                <a:latin typeface="Constantia" charset="0"/>
              </a:rPr>
              <a:t>Returns the integer </a:t>
            </a:r>
            <a:r>
              <a:rPr lang="en-US" sz="3800" dirty="0" err="1">
                <a:latin typeface="Constantia" charset="0"/>
              </a:rPr>
              <a:t>keyCode</a:t>
            </a:r>
            <a:r>
              <a:rPr lang="en-US" sz="3800" dirty="0">
                <a:latin typeface="Constantia" charset="0"/>
              </a:rPr>
              <a:t> associated with the key in this event</a:t>
            </a:r>
            <a:r>
              <a:rPr lang="en-US" sz="3800" dirty="0" smtClean="0">
                <a:latin typeface="Constantia" charset="0"/>
              </a:rPr>
              <a:t>. The codes  are </a:t>
            </a:r>
            <a:r>
              <a:rPr lang="en-US" sz="3800" dirty="0" err="1" smtClean="0">
                <a:solidFill>
                  <a:srgbClr val="FF0000"/>
                </a:solidFill>
                <a:latin typeface="Constantia" charset="0"/>
              </a:rPr>
              <a:t>KeyEvent.VK_A</a:t>
            </a:r>
            <a:r>
              <a:rPr lang="en-US" sz="3800" dirty="0" smtClean="0">
                <a:solidFill>
                  <a:srgbClr val="FF0000"/>
                </a:solidFill>
                <a:latin typeface="Constantia" charset="0"/>
              </a:rPr>
              <a:t>,…, </a:t>
            </a:r>
            <a:r>
              <a:rPr lang="en-US" sz="3800" dirty="0" err="1" smtClean="0">
                <a:solidFill>
                  <a:srgbClr val="FF0000"/>
                </a:solidFill>
                <a:latin typeface="Constantia" charset="0"/>
              </a:rPr>
              <a:t>KeyEvent.VK_LEFT</a:t>
            </a:r>
            <a:r>
              <a:rPr lang="en-US" sz="3800" dirty="0" smtClean="0">
                <a:solidFill>
                  <a:srgbClr val="FF0000"/>
                </a:solidFill>
                <a:latin typeface="Constantia" charset="0"/>
              </a:rPr>
              <a:t>, </a:t>
            </a:r>
            <a:r>
              <a:rPr lang="en-US" sz="3800" dirty="0" err="1" smtClean="0">
                <a:solidFill>
                  <a:srgbClr val="FF0000"/>
                </a:solidFill>
                <a:latin typeface="Constantia" charset="0"/>
              </a:rPr>
              <a:t>KeyEvent.VK_UP</a:t>
            </a:r>
            <a:r>
              <a:rPr lang="en-US" sz="3800" dirty="0" smtClean="0">
                <a:solidFill>
                  <a:srgbClr val="FF0000"/>
                </a:solidFill>
                <a:latin typeface="Constantia" charset="0"/>
              </a:rPr>
              <a:t>, </a:t>
            </a:r>
            <a:r>
              <a:rPr lang="en-US" sz="3800" dirty="0" err="1" smtClean="0">
                <a:solidFill>
                  <a:srgbClr val="FF0000"/>
                </a:solidFill>
                <a:latin typeface="Constantia" charset="0"/>
              </a:rPr>
              <a:t>KeyEvent.VK_DOWN</a:t>
            </a:r>
            <a:r>
              <a:rPr lang="en-US" sz="3800" dirty="0" smtClean="0">
                <a:solidFill>
                  <a:srgbClr val="FF0000"/>
                </a:solidFill>
                <a:latin typeface="Constantia" charset="0"/>
              </a:rPr>
              <a:t>,…</a:t>
            </a:r>
            <a:endParaRPr lang="en-US" sz="3800" dirty="0">
              <a:solidFill>
                <a:srgbClr val="FF0000"/>
              </a:solidFill>
              <a:latin typeface="Constantia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sz="3800" b="1" dirty="0">
                <a:latin typeface="Courier New"/>
                <a:cs typeface="Courier New"/>
              </a:rPr>
              <a:t>static String </a:t>
            </a:r>
            <a:r>
              <a:rPr lang="en-US" sz="3800" b="1" dirty="0" err="1">
                <a:latin typeface="Courier New"/>
                <a:cs typeface="Courier New"/>
              </a:rPr>
              <a:t>getKeyText</a:t>
            </a:r>
            <a:r>
              <a:rPr lang="en-US" sz="3800" b="1" dirty="0">
                <a:latin typeface="Courier New"/>
                <a:cs typeface="Courier New"/>
              </a:rPr>
              <a:t>(</a:t>
            </a:r>
            <a:r>
              <a:rPr lang="en-US" sz="3800" b="1" dirty="0" err="1">
                <a:latin typeface="Courier New"/>
                <a:cs typeface="Courier New"/>
              </a:rPr>
              <a:t>int</a:t>
            </a:r>
            <a:r>
              <a:rPr lang="en-US" sz="3800" b="1" dirty="0">
                <a:latin typeface="Courier New"/>
                <a:cs typeface="Courier New"/>
              </a:rPr>
              <a:t> </a:t>
            </a:r>
            <a:r>
              <a:rPr lang="en-US" sz="3800" b="1" dirty="0" err="1">
                <a:latin typeface="Courier New"/>
                <a:cs typeface="Courier New"/>
              </a:rPr>
              <a:t>keyCode</a:t>
            </a:r>
            <a:r>
              <a:rPr lang="en-US" sz="38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>
                <a:latin typeface="Constantia" charset="0"/>
              </a:rPr>
              <a:t>Returns a String describing the </a:t>
            </a:r>
            <a:r>
              <a:rPr lang="en-US" sz="3800" dirty="0" err="1">
                <a:latin typeface="Constantia" charset="0"/>
              </a:rPr>
              <a:t>keyCode</a:t>
            </a:r>
            <a:r>
              <a:rPr lang="en-US" sz="3800" dirty="0">
                <a:latin typeface="Constantia" charset="0"/>
              </a:rPr>
              <a:t>, such as "HOME", "F1" or "A</a:t>
            </a:r>
            <a:r>
              <a:rPr lang="en-US" sz="3800" dirty="0" smtClean="0">
                <a:latin typeface="Constantia" charset="0"/>
              </a:rPr>
              <a:t>".</a:t>
            </a:r>
            <a:endParaRPr lang="en-US" sz="3800" dirty="0">
              <a:latin typeface="Constantia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sz="3800" b="1" dirty="0" err="1">
                <a:latin typeface="Courier New"/>
                <a:cs typeface="Courier New"/>
              </a:rPr>
              <a:t>boolean</a:t>
            </a:r>
            <a:r>
              <a:rPr lang="en-US" sz="3800" b="1" dirty="0">
                <a:latin typeface="Courier New"/>
                <a:cs typeface="Courier New"/>
              </a:rPr>
              <a:t> </a:t>
            </a:r>
            <a:r>
              <a:rPr lang="en-US" sz="3800" b="1" dirty="0" err="1">
                <a:latin typeface="Courier New"/>
                <a:cs typeface="Courier New"/>
              </a:rPr>
              <a:t>isActionKey</a:t>
            </a:r>
            <a:r>
              <a:rPr lang="en-US" sz="3800" b="1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>
                <a:latin typeface="Constantia" charset="0"/>
              </a:rPr>
              <a:t>Returns whether the key in this event is an "action"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00108"/>
            <a:ext cx="7772400" cy="6096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Menus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4046"/>
            <a:ext cx="8534400" cy="2819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Java provides several </a:t>
            </a:r>
            <a:r>
              <a:rPr lang="en-US" sz="2400" dirty="0" smtClean="0"/>
              <a:t>classes—</a:t>
            </a:r>
            <a:r>
              <a:rPr lang="en-US" sz="2200" dirty="0" err="1" smtClean="0">
                <a:latin typeface="Courier New" pitchFamily="49" charset="0"/>
              </a:rPr>
              <a:t>MenuBar</a:t>
            </a:r>
            <a:r>
              <a:rPr lang="en-US" sz="2400" dirty="0"/>
              <a:t>, </a:t>
            </a:r>
            <a:r>
              <a:rPr lang="en-US" sz="2200" dirty="0" smtClean="0">
                <a:latin typeface="Courier New" pitchFamily="49" charset="0"/>
              </a:rPr>
              <a:t>Menu</a:t>
            </a:r>
            <a:r>
              <a:rPr lang="en-US" sz="2400" dirty="0"/>
              <a:t>, </a:t>
            </a:r>
            <a:r>
              <a:rPr lang="en-US" sz="2200" dirty="0" err="1" smtClean="0">
                <a:latin typeface="Courier New" pitchFamily="49" charset="0"/>
              </a:rPr>
              <a:t>MenuItem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to </a:t>
            </a:r>
            <a:r>
              <a:rPr lang="en-US" sz="2400" dirty="0"/>
              <a:t>implement menus in a frame.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400" dirty="0"/>
              <a:t>A </a:t>
            </a:r>
            <a:r>
              <a:rPr lang="en-US" sz="2400" dirty="0" smtClean="0"/>
              <a:t>Frame </a:t>
            </a:r>
            <a:r>
              <a:rPr lang="en-US" sz="2400" dirty="0"/>
              <a:t>or </a:t>
            </a:r>
            <a:r>
              <a:rPr lang="en-US" sz="2400" dirty="0" smtClean="0"/>
              <a:t>Applet </a:t>
            </a:r>
            <a:r>
              <a:rPr lang="en-US" sz="2400" dirty="0"/>
              <a:t>can hold a </a:t>
            </a:r>
            <a:r>
              <a:rPr lang="en-US" sz="2400" i="1" dirty="0"/>
              <a:t>menu bar</a:t>
            </a:r>
            <a:r>
              <a:rPr lang="en-US" sz="2400" dirty="0"/>
              <a:t> to which the </a:t>
            </a:r>
            <a:r>
              <a:rPr lang="en-US" sz="2400" i="1" dirty="0"/>
              <a:t>pull-down menus</a:t>
            </a:r>
            <a:r>
              <a:rPr lang="en-US" sz="2400" dirty="0"/>
              <a:t> are attached.  Menus consist of </a:t>
            </a:r>
            <a:r>
              <a:rPr lang="en-US" sz="2400" i="1" dirty="0"/>
              <a:t>menu items</a:t>
            </a:r>
            <a:r>
              <a:rPr lang="en-US" sz="2400" dirty="0"/>
              <a:t> that the user can select (or toggle on or off). Menu bars can be viewed as a structure to support menus.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A84A-2E8A-4372-B2F0-7E2797F4235A}" type="slidenum">
              <a:rPr lang="en-US"/>
              <a:pPr/>
              <a:t>62</a:t>
            </a:fld>
            <a:endParaRPr lang="en-US"/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43423"/>
            <a:ext cx="3581400" cy="2443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2928"/>
            <a:ext cx="7772400" cy="1428750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sz="4200" dirty="0" err="1" smtClean="0">
                <a:latin typeface="Courier New" pitchFamily="49" charset="0"/>
              </a:rPr>
              <a:t>MenuBar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657616"/>
            <a:ext cx="7772400" cy="20574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Frame </a:t>
            </a:r>
            <a:r>
              <a:rPr lang="en-US" sz="2600" b="1" dirty="0">
                <a:latin typeface="Courier New" pitchFamily="49" charset="0"/>
              </a:rPr>
              <a:t>f = new </a:t>
            </a:r>
            <a:r>
              <a:rPr lang="en-US" sz="2600" b="1" dirty="0" smtClean="0">
                <a:latin typeface="Courier New" pitchFamily="49" charset="0"/>
              </a:rPr>
              <a:t>Frame</a:t>
            </a:r>
            <a:r>
              <a:rPr lang="en-US" sz="2600" b="1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f.setSize</a:t>
            </a:r>
            <a:r>
              <a:rPr lang="en-US" sz="2600" b="1" dirty="0">
                <a:latin typeface="Courier New" pitchFamily="49" charset="0"/>
              </a:rPr>
              <a:t>(300, 200);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f.setVisible</a:t>
            </a:r>
            <a:r>
              <a:rPr lang="en-US" sz="2600" b="1" dirty="0">
                <a:latin typeface="Courier New" pitchFamily="49" charset="0"/>
              </a:rPr>
              <a:t>(true);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err="1" smtClean="0">
                <a:latin typeface="Courier New" pitchFamily="49" charset="0"/>
              </a:rPr>
              <a:t>MenuBar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mb</a:t>
            </a:r>
            <a:r>
              <a:rPr lang="en-US" sz="2600" b="1" dirty="0">
                <a:latin typeface="Courier New" pitchFamily="49" charset="0"/>
              </a:rPr>
              <a:t> = new </a:t>
            </a:r>
            <a:r>
              <a:rPr lang="en-US" sz="2600" b="1" dirty="0" err="1" smtClean="0">
                <a:latin typeface="Courier New" pitchFamily="49" charset="0"/>
              </a:rPr>
              <a:t>MenuBar</a:t>
            </a:r>
            <a:r>
              <a:rPr lang="en-US" sz="2600" b="1" dirty="0">
                <a:latin typeface="Courier New" pitchFamily="49" charset="0"/>
              </a:rPr>
              <a:t>();    </a:t>
            </a:r>
            <a:r>
              <a:rPr lang="en-US" sz="2600" b="1" dirty="0" err="1" smtClean="0">
                <a:latin typeface="Courier New" pitchFamily="49" charset="0"/>
              </a:rPr>
              <a:t>f.setMenuBar</a:t>
            </a:r>
            <a:r>
              <a:rPr lang="en-US" sz="2600" b="1" dirty="0" smtClean="0">
                <a:latin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</a:rPr>
              <a:t>mb</a:t>
            </a:r>
            <a:r>
              <a:rPr lang="en-US" sz="2600" b="1" dirty="0">
                <a:latin typeface="Courier New" pitchFamily="49" charset="0"/>
              </a:rPr>
              <a:t>);</a:t>
            </a:r>
            <a:endParaRPr lang="en-US" sz="2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36A-A5BB-4CCF-B115-67C349D4354D}" type="slidenum">
              <a:rPr lang="en-US"/>
              <a:pPr/>
              <a:t>63</a:t>
            </a:fld>
            <a:endParaRPr lang="en-US"/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914400" y="2300109"/>
            <a:ext cx="76200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A menu bar holds menus; the menu bar can only be added to a frame. Following is the code to create and add a </a:t>
            </a:r>
            <a:r>
              <a:rPr lang="en-US" sz="2400" dirty="0" err="1" smtClean="0"/>
              <a:t>MenuBar</a:t>
            </a:r>
            <a:r>
              <a:rPr lang="en-US" sz="2400" dirty="0" smtClean="0"/>
              <a:t> </a:t>
            </a:r>
            <a:r>
              <a:rPr lang="en-US" sz="2400" dirty="0"/>
              <a:t>to a frame: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490"/>
            <a:ext cx="7772400" cy="1428750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Menu </a:t>
            </a:r>
            <a:r>
              <a:rPr lang="en-US" dirty="0"/>
              <a:t>Class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967178"/>
            <a:ext cx="8229600" cy="1676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Menu </a:t>
            </a:r>
            <a:r>
              <a:rPr lang="en-US" sz="2400" b="1" dirty="0" err="1">
                <a:latin typeface="Courier New" pitchFamily="49" charset="0"/>
              </a:rPr>
              <a:t>fileMenu</a:t>
            </a:r>
            <a:r>
              <a:rPr lang="en-US" sz="2400" b="1" dirty="0">
                <a:latin typeface="Courier New" pitchFamily="49" charset="0"/>
              </a:rPr>
              <a:t> = new </a:t>
            </a:r>
            <a:r>
              <a:rPr lang="en-US" sz="2400" b="1" dirty="0" smtClean="0">
                <a:latin typeface="Courier New" pitchFamily="49" charset="0"/>
              </a:rPr>
              <a:t>Menu</a:t>
            </a:r>
            <a:r>
              <a:rPr lang="en-US" sz="2400" b="1" dirty="0">
                <a:latin typeface="Courier New" pitchFamily="49" charset="0"/>
              </a:rPr>
              <a:t>("</a:t>
            </a:r>
            <a:r>
              <a:rPr lang="en-US" sz="2400" b="1" dirty="0" smtClean="0">
                <a:latin typeface="Courier New" pitchFamily="49" charset="0"/>
              </a:rPr>
              <a:t>File”);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Menu </a:t>
            </a:r>
            <a:r>
              <a:rPr lang="en-US" sz="2400" b="1" dirty="0" err="1">
                <a:latin typeface="Courier New" pitchFamily="49" charset="0"/>
              </a:rPr>
              <a:t>helpMenu</a:t>
            </a:r>
            <a:r>
              <a:rPr lang="en-US" sz="2400" b="1" dirty="0">
                <a:latin typeface="Courier New" pitchFamily="49" charset="0"/>
              </a:rPr>
              <a:t> = new </a:t>
            </a:r>
            <a:r>
              <a:rPr lang="en-US" sz="2400" b="1" dirty="0" smtClean="0">
                <a:latin typeface="Courier New" pitchFamily="49" charset="0"/>
              </a:rPr>
              <a:t>Menu</a:t>
            </a:r>
            <a:r>
              <a:rPr lang="en-US" sz="2400" b="1" dirty="0">
                <a:latin typeface="Courier New" pitchFamily="49" charset="0"/>
              </a:rPr>
              <a:t>("</a:t>
            </a:r>
            <a:r>
              <a:rPr lang="en-US" sz="2400" b="1" dirty="0" smtClean="0">
                <a:latin typeface="Courier New" pitchFamily="49" charset="0"/>
              </a:rPr>
              <a:t>Help”);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mb.add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fileMenu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mb.add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helpMenu</a:t>
            </a:r>
            <a:r>
              <a:rPr lang="en-US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EFCB-29CA-4192-BD27-7409827B8CE6}" type="slidenum">
              <a:rPr lang="en-US"/>
              <a:pPr/>
              <a:t>64</a:t>
            </a:fld>
            <a:endParaRPr lang="en-US"/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914400" y="2341564"/>
            <a:ext cx="784860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You attach menus onto a </a:t>
            </a:r>
            <a:r>
              <a:rPr lang="en-US" sz="2600" b="1" dirty="0" err="1" smtClean="0">
                <a:latin typeface="Courier New" pitchFamily="49" charset="0"/>
              </a:rPr>
              <a:t>MenuBar</a:t>
            </a:r>
            <a:r>
              <a:rPr lang="en-US" sz="2800" dirty="0"/>
              <a:t>. The following code creates two menus, File and Help, and adds them to the </a:t>
            </a:r>
            <a:r>
              <a:rPr lang="en-US" sz="2600" b="1" dirty="0" err="1" smtClean="0">
                <a:latin typeface="Courier New" pitchFamily="49" charset="0"/>
              </a:rPr>
              <a:t>MenuBar</a:t>
            </a:r>
            <a:r>
              <a:rPr lang="en-US" sz="2600" dirty="0" smtClean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mb</a:t>
            </a:r>
            <a:r>
              <a:rPr lang="en-US" sz="28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688"/>
            <a:ext cx="7772400" cy="144780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sz="4200" smtClean="0">
                <a:latin typeface="Courier New" pitchFamily="49" charset="0"/>
              </a:rPr>
              <a:t>MenuItem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938606"/>
            <a:ext cx="7315200" cy="2133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</a:t>
            </a:r>
            <a:r>
              <a:rPr lang="en-US" sz="2400" dirty="0">
                <a:latin typeface="Courier New" pitchFamily="49" charset="0"/>
              </a:rPr>
              <a:t>(new </a:t>
            </a:r>
            <a:r>
              <a:rPr lang="en-US" sz="2400" dirty="0" err="1" smtClean="0">
                <a:latin typeface="Courier New" pitchFamily="49" charset="0"/>
              </a:rPr>
              <a:t>MenuItem</a:t>
            </a:r>
            <a:r>
              <a:rPr lang="en-US" sz="2400" dirty="0">
                <a:latin typeface="Courier New" pitchFamily="49" charset="0"/>
              </a:rPr>
              <a:t>("new"));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</a:t>
            </a:r>
            <a:r>
              <a:rPr lang="en-US" sz="2400" dirty="0">
                <a:latin typeface="Courier New" pitchFamily="49" charset="0"/>
              </a:rPr>
              <a:t>(new </a:t>
            </a:r>
            <a:r>
              <a:rPr lang="en-US" sz="2400" dirty="0" err="1" smtClean="0">
                <a:latin typeface="Courier New" pitchFamily="49" charset="0"/>
              </a:rPr>
              <a:t>MenuItem</a:t>
            </a:r>
            <a:r>
              <a:rPr lang="en-US" sz="2400" dirty="0">
                <a:latin typeface="Courier New" pitchFamily="49" charset="0"/>
              </a:rPr>
              <a:t>("open"));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fileMenu.addSeparator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</a:t>
            </a:r>
            <a:r>
              <a:rPr lang="en-US" sz="2400" dirty="0">
                <a:latin typeface="Courier New" pitchFamily="49" charset="0"/>
              </a:rPr>
              <a:t>(new </a:t>
            </a:r>
            <a:r>
              <a:rPr lang="en-US" sz="2400" dirty="0" err="1" smtClean="0">
                <a:latin typeface="Courier New" pitchFamily="49" charset="0"/>
              </a:rPr>
              <a:t>MenuItem</a:t>
            </a:r>
            <a:r>
              <a:rPr lang="en-US" sz="2400" dirty="0">
                <a:latin typeface="Courier New" pitchFamily="49" charset="0"/>
              </a:rPr>
              <a:t>("print"));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</a:t>
            </a:r>
            <a:r>
              <a:rPr lang="en-US" sz="2400" dirty="0">
                <a:latin typeface="Courier New" pitchFamily="49" charset="0"/>
              </a:rPr>
              <a:t>(new </a:t>
            </a:r>
            <a:r>
              <a:rPr lang="en-US" sz="2400" dirty="0" err="1" smtClean="0">
                <a:latin typeface="Courier New" pitchFamily="49" charset="0"/>
              </a:rPr>
              <a:t>MenuItem</a:t>
            </a:r>
            <a:r>
              <a:rPr lang="en-US" sz="2400" dirty="0">
                <a:latin typeface="Courier New" pitchFamily="49" charset="0"/>
              </a:rPr>
              <a:t>("exit"));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fileMenu.addSeparator</a:t>
            </a:r>
            <a:r>
              <a:rPr lang="en-US" sz="2400" dirty="0">
                <a:latin typeface="Courier New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4865-F958-4706-95B4-6073F1C6EAC6}" type="slidenum">
              <a:rPr lang="en-US"/>
              <a:pPr/>
              <a:t>65</a:t>
            </a:fld>
            <a:endParaRPr lang="en-US"/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914400" y="2055812"/>
            <a:ext cx="754380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You add menu items on a menu. The following code adds menu items and item separators in</a:t>
            </a:r>
            <a:br>
              <a:rPr lang="en-US" sz="2800" dirty="0"/>
            </a:br>
            <a:r>
              <a:rPr lang="en-US" sz="2800" dirty="0"/>
              <a:t>menu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fileMenu</a:t>
            </a:r>
            <a:r>
              <a:rPr lang="en-US" sz="28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071546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Submenus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1728-6A5B-4EE7-9890-7D70CFFDDF14}" type="slidenum">
              <a:rPr lang="en-US"/>
              <a:pPr/>
              <a:t>66</a:t>
            </a:fld>
            <a:endParaRPr lang="en-US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304800" y="2038641"/>
            <a:ext cx="8610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You can add submenus into menu items. </a:t>
            </a:r>
          </a:p>
        </p:txBody>
      </p:sp>
      <p:graphicFrame>
        <p:nvGraphicFramePr>
          <p:cNvPr id="585733" name="Object 5"/>
          <p:cNvGraphicFramePr>
            <a:graphicFrameLocks noChangeAspect="1"/>
          </p:cNvGraphicFramePr>
          <p:nvPr/>
        </p:nvGraphicFramePr>
        <p:xfrm>
          <a:off x="928662" y="2714620"/>
          <a:ext cx="7641855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666667" imgH="1171429" progId="Paint.Picture">
                  <p:embed/>
                </p:oleObj>
              </mc:Choice>
              <mc:Fallback>
                <p:oleObj name="Bitmap Image" r:id="rId4" imgW="2666667" imgH="1171429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0"/>
                        <a:ext cx="7641855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449517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1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Label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Label object is a component for placing text in a container.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076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Button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This class creates a labeled button.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8999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check box is a graphical component that can be in either an </a:t>
                      </a:r>
                      <a:r>
                        <a:rPr lang="en-US" sz="2400" b="1" dirty="0"/>
                        <a:t>on</a:t>
                      </a:r>
                      <a:r>
                        <a:rPr lang="en-US" sz="2400" dirty="0"/>
                        <a:t> (true) or </a:t>
                      </a:r>
                      <a:r>
                        <a:rPr lang="en-US" sz="2400" b="1" dirty="0"/>
                        <a:t>off</a:t>
                      </a:r>
                      <a:r>
                        <a:rPr lang="en-US" sz="2400" dirty="0"/>
                        <a:t> (false) state.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4538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CheckBoxGroup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CheckboxGroup</a:t>
                      </a:r>
                      <a:r>
                        <a:rPr lang="en-US" sz="2400" dirty="0"/>
                        <a:t> class is used to group the set of checkbox.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10600" cy="493755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7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2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939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List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List component presents the user with a scrolling list of text items.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9797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TextField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TextField</a:t>
                      </a:r>
                      <a:r>
                        <a:rPr lang="en-US" sz="2400" dirty="0"/>
                        <a:t> object is a text component that allows for the editing of a single line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907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TextArea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TextArea</a:t>
                      </a:r>
                      <a:r>
                        <a:rPr lang="en-US" sz="2400" dirty="0"/>
                        <a:t> object is a text component that allows for the editing of a multiple lines of text.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95118"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Choice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Choice control is used to show pop up menu of choices. Selected choice is shown on the top of the menu.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Canvas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Canvas control represents a rectangular area where application can draw something or can receive inputs created by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ScrollBar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Scrollbar control represents a scroll bar component in order to enable user to select from range of values.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 descr="http://www.tutorialspoint.com/awt/images/awt_men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943099"/>
            <a:ext cx="4848225" cy="48360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382000" cy="298971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7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56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78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Dialog control represents a top-level window with a title and a border used to take some form of input from the user.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71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FileDialog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</a:t>
                      </a:r>
                      <a:r>
                        <a:rPr lang="en-US" sz="2400" dirty="0" smtClean="0"/>
                        <a:t> control </a:t>
                      </a:r>
                      <a:r>
                        <a:rPr lang="en-US" sz="2400" dirty="0"/>
                        <a:t>represents a dialog window from which the user can select a file.</a:t>
                      </a:r>
                    </a:p>
                  </a:txBody>
                  <a:tcPr marL="10605" marR="10605" marT="10605" marB="1060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1"/>
          <a:ext cx="8686800" cy="48825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5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Container &amp; Description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Panel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Panel is the simplest container. It provides space in which any other component can be placed, including other panels.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Applet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An Applet is a Container Panel that is displayed in a web page.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46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Window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Window object is a top-level window with no borders and no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443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>
                          <a:solidFill>
                            <a:srgbClr val="900B09"/>
                          </a:solidFill>
                        </a:rPr>
                        <a:t>Frame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 Frame is a top-level window with a title and a border</a:t>
                      </a:r>
                    </a:p>
                  </a:txBody>
                  <a:tcPr marL="46498" marR="46498" marT="46498" marB="4649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3856136"/>
        </p:xfrm>
        <a:graphic>
          <a:graphicData uri="http://schemas.openxmlformats.org/drawingml/2006/table">
            <a:tbl>
              <a:tblPr/>
              <a:tblGrid>
                <a:gridCol w="72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5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MenuComponent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It is the top level class for all menu related controls.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1413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MenuBar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MenuBar</a:t>
                      </a:r>
                      <a:r>
                        <a:rPr lang="en-US" sz="2400" dirty="0"/>
                        <a:t> object is associated with the top-level window.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solidFill>
                            <a:srgbClr val="900B09"/>
                          </a:solidFill>
                        </a:rPr>
                        <a:t>Menu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Menu object is a pull-down menu component which is displayed from the menu bar.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55799"/>
          <a:ext cx="8382000" cy="4221896"/>
        </p:xfrm>
        <a:graphic>
          <a:graphicData uri="http://schemas.openxmlformats.org/drawingml/2006/table">
            <a:tbl>
              <a:tblPr/>
              <a:tblGrid>
                <a:gridCol w="72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5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25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Sr. No.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Control &amp; Description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 smtClean="0">
                          <a:solidFill>
                            <a:srgbClr val="900B09"/>
                          </a:solidFill>
                        </a:rPr>
                        <a:t>MenuItem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items in the menu must belong to the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 or any of its subclass.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CheckboxMenuItem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CheckboxMenuItem</a:t>
                      </a:r>
                      <a:r>
                        <a:rPr lang="en-US" sz="2400" dirty="0"/>
                        <a:t> is subclass of </a:t>
                      </a:r>
                      <a:r>
                        <a:rPr lang="en-US" sz="2400" dirty="0" err="1" smtClean="0"/>
                        <a:t>MenuItem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which can be checked and unchecked.</a:t>
                      </a:r>
                      <a:endParaRPr lang="en-US" sz="2400" dirty="0"/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4358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dirty="0" err="1">
                          <a:solidFill>
                            <a:srgbClr val="900B09"/>
                          </a:solidFill>
                        </a:rPr>
                        <a:t>PopupMenu</a:t>
                      </a:r>
                      <a:r>
                        <a:rPr lang="en-US" sz="2400" dirty="0"/>
                        <a:t/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PopupMenu</a:t>
                      </a:r>
                      <a:r>
                        <a:rPr lang="en-US" sz="2400" dirty="0"/>
                        <a:t> can be dynamically popped up at a specified position within a component.</a:t>
                      </a:r>
                    </a:p>
                  </a:txBody>
                  <a:tcPr marL="24817" marR="24817" marT="24817" marB="248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Controls</a:t>
            </a:r>
            <a:endParaRPr lang="en-US" dirty="0"/>
          </a:p>
        </p:txBody>
      </p:sp>
      <p:sp>
        <p:nvSpPr>
          <p:cNvPr id="39938" name="AutoShape 2" descr="Image result for AWT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 descr="http://www.java2s.com/Code/JavaImages/Snippet7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3375356"/>
            <a:ext cx="4873625" cy="3348988"/>
          </a:xfrm>
          <a:prstGeom prst="rect">
            <a:avLst/>
          </a:prstGeom>
          <a:noFill/>
        </p:spPr>
      </p:pic>
      <p:pic>
        <p:nvPicPr>
          <p:cNvPr id="41990" name="Picture 6" descr="http://exploit.co.il/wp-content/uploads/2010/07/jav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791018"/>
            <a:ext cx="4076700" cy="255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 Label object is a component for placing text in a container. A label displays a single line of read-only text. The text can be changed by the application, but a user cannot edit it directly.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Label(),Label(String t) </a:t>
            </a:r>
            <a:r>
              <a:rPr lang="en-US" dirty="0" smtClean="0"/>
              <a:t>are the constructors.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g</a:t>
            </a:r>
            <a:r>
              <a:rPr lang="en-US" dirty="0" smtClean="0"/>
              <a:t>ets the text of this label.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s</a:t>
            </a:r>
            <a:r>
              <a:rPr lang="en-US" dirty="0" smtClean="0"/>
              <a:t>ets the text of this label.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6737</TotalTime>
  <Words>2018</Words>
  <Application>Microsoft Office PowerPoint</Application>
  <PresentationFormat>On-screen Show (4:3)</PresentationFormat>
  <Paragraphs>397</Paragraphs>
  <Slides>73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Flow</vt:lpstr>
      <vt:lpstr>Bitmap Image</vt:lpstr>
      <vt:lpstr>AWT</vt:lpstr>
      <vt:lpstr>Abstact Window Toolkit</vt:lpstr>
      <vt:lpstr>GUI Controls</vt:lpstr>
      <vt:lpstr>Class hierarchy</vt:lpstr>
      <vt:lpstr>GUI Controls</vt:lpstr>
      <vt:lpstr>GUI Controls</vt:lpstr>
      <vt:lpstr>GUI Controls</vt:lpstr>
      <vt:lpstr>GUI Controls</vt:lpstr>
      <vt:lpstr>Label</vt:lpstr>
      <vt:lpstr>TextField</vt:lpstr>
      <vt:lpstr>Button</vt:lpstr>
      <vt:lpstr>Button-Event handling</vt:lpstr>
      <vt:lpstr>Button-Event handling</vt:lpstr>
      <vt:lpstr>List</vt:lpstr>
      <vt:lpstr>List</vt:lpstr>
      <vt:lpstr>List-Event Handling</vt:lpstr>
      <vt:lpstr>List-Event Handling</vt:lpstr>
      <vt:lpstr>Choice</vt:lpstr>
      <vt:lpstr>Choice</vt:lpstr>
      <vt:lpstr>Example</vt:lpstr>
      <vt:lpstr>Sub classing Frame</vt:lpstr>
      <vt:lpstr>Sub classing Frame</vt:lpstr>
      <vt:lpstr>Sub classing Frame</vt:lpstr>
      <vt:lpstr>Event Handling</vt:lpstr>
      <vt:lpstr>Example</vt:lpstr>
      <vt:lpstr>PowerPoint Presentation</vt:lpstr>
      <vt:lpstr>PowerPoint Presentation</vt:lpstr>
      <vt:lpstr>PowerPoint Presentation</vt:lpstr>
      <vt:lpstr>TextArea</vt:lpstr>
      <vt:lpstr>TextArea</vt:lpstr>
      <vt:lpstr>Checkbox</vt:lpstr>
      <vt:lpstr>Checkbox</vt:lpstr>
      <vt:lpstr>CheckboxGroup</vt:lpstr>
      <vt:lpstr>Scrollbar</vt:lpstr>
      <vt:lpstr>Scrollbar-Event handling</vt:lpstr>
      <vt:lpstr>Scrollbar-Event handling</vt:lpstr>
      <vt:lpstr>Scrollbar-Event handling</vt:lpstr>
      <vt:lpstr>Mouse Events</vt:lpstr>
      <vt:lpstr>Mouse Events</vt:lpstr>
      <vt:lpstr>MouseEvent</vt:lpstr>
      <vt:lpstr>PowerPoint Presentation</vt:lpstr>
      <vt:lpstr>Paint and draw operations</vt:lpstr>
      <vt:lpstr>Paint and draw operations</vt:lpstr>
      <vt:lpstr>Paint and draw operations</vt:lpstr>
      <vt:lpstr>MouseMotionListener</vt:lpstr>
      <vt:lpstr>MouseMotionListener</vt:lpstr>
      <vt:lpstr>Adapter Classes</vt:lpstr>
      <vt:lpstr>Adapter Classes</vt:lpstr>
      <vt:lpstr>Adapter Classes</vt:lpstr>
      <vt:lpstr>Canvas</vt:lpstr>
      <vt:lpstr>Canvas</vt:lpstr>
      <vt:lpstr>Dialog     </vt:lpstr>
      <vt:lpstr>Dialog</vt:lpstr>
      <vt:lpstr> FileDialogs</vt:lpstr>
      <vt:lpstr>Typical FileDialog window</vt:lpstr>
      <vt:lpstr>FileDialog constructors</vt:lpstr>
      <vt:lpstr>FileDialog methods</vt:lpstr>
      <vt:lpstr>PowerPoint Presentation</vt:lpstr>
      <vt:lpstr>KeyListener</vt:lpstr>
      <vt:lpstr>KeyListener</vt:lpstr>
      <vt:lpstr>KeyEvent</vt:lpstr>
      <vt:lpstr>Menus</vt:lpstr>
      <vt:lpstr>The MenuBar Class</vt:lpstr>
      <vt:lpstr>The Menu Class</vt:lpstr>
      <vt:lpstr>The MenuItem Class</vt:lpstr>
      <vt:lpstr>Submenus</vt:lpstr>
      <vt:lpstr>UI Elements</vt:lpstr>
      <vt:lpstr>UI Elements</vt:lpstr>
      <vt:lpstr>UI Elements</vt:lpstr>
      <vt:lpstr>UI Elements</vt:lpstr>
      <vt:lpstr>Containers</vt:lpstr>
      <vt:lpstr>Menus</vt:lpstr>
      <vt:lpstr>Menus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suds</dc:creator>
  <cp:lastModifiedBy>Admin</cp:lastModifiedBy>
  <cp:revision>32</cp:revision>
  <dcterms:created xsi:type="dcterms:W3CDTF">2015-04-01T13:15:56Z</dcterms:created>
  <dcterms:modified xsi:type="dcterms:W3CDTF">2015-06-18T01:19:46Z</dcterms:modified>
</cp:coreProperties>
</file>