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7FA-744E-47EA-BD7B-E532D7C23B75}" type="datetimeFigureOut">
              <a:rPr lang="en-US" smtClean="0"/>
              <a:pPr/>
              <a:t>3/25/2015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A6A6-6A49-424A-A2A2-5093BD8CB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7FA-744E-47EA-BD7B-E532D7C23B75}" type="datetimeFigureOut">
              <a:rPr lang="en-US" smtClean="0"/>
              <a:pPr/>
              <a:t>3/25/2015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A6A6-6A49-424A-A2A2-5093BD8CB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7FA-744E-47EA-BD7B-E532D7C23B75}" type="datetimeFigureOut">
              <a:rPr lang="en-US" smtClean="0"/>
              <a:pPr/>
              <a:t>3/25/2015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A6A6-6A49-424A-A2A2-5093BD8CB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7FA-744E-47EA-BD7B-E532D7C23B75}" type="datetimeFigureOut">
              <a:rPr lang="en-US" smtClean="0"/>
              <a:pPr/>
              <a:t>3/25/2015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A6A6-6A49-424A-A2A2-5093BD8CB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7FA-744E-47EA-BD7B-E532D7C23B75}" type="datetimeFigureOut">
              <a:rPr lang="en-US" smtClean="0"/>
              <a:pPr/>
              <a:t>3/25/2015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A6A6-6A49-424A-A2A2-5093BD8CB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7FA-744E-47EA-BD7B-E532D7C23B75}" type="datetimeFigureOut">
              <a:rPr lang="en-US" smtClean="0"/>
              <a:pPr/>
              <a:t>3/25/2015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A6A6-6A49-424A-A2A2-5093BD8CB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7FA-744E-47EA-BD7B-E532D7C23B75}" type="datetimeFigureOut">
              <a:rPr lang="en-US" smtClean="0"/>
              <a:pPr/>
              <a:t>3/25/2015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A6A6-6A49-424A-A2A2-5093BD8CB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7FA-744E-47EA-BD7B-E532D7C23B75}" type="datetimeFigureOut">
              <a:rPr lang="en-US" smtClean="0"/>
              <a:pPr/>
              <a:t>3/25/2015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A6A6-6A49-424A-A2A2-5093BD8CB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7FA-744E-47EA-BD7B-E532D7C23B75}" type="datetimeFigureOut">
              <a:rPr lang="en-US" smtClean="0"/>
              <a:pPr/>
              <a:t>3/25/2015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A6A6-6A49-424A-A2A2-5093BD8CB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7FA-744E-47EA-BD7B-E532D7C23B75}" type="datetimeFigureOut">
              <a:rPr lang="en-US" smtClean="0"/>
              <a:pPr/>
              <a:t>3/25/2015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0A6A6-6A49-424A-A2A2-5093BD8CB1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7FA-744E-47EA-BD7B-E532D7C23B75}" type="datetimeFigureOut">
              <a:rPr lang="en-US" smtClean="0"/>
              <a:pPr/>
              <a:t>3/25/2015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770A6A6-6A49-424A-A2A2-5093BD8CB13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3047FA-744E-47EA-BD7B-E532D7C23B75}" type="datetimeFigureOut">
              <a:rPr lang="en-US" smtClean="0"/>
              <a:pPr/>
              <a:t>3/25/2015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70A6A6-6A49-424A-A2A2-5093BD8CB13C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Inheritamce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Inheritance-overriding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In a class hierarchy</a:t>
            </a:r>
            <a:r>
              <a:rPr lang="en-IN" dirty="0" smtClean="0"/>
              <a:t>, </a:t>
            </a:r>
            <a:r>
              <a:rPr lang="en-IN" dirty="0" smtClean="0"/>
              <a:t>a method in a subclass </a:t>
            </a:r>
            <a:r>
              <a:rPr lang="en-IN" dirty="0" smtClean="0"/>
              <a:t>may have </a:t>
            </a:r>
            <a:r>
              <a:rPr lang="en-IN" dirty="0" smtClean="0"/>
              <a:t>the same name and type signature as a method in its </a:t>
            </a:r>
            <a:r>
              <a:rPr lang="en-IN" dirty="0" smtClean="0"/>
              <a:t>super class.</a:t>
            </a:r>
          </a:p>
          <a:p>
            <a:pPr algn="just"/>
            <a:r>
              <a:rPr lang="en-IN" dirty="0" smtClean="0"/>
              <a:t>Then </a:t>
            </a:r>
            <a:r>
              <a:rPr lang="en-IN" dirty="0" smtClean="0"/>
              <a:t>the method in the subclass is said to override the method in the </a:t>
            </a:r>
            <a:r>
              <a:rPr lang="en-IN" dirty="0" smtClean="0"/>
              <a:t>super class</a:t>
            </a:r>
            <a:r>
              <a:rPr lang="en-IN" dirty="0" smtClean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When </a:t>
            </a:r>
            <a:r>
              <a:rPr lang="en-IN" dirty="0" smtClean="0"/>
              <a:t>an overridden method is called from within a subclass, it will always </a:t>
            </a:r>
            <a:r>
              <a:rPr lang="en-IN" dirty="0" smtClean="0"/>
              <a:t>refer to the version of that method defined by the subclass unless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super</a:t>
            </a:r>
            <a:r>
              <a:rPr lang="en-IN" dirty="0" smtClean="0"/>
              <a:t> is used. </a:t>
            </a:r>
          </a:p>
          <a:p>
            <a:pPr algn="just"/>
            <a:r>
              <a:rPr lang="en-IN" dirty="0" smtClean="0"/>
              <a:t>The version of the method defined </a:t>
            </a:r>
            <a:r>
              <a:rPr lang="en-IN" dirty="0" smtClean="0"/>
              <a:t>by the </a:t>
            </a:r>
            <a:r>
              <a:rPr lang="en-IN" dirty="0" smtClean="0"/>
              <a:t>super class </a:t>
            </a:r>
            <a:r>
              <a:rPr lang="en-IN" dirty="0" smtClean="0"/>
              <a:t>will be hidden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Inheritance-Polymorphism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Method overriding forms the basis for one of Java’s most </a:t>
            </a:r>
            <a:r>
              <a:rPr lang="en-IN" dirty="0" smtClean="0"/>
              <a:t>powerful concepts: dynamic method dispatch. </a:t>
            </a:r>
            <a:endParaRPr lang="en-IN" dirty="0" smtClean="0"/>
          </a:p>
          <a:p>
            <a:pPr algn="just"/>
            <a:r>
              <a:rPr lang="en-IN" dirty="0" smtClean="0"/>
              <a:t>Dynamic </a:t>
            </a:r>
            <a:r>
              <a:rPr lang="en-IN" dirty="0" smtClean="0"/>
              <a:t>method dispatch is the mechanism by which a call to an overridden method is resolved at run time, rather than compile time. </a:t>
            </a:r>
            <a:endParaRPr lang="en-IN" dirty="0" smtClean="0"/>
          </a:p>
          <a:p>
            <a:pPr algn="just"/>
            <a:r>
              <a:rPr lang="en-IN" dirty="0" smtClean="0"/>
              <a:t>Dynamic </a:t>
            </a:r>
            <a:r>
              <a:rPr lang="en-IN" dirty="0" smtClean="0"/>
              <a:t>method dispatch is important because this is how Java implements </a:t>
            </a:r>
            <a:r>
              <a:rPr lang="en-IN" dirty="0" smtClean="0">
                <a:solidFill>
                  <a:srgbClr val="FF0000"/>
                </a:solidFill>
              </a:rPr>
              <a:t>run-time polymorphism</a:t>
            </a:r>
            <a:r>
              <a:rPr lang="en-IN" dirty="0" smtClean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Resolving overloaded methods is often known as compile-time polymorphism.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Inheritance-Polymorphism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An overridden method call is resolved in favour of the object referred by the reference variable, rather than the type of the reference variable.</a:t>
            </a:r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Though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IN" dirty="0" smtClean="0"/>
              <a:t> is a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IN" dirty="0" smtClean="0"/>
              <a:t> type variable,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q.print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IN" dirty="0" smtClean="0"/>
              <a:t>invokes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print()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smtClean="0"/>
              <a:t>method in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en-IN" dirty="0" smtClean="0"/>
              <a:t> class because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IN" dirty="0" smtClean="0"/>
              <a:t> refers to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en-IN" dirty="0" smtClean="0"/>
              <a:t> object.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3214686"/>
            <a:ext cx="7929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		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p=new Point(10,10);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		Point q=new Circle(5,5,10);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p.print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sz="2400" b="1" dirty="0" err="1" smtClean="0">
                <a:latin typeface="Courier New" pitchFamily="49" charset="0"/>
                <a:cs typeface="Courier New" pitchFamily="49" charset="0"/>
              </a:rPr>
              <a:t>q.print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IN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Inheritance is one of the important features of object-oriented programming because it allows the creation of hierarchical classifications. </a:t>
            </a:r>
          </a:p>
          <a:p>
            <a:pPr algn="just"/>
            <a:r>
              <a:rPr lang="en-IN" dirty="0" smtClean="0"/>
              <a:t>Using inheritance, you can create a </a:t>
            </a:r>
            <a:r>
              <a:rPr lang="en-IN" dirty="0" smtClean="0">
                <a:solidFill>
                  <a:srgbClr val="FF0000"/>
                </a:solidFill>
              </a:rPr>
              <a:t>general class </a:t>
            </a:r>
            <a:r>
              <a:rPr lang="en-IN" dirty="0" smtClean="0"/>
              <a:t>that defines state(fields) and behaviour(methods) </a:t>
            </a:r>
            <a:r>
              <a:rPr lang="en-IN" dirty="0" smtClean="0">
                <a:solidFill>
                  <a:srgbClr val="FF0000"/>
                </a:solidFill>
              </a:rPr>
              <a:t>common</a:t>
            </a:r>
            <a:r>
              <a:rPr lang="en-IN" dirty="0" smtClean="0"/>
              <a:t> to a set of related classes. </a:t>
            </a:r>
          </a:p>
          <a:p>
            <a:pPr algn="just"/>
            <a:r>
              <a:rPr lang="en-IN" dirty="0" smtClean="0"/>
              <a:t>This class can then be inherited by other, more specific classes, each adding fields and methods that are </a:t>
            </a:r>
            <a:r>
              <a:rPr lang="en-IN" dirty="0" smtClean="0">
                <a:solidFill>
                  <a:srgbClr val="FF0000"/>
                </a:solidFill>
              </a:rPr>
              <a:t>specific</a:t>
            </a:r>
            <a:r>
              <a:rPr lang="en-IN" dirty="0" smtClean="0"/>
              <a:t> to it.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In Java, a class that is inherited is called a </a:t>
            </a:r>
            <a:r>
              <a:rPr lang="en-IN" dirty="0" smtClean="0">
                <a:solidFill>
                  <a:srgbClr val="FF0000"/>
                </a:solidFill>
              </a:rPr>
              <a:t>super</a:t>
            </a:r>
            <a:r>
              <a:rPr lang="en-IN" dirty="0" smtClean="0"/>
              <a:t> class. The class that does the inheriting is called a </a:t>
            </a:r>
            <a:r>
              <a:rPr lang="en-IN" dirty="0" smtClean="0">
                <a:solidFill>
                  <a:srgbClr val="FF0000"/>
                </a:solidFill>
              </a:rPr>
              <a:t>subclass</a:t>
            </a:r>
            <a:r>
              <a:rPr lang="en-IN" dirty="0" smtClean="0"/>
              <a:t>. </a:t>
            </a:r>
          </a:p>
          <a:p>
            <a:pPr algn="just"/>
            <a:r>
              <a:rPr lang="en-IN" dirty="0" smtClean="0"/>
              <a:t>Therefore, a </a:t>
            </a:r>
            <a:r>
              <a:rPr lang="en-IN" dirty="0" smtClean="0">
                <a:solidFill>
                  <a:srgbClr val="FF0000"/>
                </a:solidFill>
              </a:rPr>
              <a:t>subclass</a:t>
            </a:r>
            <a:r>
              <a:rPr lang="en-IN" dirty="0" smtClean="0"/>
              <a:t> is a specialized version of a super class. </a:t>
            </a:r>
          </a:p>
          <a:p>
            <a:pPr algn="just"/>
            <a:r>
              <a:rPr lang="en-IN" dirty="0" smtClean="0"/>
              <a:t>It inherits all of the instance  variables and methods defined by the super class.</a:t>
            </a:r>
          </a:p>
          <a:p>
            <a:pPr algn="just"/>
            <a:r>
              <a:rPr lang="en-IN" dirty="0" smtClean="0"/>
              <a:t>It can additionally add its own, specific fields and methods.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 example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85926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class Point {		//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 class, base class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protected 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public Point(){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x=y=0;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}	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public Point(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Y){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x=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X;y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=Y;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 public void move(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 x+=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dx;y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+=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 }	 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 public double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getDistance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(Point p){ 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 return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((x-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)*(x-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)+(y-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)*(y-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 }	 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 public void print() {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("(x="+x+",y="+y+")");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 }	 	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IN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 example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85926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class Circle extends Point { // </a:t>
            </a:r>
            <a:r>
              <a:rPr lang="en-IN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subclass, derived class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r;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public Circle(){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super();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r=0;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public Circle(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y,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r){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super(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this.r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=r;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public double area(){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*r*r;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public void print() {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("(x="+x+",y="+y+"r="+r+")");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syntax for </a:t>
            </a:r>
            <a:r>
              <a:rPr lang="en-IN" dirty="0" err="1" smtClean="0"/>
              <a:t>defing</a:t>
            </a:r>
            <a:r>
              <a:rPr lang="en-IN" dirty="0" smtClean="0"/>
              <a:t> a sub class is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class &lt;subclass&gt; extends &lt;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superclass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&gt; {</a:t>
            </a:r>
          </a:p>
          <a:p>
            <a:pPr lvl="1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//fields</a:t>
            </a:r>
          </a:p>
          <a:p>
            <a:pPr lvl="1"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//methods</a:t>
            </a:r>
          </a:p>
          <a:p>
            <a:pPr>
              <a:buNone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IN" dirty="0" smtClean="0">
                <a:cs typeface="Courier New" pitchFamily="49" charset="0"/>
              </a:rPr>
              <a:t>An object of a subclass consists of fields of super class and sub class.</a:t>
            </a:r>
          </a:p>
          <a:p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en-IN" dirty="0" smtClean="0">
                <a:cs typeface="Courier New" pitchFamily="49" charset="0"/>
              </a:rPr>
              <a:t> object consists of fields 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IN" dirty="0" smtClean="0">
                <a:cs typeface="Courier New" pitchFamily="49" charset="0"/>
              </a:rPr>
              <a:t> and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IN" dirty="0" smtClean="0">
                <a:cs typeface="Courier New" pitchFamily="49" charset="0"/>
              </a:rPr>
              <a:t>.</a:t>
            </a:r>
          </a:p>
          <a:p>
            <a:r>
              <a:rPr lang="en-IN" dirty="0" smtClean="0">
                <a:cs typeface="Courier New" pitchFamily="49" charset="0"/>
              </a:rPr>
              <a:t>A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en-IN" dirty="0" smtClean="0">
                <a:cs typeface="Courier New" pitchFamily="49" charset="0"/>
              </a:rPr>
              <a:t> object can invoke methods of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en-IN" dirty="0" smtClean="0">
                <a:cs typeface="Courier New" pitchFamily="49" charset="0"/>
              </a:rPr>
              <a:t> class and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IN" dirty="0" smtClean="0">
                <a:cs typeface="Courier New" pitchFamily="49" charset="0"/>
              </a:rPr>
              <a:t> class.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172108" y="2874652"/>
          <a:ext cx="3900486" cy="15544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048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800" dirty="0" smtClean="0">
                          <a:latin typeface="Courier New" pitchFamily="49" charset="0"/>
                          <a:cs typeface="Courier New" pitchFamily="49" charset="0"/>
                        </a:rPr>
                        <a:t>Circle Object c1</a:t>
                      </a:r>
                      <a:endParaRPr lang="en-IN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IN" sz="280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IN" sz="28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x,y</a:t>
                      </a:r>
                      <a:endParaRPr lang="en-IN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 err="1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IN" sz="2800" dirty="0" smtClean="0">
                          <a:latin typeface="Courier New" pitchFamily="49" charset="0"/>
                          <a:cs typeface="Courier New" pitchFamily="49" charset="0"/>
                        </a:rPr>
                        <a:t> r</a:t>
                      </a:r>
                      <a:endParaRPr lang="en-IN" sz="2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7158" y="1928802"/>
            <a:ext cx="46434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Circle c1= new Circle(5,5,3);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Circle c2=new Circle(0,0,2);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//method in class Point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c1.getDistance(c2);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//method in class Point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c1.move(1,1);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//method in class Circle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c1.print();</a:t>
            </a:r>
            <a:endParaRPr lang="en-IN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3504" y="1857364"/>
            <a:ext cx="364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Memory layout of a Circle Object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With a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en-IN" dirty="0" smtClean="0"/>
              <a:t> object, one can invoke methods of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IN" dirty="0" smtClean="0"/>
              <a:t> class and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en-IN" dirty="0" smtClean="0"/>
              <a:t> class.</a:t>
            </a:r>
          </a:p>
          <a:p>
            <a:pPr algn="just"/>
            <a:r>
              <a:rPr lang="en-IN" dirty="0" smtClean="0"/>
              <a:t>A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en-IN" dirty="0" smtClean="0"/>
              <a:t> object can be used where ever a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IN" dirty="0" smtClean="0"/>
              <a:t> object can be used </a:t>
            </a:r>
            <a:r>
              <a:rPr lang="en-IN" dirty="0" smtClean="0"/>
              <a:t>because</a:t>
            </a:r>
            <a:r>
              <a:rPr lang="en-IN" dirty="0" smtClean="0"/>
              <a:t> </a:t>
            </a:r>
            <a:r>
              <a:rPr lang="en-IN" dirty="0" smtClean="0"/>
              <a:t>a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en-IN" dirty="0" smtClean="0"/>
              <a:t> object </a:t>
            </a:r>
            <a:r>
              <a:rPr lang="en-IN" dirty="0" smtClean="0">
                <a:solidFill>
                  <a:srgbClr val="FF0000"/>
                </a:solidFill>
              </a:rPr>
              <a:t>is a</a:t>
            </a:r>
            <a:r>
              <a:rPr lang="en-IN" dirty="0" smtClean="0"/>
              <a:t>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IN" dirty="0" smtClean="0"/>
              <a:t> object also.</a:t>
            </a:r>
          </a:p>
          <a:p>
            <a:pPr algn="just"/>
            <a:r>
              <a:rPr lang="en-IN" dirty="0" smtClean="0"/>
              <a:t>When a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en-IN" dirty="0" smtClean="0"/>
              <a:t> object is created with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dirty="0" smtClean="0"/>
              <a:t> operator, the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IN" dirty="0" smtClean="0"/>
              <a:t> class constructor is called first, and then the code in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en-IN" dirty="0" smtClean="0"/>
              <a:t> class constructor is executed.</a:t>
            </a:r>
          </a:p>
          <a:p>
            <a:pPr algn="just"/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super(&lt;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IN" dirty="0" smtClean="0"/>
              <a:t> invokes super class constructor and should be the first statement in the sub class constructor.</a:t>
            </a:r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Inheritance-super key 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The keyword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super </a:t>
            </a:r>
            <a:r>
              <a:rPr lang="en-IN" dirty="0" smtClean="0">
                <a:cs typeface="Courier New" pitchFamily="49" charset="0"/>
              </a:rPr>
              <a:t>is used to call the super class constructor.</a:t>
            </a:r>
          </a:p>
          <a:p>
            <a:pPr algn="just"/>
            <a:r>
              <a:rPr lang="en-IN" dirty="0" smtClean="0"/>
              <a:t>Fields and methods with the same name  in the sub class hide the fields and methods of the super class in the methods of the sub class.</a:t>
            </a:r>
          </a:p>
          <a:p>
            <a:pPr algn="just"/>
            <a:r>
              <a:rPr lang="en-IN" dirty="0" smtClean="0"/>
              <a:t>To access hidden </a:t>
            </a:r>
            <a:r>
              <a:rPr lang="en-IN" dirty="0" smtClean="0">
                <a:solidFill>
                  <a:srgbClr val="FF0000"/>
                </a:solidFill>
              </a:rPr>
              <a:t>members</a:t>
            </a:r>
            <a:r>
              <a:rPr lang="en-IN" dirty="0" smtClean="0"/>
              <a:t> of super class in the methods of the subclass, the super keyword can be used as</a:t>
            </a:r>
          </a:p>
          <a:p>
            <a:pPr algn="just"/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super.&lt;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fieldname&gt;, super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en-IN" b="1" dirty="0" err="1" smtClean="0">
                <a:latin typeface="Courier New" pitchFamily="49" charset="0"/>
                <a:cs typeface="Courier New" pitchFamily="49" charset="0"/>
              </a:rPr>
              <a:t>methoddname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/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186</TotalTime>
  <Words>582</Words>
  <Application>Microsoft Office PowerPoint</Application>
  <PresentationFormat>On-screen Show (4:3)</PresentationFormat>
  <Paragraphs>101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Inheritamce</vt:lpstr>
      <vt:lpstr>Inheritance</vt:lpstr>
      <vt:lpstr>Inheritance</vt:lpstr>
      <vt:lpstr>Inheritance example</vt:lpstr>
      <vt:lpstr>Inheritance example</vt:lpstr>
      <vt:lpstr>Inheritance</vt:lpstr>
      <vt:lpstr>Inheritance</vt:lpstr>
      <vt:lpstr>Inheritance</vt:lpstr>
      <vt:lpstr>Inheritance-super key word</vt:lpstr>
      <vt:lpstr>Inheritance-overriding</vt:lpstr>
      <vt:lpstr>Inheritance-Polymorphism</vt:lpstr>
      <vt:lpstr>Inheritance-Polymorphism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Inheritamce</dc:title>
  <dc:creator>becc</dc:creator>
  <cp:lastModifiedBy>becc</cp:lastModifiedBy>
  <cp:revision>4</cp:revision>
  <dcterms:created xsi:type="dcterms:W3CDTF">2015-03-24T23:48:38Z</dcterms:created>
  <dcterms:modified xsi:type="dcterms:W3CDTF">2015-03-25T04:23:59Z</dcterms:modified>
</cp:coreProperties>
</file>