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  <p:sldId id="267" r:id="rId7"/>
    <p:sldId id="268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0" r:id="rId24"/>
    <p:sldId id="282" r:id="rId25"/>
    <p:sldId id="281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C5AF8D-BA10-49ED-825B-AE606FC854E7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1B4425-8316-451A-B592-3FAA62D4F1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jd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905000"/>
            <a:ext cx="5581650" cy="4705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Variable names are case-sensitive. A variable's name an unlimited-length sequence of Unicode letters and digits, beginning with a letter, "$", or the underscore "_".</a:t>
            </a:r>
          </a:p>
          <a:p>
            <a:pPr algn="just"/>
            <a:r>
              <a:rPr lang="en-US" dirty="0" smtClean="0"/>
              <a:t>Subsequent characters may be letters, digits, dollar signs, or underscore characters. </a:t>
            </a:r>
          </a:p>
          <a:p>
            <a:pPr algn="just"/>
            <a:r>
              <a:rPr lang="en-US" dirty="0" smtClean="0"/>
              <a:t>If the name consists of only one word, spell that word in all lowercase letters, else capitalize the first letter of each subsequent word. 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28801"/>
          <a:ext cx="8305800" cy="4396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4162"/>
                <a:gridCol w="1571772"/>
                <a:gridCol w="770934"/>
                <a:gridCol w="1094922"/>
                <a:gridCol w="2420794"/>
                <a:gridCol w="1643216"/>
              </a:tblGrid>
              <a:tr h="5260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Type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Values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Default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Size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Range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Example Literals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82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byte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signed integers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0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8 bits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-128 to 127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120</a:t>
                      </a:r>
                      <a:r>
                        <a:rPr lang="en-US" sz="2400" b="0" dirty="0" smtClean="0"/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/>
                        <a:t>1000</a:t>
                      </a:r>
                      <a:r>
                        <a:rPr lang="en-US" sz="2400" b="0" dirty="0"/>
                        <a:t>,</a:t>
                      </a:r>
                      <a:endParaRPr lang="en-IN" sz="2400" b="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023(octal) 0x23a(hex)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82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short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signed integers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0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16 bits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-32768 to 32767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82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int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signed integers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0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32 bits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-2</a:t>
                      </a:r>
                      <a:r>
                        <a:rPr lang="en-US" sz="2400" b="0" baseline="30000"/>
                        <a:t>31</a:t>
                      </a:r>
                      <a:r>
                        <a:rPr lang="en-US" sz="2400" b="0"/>
                        <a:t> to 2</a:t>
                      </a:r>
                      <a:r>
                        <a:rPr lang="en-US" sz="2400" b="0" baseline="30000"/>
                        <a:t>31</a:t>
                      </a:r>
                      <a:r>
                        <a:rPr lang="en-US" sz="2400" b="0"/>
                        <a:t>-1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2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long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signed integers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0L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64 bits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/>
                        <a:t>-2</a:t>
                      </a:r>
                      <a:r>
                        <a:rPr lang="en-US" sz="2400" b="0" baseline="30000"/>
                        <a:t>63</a:t>
                      </a:r>
                      <a:r>
                        <a:rPr lang="en-US" sz="2400" b="0"/>
                        <a:t> to 2</a:t>
                      </a:r>
                      <a:r>
                        <a:rPr lang="en-US" sz="2400" b="0" baseline="30000"/>
                        <a:t>63</a:t>
                      </a:r>
                      <a:r>
                        <a:rPr lang="en-US" sz="2400" b="0"/>
                        <a:t>-1</a:t>
                      </a:r>
                      <a:endParaRPr lang="en-IN" sz="24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123456,</a:t>
                      </a:r>
                      <a:endParaRPr lang="en-IN" sz="2400" b="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/>
                        <a:t>987654L</a:t>
                      </a:r>
                      <a:endParaRPr lang="en-IN" sz="24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9" y="1828801"/>
          <a:ext cx="8763001" cy="3905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601"/>
                <a:gridCol w="1516119"/>
                <a:gridCol w="813371"/>
                <a:gridCol w="1155193"/>
                <a:gridCol w="2554049"/>
                <a:gridCol w="1733668"/>
              </a:tblGrid>
              <a:tr h="5260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/>
                        <a:t>Type</a:t>
                      </a:r>
                      <a:endParaRPr lang="en-IN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/>
                        <a:t>Values</a:t>
                      </a:r>
                      <a:endParaRPr lang="en-IN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/>
                        <a:t>Default</a:t>
                      </a:r>
                      <a:endParaRPr lang="en-IN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/>
                        <a:t>Size</a:t>
                      </a:r>
                      <a:endParaRPr lang="en-IN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/>
                        <a:t>Range</a:t>
                      </a:r>
                      <a:endParaRPr lang="en-IN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/>
                        <a:t>Example Literals</a:t>
                      </a:r>
                      <a:endParaRPr lang="en-IN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700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float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IEEE 754 floating point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0.0f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32 bits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+/-1.4E-45 to +/-</a:t>
                      </a:r>
                      <a:r>
                        <a:rPr lang="en-US" sz="2000" b="0" dirty="0" smtClean="0"/>
                        <a:t>3.4E+38</a:t>
                      </a:r>
                      <a:r>
                        <a:rPr lang="en-US" sz="2000" b="0" dirty="0"/>
                        <a:t>,</a:t>
                      </a:r>
                      <a:br>
                        <a:rPr lang="en-US" sz="2000" b="0" dirty="0"/>
                      </a:br>
                      <a:r>
                        <a:rPr lang="en-US" sz="2000" b="0" dirty="0"/>
                        <a:t>+/-infinity, +/-0, NAN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123.4, </a:t>
                      </a:r>
                      <a:r>
                        <a:rPr lang="en-US" sz="2000" b="0" dirty="0" smtClean="0"/>
                        <a:t>1.234e2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/>
                        <a:t>  </a:t>
                      </a:r>
                      <a:r>
                        <a:rPr lang="en-US" sz="2000" b="0" dirty="0"/>
                        <a:t>123.4f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700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double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IEEE 754 floating point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0.0d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64 bits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+/-4.9E-324 to </a:t>
                      </a:r>
                      <a:br>
                        <a:rPr lang="en-US" sz="2000" b="0" dirty="0"/>
                      </a:br>
                      <a:r>
                        <a:rPr lang="en-US" sz="2000" b="0" dirty="0"/>
                        <a:t>+/-1.79E+308,</a:t>
                      </a:r>
                      <a:br>
                        <a:rPr lang="en-US" sz="2000" b="0" dirty="0"/>
                      </a:br>
                      <a:r>
                        <a:rPr lang="en-US" sz="2000" b="0" dirty="0"/>
                        <a:t>+/-infinity, +/-0, </a:t>
                      </a:r>
                      <a:r>
                        <a:rPr lang="en-US" sz="2000" b="0" dirty="0" err="1"/>
                        <a:t>NaN</a:t>
                      </a:r>
                      <a:r>
                        <a:rPr lang="en-US" sz="2000" b="0" dirty="0"/>
                        <a:t> 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1.234e2</a:t>
                      </a:r>
                      <a:endParaRPr lang="en-IN" sz="2000" b="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1234.56789d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82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char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Unicode character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\u0000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16 bits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\u0000 to \</a:t>
                      </a:r>
                      <a:r>
                        <a:rPr lang="en-US" sz="2000" b="0" dirty="0" err="1"/>
                        <a:t>uFFFF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‘a’,’\u0108’,</a:t>
                      </a:r>
                      <a:endParaRPr lang="en-IN" sz="2000" b="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’\\’,’\t’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61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boolean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true, false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false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/>
                        <a:t>1 bit </a:t>
                      </a:r>
                      <a:endParaRPr lang="en-IN" sz="20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NA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/>
                        <a:t>true, false</a:t>
                      </a:r>
                      <a:endParaRPr lang="en-IN" sz="20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599" y="1861685"/>
          <a:ext cx="8610601" cy="4817994"/>
        </p:xfrm>
        <a:graphic>
          <a:graphicData uri="http://schemas.openxmlformats.org/drawingml/2006/table">
            <a:tbl>
              <a:tblPr/>
              <a:tblGrid>
                <a:gridCol w="1358753"/>
                <a:gridCol w="1437969"/>
                <a:gridCol w="3991876"/>
                <a:gridCol w="1822003"/>
              </a:tblGrid>
              <a:tr h="613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Precedence</a:t>
                      </a:r>
                      <a:endParaRPr lang="en-IN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ourier New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/>
                          <a:ea typeface="Times New Roman"/>
                          <a:cs typeface="Times New Roman"/>
                        </a:rPr>
                        <a:t>Associativity</a:t>
                      </a:r>
                      <a:endParaRPr lang="en-IN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15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i="1" dirty="0" err="1">
                          <a:latin typeface="Courier New"/>
                          <a:ea typeface="Times New Roman"/>
                          <a:cs typeface="Times New Roman"/>
                        </a:rPr>
                        <a:t>args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),[],·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Method call, Array Subscript, Member selection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++, --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Unary post-increment, post-decrement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Right to left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++,--,+,-,!,~,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600" b="1" i="1">
                          <a:latin typeface="Courier New"/>
                          <a:ea typeface="Times New Roman"/>
                          <a:cs typeface="Times New Roman"/>
                        </a:rPr>
                        <a:t>type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)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Unary pre-increment, decrement, Unary plus,  minus,  logical negation,  bitwise complement,  type cast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Right to left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*,/,%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Multiplication, Division, Modulus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+,-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Addition, Subtraction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0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&lt;&lt;,&gt;&gt;,&gt;&gt;&gt;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Bitwise left shift, right shift with sign extension, right shift with zero extension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861685"/>
          <a:ext cx="8763000" cy="4767716"/>
        </p:xfrm>
        <a:graphic>
          <a:graphicData uri="http://schemas.openxmlformats.org/drawingml/2006/table">
            <a:tbl>
              <a:tblPr/>
              <a:tblGrid>
                <a:gridCol w="1382801"/>
                <a:gridCol w="1463420"/>
                <a:gridCol w="4062528"/>
                <a:gridCol w="1854251"/>
              </a:tblGrid>
              <a:tr h="702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ourier New"/>
                          <a:ea typeface="Times New Roman"/>
                          <a:cs typeface="Times New Roman"/>
                        </a:rPr>
                        <a:t>Precedence</a:t>
                      </a:r>
                      <a:endParaRPr lang="en-IN" sz="16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ourier New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ourier New"/>
                          <a:ea typeface="Times New Roman"/>
                          <a:cs typeface="Times New Roman"/>
                        </a:rPr>
                        <a:t>Type</a:t>
                      </a:r>
                      <a:endParaRPr lang="en-IN" sz="16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Courier New"/>
                          <a:ea typeface="Times New Roman"/>
                          <a:cs typeface="Times New Roman"/>
                        </a:rPr>
                        <a:t>Associativity</a:t>
                      </a:r>
                      <a:endParaRPr lang="en-IN" sz="16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&lt;,&lt;=,&gt;,&gt;=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instanceof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Relational operators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Type comparison (objects only)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==,!=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Relational is equal to, is not equal to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&amp;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Bitwise AND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^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Bitwise exclusive OR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|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Bitwise inclusive OR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&amp;&amp;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Logical AND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||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Logical OR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Left to right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&amp;: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Ternary conditional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Right to left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=,+=,-=,*=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/=.%=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Assignment operators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Right to left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108" marR="591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b="1" dirty="0" smtClean="0"/>
              <a:t>expression</a:t>
            </a:r>
            <a:r>
              <a:rPr lang="en-US" dirty="0" smtClean="0"/>
              <a:t> is a construct made up of variables, operators, and method invocations, which are constructed according to the syntax of the language that evaluates to a single value.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statement</a:t>
            </a:r>
            <a:r>
              <a:rPr lang="en-US" dirty="0" smtClean="0"/>
              <a:t> forms a complete unit of execution. The different kinds of statements are: </a:t>
            </a:r>
            <a:r>
              <a:rPr lang="en-US" b="1" dirty="0" smtClean="0"/>
              <a:t>declaration statements, expression statements and control flow statements.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 declaration statement declares a variable. </a:t>
            </a:r>
          </a:p>
          <a:p>
            <a:pPr algn="just"/>
            <a:r>
              <a:rPr lang="en-US" dirty="0" smtClean="0"/>
              <a:t>An expression statement is an assignment expression, a prefix or postfix expression, a method invocation expression, an instantiation expression terminated by a semicolon. </a:t>
            </a:r>
          </a:p>
          <a:p>
            <a:pPr algn="just"/>
            <a:r>
              <a:rPr lang="en-US" dirty="0" smtClean="0"/>
              <a:t>Finally, control flow statements regulate the order in which statements get executed.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is a group of zero or more statements between balanced braces and can be used anywhere a single statement is allowed.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unlabeled </a:t>
            </a:r>
            <a:r>
              <a:rPr lang="en-US" b="1" dirty="0" smtClean="0"/>
              <a:t>break</a:t>
            </a:r>
            <a:r>
              <a:rPr lang="en-US" dirty="0" smtClean="0"/>
              <a:t> statement terminates the innermost switch, for, while, or do-while statement, but a labeled break terminates an outer statement which is labeled.</a:t>
            </a:r>
          </a:p>
          <a:p>
            <a:pPr algn="just"/>
            <a:r>
              <a:rPr lang="en-US" dirty="0" smtClean="0"/>
              <a:t>The unlabeled </a:t>
            </a:r>
            <a:r>
              <a:rPr lang="en-US" b="1" dirty="0" smtClean="0"/>
              <a:t>continue</a:t>
            </a:r>
            <a:r>
              <a:rPr lang="en-US" dirty="0" smtClean="0"/>
              <a:t> statement skips to the end of the innermost loop's body and evaluates the </a:t>
            </a:r>
            <a:r>
              <a:rPr lang="en-US" dirty="0" err="1" smtClean="0"/>
              <a:t>boolean</a:t>
            </a:r>
            <a:r>
              <a:rPr lang="en-US" dirty="0" smtClean="0"/>
              <a:t> expression that controls the loop. </a:t>
            </a:r>
          </a:p>
          <a:p>
            <a:pPr algn="just"/>
            <a:r>
              <a:rPr lang="en-US" dirty="0" smtClean="0"/>
              <a:t>A labeled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current iteration of an outer loop marked with the given label.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is a </a:t>
            </a:r>
            <a:r>
              <a:rPr lang="en-US" b="1" dirty="0" smtClean="0"/>
              <a:t>programming language</a:t>
            </a:r>
            <a:r>
              <a:rPr lang="en-US" dirty="0" smtClean="0"/>
              <a:t> and a </a:t>
            </a:r>
            <a:r>
              <a:rPr lang="en-US" b="1" dirty="0" smtClean="0"/>
              <a:t>platform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is a high level, robust, secured and object-oriented programming language.</a:t>
            </a:r>
          </a:p>
          <a:p>
            <a:pPr algn="just"/>
            <a:r>
              <a:rPr lang="en-US" b="1" dirty="0" smtClean="0"/>
              <a:t>Platform</a:t>
            </a:r>
            <a:r>
              <a:rPr lang="en-US" dirty="0" smtClean="0"/>
              <a:t>: Any hardware or software environment in which a program runs, is known as a platform. </a:t>
            </a:r>
          </a:p>
          <a:p>
            <a:pPr algn="just"/>
            <a:r>
              <a:rPr lang="en-US" dirty="0" smtClean="0"/>
              <a:t>Since Java has its own runtime environment (JRE) and API, it is called platform.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return</a:t>
            </a:r>
            <a:r>
              <a:rPr lang="en-US" dirty="0" smtClean="0"/>
              <a:t> statement exits from the current method, and control flow returns to where the method was invoked.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return</a:t>
            </a:r>
            <a:r>
              <a:rPr lang="en-US" dirty="0" smtClean="0"/>
              <a:t> statement has two forms: one that returns a value, and one that doesn't. </a:t>
            </a:r>
          </a:p>
          <a:p>
            <a:pPr algn="just"/>
            <a:r>
              <a:rPr lang="en-US" dirty="0" smtClean="0"/>
              <a:t>The two forms are </a:t>
            </a:r>
          </a:p>
          <a:p>
            <a:pPr algn="just"/>
            <a:r>
              <a:rPr lang="en-US" b="1" dirty="0" smtClean="0"/>
              <a:t>return;, </a:t>
            </a:r>
          </a:p>
          <a:p>
            <a:pPr algn="just"/>
            <a:r>
              <a:rPr lang="en-US" b="1" dirty="0" smtClean="0"/>
              <a:t>return &lt;</a:t>
            </a:r>
            <a:r>
              <a:rPr lang="en-US" b="1" dirty="0" err="1" smtClean="0"/>
              <a:t>expr</a:t>
            </a:r>
            <a:r>
              <a:rPr lang="en-US" b="1" dirty="0" smtClean="0"/>
              <a:t>&gt;.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Arrays: </a:t>
            </a:r>
            <a:r>
              <a:rPr lang="en-US" dirty="0" smtClean="0"/>
              <a:t>An array is a container object that holds a fixed number of values of a single type. The length of an array is established when the array is created. </a:t>
            </a:r>
          </a:p>
          <a:p>
            <a:pPr algn="just"/>
            <a:r>
              <a:rPr lang="en-US" dirty="0" smtClean="0"/>
              <a:t>After creation, its length is fixed. </a:t>
            </a:r>
          </a:p>
          <a:p>
            <a:pPr algn="just"/>
            <a:r>
              <a:rPr lang="en-US" dirty="0" smtClean="0"/>
              <a:t>The indices of an array begin with 0. An array is declared </a:t>
            </a:r>
            <a:r>
              <a:rPr lang="en-US" b="1" dirty="0" smtClean="0"/>
              <a:t>T [] &lt;array-name&gt;, </a:t>
            </a:r>
            <a:r>
              <a:rPr lang="en-US" dirty="0" smtClean="0"/>
              <a:t>where </a:t>
            </a:r>
            <a:r>
              <a:rPr lang="en-US" b="1" dirty="0" smtClean="0"/>
              <a:t>T </a:t>
            </a:r>
            <a:r>
              <a:rPr lang="en-US" dirty="0" smtClean="0"/>
              <a:t>specifies the type</a:t>
            </a:r>
            <a:r>
              <a:rPr lang="en-US" b="1" dirty="0" smtClean="0"/>
              <a:t> </a:t>
            </a:r>
            <a:r>
              <a:rPr lang="en-US" dirty="0" smtClean="0"/>
              <a:t>array elements.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 declaration should not contain size and does not create an array. </a:t>
            </a:r>
          </a:p>
          <a:p>
            <a:pPr algn="just"/>
            <a:r>
              <a:rPr lang="en-US" dirty="0" smtClean="0"/>
              <a:t>An array is created explicitly by a new statement </a:t>
            </a:r>
            <a:r>
              <a:rPr lang="en-US" b="1" dirty="0" smtClean="0"/>
              <a:t>&lt;array-name&gt; = new T [&lt;size&gt;]. </a:t>
            </a:r>
          </a:p>
          <a:p>
            <a:pPr algn="just"/>
            <a:r>
              <a:rPr lang="en-US" dirty="0" smtClean="0"/>
              <a:t>Arrays can be initialized as </a:t>
            </a:r>
            <a:r>
              <a:rPr lang="en-US" dirty="0" err="1" smtClean="0"/>
              <a:t>int</a:t>
            </a:r>
            <a:r>
              <a:rPr lang="en-US" dirty="0" smtClean="0"/>
              <a:t> [] a = {1, 2, 3}. </a:t>
            </a:r>
          </a:p>
          <a:p>
            <a:pPr algn="just"/>
            <a:r>
              <a:rPr lang="en-US" dirty="0" smtClean="0"/>
              <a:t>An element of the array is referred by the expression </a:t>
            </a:r>
            <a:r>
              <a:rPr lang="en-US" b="1" dirty="0" smtClean="0"/>
              <a:t>&lt;array-name&gt;[&lt;index&gt;].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Two-dimensional arrays are array of arrays and are declared as </a:t>
            </a:r>
            <a:r>
              <a:rPr lang="en-US" b="1" dirty="0" smtClean="0"/>
              <a:t>T [][] &lt;array-name&gt;. </a:t>
            </a:r>
          </a:p>
          <a:p>
            <a:pPr algn="just"/>
            <a:r>
              <a:rPr lang="en-US" dirty="0" smtClean="0"/>
              <a:t>When allocating memory the size of the first dimension is mandatory. </a:t>
            </a:r>
          </a:p>
          <a:p>
            <a:pPr algn="just"/>
            <a:r>
              <a:rPr lang="en-US" dirty="0" smtClean="0"/>
              <a:t>The second dimension if not specified, each row is to be instantiated. </a:t>
            </a:r>
          </a:p>
          <a:p>
            <a:pPr algn="just"/>
            <a:r>
              <a:rPr lang="en-US" dirty="0" smtClean="0"/>
              <a:t>This allows the possibility of each row having a different size. </a:t>
            </a:r>
          </a:p>
          <a:p>
            <a:pPr algn="just"/>
            <a:r>
              <a:rPr lang="en-US" dirty="0" smtClean="0"/>
              <a:t>An element of the array is referred by the expression </a:t>
            </a:r>
            <a:r>
              <a:rPr lang="en-US" b="1" dirty="0" smtClean="0"/>
              <a:t>&lt;array-name&gt; [&lt;</a:t>
            </a:r>
            <a:r>
              <a:rPr lang="en-US" b="1" dirty="0" err="1" smtClean="0"/>
              <a:t>rindex</a:t>
            </a:r>
            <a:r>
              <a:rPr lang="en-US" b="1" dirty="0" smtClean="0"/>
              <a:t>&gt;][&lt;</a:t>
            </a:r>
            <a:r>
              <a:rPr lang="en-US" b="1" dirty="0" err="1" smtClean="0"/>
              <a:t>cindex</a:t>
            </a:r>
            <a:r>
              <a:rPr lang="en-US" b="1" dirty="0" smtClean="0"/>
              <a:t>&gt;]. 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</a:t>
            </a:r>
            <a:endParaRPr lang="en-IN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[][] a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[5][4]; // both dimensions specified.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double[][] d = new double[4][]; // each row created later.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[n];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[][] b={ {1,2,3},{4,5,6}}; //creation by initialization.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type is a type whose fields consist of a fixed set of constants. </a:t>
            </a:r>
          </a:p>
          <a:p>
            <a:r>
              <a:rPr lang="en-US" dirty="0" smtClean="0"/>
              <a:t>Common examples include compass directions (values of NORTH, SOUTH, EAST, and WEST) and the days of the week. An example is </a:t>
            </a:r>
            <a:endParaRPr lang="en-IN" dirty="0" smtClean="0"/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Day {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SUNDAY, MONDAY, TUESDAY, WEDNESDAY, THURSDAY, FRIDAY, SATURDAY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Day today=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Day.SATURDAY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IN" dirty="0" smtClean="0"/>
              <a:t> facilitates constants.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days=31;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A final field without initialization is called blank final.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Such </a:t>
            </a:r>
            <a:r>
              <a:rPr lang="en-IN" b="1" smtClean="0">
                <a:latin typeface="Courier New" pitchFamily="49" charset="0"/>
                <a:cs typeface="Courier New" pitchFamily="49" charset="0"/>
              </a:rPr>
              <a:t>a field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can be initialized in </a:t>
            </a:r>
            <a:r>
              <a:rPr lang="en-IN" b="1" smtClean="0">
                <a:latin typeface="Courier New" pitchFamily="49" charset="0"/>
                <a:cs typeface="Courier New" pitchFamily="49" charset="0"/>
              </a:rPr>
              <a:t>the constructor.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Modifiers/</a:t>
            </a:r>
            <a:r>
              <a:rPr lang="en-IN" dirty="0" err="1" smtClean="0"/>
              <a:t>Specifiers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8305800" cy="5128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666044">
                <a:tc gridSpan="5">
                  <a:txBody>
                    <a:bodyPr/>
                    <a:lstStyle/>
                    <a:p>
                      <a:r>
                        <a:rPr lang="en-IN" sz="2800" dirty="0"/>
                        <a:t>Access Levels</a:t>
                      </a:r>
                      <a:endParaRPr lang="en-IN" sz="2800" dirty="0">
                        <a:latin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6044">
                <a:tc>
                  <a:txBody>
                    <a:bodyPr/>
                    <a:lstStyle/>
                    <a:p>
                      <a:r>
                        <a:rPr lang="en-IN" sz="2800" b="1"/>
                        <a:t>Modifier</a:t>
                      </a:r>
                      <a:endParaRPr lang="en-IN" sz="28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/>
                        <a:t>Class</a:t>
                      </a:r>
                      <a:endParaRPr lang="en-IN" sz="28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/>
                        <a:t>Package</a:t>
                      </a:r>
                      <a:endParaRPr lang="en-IN" sz="28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rgbClr val="C00000"/>
                          </a:solidFill>
                        </a:rPr>
                        <a:t>Subclass</a:t>
                      </a:r>
                      <a:endParaRPr lang="en-IN" sz="2800" b="1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Others</a:t>
                      </a:r>
                      <a:endParaRPr lang="en-IN" sz="2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666044">
                <a:tc>
                  <a:txBody>
                    <a:bodyPr/>
                    <a:lstStyle/>
                    <a:p>
                      <a:r>
                        <a:rPr lang="en-IN" sz="2800"/>
                        <a:t>public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Y</a:t>
                      </a:r>
                      <a:endParaRPr lang="en-IN" sz="28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Y</a:t>
                      </a:r>
                      <a:endParaRPr lang="en-IN" sz="28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</a:tr>
              <a:tr h="666044">
                <a:tc>
                  <a:txBody>
                    <a:bodyPr/>
                    <a:lstStyle/>
                    <a:p>
                      <a:r>
                        <a:rPr lang="en-IN" sz="2800"/>
                        <a:t>protected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Y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Y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</a:tr>
              <a:tr h="1165578">
                <a:tc>
                  <a:txBody>
                    <a:bodyPr/>
                    <a:lstStyle/>
                    <a:p>
                      <a:r>
                        <a:rPr lang="en-IN" sz="2800" dirty="0"/>
                        <a:t>no </a:t>
                      </a:r>
                      <a:r>
                        <a:rPr lang="en-IN" sz="2800" dirty="0" smtClean="0"/>
                        <a:t>modifier</a:t>
                      </a:r>
                    </a:p>
                    <a:p>
                      <a:r>
                        <a:rPr lang="en-IN" sz="2800" i="1" smtClean="0">
                          <a:latin typeface="Arial"/>
                        </a:rPr>
                        <a:t>(package-private)</a:t>
                      </a:r>
                      <a:endParaRPr lang="en-IN" sz="2800" i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Y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Y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IN" sz="280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</a:tr>
              <a:tr h="666044">
                <a:tc>
                  <a:txBody>
                    <a:bodyPr/>
                    <a:lstStyle/>
                    <a:p>
                      <a:r>
                        <a:rPr lang="en-IN" sz="2800"/>
                        <a:t>private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Y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</a:t>
                      </a:r>
                      <a:endParaRPr lang="en-IN" sz="28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IN" sz="280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IN" sz="2800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Modifiers/</a:t>
            </a:r>
            <a:r>
              <a:rPr lang="en-IN" dirty="0" err="1" smtClean="0"/>
              <a:t>Specifiers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0" y="1828800"/>
            <a:ext cx="5105400" cy="487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286000"/>
          <a:ext cx="1828800" cy="2204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public Class </a:t>
                      </a:r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public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x;</a:t>
                      </a:r>
                    </a:p>
                    <a:p>
                      <a:r>
                        <a:rPr lang="en-IN" dirty="0" smtClean="0"/>
                        <a:t>protected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y;</a:t>
                      </a:r>
                    </a:p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z;</a:t>
                      </a:r>
                    </a:p>
                    <a:p>
                      <a:r>
                        <a:rPr lang="en-IN" dirty="0" err="1" smtClean="0"/>
                        <a:t>privatae</a:t>
                      </a:r>
                      <a:r>
                        <a:rPr lang="en-IN" dirty="0" smtClean="0"/>
                        <a:t> p;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50292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B:A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 flipH="1" flipV="1">
            <a:off x="1905000" y="47244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124200" y="36576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562600" y="2057400"/>
            <a:ext cx="35814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981200" y="6248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package p1 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51816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package p2 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0" y="24384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D:A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3200" y="37338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package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0" y="1828800"/>
            <a:ext cx="7772400" cy="48768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1828800" cy="2204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public Class 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public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x;</a:t>
                      </a:r>
                    </a:p>
                    <a:p>
                      <a:r>
                        <a:rPr lang="en-IN" dirty="0" smtClean="0"/>
                        <a:t>protected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y;</a:t>
                      </a:r>
                    </a:p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z;</a:t>
                      </a:r>
                    </a:p>
                    <a:p>
                      <a:r>
                        <a:rPr lang="en-IN" dirty="0" err="1" smtClean="0"/>
                        <a:t>privatae</a:t>
                      </a:r>
                      <a:r>
                        <a:rPr lang="en-IN" dirty="0" smtClean="0"/>
                        <a:t> p;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50292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B:A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 flipH="1" flipV="1">
            <a:off x="2590006" y="47244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281940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4373880"/>
          <a:ext cx="18288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 </a:t>
                      </a:r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Different types of Applications</a:t>
            </a:r>
          </a:p>
          <a:p>
            <a:pPr algn="just"/>
            <a:r>
              <a:rPr lang="en-US" dirty="0" smtClean="0"/>
              <a:t>Desktop Applications such as acrobat reader, media player, antivirus etc.</a:t>
            </a:r>
          </a:p>
          <a:p>
            <a:pPr algn="just"/>
            <a:r>
              <a:rPr lang="en-US" dirty="0" smtClean="0"/>
              <a:t>Web Applications such as irctc.co.in  etc.</a:t>
            </a:r>
          </a:p>
          <a:p>
            <a:pPr algn="just"/>
            <a:r>
              <a:rPr lang="en-US" dirty="0" smtClean="0"/>
              <a:t>Enterprise Applications such as banking applications.</a:t>
            </a:r>
          </a:p>
          <a:p>
            <a:pPr algn="just"/>
            <a:r>
              <a:rPr lang="en-US" dirty="0" smtClean="0"/>
              <a:t>Mobile</a:t>
            </a:r>
          </a:p>
          <a:p>
            <a:pPr algn="just"/>
            <a:r>
              <a:rPr lang="en-US" dirty="0" smtClean="0"/>
              <a:t>Embedded System</a:t>
            </a:r>
          </a:p>
          <a:p>
            <a:pPr algn="just"/>
            <a:r>
              <a:rPr lang="en-US" dirty="0" smtClean="0"/>
              <a:t>Smart Card</a:t>
            </a:r>
          </a:p>
          <a:p>
            <a:pPr algn="just"/>
            <a:r>
              <a:rPr lang="en-US" dirty="0" smtClean="0"/>
              <a:t>Robotics</a:t>
            </a:r>
          </a:p>
          <a:p>
            <a:pPr algn="just"/>
            <a:r>
              <a:rPr lang="en-US" dirty="0" smtClean="0"/>
              <a:t>Games etc.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Originally developed by James Gosling of ‘Green Team’ at Sun Microsystems (which is now a subsidiary of Oracle Corporation) and released in 1995.</a:t>
            </a:r>
            <a:endParaRPr lang="en-US" dirty="0"/>
          </a:p>
        </p:txBody>
      </p:sp>
      <p:pic>
        <p:nvPicPr>
          <p:cNvPr id="4" name="Content Placeholder 3" descr="j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448050"/>
            <a:ext cx="2019300" cy="2266950"/>
          </a:xfrm>
          <a:prstGeom prst="rect">
            <a:avLst/>
          </a:prstGeom>
        </p:spPr>
      </p:pic>
      <p:pic>
        <p:nvPicPr>
          <p:cNvPr id="5" name="Picture 4" descr="8790157_or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3200400"/>
            <a:ext cx="6194045" cy="3651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Platform independent, Portable and Architecture neutral</a:t>
            </a:r>
          </a:p>
          <a:p>
            <a:r>
              <a:rPr lang="en-US" dirty="0" smtClean="0"/>
              <a:t>Secured</a:t>
            </a:r>
          </a:p>
          <a:p>
            <a:r>
              <a:rPr lang="en-US" dirty="0" smtClean="0"/>
              <a:t>Robust and High Performance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Distributed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1941235_or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762000"/>
            <a:ext cx="5181600" cy="60317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7050"/>
            <a:ext cx="838778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JVM (Java Virtual Machine) is an abstract machine. It is a specification that provides runtime environment in which java </a:t>
            </a:r>
            <a:r>
              <a:rPr lang="en-US" dirty="0" err="1" smtClean="0"/>
              <a:t>bytecode</a:t>
            </a:r>
            <a:r>
              <a:rPr lang="en-US" dirty="0" smtClean="0"/>
              <a:t> can be executed.</a:t>
            </a:r>
          </a:p>
          <a:p>
            <a:pPr algn="just"/>
            <a:r>
              <a:rPr lang="en-US" dirty="0" smtClean="0"/>
              <a:t>JVMs are available for many hardware and software platforms. </a:t>
            </a:r>
          </a:p>
          <a:p>
            <a:pPr algn="just"/>
            <a:r>
              <a:rPr lang="en-US" dirty="0" smtClean="0"/>
              <a:t>JVM, JRE and JDK are platform dependent because configuration of each OS differs. </a:t>
            </a:r>
          </a:p>
          <a:p>
            <a:pPr algn="just"/>
            <a:r>
              <a:rPr lang="en-US" dirty="0" smtClean="0"/>
              <a:t>But, Java is platform independent.</a:t>
            </a:r>
          </a:p>
          <a:p>
            <a:pPr algn="just"/>
            <a:r>
              <a:rPr lang="en-US" dirty="0" smtClean="0"/>
              <a:t>The JVM performs following main tasks:</a:t>
            </a:r>
          </a:p>
          <a:p>
            <a:pPr algn="just"/>
            <a:r>
              <a:rPr lang="en-US" dirty="0" smtClean="0"/>
              <a:t>Loads code</a:t>
            </a:r>
          </a:p>
          <a:p>
            <a:pPr algn="just"/>
            <a:r>
              <a:rPr lang="en-US" dirty="0" smtClean="0"/>
              <a:t>Verifies code</a:t>
            </a:r>
          </a:p>
          <a:p>
            <a:pPr algn="just"/>
            <a:r>
              <a:rPr lang="en-US" dirty="0" smtClean="0"/>
              <a:t>Executes code</a:t>
            </a:r>
          </a:p>
          <a:p>
            <a:pPr algn="just"/>
            <a:r>
              <a:rPr lang="en-US" dirty="0" smtClean="0"/>
              <a:t>Provides runtime environment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j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5105400" cy="4986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</TotalTime>
  <Words>1246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GUI Programming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expression</vt:lpstr>
      <vt:lpstr>statement</vt:lpstr>
      <vt:lpstr>block</vt:lpstr>
      <vt:lpstr>break</vt:lpstr>
      <vt:lpstr>return</vt:lpstr>
      <vt:lpstr>Arrays</vt:lpstr>
      <vt:lpstr>Arrays</vt:lpstr>
      <vt:lpstr>2D Arrays</vt:lpstr>
      <vt:lpstr>2D Arrays</vt:lpstr>
      <vt:lpstr>enumeration</vt:lpstr>
      <vt:lpstr>final</vt:lpstr>
      <vt:lpstr>Access Modifiers/Specifiers</vt:lpstr>
      <vt:lpstr>Access Modifiers/Specifiers</vt:lpstr>
      <vt:lpstr>Default 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</dc:title>
  <dc:creator>suds</dc:creator>
  <cp:lastModifiedBy>becc</cp:lastModifiedBy>
  <cp:revision>20</cp:revision>
  <dcterms:created xsi:type="dcterms:W3CDTF">2015-02-01T12:09:20Z</dcterms:created>
  <dcterms:modified xsi:type="dcterms:W3CDTF">2015-02-05T03:15:00Z</dcterms:modified>
</cp:coreProperties>
</file>