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5" r:id="rId6"/>
    <p:sldId id="267" r:id="rId7"/>
    <p:sldId id="257" r:id="rId8"/>
    <p:sldId id="258" r:id="rId9"/>
    <p:sldId id="273" r:id="rId10"/>
    <p:sldId id="274" r:id="rId11"/>
    <p:sldId id="275" r:id="rId12"/>
    <p:sldId id="276" r:id="rId13"/>
    <p:sldId id="277" r:id="rId14"/>
    <p:sldId id="259" r:id="rId15"/>
    <p:sldId id="260" r:id="rId16"/>
    <p:sldId id="261" r:id="rId17"/>
    <p:sldId id="269" r:id="rId18"/>
    <p:sldId id="270" r:id="rId19"/>
    <p:sldId id="278" r:id="rId20"/>
    <p:sldId id="272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45591E-E2E4-4169-97E9-BD3144E88B29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C0D22F-0182-4B0F-A383-833B28E1182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program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Register the JDBC driver:</a:t>
            </a:r>
            <a:r>
              <a:rPr lang="en-US" dirty="0" smtClean="0"/>
              <a:t> Initialize a driver so you can open a communication channel with the database.</a:t>
            </a:r>
          </a:p>
          <a:p>
            <a:pPr algn="just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sun.jdbc.odbc.JdbcOdbcDriver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pPr algn="just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DriverManager.registerDriver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sun.jdbc.odbc.JdbcOdbcDriver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just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program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Open a connection:</a:t>
            </a:r>
            <a:r>
              <a:rPr lang="en-US" dirty="0" smtClean="0"/>
              <a:t> Requires using the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 method to create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dirty="0" smtClean="0"/>
              <a:t> object, which represents a physical connection with the database which is facilitated by the driver loaded in the previous step.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Connection con;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jdbc:odbc:mydsn”,”uname”,”password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just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program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Create a Statement object: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 stmt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/>
              <a:t>Define a query: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query=“select *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/>
              <a:t>Execute a query: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(query);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program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500" b="1" dirty="0" smtClean="0"/>
              <a:t>Extract data from </a:t>
            </a:r>
            <a:r>
              <a:rPr lang="en-US" sz="6500" b="1" dirty="0" err="1" smtClean="0"/>
              <a:t>ResultSet</a:t>
            </a:r>
            <a:r>
              <a:rPr lang="en-US" sz="6500" b="1" dirty="0" smtClean="0"/>
              <a:t> object:</a:t>
            </a:r>
            <a:r>
              <a:rPr lang="en-US" sz="6500" dirty="0" smtClean="0"/>
              <a:t> </a:t>
            </a:r>
          </a:p>
          <a:p>
            <a:pPr>
              <a:buNone/>
            </a:pP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 n=</a:t>
            </a: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	String name=</a:t>
            </a: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(n+” : “+name);</a:t>
            </a:r>
          </a:p>
          <a:p>
            <a:pPr>
              <a:buNone/>
            </a:pP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rs.close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6500" b="1" dirty="0" err="1" smtClean="0">
                <a:latin typeface="Courier New" pitchFamily="49" charset="0"/>
                <a:cs typeface="Courier New" pitchFamily="49" charset="0"/>
              </a:rPr>
              <a:t>conn.close</a:t>
            </a:r>
            <a:r>
              <a:rPr lang="en-US" sz="65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2.bp.blogspot.com/-nvGkcCjx-tA/U-mmHyr2B5I/AAAAAAAACgg/rUIumINbfRU/s1600/Type+2+JDBC+Driver+-++Native-API+dri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58" y="0"/>
            <a:ext cx="894516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3.bp.blogspot.com/-p2YaUQ1aJE0/U-165-mb6uI/AAAAAAAAChI/o-uRxxWgOxE/s1600/Middleware%2BDri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77" y="0"/>
            <a:ext cx="9090223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://2.bp.blogspot.com/-DR3IpEOF6Do/U-1_shLKgkI/AAAAAAAAChk/uyn5p155zWg/s1600/Thin%2BDri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1756" y="0"/>
            <a:ext cx="922575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11138" indent="-211138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7030A0"/>
                </a:solidFill>
                <a:latin typeface="Helvetica" pitchFamily="2" charset="0"/>
              </a:rPr>
              <a:t>DriverManager</a:t>
            </a:r>
            <a:endParaRPr lang="en-GB" dirty="0" smtClean="0">
              <a:solidFill>
                <a:srgbClr val="7030A0"/>
              </a:solidFill>
              <a:latin typeface="Helvetica" pitchFamily="2" charset="0"/>
            </a:endParaRP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Manages JDBC Drivers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Used to Obtain a connection to a Database</a:t>
            </a:r>
          </a:p>
          <a:p>
            <a:pPr marL="431800" lvl="1" indent="-215900">
              <a:spcBef>
                <a:spcPts val="275"/>
              </a:spcBef>
              <a:buSzPct val="11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 smtClean="0">
              <a:latin typeface="Helvetica" pitchFamily="2" charset="0"/>
            </a:endParaRPr>
          </a:p>
          <a:p>
            <a:pPr marL="211138" indent="-211138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Helvetica" pitchFamily="2" charset="0"/>
              </a:rPr>
              <a:t>Driver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All JDBC Drivers must implement the Driver interface.  Used to obtain a connection to a specific database type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>
              <a:latin typeface="Helvetica" pitchFamily="2" charset="0"/>
            </a:endParaRPr>
          </a:p>
          <a:p>
            <a:pPr marL="211138" indent="-211138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Helvetica" pitchFamily="2" charset="0"/>
              </a:rPr>
              <a:t>Connection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Represents a connection to a specific database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Used for creating statements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Used for managing database transactions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Used for accessing stored procedures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Used for creating callable statements</a:t>
            </a:r>
          </a:p>
          <a:p>
            <a:pPr marL="211138" indent="-211138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>
              <a:latin typeface="Helvetica" pitchFamily="2" charset="0"/>
            </a:endParaRPr>
          </a:p>
          <a:p>
            <a:pPr marL="66040" indent="-215900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200" dirty="0" smtClean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Classes and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1138" indent="-211138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latin typeface="Helvetica" pitchFamily="2" charset="0"/>
              </a:rPr>
              <a:t>Statement</a:t>
            </a:r>
          </a:p>
          <a:p>
            <a:pPr marL="431800" lvl="1" indent="-215900">
              <a:spcBef>
                <a:spcPts val="275"/>
              </a:spcBef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Used for executing SQL statements against the database</a:t>
            </a:r>
          </a:p>
          <a:p>
            <a:pPr marL="431800" lvl="1" indent="-215900">
              <a:spcBef>
                <a:spcPts val="275"/>
              </a:spcBef>
              <a:buSzPct val="11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latin typeface="Helvetica" pitchFamily="2" charset="0"/>
            </a:endParaRPr>
          </a:p>
          <a:p>
            <a:pPr marL="211138" indent="-211138">
              <a:spcBef>
                <a:spcPts val="275"/>
              </a:spcBef>
              <a:buClr>
                <a:schemeClr val="tx2"/>
              </a:buClr>
              <a:buSzPct val="59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latin typeface="Helvetica" pitchFamily="2" charset="0"/>
              </a:rPr>
              <a:t>ResultSet</a:t>
            </a:r>
            <a:endParaRPr lang="en-GB" dirty="0" smtClean="0">
              <a:latin typeface="Helvetica" pitchFamily="2" charset="0"/>
            </a:endParaRPr>
          </a:p>
          <a:p>
            <a:pPr marL="431800" lvl="1" indent="-215900">
              <a:spcBef>
                <a:spcPts val="275"/>
              </a:spcBef>
              <a:buClr>
                <a:schemeClr val="tx2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Represents the result of an SQL statement</a:t>
            </a:r>
          </a:p>
          <a:p>
            <a:pPr marL="431800" lvl="1" indent="-215900">
              <a:spcBef>
                <a:spcPts val="275"/>
              </a:spcBef>
              <a:buClr>
                <a:schemeClr val="tx2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Provides methods for navigating through the resulting data</a:t>
            </a:r>
          </a:p>
          <a:p>
            <a:pPr marL="431800" lvl="1" indent="-215900">
              <a:spcBef>
                <a:spcPts val="275"/>
              </a:spcBef>
              <a:buClr>
                <a:schemeClr val="tx2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latin typeface="Helvetica" pitchFamily="2" charset="0"/>
            </a:endParaRPr>
          </a:p>
          <a:p>
            <a:pPr marL="211138" indent="-211138">
              <a:spcBef>
                <a:spcPts val="275"/>
              </a:spcBef>
              <a:buClr>
                <a:schemeClr val="tx2"/>
              </a:buClr>
              <a:buSzPct val="59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latin typeface="Helvetica" pitchFamily="2" charset="0"/>
              </a:rPr>
              <a:t>DatabaseMetaData</a:t>
            </a:r>
            <a:endParaRPr lang="en-GB" dirty="0" smtClean="0">
              <a:latin typeface="Helvetica" pitchFamily="2" charset="0"/>
            </a:endParaRPr>
          </a:p>
          <a:p>
            <a:pPr marL="431800" lvl="1" indent="-215900">
              <a:spcBef>
                <a:spcPts val="275"/>
              </a:spcBef>
              <a:buClr>
                <a:schemeClr val="tx2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latin typeface="Helvetica" pitchFamily="2" charset="0"/>
              </a:rPr>
              <a:t>Provides access to a database's system catalogue</a:t>
            </a:r>
          </a:p>
          <a:p>
            <a:pPr marL="211138" indent="-211138">
              <a:spcBef>
                <a:spcPts val="275"/>
              </a:spcBef>
              <a:buClr>
                <a:schemeClr val="tx2"/>
              </a:buClr>
              <a:buSzPct val="343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 smtClean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1138" indent="-211138" algn="just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latin typeface="Helvetica" pitchFamily="2" charset="0"/>
              </a:rPr>
              <a:t>Data about data is known as meta data.</a:t>
            </a:r>
          </a:p>
          <a:p>
            <a:pPr marL="211138" indent="-211138" algn="just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latin typeface="Helvetica" pitchFamily="2" charset="0"/>
              </a:rPr>
              <a:t>Data is normally the rows stored in a table.</a:t>
            </a:r>
          </a:p>
          <a:p>
            <a:pPr marL="211138" indent="-211138" algn="just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latin typeface="Helvetica" pitchFamily="2" charset="0"/>
              </a:rPr>
              <a:t>Meta data is the information about the database, tables in the database, column names and their types in the table.</a:t>
            </a:r>
            <a:endParaRPr lang="en-IN" dirty="0" smtClean="0">
              <a:latin typeface="Helvetica" pitchFamily="2" charset="0"/>
            </a:endParaRPr>
          </a:p>
          <a:p>
            <a:pPr marL="211138" indent="-211138" algn="just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java.sql.DatabaseMetaData</a:t>
            </a:r>
            <a:r>
              <a:rPr lang="en-IN" dirty="0" smtClean="0">
                <a:latin typeface="Helvetica" pitchFamily="2" charset="0"/>
              </a:rPr>
              <a:t> facilitates the </a:t>
            </a:r>
            <a:r>
              <a:rPr lang="en-IN" dirty="0">
                <a:latin typeface="Helvetica" pitchFamily="2" charset="0"/>
              </a:rPr>
              <a:t>meta data about the database you have connected to. </a:t>
            </a:r>
            <a:endParaRPr lang="en-IN" dirty="0" smtClean="0">
              <a:latin typeface="Helvetica" pitchFamily="2" charset="0"/>
            </a:endParaRPr>
          </a:p>
          <a:p>
            <a:pPr marL="211138" indent="-211138" algn="just">
              <a:spcBef>
                <a:spcPts val="275"/>
              </a:spcBef>
              <a:buClr>
                <a:schemeClr val="accent1"/>
              </a:buClr>
              <a:buSzPct val="11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dirty="0" smtClean="0">
                <a:latin typeface="Helvetica" pitchFamily="2" charset="0"/>
              </a:rPr>
              <a:t>For </a:t>
            </a:r>
            <a:r>
              <a:rPr lang="en-IN" dirty="0">
                <a:latin typeface="Helvetica" pitchFamily="2" charset="0"/>
              </a:rPr>
              <a:t>instance, you can see what tables are defined in the database, and what columns each table has</a:t>
            </a:r>
            <a:endParaRPr lang="en-GB" sz="1000" dirty="0" smtClean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Database Connectivity(JDBC)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Java Database Connectivity(JDBC)</a:t>
            </a:r>
            <a:r>
              <a:rPr lang="en-US" dirty="0" smtClean="0"/>
              <a:t> is an </a:t>
            </a:r>
            <a:r>
              <a:rPr lang="en-US" b="1" dirty="0" smtClean="0">
                <a:solidFill>
                  <a:srgbClr val="FF0000"/>
                </a:solidFill>
              </a:rPr>
              <a:t>Application Programming Interface(API)</a:t>
            </a:r>
            <a:r>
              <a:rPr lang="en-US" dirty="0" smtClean="0"/>
              <a:t> used to connect  Java  applications  with  Databases. It consists of several classes </a:t>
            </a:r>
            <a:r>
              <a:rPr lang="en-US" smtClean="0"/>
              <a:t>and interfaces.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JDBC is used to interact with various types of Databases such as Oracle, MS Access, My SQL and SQL Server.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allows java program to execute SQL statements and retrieve results from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dbMetaData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con.getMetaData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just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DatabaseMetaData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 several methods to get meta data about the database to which the connection is made.</a:t>
            </a:r>
          </a:p>
          <a:p>
            <a:pPr algn="just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Database Product Name and </a:t>
            </a:r>
            <a:r>
              <a:rPr lang="en-IN" dirty="0" smtClean="0"/>
              <a:t>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majorVersion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dbMetaData.getDatabaseMajorVersion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minorVersion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dbMetaData.getDatabaseMinorVersion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dbMetaData.getDatabaseProductName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productVersion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dbMetaData.getDatabaseProductVersion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204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Listing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type={“TABLE”);</a:t>
            </a:r>
            <a:endParaRPr lang="en-I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dbMetaData.getTables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null,null,null,type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result.next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result.getString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System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954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Database Connectivity(JDBC)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ko-KR" dirty="0" smtClean="0"/>
          </a:p>
          <a:p>
            <a:pPr algn="just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2110770"/>
            <a:ext cx="6324600" cy="3909030"/>
            <a:chOff x="1600200" y="1981200"/>
            <a:chExt cx="6324600" cy="390903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505200" y="1981200"/>
              <a:ext cx="18288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Java Application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00200" y="2819400"/>
              <a:ext cx="59436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JDBC API</a:t>
              </a:r>
            </a:p>
            <a:p>
              <a:pPr algn="ctr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600200" y="3886200"/>
              <a:ext cx="60198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Data Base Drivers</a:t>
              </a:r>
            </a:p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6002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Access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67000" y="5105400"/>
              <a:ext cx="838200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SQL </a:t>
              </a:r>
              <a:r>
                <a:rPr lang="en-US" dirty="0"/>
                <a:t>Server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7338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DB2</a:t>
              </a:r>
            </a:p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9906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Oracle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791200" y="5105400"/>
              <a:ext cx="990600" cy="7848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MySQL</a:t>
              </a:r>
              <a:endParaRPr lang="en-US" dirty="0" smtClean="0"/>
            </a:p>
            <a:p>
              <a:pPr>
                <a:spcBef>
                  <a:spcPct val="50000"/>
                </a:spcBef>
              </a:pP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990600" cy="7848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Sybase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343400" y="23622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43400" y="3429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057400" y="44958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480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1148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1816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62484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3152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Database Connectivity(JDBC)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The JDBC classes and interfaces are in the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US" altLang="ko-KR" dirty="0" smtClean="0"/>
              <a:t> package.</a:t>
            </a:r>
          </a:p>
          <a:p>
            <a:pPr algn="just"/>
            <a:r>
              <a:rPr lang="en-US" dirty="0" smtClean="0"/>
              <a:t>To connect with individual databases, </a:t>
            </a:r>
            <a:r>
              <a:rPr lang="en-US" dirty="0" smtClean="0">
                <a:solidFill>
                  <a:srgbClr val="FF0000"/>
                </a:solidFill>
              </a:rPr>
              <a:t>JDBC</a:t>
            </a:r>
            <a:r>
              <a:rPr lang="en-US" dirty="0" smtClean="0"/>
              <a:t> (the Java Database Connectivity API) requires drivers for each database. </a:t>
            </a:r>
          </a:p>
          <a:p>
            <a:pPr algn="just"/>
            <a:r>
              <a:rPr lang="en-US" dirty="0" smtClean="0"/>
              <a:t>The JDBC driver facilitates connection to the database and implements the protocol for transferring the query and result between client(java program) and the database.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6467" y="2787650"/>
            <a:ext cx="7925532" cy="2241550"/>
            <a:chOff x="456467" y="2787650"/>
            <a:chExt cx="7925532" cy="2241550"/>
          </a:xfrm>
        </p:grpSpPr>
        <p:grpSp>
          <p:nvGrpSpPr>
            <p:cNvPr id="4" name="Group 3"/>
            <p:cNvGrpSpPr/>
            <p:nvPr/>
          </p:nvGrpSpPr>
          <p:grpSpPr>
            <a:xfrm>
              <a:off x="456467" y="2787650"/>
              <a:ext cx="7925532" cy="2241550"/>
              <a:chOff x="1312863" y="2787650"/>
              <a:chExt cx="6967537" cy="1231900"/>
            </a:xfrm>
          </p:grpSpPr>
          <p:sp>
            <p:nvSpPr>
              <p:cNvPr id="5" name="Line 3"/>
              <p:cNvSpPr>
                <a:spLocks noChangeShapeType="1"/>
              </p:cNvSpPr>
              <p:nvPr/>
            </p:nvSpPr>
            <p:spPr bwMode="auto">
              <a:xfrm>
                <a:off x="1981200" y="3475038"/>
                <a:ext cx="191135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t-EE">
                  <a:ea typeface="굴림" pitchFamily="34" charset="-127"/>
                </a:endParaRPr>
              </a:p>
            </p:txBody>
          </p:sp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>
                <a:off x="5087938" y="3475038"/>
                <a:ext cx="1703387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t-EE">
                  <a:ea typeface="굴림" pitchFamily="34" charset="-127"/>
                </a:endParaRPr>
              </a:p>
            </p:txBody>
          </p:sp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949700" y="3113088"/>
                <a:ext cx="1244600" cy="6905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defTabSz="822325">
                  <a:spcBef>
                    <a:spcPct val="50000"/>
                  </a:spcBef>
                </a:pPr>
                <a:r>
                  <a:rPr lang="en-US" altLang="ko-KR" sz="1800" b="1" dirty="0">
                    <a:solidFill>
                      <a:srgbClr val="C00000"/>
                    </a:solidFill>
                  </a:rPr>
                  <a:t>Driver</a:t>
                </a:r>
              </a:p>
            </p:txBody>
          </p:sp>
          <p:grpSp>
            <p:nvGrpSpPr>
              <p:cNvPr id="13" name="Group 7"/>
              <p:cNvGrpSpPr>
                <a:grpSpLocks/>
              </p:cNvGrpSpPr>
              <p:nvPr/>
            </p:nvGrpSpPr>
            <p:grpSpPr bwMode="auto">
              <a:xfrm>
                <a:off x="1312863" y="2932113"/>
                <a:ext cx="941388" cy="1087437"/>
                <a:chOff x="827" y="1847"/>
                <a:chExt cx="593" cy="685"/>
              </a:xfrm>
            </p:grpSpPr>
            <p:sp>
              <p:nvSpPr>
                <p:cNvPr id="21" name="Freeform 8"/>
                <p:cNvSpPr>
                  <a:spLocks/>
                </p:cNvSpPr>
                <p:nvPr/>
              </p:nvSpPr>
              <p:spPr bwMode="auto">
                <a:xfrm>
                  <a:off x="827" y="1847"/>
                  <a:ext cx="593" cy="685"/>
                </a:xfrm>
                <a:custGeom>
                  <a:avLst/>
                  <a:gdLst>
                    <a:gd name="T0" fmla="*/ 465 w 466"/>
                    <a:gd name="T1" fmla="*/ 586 h 685"/>
                    <a:gd name="T2" fmla="*/ 465 w 466"/>
                    <a:gd name="T3" fmla="*/ 0 h 685"/>
                    <a:gd name="T4" fmla="*/ 0 w 466"/>
                    <a:gd name="T5" fmla="*/ 97 h 685"/>
                    <a:gd name="T6" fmla="*/ 0 w 466"/>
                    <a:gd name="T7" fmla="*/ 684 h 685"/>
                    <a:gd name="T8" fmla="*/ 465 w 466"/>
                    <a:gd name="T9" fmla="*/ 586 h 6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6"/>
                    <a:gd name="T16" fmla="*/ 0 h 685"/>
                    <a:gd name="T17" fmla="*/ 466 w 466"/>
                    <a:gd name="T18" fmla="*/ 685 h 6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6" h="685">
                      <a:moveTo>
                        <a:pt x="465" y="586"/>
                      </a:moveTo>
                      <a:lnTo>
                        <a:pt x="465" y="0"/>
                      </a:lnTo>
                      <a:lnTo>
                        <a:pt x="0" y="97"/>
                      </a:lnTo>
                      <a:lnTo>
                        <a:pt x="0" y="684"/>
                      </a:lnTo>
                      <a:lnTo>
                        <a:pt x="465" y="586"/>
                      </a:lnTo>
                    </a:path>
                  </a:pathLst>
                </a:custGeom>
                <a:solidFill>
                  <a:srgbClr val="B2B2B2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9"/>
                <p:cNvSpPr>
                  <a:spLocks/>
                </p:cNvSpPr>
                <p:nvPr/>
              </p:nvSpPr>
              <p:spPr bwMode="auto">
                <a:xfrm>
                  <a:off x="980" y="1875"/>
                  <a:ext cx="411" cy="631"/>
                </a:xfrm>
                <a:custGeom>
                  <a:avLst/>
                  <a:gdLst>
                    <a:gd name="T0" fmla="*/ 410 w 411"/>
                    <a:gd name="T1" fmla="*/ 546 h 631"/>
                    <a:gd name="T2" fmla="*/ 410 w 411"/>
                    <a:gd name="T3" fmla="*/ 0 h 631"/>
                    <a:gd name="T4" fmla="*/ 0 w 411"/>
                    <a:gd name="T5" fmla="*/ 83 h 631"/>
                    <a:gd name="T6" fmla="*/ 0 w 411"/>
                    <a:gd name="T7" fmla="*/ 630 h 631"/>
                    <a:gd name="T8" fmla="*/ 410 w 411"/>
                    <a:gd name="T9" fmla="*/ 546 h 6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1"/>
                    <a:gd name="T16" fmla="*/ 0 h 631"/>
                    <a:gd name="T17" fmla="*/ 411 w 411"/>
                    <a:gd name="T18" fmla="*/ 631 h 6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1" h="631">
                      <a:moveTo>
                        <a:pt x="410" y="546"/>
                      </a:moveTo>
                      <a:lnTo>
                        <a:pt x="410" y="0"/>
                      </a:lnTo>
                      <a:lnTo>
                        <a:pt x="0" y="83"/>
                      </a:lnTo>
                      <a:lnTo>
                        <a:pt x="0" y="630"/>
                      </a:lnTo>
                      <a:lnTo>
                        <a:pt x="410" y="546"/>
                      </a:lnTo>
                    </a:path>
                  </a:pathLst>
                </a:custGeom>
                <a:ln w="9525" cap="rnd">
                  <a:noFill/>
                  <a:round/>
                  <a:headEnd/>
                  <a:tailEnd/>
                </a:ln>
              </p:spPr>
              <p:style>
                <a:lnRef idx="0">
                  <a:scrgbClr r="0" g="0" b="0"/>
                </a:lnRef>
                <a:fillRef idx="1001">
                  <a:schemeClr val="lt1"/>
                </a:fillRef>
                <a:effectRef idx="0">
                  <a:scrgbClr r="0" g="0" b="0"/>
                </a:effectRef>
                <a:fontRef idx="maj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" name="Picture 17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865938" y="2944813"/>
                <a:ext cx="1343025" cy="1062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2324100" y="3062288"/>
                <a:ext cx="1574800" cy="203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defTabSz="822325"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7030A0"/>
                    </a:solidFill>
                    <a:ea typeface="굴림" pitchFamily="34" charset="-127"/>
                  </a:rPr>
                  <a:t>JDBC calls</a:t>
                </a:r>
                <a:endParaRPr lang="en-US" altLang="ko-KR" sz="1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34" charset="-127"/>
                </a:endParaRPr>
              </a:p>
            </p:txBody>
          </p:sp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5065713" y="2787650"/>
                <a:ext cx="1646237" cy="355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defTabSz="822325"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7030A0"/>
                    </a:solidFill>
                    <a:ea typeface="굴림" pitchFamily="34" charset="-127"/>
                  </a:rPr>
                  <a:t>Database commands</a:t>
                </a:r>
                <a:endParaRPr lang="en-US" altLang="ko-KR" sz="1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34" charset="-127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6878638" y="3435350"/>
                <a:ext cx="1401762" cy="203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defTabSz="822325">
                  <a:spcBef>
                    <a:spcPct val="50000"/>
                  </a:spcBef>
                </a:pPr>
                <a:r>
                  <a:rPr lang="en-US" altLang="ko-KR" sz="1800" b="1" dirty="0">
                    <a:solidFill>
                      <a:srgbClr val="C00000"/>
                    </a:solidFill>
                  </a:rPr>
                  <a:t>Database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09600" y="3581400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</a:t>
              </a:r>
            </a:p>
            <a:p>
              <a:r>
                <a:rPr lang="en-US" dirty="0" smtClean="0"/>
                <a:t>Program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drivers fit into one of four categories.</a:t>
            </a:r>
          </a:p>
          <a:p>
            <a:r>
              <a:rPr lang="en-US" dirty="0" smtClean="0"/>
              <a:t>JDBC-ODBC bridge Driver</a:t>
            </a:r>
          </a:p>
          <a:p>
            <a:r>
              <a:rPr lang="en-US" dirty="0" smtClean="0"/>
              <a:t>Native-API Driver</a:t>
            </a:r>
          </a:p>
          <a:p>
            <a:r>
              <a:rPr lang="en-US" dirty="0" smtClean="0"/>
              <a:t>Network-Protocol Driver(Pure java  </a:t>
            </a:r>
            <a:r>
              <a:rPr lang="en-US" dirty="0" err="1" smtClean="0"/>
              <a:t>MiddleWare</a:t>
            </a:r>
            <a:r>
              <a:rPr lang="en-US" dirty="0" smtClean="0"/>
              <a:t> Driver)</a:t>
            </a:r>
          </a:p>
          <a:p>
            <a:r>
              <a:rPr lang="en-US" dirty="0" smtClean="0"/>
              <a:t>Database-Protocol Driver(Pure Java Driver using TCP/IP)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924050"/>
            <a:ext cx="88677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2.bp.blogspot.com/-P9PAnhhWY2Y/U-ZD9CaXuNI/AAAAAAAACf0/uOTMjKsxa08/s1600/Type+1+JDBC+Driver+-+JDBC-ODBC+Bridge+Driver+(Bridge+Driver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9" y="0"/>
            <a:ext cx="908084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program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Import the packages:</a:t>
            </a:r>
            <a:r>
              <a:rPr lang="en-US" dirty="0" smtClean="0"/>
              <a:t> Import the packages containing the JDBC classes needed for database programming. </a:t>
            </a:r>
          </a:p>
          <a:p>
            <a:pPr algn="just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import java.sql.* ;</a:t>
            </a:r>
          </a:p>
          <a:p>
            <a:pPr algn="just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1716</TotalTime>
  <Words>373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Gulim</vt:lpstr>
      <vt:lpstr>Arial</vt:lpstr>
      <vt:lpstr>Calibri</vt:lpstr>
      <vt:lpstr>Constantia</vt:lpstr>
      <vt:lpstr>Courier New</vt:lpstr>
      <vt:lpstr>Helvetica</vt:lpstr>
      <vt:lpstr>HY신명조</vt:lpstr>
      <vt:lpstr>Wingdings 2</vt:lpstr>
      <vt:lpstr>Flow</vt:lpstr>
      <vt:lpstr>JDBC</vt:lpstr>
      <vt:lpstr>Java Database Connectivity(JDBC)</vt:lpstr>
      <vt:lpstr>Java Database Connectivity(JDBC)</vt:lpstr>
      <vt:lpstr>Java Database Connectivity(JDBC)</vt:lpstr>
      <vt:lpstr>JDBC Driver</vt:lpstr>
      <vt:lpstr>JDBC Driver</vt:lpstr>
      <vt:lpstr>JDBC-ODBC bridge driver</vt:lpstr>
      <vt:lpstr>PowerPoint Presentation</vt:lpstr>
      <vt:lpstr>JDBC program steps</vt:lpstr>
      <vt:lpstr>JDBC program steps</vt:lpstr>
      <vt:lpstr>JDBC program steps</vt:lpstr>
      <vt:lpstr>JDBC program steps</vt:lpstr>
      <vt:lpstr>JDBC program steps</vt:lpstr>
      <vt:lpstr>PowerPoint Presentation</vt:lpstr>
      <vt:lpstr>PowerPoint Presentation</vt:lpstr>
      <vt:lpstr>PowerPoint Presentation</vt:lpstr>
      <vt:lpstr>JDBC Classes and interfaces</vt:lpstr>
      <vt:lpstr>JDBC Classes and interfaces</vt:lpstr>
      <vt:lpstr>Meta data</vt:lpstr>
      <vt:lpstr>Meta data</vt:lpstr>
      <vt:lpstr>Database Product Name and Version</vt:lpstr>
      <vt:lpstr>Listing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suds</dc:creator>
  <cp:lastModifiedBy>bec</cp:lastModifiedBy>
  <cp:revision>11</cp:revision>
  <dcterms:created xsi:type="dcterms:W3CDTF">2015-06-02T11:13:27Z</dcterms:created>
  <dcterms:modified xsi:type="dcterms:W3CDTF">2015-06-06T06:50:33Z</dcterms:modified>
</cp:coreProperties>
</file>