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8" r:id="rId5"/>
    <p:sldId id="273" r:id="rId6"/>
    <p:sldId id="272" r:id="rId7"/>
    <p:sldId id="274" r:id="rId8"/>
    <p:sldId id="269" r:id="rId9"/>
    <p:sldId id="275" r:id="rId10"/>
    <p:sldId id="270" r:id="rId11"/>
    <p:sldId id="271" r:id="rId12"/>
    <p:sldId id="257" r:id="rId13"/>
    <p:sldId id="262" r:id="rId14"/>
    <p:sldId id="258" r:id="rId15"/>
    <p:sldId id="259" r:id="rId16"/>
    <p:sldId id="264" r:id="rId17"/>
    <p:sldId id="265" r:id="rId18"/>
    <p:sldId id="267" r:id="rId19"/>
    <p:sldId id="286" r:id="rId20"/>
    <p:sldId id="287" r:id="rId21"/>
    <p:sldId id="288" r:id="rId22"/>
    <p:sldId id="289" r:id="rId23"/>
    <p:sldId id="290" r:id="rId24"/>
    <p:sldId id="291" r:id="rId25"/>
    <p:sldId id="276" r:id="rId26"/>
    <p:sldId id="279" r:id="rId27"/>
    <p:sldId id="280" r:id="rId28"/>
    <p:sldId id="277" r:id="rId29"/>
    <p:sldId id="281" r:id="rId30"/>
    <p:sldId id="282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6E07-BA01-4B70-9BF2-561376E75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4C8C-BECB-46B1-B1C1-EFFA4EA84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6E07-BA01-4B70-9BF2-561376E75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4C8C-BECB-46B1-B1C1-EFFA4EA84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6E07-BA01-4B70-9BF2-561376E75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4C8C-BECB-46B1-B1C1-EFFA4EA84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 smtClean="0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3" panose="05040102010807070707" pitchFamily="18" charset="2"/>
              <a:buNone/>
              <a:defRPr/>
            </a:lvl1pPr>
          </a:lstStyle>
          <a:p>
            <a:pPr lvl="0"/>
            <a:r>
              <a:rPr lang="en-GB" altLang="en-US" noProof="0" smtClean="0"/>
              <a:t>Fare clic per modificare lo stile del sottotitolo dello schema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>
                <a:solidFill>
                  <a:srgbClr val="E1E1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7F64B7-1AFE-4853-95A4-B5377EDCCC27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9538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386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67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0105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3030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48874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3209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914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6E07-BA01-4B70-9BF2-561376E75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4C8C-BECB-46B1-B1C1-EFFA4EA84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45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4373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0849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 smtClean="0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3" panose="05040102010807070707" pitchFamily="18" charset="2"/>
              <a:buNone/>
              <a:defRPr/>
            </a:lvl1pPr>
          </a:lstStyle>
          <a:p>
            <a:pPr lvl="0"/>
            <a:r>
              <a:rPr lang="en-GB" altLang="en-US" noProof="0" smtClean="0"/>
              <a:t>Fare clic per modificare lo stile del sottotitolo dello schema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>
                <a:solidFill>
                  <a:srgbClr val="E1E1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7F64B7-1AFE-4853-95A4-B5377EDCCC27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94597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4442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438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4774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83892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3200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32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6E07-BA01-4B70-9BF2-561376E75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4C8C-BECB-46B1-B1C1-EFFA4EA84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52561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105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5494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Davide Rossi 2002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127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6E07-BA01-4B70-9BF2-561376E75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4C8C-BECB-46B1-B1C1-EFFA4EA84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6E07-BA01-4B70-9BF2-561376E75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4C8C-BECB-46B1-B1C1-EFFA4EA84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6E07-BA01-4B70-9BF2-561376E75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4C8C-BECB-46B1-B1C1-EFFA4EA84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6E07-BA01-4B70-9BF2-561376E75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4C8C-BECB-46B1-B1C1-EFFA4EA84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6E07-BA01-4B70-9BF2-561376E75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4C8C-BECB-46B1-B1C1-EFFA4EA84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6E07-BA01-4B70-9BF2-561376E75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4C8C-BECB-46B1-B1C1-EFFA4EA84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16E07-BA01-4B70-9BF2-561376E751D2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34C8C-BECB-46B1-B1C1-EFFA4EA847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Fare clic per modificare lo stile del titolo dello schema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Fare clic per modificare gli stili del testo dello schema</a:t>
            </a:r>
          </a:p>
          <a:p>
            <a:pPr lvl="1"/>
            <a:r>
              <a:rPr lang="en-GB" altLang="en-US" smtClean="0"/>
              <a:t>Secondo livello</a:t>
            </a:r>
          </a:p>
          <a:p>
            <a:pPr lvl="2"/>
            <a:r>
              <a:rPr lang="en-GB" altLang="en-US" smtClean="0"/>
              <a:t>Terzo livello</a:t>
            </a:r>
          </a:p>
          <a:p>
            <a:pPr lvl="3"/>
            <a:r>
              <a:rPr lang="en-GB" altLang="en-US" smtClean="0"/>
              <a:t>Quarto livello</a:t>
            </a:r>
          </a:p>
          <a:p>
            <a:pPr lvl="4"/>
            <a:r>
              <a:rPr lang="en-GB" altLang="en-US" smtClean="0"/>
              <a:t>Quinto livello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533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u="none">
                <a:solidFill>
                  <a:srgbClr val="E1E1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altLang="en-US" smtClean="0"/>
              <a:t>Davide Rossi 2002</a:t>
            </a:r>
            <a:endParaRPr lang="en-GB" altLang="en-US" smtClean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772400" y="6477000"/>
            <a:ext cx="701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fld id="{0D847AB8-D630-4555-8258-4B124440B01F}" type="slidenum">
              <a:rPr lang="en-US" altLang="en-US" sz="1400" smtClean="0">
                <a:solidFill>
                  <a:srgbClr val="FFFFFF"/>
                </a:solidFill>
              </a:rPr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6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bldLvl="3" autoUpdateAnimBg="0">
        <p:tmplLst>
          <p:tmpl lvl="1">
            <p:tnLst>
              <p:par>
                <p:cTn presetID="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 3" panose="05040102010807070707" pitchFamily="18" charset="2"/>
        <a:buChar char=""/>
        <a:defRPr sz="3200" kern="1200">
          <a:solidFill>
            <a:srgbClr val="E1E1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rgbClr val="E1E1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 kern="1200">
          <a:solidFill>
            <a:srgbClr val="E1E1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 kern="1200">
          <a:solidFill>
            <a:srgbClr val="E1E1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 kern="1200">
          <a:solidFill>
            <a:srgbClr val="E1E1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Fare clic per modificare lo stile del titolo dello schema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Fare clic per modificare gli stili del testo dello schema</a:t>
            </a:r>
          </a:p>
          <a:p>
            <a:pPr lvl="1"/>
            <a:r>
              <a:rPr lang="en-GB" altLang="en-US" smtClean="0"/>
              <a:t>Secondo livello</a:t>
            </a:r>
          </a:p>
          <a:p>
            <a:pPr lvl="2"/>
            <a:r>
              <a:rPr lang="en-GB" altLang="en-US" smtClean="0"/>
              <a:t>Terzo livello</a:t>
            </a:r>
          </a:p>
          <a:p>
            <a:pPr lvl="3"/>
            <a:r>
              <a:rPr lang="en-GB" altLang="en-US" smtClean="0"/>
              <a:t>Quarto livello</a:t>
            </a:r>
          </a:p>
          <a:p>
            <a:pPr lvl="4"/>
            <a:r>
              <a:rPr lang="en-GB" altLang="en-US" smtClean="0"/>
              <a:t>Quinto livello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533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u="none">
                <a:solidFill>
                  <a:srgbClr val="E1E1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altLang="en-US" smtClean="0"/>
              <a:t>Davide Rossi 2002</a:t>
            </a:r>
            <a:endParaRPr lang="en-GB" altLang="en-US" smtClean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772400" y="6477000"/>
            <a:ext cx="701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fld id="{0D847AB8-D630-4555-8258-4B124440B01F}" type="slidenum">
              <a:rPr lang="en-US" altLang="en-US" sz="1400" smtClean="0">
                <a:solidFill>
                  <a:srgbClr val="FFFFFF"/>
                </a:solidFill>
              </a:rPr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bldLvl="3" autoUpdateAnimBg="0">
        <p:tmplLst>
          <p:tmpl lvl="1">
            <p:tnLst>
              <p:par>
                <p:cTn presetID="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 3" panose="05040102010807070707" pitchFamily="18" charset="2"/>
        <a:buChar char=""/>
        <a:defRPr sz="3200" kern="1200">
          <a:solidFill>
            <a:srgbClr val="E1E1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rgbClr val="E1E1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 kern="1200">
          <a:solidFill>
            <a:srgbClr val="E1E1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 kern="1200">
          <a:solidFill>
            <a:srgbClr val="E1E1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 kern="1200">
          <a:solidFill>
            <a:srgbClr val="E1E1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TCP Sockets , Datagram Sockets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erver"/>
          <p:cNvSpPr>
            <a:spLocks noEditPoints="1" noChangeArrowheads="1"/>
          </p:cNvSpPr>
          <p:nvPr/>
        </p:nvSpPr>
        <p:spPr bwMode="auto">
          <a:xfrm>
            <a:off x="7162800" y="304800"/>
            <a:ext cx="1733550" cy="3733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>
            <a:off x="6096000" y="609600"/>
            <a:ext cx="1066800" cy="457200"/>
          </a:xfrm>
          <a:prstGeom prst="flowChartMagneticDrum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0800" y="4953000"/>
            <a:ext cx="655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PORT = 7777;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(PORT);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4114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www.server.net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erver"/>
          <p:cNvSpPr>
            <a:spLocks noEditPoints="1" noChangeArrowheads="1"/>
          </p:cNvSpPr>
          <p:nvPr/>
        </p:nvSpPr>
        <p:spPr bwMode="auto">
          <a:xfrm>
            <a:off x="7162800" y="304800"/>
            <a:ext cx="1733550" cy="3733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laptop"/>
          <p:cNvSpPr>
            <a:spLocks noEditPoints="1" noChangeArrowheads="1"/>
          </p:cNvSpPr>
          <p:nvPr/>
        </p:nvSpPr>
        <p:spPr bwMode="auto">
          <a:xfrm>
            <a:off x="228600" y="9906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>
            <a:off x="6096000" y="609600"/>
            <a:ext cx="1066800" cy="457200"/>
          </a:xfrm>
          <a:prstGeom prst="flowChartMagneticDrum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>
            <a:off x="1447800" y="1295400"/>
            <a:ext cx="1066800" cy="457200"/>
          </a:xfrm>
          <a:prstGeom prst="flowChartMagneticDrum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4"/>
            <a:endCxn id="7" idx="1"/>
          </p:cNvCxnSpPr>
          <p:nvPr/>
        </p:nvCxnSpPr>
        <p:spPr>
          <a:xfrm flipV="1">
            <a:off x="2514600" y="838200"/>
            <a:ext cx="35814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81800" y="4114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www.server.net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6600" y="685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7777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49530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Socket(“www.server.net",17);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erver"/>
          <p:cNvSpPr>
            <a:spLocks noEditPoints="1" noChangeArrowheads="1"/>
          </p:cNvSpPr>
          <p:nvPr/>
        </p:nvSpPr>
        <p:spPr bwMode="auto">
          <a:xfrm>
            <a:off x="7162800" y="304800"/>
            <a:ext cx="1733550" cy="3733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laptop"/>
          <p:cNvSpPr>
            <a:spLocks noEditPoints="1" noChangeArrowheads="1"/>
          </p:cNvSpPr>
          <p:nvPr/>
        </p:nvSpPr>
        <p:spPr bwMode="auto">
          <a:xfrm>
            <a:off x="228600" y="9906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>
            <a:off x="6096000" y="609600"/>
            <a:ext cx="1066800" cy="457200"/>
          </a:xfrm>
          <a:prstGeom prst="flowChartMagneticDrum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>
            <a:off x="1447800" y="1295400"/>
            <a:ext cx="1066800" cy="457200"/>
          </a:xfrm>
          <a:prstGeom prst="flowChartMagneticDrum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>
            <a:off x="6096000" y="1447800"/>
            <a:ext cx="1066800" cy="457200"/>
          </a:xfrm>
          <a:prstGeom prst="flowChartMagneticDrum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57400" y="1143000"/>
            <a:ext cx="4648200" cy="1066800"/>
          </a:xfrm>
          <a:prstGeom prst="roundRect">
            <a:avLst/>
          </a:prstGeom>
          <a:blipFill dpi="0" rotWithShape="1">
            <a:blip r:embed="rId2">
              <a:alphaModFix amt="39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49530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Socket(“www.server.net",17);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erver"/>
          <p:cNvSpPr>
            <a:spLocks noEditPoints="1" noChangeArrowheads="1"/>
          </p:cNvSpPr>
          <p:nvPr/>
        </p:nvSpPr>
        <p:spPr bwMode="auto">
          <a:xfrm>
            <a:off x="7162800" y="304800"/>
            <a:ext cx="1733550" cy="3733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laptop"/>
          <p:cNvSpPr>
            <a:spLocks noEditPoints="1" noChangeArrowheads="1"/>
          </p:cNvSpPr>
          <p:nvPr/>
        </p:nvSpPr>
        <p:spPr bwMode="auto">
          <a:xfrm>
            <a:off x="228600" y="9906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>
            <a:off x="6096000" y="609600"/>
            <a:ext cx="1066800" cy="457200"/>
          </a:xfrm>
          <a:prstGeom prst="flowChartMagneticDrum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>
            <a:off x="1447800" y="1295400"/>
            <a:ext cx="1066800" cy="457200"/>
          </a:xfrm>
          <a:prstGeom prst="flowChartMagneticDrum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>
            <a:off x="6096000" y="1447800"/>
            <a:ext cx="1066800" cy="457200"/>
          </a:xfrm>
          <a:prstGeom prst="flowChartMagneticDrum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57400" y="1143000"/>
            <a:ext cx="4648200" cy="1066800"/>
          </a:xfrm>
          <a:prstGeom prst="roundRect">
            <a:avLst/>
          </a:prstGeom>
          <a:blipFill dpi="0" rotWithShape="1">
            <a:blip r:embed="rId2">
              <a:alphaModFix amt="39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8400" y="1447800"/>
            <a:ext cx="3733800" cy="1524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00" y="49530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cs.getOutputStream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           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(“...”);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990600" y="1219200"/>
            <a:ext cx="457200" cy="228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erver"/>
          <p:cNvSpPr>
            <a:spLocks noEditPoints="1" noChangeArrowheads="1"/>
          </p:cNvSpPr>
          <p:nvPr/>
        </p:nvSpPr>
        <p:spPr bwMode="auto">
          <a:xfrm>
            <a:off x="7162800" y="304800"/>
            <a:ext cx="1733550" cy="3733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laptop"/>
          <p:cNvSpPr>
            <a:spLocks noEditPoints="1" noChangeArrowheads="1"/>
          </p:cNvSpPr>
          <p:nvPr/>
        </p:nvSpPr>
        <p:spPr bwMode="auto">
          <a:xfrm>
            <a:off x="228600" y="9906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>
            <a:off x="6096000" y="609600"/>
            <a:ext cx="1066800" cy="457200"/>
          </a:xfrm>
          <a:prstGeom prst="flowChartMagneticDrum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>
            <a:off x="1447800" y="1295400"/>
            <a:ext cx="1066800" cy="457200"/>
          </a:xfrm>
          <a:prstGeom prst="flowChartMagneticDrum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>
            <a:off x="6096000" y="1447800"/>
            <a:ext cx="1066800" cy="457200"/>
          </a:xfrm>
          <a:prstGeom prst="flowChartMagneticDrum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57400" y="1143000"/>
            <a:ext cx="4648200" cy="1066800"/>
          </a:xfrm>
          <a:prstGeom prst="roundRect">
            <a:avLst/>
          </a:prstGeom>
          <a:blipFill dpi="0" rotWithShape="1">
            <a:blip r:embed="rId2">
              <a:alphaModFix amt="39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8400" y="1447800"/>
            <a:ext cx="3733800" cy="1524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990600" y="1219200"/>
            <a:ext cx="457200" cy="228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8800" y="495300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sin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ss.getInputStream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()));                        String l=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sin.readLine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7086600" y="1600200"/>
            <a:ext cx="457200" cy="228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erver"/>
          <p:cNvSpPr>
            <a:spLocks noEditPoints="1" noChangeArrowheads="1"/>
          </p:cNvSpPr>
          <p:nvPr/>
        </p:nvSpPr>
        <p:spPr bwMode="auto">
          <a:xfrm>
            <a:off x="7162800" y="304800"/>
            <a:ext cx="1733550" cy="3733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laptop"/>
          <p:cNvSpPr>
            <a:spLocks noEditPoints="1" noChangeArrowheads="1"/>
          </p:cNvSpPr>
          <p:nvPr/>
        </p:nvSpPr>
        <p:spPr bwMode="auto">
          <a:xfrm>
            <a:off x="228600" y="9906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>
            <a:off x="6096000" y="609600"/>
            <a:ext cx="1066800" cy="457200"/>
          </a:xfrm>
          <a:prstGeom prst="flowChartMagneticDrum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>
            <a:off x="1447800" y="1295400"/>
            <a:ext cx="1066800" cy="457200"/>
          </a:xfrm>
          <a:prstGeom prst="flowChartMagneticDrum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>
            <a:off x="6096000" y="1447800"/>
            <a:ext cx="1066800" cy="457200"/>
          </a:xfrm>
          <a:prstGeom prst="flowChartMagneticDrum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57400" y="1143000"/>
            <a:ext cx="4648200" cy="1066800"/>
          </a:xfrm>
          <a:prstGeom prst="roundRect">
            <a:avLst/>
          </a:prstGeom>
          <a:blipFill dpi="0" rotWithShape="1">
            <a:blip r:embed="rId2">
              <a:alphaModFix amt="39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28800" y="49530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ss.getOutputStream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()));           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(“…”);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0800000">
            <a:off x="7162800" y="1676400"/>
            <a:ext cx="457200" cy="3048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438400" y="1524000"/>
            <a:ext cx="37338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erver"/>
          <p:cNvSpPr>
            <a:spLocks noEditPoints="1" noChangeArrowheads="1"/>
          </p:cNvSpPr>
          <p:nvPr/>
        </p:nvSpPr>
        <p:spPr bwMode="auto">
          <a:xfrm>
            <a:off x="7162800" y="304800"/>
            <a:ext cx="1733550" cy="3733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laptop"/>
          <p:cNvSpPr>
            <a:spLocks noEditPoints="1" noChangeArrowheads="1"/>
          </p:cNvSpPr>
          <p:nvPr/>
        </p:nvSpPr>
        <p:spPr bwMode="auto">
          <a:xfrm>
            <a:off x="228600" y="9906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>
            <a:off x="6096000" y="609600"/>
            <a:ext cx="1066800" cy="457200"/>
          </a:xfrm>
          <a:prstGeom prst="flowChartMagneticDrum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>
            <a:off x="1447800" y="1295400"/>
            <a:ext cx="1066800" cy="457200"/>
          </a:xfrm>
          <a:prstGeom prst="flowChartMagneticDrum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>
            <a:off x="6096000" y="1447800"/>
            <a:ext cx="1066800" cy="457200"/>
          </a:xfrm>
          <a:prstGeom prst="flowChartMagneticDrum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57400" y="1143000"/>
            <a:ext cx="4648200" cy="1066800"/>
          </a:xfrm>
          <a:prstGeom prst="roundRect">
            <a:avLst/>
          </a:prstGeom>
          <a:blipFill dpi="0" rotWithShape="1">
            <a:blip r:embed="rId2">
              <a:alphaModFix amt="39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/>
          <p:nvPr/>
        </p:nvCxnSpPr>
        <p:spPr>
          <a:xfrm rot="10800000">
            <a:off x="7162800" y="1676400"/>
            <a:ext cx="457200" cy="3048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438400" y="1524000"/>
            <a:ext cx="37338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4953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()));                        String l=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0800000">
            <a:off x="838200" y="1219200"/>
            <a:ext cx="533400" cy="3810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 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server creates a datagram socket and waits for packets from the clients.</a:t>
            </a:r>
          </a:p>
          <a:p>
            <a:pPr algn="just"/>
            <a:r>
              <a:rPr lang="en-US" dirty="0" smtClean="0"/>
              <a:t>The client creates a datagram socket.</a:t>
            </a:r>
          </a:p>
          <a:p>
            <a:pPr algn="just"/>
            <a:r>
              <a:rPr lang="en-US" dirty="0" smtClean="0"/>
              <a:t>The client creates a packet with data, destination host address and port. Its host address and port are automatically filled in the packet.</a:t>
            </a:r>
          </a:p>
          <a:p>
            <a:pPr algn="just"/>
            <a:r>
              <a:rPr lang="en-US" dirty="0" smtClean="0"/>
              <a:t>The client socket sends the client packet.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4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 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server socket receives the client packet.</a:t>
            </a:r>
          </a:p>
          <a:p>
            <a:pPr algn="just"/>
            <a:r>
              <a:rPr lang="en-US" dirty="0" smtClean="0"/>
              <a:t>The server extracts the client address and port number.</a:t>
            </a:r>
          </a:p>
          <a:p>
            <a:pPr algn="just"/>
            <a:r>
              <a:rPr lang="en-US" dirty="0" smtClean="0"/>
              <a:t>It creates a packet </a:t>
            </a:r>
            <a:r>
              <a:rPr lang="en-US" smtClean="0"/>
              <a:t>with response data </a:t>
            </a:r>
            <a:r>
              <a:rPr lang="en-US" dirty="0" smtClean="0"/>
              <a:t>, client address and the port.</a:t>
            </a:r>
          </a:p>
          <a:p>
            <a:pPr algn="just"/>
            <a:r>
              <a:rPr lang="en-US" dirty="0" smtClean="0"/>
              <a:t>The server datagram socket sends the packet to the client.</a:t>
            </a:r>
          </a:p>
          <a:p>
            <a:pPr algn="just"/>
            <a:r>
              <a:rPr lang="en-US" dirty="0" smtClean="0"/>
              <a:t>The client receives the packet and extracts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 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DatagramSocket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SocketException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DatagramSocket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port) throws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SocketException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DatagramSocket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SocketException</a:t>
            </a:r>
            <a:endParaRPr lang="en-I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socket is an end point for communication between processes running on hosts on the internet.</a:t>
            </a:r>
          </a:p>
          <a:p>
            <a:pPr algn="just"/>
            <a:r>
              <a:rPr lang="en-US" dirty="0" smtClean="0"/>
              <a:t>The communication can be connection oriented or connection less.</a:t>
            </a:r>
            <a:endParaRPr lang="en-IN" dirty="0" smtClean="0"/>
          </a:p>
          <a:p>
            <a:pPr algn="just"/>
            <a:r>
              <a:rPr lang="en-IN" dirty="0" smtClean="0">
                <a:solidFill>
                  <a:srgbClr val="C00000"/>
                </a:solidFill>
              </a:rPr>
              <a:t>TCP  sockets </a:t>
            </a:r>
            <a:r>
              <a:rPr lang="en-IN" dirty="0"/>
              <a:t>are used to implement </a:t>
            </a:r>
            <a:r>
              <a:rPr lang="en-IN" dirty="0" smtClean="0"/>
              <a:t>connection-oriented, reliable</a:t>
            </a:r>
            <a:r>
              <a:rPr lang="en-IN" dirty="0"/>
              <a:t>, bidirectional, </a:t>
            </a:r>
            <a:r>
              <a:rPr lang="en-IN" dirty="0" smtClean="0"/>
              <a:t> </a:t>
            </a:r>
            <a:r>
              <a:rPr lang="en-IN" dirty="0"/>
              <a:t>point-to-point</a:t>
            </a:r>
            <a:r>
              <a:rPr lang="en-IN" dirty="0" smtClean="0"/>
              <a:t>, stream-based </a:t>
            </a:r>
            <a:r>
              <a:rPr lang="en-IN" dirty="0"/>
              <a:t>connections between hosts on the Internet. </a:t>
            </a:r>
            <a:endParaRPr lang="en-IN" dirty="0" smtClean="0"/>
          </a:p>
          <a:p>
            <a:pPr algn="just"/>
            <a:r>
              <a:rPr lang="en-IN" dirty="0" smtClean="0">
                <a:solidFill>
                  <a:srgbClr val="C00000"/>
                </a:solidFill>
              </a:rPr>
              <a:t>Datagram sockets </a:t>
            </a:r>
            <a:r>
              <a:rPr lang="en-IN" dirty="0" smtClean="0"/>
              <a:t>facilitate connection less, unreliable  communication.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9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 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send(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packet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I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receive(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packet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I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 </a:t>
            </a:r>
            <a:r>
              <a:rPr lang="en-US" dirty="0" smtClean="0"/>
              <a:t>Packets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(byte </a:t>
            </a:r>
            <a:r>
              <a:rPr lang="en-IN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IN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sv-S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DatagramPacket(byte </a:t>
            </a:r>
            <a:r>
              <a:rPr lang="sv-SE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sv-S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sv-S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sv-SE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sv-S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sv-SE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sv-S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(byte </a:t>
            </a:r>
            <a:r>
              <a:rPr lang="en-IN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IN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(byte </a:t>
            </a:r>
            <a:r>
              <a:rPr lang="en-IN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IN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 </a:t>
            </a:r>
            <a:r>
              <a:rPr lang="en-US" dirty="0" smtClean="0"/>
              <a:t>Packets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717456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52990"/>
            <a:ext cx="8717456" cy="3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erver"/>
          <p:cNvSpPr>
            <a:spLocks noEditPoints="1" noChangeArrowheads="1"/>
          </p:cNvSpPr>
          <p:nvPr/>
        </p:nvSpPr>
        <p:spPr bwMode="auto">
          <a:xfrm>
            <a:off x="7162800" y="304800"/>
            <a:ext cx="1733550" cy="3733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7400" y="4953000"/>
            <a:ext cx="68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DatagramSocket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DatagramSocket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(1234);</a:t>
            </a:r>
          </a:p>
        </p:txBody>
      </p:sp>
    </p:spTree>
    <p:extLst>
      <p:ext uri="{BB962C8B-B14F-4D97-AF65-F5344CB8AC3E}">
        <p14:creationId xmlns:p14="http://schemas.microsoft.com/office/powerpoint/2010/main" val="7379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erver"/>
          <p:cNvSpPr>
            <a:spLocks noEditPoints="1" noChangeArrowheads="1"/>
          </p:cNvSpPr>
          <p:nvPr/>
        </p:nvSpPr>
        <p:spPr bwMode="auto">
          <a:xfrm>
            <a:off x="7162800" y="304800"/>
            <a:ext cx="1733550" cy="3733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lowchart: Direct Access Storage 1"/>
          <p:cNvSpPr/>
          <p:nvPr/>
        </p:nvSpPr>
        <p:spPr>
          <a:xfrm flipH="1">
            <a:off x="6172200" y="1295400"/>
            <a:ext cx="1066800" cy="60960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5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72200" y="228600"/>
            <a:ext cx="2724150" cy="3733800"/>
            <a:chOff x="6172200" y="304800"/>
            <a:chExt cx="2724150" cy="3733800"/>
          </a:xfrm>
        </p:grpSpPr>
        <p:sp>
          <p:nvSpPr>
            <p:cNvPr id="1027" name="server"/>
            <p:cNvSpPr>
              <a:spLocks noEditPoints="1" noChangeArrowheads="1"/>
            </p:cNvSpPr>
            <p:nvPr/>
          </p:nvSpPr>
          <p:spPr bwMode="auto">
            <a:xfrm>
              <a:off x="7162800" y="304800"/>
              <a:ext cx="1733550" cy="37338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Flowchart: Direct Access Storage 1"/>
            <p:cNvSpPr/>
            <p:nvPr/>
          </p:nvSpPr>
          <p:spPr>
            <a:xfrm flipH="1">
              <a:off x="6172200" y="1295400"/>
              <a:ext cx="1066800" cy="609600"/>
            </a:xfrm>
            <a:prstGeom prst="flowChartMagneticDru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267200"/>
            <a:ext cx="1841152" cy="13717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" y="5848290"/>
            <a:ext cx="68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DatagramSocket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DatagramSocket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aptop"/>
          <p:cNvSpPr>
            <a:spLocks noEditPoints="1" noChangeArrowheads="1"/>
          </p:cNvSpPr>
          <p:nvPr/>
        </p:nvSpPr>
        <p:spPr bwMode="auto">
          <a:xfrm>
            <a:off x="228600" y="4276725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245789"/>
            <a:ext cx="1243692" cy="859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059" y="152400"/>
            <a:ext cx="2737341" cy="3834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" y="5848290"/>
            <a:ext cx="950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byte[]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d.getBytes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(sd,sd.length,ip,1234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828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aptop"/>
          <p:cNvSpPr>
            <a:spLocks noEditPoints="1" noChangeArrowheads="1"/>
          </p:cNvSpPr>
          <p:nvPr/>
        </p:nvSpPr>
        <p:spPr bwMode="auto">
          <a:xfrm>
            <a:off x="228600" y="4276725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245789"/>
            <a:ext cx="1243692" cy="859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059" y="152400"/>
            <a:ext cx="2737341" cy="38347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59436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cs.send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81399"/>
            <a:ext cx="2458241" cy="6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5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aptop"/>
          <p:cNvSpPr>
            <a:spLocks noEditPoints="1" noChangeArrowheads="1"/>
          </p:cNvSpPr>
          <p:nvPr/>
        </p:nvSpPr>
        <p:spPr bwMode="auto">
          <a:xfrm>
            <a:off x="228600" y="4276725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245789"/>
            <a:ext cx="1243692" cy="859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059" y="152400"/>
            <a:ext cx="2737341" cy="3834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81399"/>
            <a:ext cx="2458241" cy="6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-2.77778E-7 3.7037E-6 L -2.77778E-7 0.07384 L -2.77778E-7 0.07384 C 0.00434 0.07315 0.00886 0.07222 0.01337 0.07176 C 0.05365 0.06829 0.0342 0.07291 0.05365 0.06782 C 0.06268 0.06852 0.07153 0.07014 0.08056 0.06967 C 0.08559 0.06944 0.09045 0.06643 0.09549 0.06574 C 0.10538 0.06435 0.11528 0.06435 0.12535 0.06389 C 0.13663 0.06435 0.14809 0.06574 0.15955 0.06574 C 0.16302 0.06574 0.1665 0.06366 0.16997 0.06389 C 0.17847 0.06435 0.18698 0.06643 0.19549 0.06782 L 0.20886 0.0618 C 0.21025 0.06111 0.21181 0.06018 0.21337 0.05972 L 0.2342 0.05579 C 0.24358 0.05648 0.25313 0.05602 0.2625 0.05787 C 0.26441 0.0581 0.26528 0.06134 0.26702 0.0618 C 0.27587 0.06342 0.2849 0.06319 0.29393 0.06389 C 0.29531 0.06574 0.29618 0.06967 0.29844 0.06967 C 0.30018 0.06967 0.29965 0.06458 0.30139 0.06389 C 0.30504 0.0618 0.30938 0.06273 0.31337 0.0618 C 0.31441 0.06157 0.31528 0.06041 0.31632 0.05972 L 0.31632 0.05972 C 0.3158 0.00347 0.31563 -0.05301 0.31476 -0.10926 C 0.31441 -0.13195 0.31302 -0.15278 0.31181 -0.175 C 0.31441 -0.27801 0.31354 -0.19352 0.31181 -0.26644 C 0.31111 -0.29514 0.31111 -0.32361 0.31025 -0.35209 C 0.31025 -0.35625 0.3092 -0.35996 0.30886 -0.36412 C 0.30834 -0.36875 0.30729 -0.37801 0.30729 -0.37801 L 0.30729 -0.37801 C 0.31285 -0.38125 0.31788 -0.38658 0.32379 -0.38796 C 0.33056 -0.38935 0.33768 -0.38588 0.34462 -0.38588 C 0.34861 -0.38588 0.35261 -0.38727 0.3566 -0.38796 C 0.36111 -0.38727 0.36545 -0.38542 0.36997 -0.38588 C 0.37761 -0.38681 0.39236 -0.3919 0.39236 -0.3919 C 0.40347 -0.39028 0.41754 -0.38796 0.42813 -0.38796 C 0.43472 -0.38796 0.44115 -0.38935 0.44757 -0.38982 C 0.46893 -0.39931 0.45712 -0.39491 0.50729 -0.38982 C 0.50903 -0.38982 0.51025 -0.38704 0.51181 -0.38588 C 0.51372 -0.38449 0.5158 -0.38334 0.51771 -0.38195 C 0.51927 -0.38334 0.52049 -0.38519 0.52222 -0.38588 C 0.52639 -0.38773 0.54028 -0.39051 0.54601 -0.3919 C 0.55156 -0.39121 0.55712 -0.39121 0.5625 -0.38982 C 0.56754 -0.38866 0.57049 -0.38542 0.57448 -0.38195 C 0.57795 -0.38472 0.58125 -0.38773 0.5849 -0.38982 C 0.59861 -0.39769 0.60695 -0.39306 0.62361 -0.3919 C 0.6257 -0.39051 0.62778 -0.38935 0.62969 -0.38796 C 0.63125 -0.38681 0.63229 -0.38426 0.6342 -0.38403 C 0.63577 -0.38357 0.63715 -0.38542 0.63854 -0.38588 C 0.64115 -0.38681 0.64358 -0.38727 0.64601 -0.38796 C 0.67518 -0.3831 0.63889 -0.38796 0.67292 -0.38796 C 0.67847 -0.38796 0.68386 -0.38658 0.68941 -0.38588 C 0.69775 -0.38218 0.68993 -0.38426 0.69827 -0.38588 C 0.70729 -0.38773 0.71615 -0.38843 0.72518 -0.38982 C 0.74236 -0.39283 0.72552 -0.3919 0.74601 -0.3919 L 0.74601 -0.3919 C 0.74653 -0.36343 0.7467 -0.33496 0.74757 -0.30625 C 0.74757 -0.30371 0.74913 -0.30116 0.74913 -0.29838 C 0.74913 -0.29491 0.74792 -0.29167 0.74757 -0.28843 C 0.74688 -0.2831 0.74636 -0.27778 0.74601 -0.27246 C 0.74427 -0.24514 0.74462 -0.24769 0.74462 -0.22477 L 0.74462 -0.22477 L 0.74601 -0.22871 " pathEditMode="relative" ptsTypes="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aptop"/>
          <p:cNvSpPr>
            <a:spLocks noEditPoints="1" noChangeArrowheads="1"/>
          </p:cNvSpPr>
          <p:nvPr/>
        </p:nvSpPr>
        <p:spPr bwMode="auto">
          <a:xfrm>
            <a:off x="228600" y="4276725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245789"/>
            <a:ext cx="1243692" cy="859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059" y="152400"/>
            <a:ext cx="2737341" cy="3834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59" y="1981200"/>
            <a:ext cx="2458241" cy="6643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0800" y="4722674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rp.getAddress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port=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rp.getPort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		</a:t>
            </a:r>
            <a:endParaRPr lang="en-I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Byte[]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.getBytes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	</a:t>
            </a:r>
          </a:p>
          <a:p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DatagramPacket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newDatagramPacket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sd,sd.length,ip,port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ss.send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15000" y="2438400"/>
            <a:ext cx="2590800" cy="2667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6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host may run several network processes. </a:t>
            </a:r>
            <a:endParaRPr lang="en-IN" dirty="0" smtClean="0"/>
          </a:p>
          <a:p>
            <a:pPr algn="just"/>
            <a:r>
              <a:rPr lang="en-IN" dirty="0" smtClean="0"/>
              <a:t>A socket is identified by the host name(</a:t>
            </a:r>
            <a:r>
              <a:rPr lang="en-IN" dirty="0" err="1" smtClean="0"/>
              <a:t>ip</a:t>
            </a:r>
            <a:r>
              <a:rPr lang="en-IN" dirty="0" smtClean="0"/>
              <a:t> address) and the port.</a:t>
            </a:r>
          </a:p>
          <a:p>
            <a:pPr algn="just"/>
            <a:r>
              <a:rPr lang="en-US" dirty="0" smtClean="0"/>
              <a:t>Sockets facilitate connection and data transfer between the hosts.</a:t>
            </a:r>
            <a:endParaRPr lang="en-IN" dirty="0" smtClean="0"/>
          </a:p>
          <a:p>
            <a:pPr algn="just"/>
            <a:r>
              <a:rPr lang="en-US" dirty="0" smtClean="0"/>
              <a:t>A socket has output stream to send data to the remote host.</a:t>
            </a:r>
          </a:p>
          <a:p>
            <a:pPr algn="just"/>
            <a:r>
              <a:rPr lang="en-US" dirty="0" smtClean="0"/>
              <a:t>A socket has input stream to read data sent by the remote host to it.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8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aptop"/>
          <p:cNvSpPr>
            <a:spLocks noEditPoints="1" noChangeArrowheads="1"/>
          </p:cNvSpPr>
          <p:nvPr/>
        </p:nvSpPr>
        <p:spPr bwMode="auto">
          <a:xfrm>
            <a:off x="228600" y="4276725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245789"/>
            <a:ext cx="1243692" cy="859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059" y="152400"/>
            <a:ext cx="2737341" cy="3834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59" y="4267200"/>
            <a:ext cx="2458241" cy="6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7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01 -0.05185 L 0.02101 -0.05185 C 0.01215 -0.1 0.02118 -0.04977 0.01215 -0.10764 C 0.01076 -0.1162 0.00868 -0.12477 0.00764 -0.13356 C 0.00573 -0.15 0.00469 -0.16666 0.00312 -0.18333 C 0.0026 -0.20254 0.00243 -0.22176 0.00173 -0.24097 C -0.00052 -0.30324 -0.00052 -0.22893 -0.00122 -0.33055 C -0.00156 -0.3743 -0.00122 -0.41805 -0.00122 -0.4618 L -0.00122 -0.4618 C -0.02049 -0.45995 -0.01927 -0.46273 -0.0342 -0.45393 C -0.04028 -0.45023 -0.05208 -0.4419 -0.05208 -0.4419 C -0.05313 -0.44398 -0.05365 -0.44629 -0.05504 -0.44791 C -0.05625 -0.4493 -0.05799 -0.45 -0.05955 -0.45 C -0.06806 -0.45 -0.07639 -0.44861 -0.0849 -0.44791 C -0.10504 -0.44259 -0.08715 -0.44676 -0.12969 -0.44398 L -0.18195 -0.44004 C -0.1849 -0.43935 -0.18802 -0.43912 -0.1908 -0.43796 C -0.19306 -0.43704 -0.19462 -0.43333 -0.19688 -0.43403 C -0.20972 -0.43819 -0.22153 -0.44653 -0.2342 -0.45185 C -0.25 -0.45856 -0.26563 -0.46389 -0.28195 -0.46782 C -0.28542 -0.46852 -0.28889 -0.46921 -0.29236 -0.46967 C -0.30278 -0.46852 -0.31337 -0.46759 -0.32379 -0.46574 C -0.3283 -0.46504 -0.33264 -0.46296 -0.33715 -0.4618 C -0.34063 -0.46088 -0.3441 -0.46041 -0.34757 -0.45995 C -0.35052 -0.45856 -0.35365 -0.45741 -0.3566 -0.45579 C -0.36962 -0.44884 -0.35556 -0.45416 -0.3684 -0.45 C -0.37622 -0.44305 -0.37066 -0.44606 -0.38333 -0.44791 C -0.40018 -0.45046 -0.39705 -0.45 -0.41181 -0.45 L -0.41181 -0.45 C -0.41354 -0.40764 -0.41511 -0.38866 -0.41181 -0.34051 C -0.41094 -0.32824 -0.40729 -0.31666 -0.40573 -0.30463 C -0.40538 -0.30069 -0.40486 -0.29653 -0.40434 -0.29259 C -0.39879 -0.25787 -0.4033 -0.29305 -0.39983 -0.26481 C -0.39375 -0.16018 -0.39827 -0.24768 -0.39827 -0.00208 L -0.39827 -0.00208 C -0.4092 -0.00347 -0.42014 -0.00579 -0.43125 -0.00625 C -0.44462 -0.00648 -0.45799 -0.00463 -0.47153 -0.00416 L -0.52222 -0.00208 C -0.5257 -0.00139 -0.52917 -0.00023 -0.53264 -0.00023 C -0.54219 -0.00023 -0.57847 -0.00995 -0.57899 -0.01018 C -0.58785 -0.01157 -0.59688 -0.01134 -0.6059 -0.01204 C -0.61823 -0.01134 -0.63073 -0.01111 -0.64306 -0.01018 C -0.64618 -0.00995 -0.64913 -0.00903 -0.65208 -0.0081 C -0.65417 -0.00764 -0.65608 -0.00625 -0.65799 -0.00625 C -0.67899 -0.00486 -0.69983 -0.00486 -0.72083 -0.00416 C -0.73403 0.00162 -0.72656 -0.00023 -0.74306 -0.00023 " pathEditMode="relative" ptsTypes="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/>
              <a:t>Davide Rossi 2002</a:t>
            </a:r>
            <a:endParaRPr lang="en-GB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Connection Sequence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257800" y="2590800"/>
            <a:ext cx="2971800" cy="1828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5486400" y="2743200"/>
            <a:ext cx="1066800" cy="685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FTP</a:t>
            </a:r>
            <a:endParaRPr lang="en-GB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6934200" y="2743200"/>
            <a:ext cx="1066800" cy="685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HTTP</a:t>
            </a:r>
            <a:endParaRPr lang="en-GB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6248400" y="3429000"/>
            <a:ext cx="1066800" cy="685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POP</a:t>
            </a:r>
            <a:endParaRPr lang="en-GB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57800" y="4419600"/>
            <a:ext cx="2971800" cy="1143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u="sng" smtClean="0">
              <a:solidFill>
                <a:srgbClr val="CCCCFF"/>
              </a:solidFill>
              <a:latin typeface="Courier New" panose="02070309020205020404" pitchFamily="49" charset="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943600" y="4343400"/>
            <a:ext cx="152400" cy="1524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u="sng" smtClean="0">
              <a:solidFill>
                <a:srgbClr val="CCCCFF"/>
              </a:solidFill>
              <a:latin typeface="Courier New" panose="02070309020205020404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705600" y="4343400"/>
            <a:ext cx="152400" cy="1524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u="sng" smtClean="0">
              <a:solidFill>
                <a:srgbClr val="CCCCFF"/>
              </a:solidFill>
              <a:latin typeface="Courier New" panose="02070309020205020404" pitchFamily="49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391400" y="4343400"/>
            <a:ext cx="152400" cy="1524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u="sng" smtClean="0">
              <a:solidFill>
                <a:srgbClr val="CCCCFF"/>
              </a:solidFill>
              <a:latin typeface="Courier New" panose="02070309020205020404" pitchFamily="49" charset="0"/>
            </a:endParaRP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6019800" y="3429000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u="sng" smtClean="0">
              <a:solidFill>
                <a:srgbClr val="CCCCFF"/>
              </a:solidFill>
              <a:latin typeface="Courier New" panose="02070309020205020404" pitchFamily="49" charset="0"/>
            </a:endParaRP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7467600" y="3429000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u="sng" smtClean="0">
              <a:solidFill>
                <a:srgbClr val="CCCCFF"/>
              </a:solidFill>
              <a:latin typeface="Courier New" panose="02070309020205020404" pitchFamily="49" charset="0"/>
            </a:endParaRP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6781800" y="4114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u="sng" smtClean="0">
              <a:solidFill>
                <a:srgbClr val="CCCCFF"/>
              </a:solidFill>
              <a:latin typeface="Courier New" panose="02070309020205020404" pitchFamily="49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562600" y="4114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Arial" panose="020B0604020202020204" pitchFamily="34" charset="0"/>
              </a:rPr>
              <a:t>23</a:t>
            </a:r>
            <a:endParaRPr lang="en-GB" altLang="en-US" sz="1600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248400" y="4114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Arial" panose="020B0604020202020204" pitchFamily="34" charset="0"/>
              </a:rPr>
              <a:t>110</a:t>
            </a:r>
            <a:endParaRPr lang="en-GB" altLang="en-US" sz="1600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7086600" y="4114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Arial" panose="020B0604020202020204" pitchFamily="34" charset="0"/>
              </a:rPr>
              <a:t>80</a:t>
            </a:r>
            <a:endParaRPr lang="en-GB" altLang="en-US" sz="1600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248400" y="1752600"/>
            <a:ext cx="113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Arial" panose="020B0604020202020204" pitchFamily="34" charset="0"/>
              </a:rPr>
              <a:t>Server</a:t>
            </a:r>
            <a:endParaRPr lang="en-GB" altLang="en-US" sz="2400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990600" y="2590800"/>
            <a:ext cx="2895600" cy="2971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u="sng" smtClean="0">
              <a:solidFill>
                <a:srgbClr val="CCCCFF"/>
              </a:solidFill>
              <a:latin typeface="Courier New" panose="02070309020205020404" pitchFamily="49" charset="0"/>
            </a:endParaRPr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1143000" y="2819400"/>
            <a:ext cx="2514600" cy="1447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Client Program/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Browser</a:t>
            </a:r>
            <a:endParaRPr lang="en-GB" alt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2209800" y="5410200"/>
            <a:ext cx="304800" cy="3048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u="sng" smtClean="0">
              <a:solidFill>
                <a:srgbClr val="CCCCFF"/>
              </a:solidFill>
              <a:latin typeface="Courier New" panose="02070309020205020404" pitchFamily="49" charset="0"/>
            </a:endParaRP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6629400" y="5410200"/>
            <a:ext cx="304800" cy="3048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u="sng" smtClean="0">
              <a:solidFill>
                <a:srgbClr val="CCCCFF"/>
              </a:solidFill>
              <a:latin typeface="Courier New" panose="02070309020205020404" pitchFamily="49" charset="0"/>
            </a:endParaRP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2362200" y="4267200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u="sng" smtClean="0">
              <a:solidFill>
                <a:srgbClr val="CCCC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2311" name="AutoShape 23"/>
          <p:cNvCxnSpPr>
            <a:cxnSpLocks noChangeShapeType="1"/>
            <a:stCxn id="12308" idx="2"/>
            <a:endCxn id="12309" idx="2"/>
          </p:cNvCxnSpPr>
          <p:nvPr/>
        </p:nvCxnSpPr>
        <p:spPr bwMode="auto">
          <a:xfrm rot="16200000" flipH="1">
            <a:off x="4571206" y="3505994"/>
            <a:ext cx="1588" cy="4419600"/>
          </a:xfrm>
          <a:prstGeom prst="curvedConnector3">
            <a:avLst>
              <a:gd name="adj1" fmla="val 1440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2" name="AutoShape 24"/>
          <p:cNvCxnSpPr>
            <a:cxnSpLocks noChangeShapeType="1"/>
            <a:stCxn id="12309" idx="0"/>
            <a:endCxn id="12298" idx="2"/>
          </p:cNvCxnSpPr>
          <p:nvPr/>
        </p:nvCxnSpPr>
        <p:spPr bwMode="auto">
          <a:xfrm rot="16200000">
            <a:off x="6667500" y="4610100"/>
            <a:ext cx="914400" cy="685800"/>
          </a:xfrm>
          <a:prstGeom prst="curvedConnector3">
            <a:avLst>
              <a:gd name="adj1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057400" y="21336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Arial" panose="020B0604020202020204" pitchFamily="34" charset="0"/>
              </a:rPr>
              <a:t>Client</a:t>
            </a:r>
            <a:endParaRPr lang="en-GB" altLang="en-US" sz="2400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1143000" y="36576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http://my.server.it</a:t>
            </a:r>
            <a:endParaRPr lang="en-GB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5867400" y="2133600"/>
            <a:ext cx="175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my.server.it</a:t>
            </a:r>
            <a:endParaRPr lang="en-GB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594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Socket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5943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Socket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67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animBg="1"/>
      <p:bldP spid="123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/>
              <a:t>Davide Rossi 2002</a:t>
            </a:r>
            <a:endParaRPr lang="en-GB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Standard Ports</a:t>
            </a:r>
            <a:endParaRPr lang="en-GB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Below 1024, assigned by the IANA</a:t>
            </a:r>
          </a:p>
        </p:txBody>
      </p:sp>
      <p:graphicFrame>
        <p:nvGraphicFramePr>
          <p:cNvPr id="11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88058"/>
              </p:ext>
            </p:extLst>
          </p:nvPr>
        </p:nvGraphicFramePr>
        <p:xfrm>
          <a:off x="1524000" y="2514600"/>
          <a:ext cx="6096000" cy="4060826"/>
        </p:xfrm>
        <a:graphic>
          <a:graphicData uri="http://schemas.openxmlformats.org/drawingml/2006/table">
            <a:tbl>
              <a:tblPr/>
              <a:tblGrid>
                <a:gridCol w="1066800"/>
                <a:gridCol w="5029200"/>
              </a:tblGrid>
              <a:tr h="676275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 3" panose="05040102010807070707" pitchFamily="18" charset="2"/>
                        <a:defRPr sz="28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21</a:t>
                      </a:r>
                      <a:endParaRPr kumimoji="0" lang="en-GB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 3" panose="05040102010807070707" pitchFamily="18" charset="2"/>
                        <a:defRPr sz="28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FTP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 3" panose="05040102010807070707" pitchFamily="18" charset="2"/>
                        <a:defRPr sz="28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23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 3" panose="05040102010807070707" pitchFamily="18" charset="2"/>
                        <a:defRPr sz="28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Telnet</a:t>
                      </a:r>
                      <a:endParaRPr kumimoji="0" lang="en-GB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 3" panose="05040102010807070707" pitchFamily="18" charset="2"/>
                        <a:defRPr sz="28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80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 3" panose="05040102010807070707" pitchFamily="18" charset="2"/>
                        <a:defRPr sz="28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HTTP</a:t>
                      </a:r>
                      <a:endParaRPr kumimoji="0" lang="en-GB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 3" panose="05040102010807070707" pitchFamily="18" charset="2"/>
                        <a:defRPr sz="28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110</a:t>
                      </a: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 3" panose="05040102010807070707" pitchFamily="18" charset="2"/>
                        <a:defRPr sz="28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POP3</a:t>
                      </a:r>
                      <a:endParaRPr kumimoji="0" lang="en-GB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 3" panose="05040102010807070707" pitchFamily="18" charset="2"/>
                        <a:defRPr sz="28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25</a:t>
                      </a:r>
                      <a:endParaRPr kumimoji="0" lang="en-GB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 3" panose="05040102010807070707" pitchFamily="18" charset="2"/>
                        <a:defRPr sz="28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SMTP</a:t>
                      </a:r>
                      <a:endParaRPr kumimoji="0" lang="en-GB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 3" panose="05040102010807070707" pitchFamily="18" charset="2"/>
                        <a:defRPr sz="28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119</a:t>
                      </a:r>
                      <a:endParaRPr kumimoji="0" lang="en-GB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 3" panose="05040102010807070707" pitchFamily="18" charset="2"/>
                        <a:defRPr sz="28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E1E1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NNTP</a:t>
                      </a:r>
                      <a:endParaRPr kumimoji="0" lang="en-GB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4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There are two kinds of TCP sockets in Java. </a:t>
            </a:r>
            <a:endParaRPr lang="en-IN" dirty="0" smtClean="0"/>
          </a:p>
          <a:p>
            <a:pPr algn="just"/>
            <a:r>
              <a:rPr lang="en-IN" dirty="0" smtClean="0"/>
              <a:t>One </a:t>
            </a:r>
            <a:r>
              <a:rPr lang="en-IN" dirty="0"/>
              <a:t>is for servers, and the other is </a:t>
            </a:r>
            <a:r>
              <a:rPr lang="en-IN" dirty="0" smtClean="0"/>
              <a:t>for clients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IN" dirty="0"/>
              <a:t> class is designed to be a “listener,” which waits for clients </a:t>
            </a:r>
            <a:r>
              <a:rPr lang="en-IN" dirty="0" smtClean="0"/>
              <a:t>to connect </a:t>
            </a:r>
            <a:r>
              <a:rPr lang="en-IN" dirty="0"/>
              <a:t>before doing anything. </a:t>
            </a:r>
            <a:endParaRPr lang="en-IN" dirty="0" smtClean="0"/>
          </a:p>
          <a:p>
            <a:pPr algn="just"/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IN" dirty="0" smtClean="0"/>
              <a:t> </a:t>
            </a:r>
            <a:r>
              <a:rPr lang="en-IN" dirty="0"/>
              <a:t>is for servers.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IN" dirty="0" smtClean="0"/>
              <a:t>class is for clients. 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is designed to connect to server sockets and initiate protocol </a:t>
            </a:r>
            <a:r>
              <a:rPr lang="en-IN" dirty="0" smtClean="0"/>
              <a:t>and data exchanges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82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IN" dirty="0"/>
              <a:t> class is designed to be a “listener,” which waits for clients </a:t>
            </a:r>
            <a:r>
              <a:rPr lang="en-IN" dirty="0" smtClean="0"/>
              <a:t>to connect </a:t>
            </a:r>
            <a:r>
              <a:rPr lang="en-IN" dirty="0"/>
              <a:t>before doing anything. 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33989"/>
            <a:ext cx="8443361" cy="297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creation of a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IN" dirty="0"/>
              <a:t> object implicitly establishes a connection between the </a:t>
            </a:r>
            <a:r>
              <a:rPr lang="en-IN" dirty="0" smtClean="0"/>
              <a:t>client and </a:t>
            </a:r>
            <a:r>
              <a:rPr lang="en-IN" dirty="0"/>
              <a:t>server. 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" y="3657187"/>
            <a:ext cx="9068836" cy="16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8285508" cy="2576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69008"/>
            <a:ext cx="8087200" cy="18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vide_unibo_blue">
  <a:themeElements>
    <a:clrScheme name="davide_unibo_bl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vide_unib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BE7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808080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sng" strike="noStrike" cap="none" normalizeH="0" baseline="0" smtClean="0">
            <a:ln>
              <a:noFill/>
            </a:ln>
            <a:solidFill>
              <a:srgbClr val="CCCCFF"/>
            </a:solidFill>
            <a:effectLst/>
            <a:latin typeface="Courier New" panose="020703090202050204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BE7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808080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sng" strike="noStrike" cap="none" normalizeH="0" baseline="0" smtClean="0">
            <a:ln>
              <a:noFill/>
            </a:ln>
            <a:solidFill>
              <a:srgbClr val="CCCCFF"/>
            </a:solidFill>
            <a:effectLst/>
            <a:latin typeface="Courier New" panose="02070309020205020404" pitchFamily="49" charset="0"/>
          </a:defRPr>
        </a:defPPr>
      </a:lstStyle>
    </a:lnDef>
  </a:objectDefaults>
  <a:extraClrSchemeLst>
    <a:extraClrScheme>
      <a:clrScheme name="davide_unibo_bl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vide_unibo_bl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vide_unibo_bl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vide_unibo_bl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vide_unibo_bl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vide_unibo_bl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vide_unibo_bl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avide_unibo_blue">
  <a:themeElements>
    <a:clrScheme name="davide_unibo_bl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vide_unib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BE7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808080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sng" strike="noStrike" cap="none" normalizeH="0" baseline="0" smtClean="0">
            <a:ln>
              <a:noFill/>
            </a:ln>
            <a:solidFill>
              <a:srgbClr val="CCCCFF"/>
            </a:solidFill>
            <a:effectLst/>
            <a:latin typeface="Courier New" panose="020703090202050204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BE7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808080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sng" strike="noStrike" cap="none" normalizeH="0" baseline="0" smtClean="0">
            <a:ln>
              <a:noFill/>
            </a:ln>
            <a:solidFill>
              <a:srgbClr val="CCCCFF"/>
            </a:solidFill>
            <a:effectLst/>
            <a:latin typeface="Courier New" panose="02070309020205020404" pitchFamily="49" charset="0"/>
          </a:defRPr>
        </a:defPPr>
      </a:lstStyle>
    </a:lnDef>
  </a:objectDefaults>
  <a:extraClrSchemeLst>
    <a:extraClrScheme>
      <a:clrScheme name="davide_unibo_bl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vide_unibo_bl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vide_unibo_bl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vide_unibo_bl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vide_unibo_bl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vide_unibo_bl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vide_unibo_bl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583</Words>
  <Application>Microsoft Office PowerPoint</Application>
  <PresentationFormat>On-screen Show (4:3)</PresentationFormat>
  <Paragraphs>106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Times New Roman</vt:lpstr>
      <vt:lpstr>Verdana</vt:lpstr>
      <vt:lpstr>Wingdings</vt:lpstr>
      <vt:lpstr>Wingdings 3</vt:lpstr>
      <vt:lpstr>Office Theme</vt:lpstr>
      <vt:lpstr>davide_unibo_blue</vt:lpstr>
      <vt:lpstr>1_davide_unibo_blue</vt:lpstr>
      <vt:lpstr>Sockets</vt:lpstr>
      <vt:lpstr> Sockets</vt:lpstr>
      <vt:lpstr>TCP Sockets</vt:lpstr>
      <vt:lpstr>Connection Sequence</vt:lpstr>
      <vt:lpstr>TCP Standard Ports</vt:lpstr>
      <vt:lpstr>TCP Sockets</vt:lpstr>
      <vt:lpstr>TCP ServerSocket </vt:lpstr>
      <vt:lpstr>TCP Sockets</vt:lpstr>
      <vt:lpstr>TCP Sockets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Datagram Sockets</vt:lpstr>
      <vt:lpstr>Datagram Sockets</vt:lpstr>
      <vt:lpstr>Datagram Sockets</vt:lpstr>
      <vt:lpstr>Datagram Sockets</vt:lpstr>
      <vt:lpstr>Datagram Packets</vt:lpstr>
      <vt:lpstr>Datagram Packets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suds</dc:creator>
  <cp:lastModifiedBy>bec</cp:lastModifiedBy>
  <cp:revision>44</cp:revision>
  <dcterms:created xsi:type="dcterms:W3CDTF">2015-06-09T11:49:51Z</dcterms:created>
  <dcterms:modified xsi:type="dcterms:W3CDTF">2015-06-11T02:40:53Z</dcterms:modified>
</cp:coreProperties>
</file>