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12192000"/>
  <p:notesSz cx="6858000" cy="9144000"/>
  <p:embeddedFontLs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4" roundtripDataSignature="AMtx7mhaEyPW12Lo0boIslAWFDFM16xn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1B2B11-01A6-45FB-8749-10C1903B2393}">
  <a:tblStyle styleId="{981B2B11-01A6-45FB-8749-10C1903B239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5.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Robo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c117bd2800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1c117bd2800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f09ac3b50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22f09ac3b50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c117bd2800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1c117bd2800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f09ac3b5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g22f09ac3b5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f09ac3b50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g22f09ac3b50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f09ac3b50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g22f09ac3b50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c138f46903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1c138f46903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c117bd2800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g1c117bd2800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c138f46903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g1c138f46903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c15f588df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g1c15f588df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c117bd2800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g1c117bd2800_0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c6eaf7039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g1c6eaf7039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c6eaf70395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g1c6eaf70395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2f09ac3b50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6" name="Google Shape;286;g22f09ac3b50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2f09ac3b50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g22f09ac3b50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2f09ac3b50_0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g22f09ac3b50_0_1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2f09ac3b50_0_3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1" name="Google Shape;311;g22f09ac3b50_0_3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2f09ac3b50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0" name="Google Shape;320;g22f09ac3b50_0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2f09ac3b50_0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9" name="Google Shape;329;g22f09ac3b50_0_2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2f09ac3b50_0_3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0" name="Google Shape;340;g22f09ac3b50_0_3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2f09ac3b50_0_3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1" name="Google Shape;351;g22f09ac3b50_0_3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f09ac3b50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g22f09ac3b50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2f09ac3b50_0_3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2" name="Google Shape;362;g22f09ac3b50_0_3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2f09ac3b50_0_3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3" name="Google Shape;373;g22f09ac3b50_0_3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2f09ac3b50_0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4" name="Google Shape;384;g22f09ac3b50_0_2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2f09ac3b50_0_3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4" name="Google Shape;394;g22f09ac3b50_0_3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3" name="Google Shape;40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c138f46903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g1c138f46903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c117bd2800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g1c117bd2800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f09ac3b50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g22f09ac3b50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c117bd2800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g1c117bd2800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c117bd2800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g1c117bd2800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c138f46903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g1c138f46903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 name="Shape 17"/>
        <p:cNvGrpSpPr/>
        <p:nvPr/>
      </p:nvGrpSpPr>
      <p:grpSpPr>
        <a:xfrm>
          <a:off x="0" y="0"/>
          <a:ext cx="0" cy="0"/>
          <a:chOff x="0" y="0"/>
          <a:chExt cx="0" cy="0"/>
        </a:xfrm>
      </p:grpSpPr>
      <p:sp>
        <p:nvSpPr>
          <p:cNvPr id="18" name="Google Shape;1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6"/>
          <p:cNvSpPr/>
          <p:nvPr>
            <p:ph idx="2" type="pic"/>
          </p:nvPr>
        </p:nvSpPr>
        <p:spPr>
          <a:xfrm>
            <a:off x="5183188" y="987425"/>
            <a:ext cx="6172200" cy="4873625"/>
          </a:xfrm>
          <a:prstGeom prst="rect">
            <a:avLst/>
          </a:prstGeom>
          <a:noFill/>
          <a:ln>
            <a:noFill/>
          </a:ln>
        </p:spPr>
      </p:sp>
      <p:sp>
        <p:nvSpPr>
          <p:cNvPr id="64" name="Google Shape;64;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8165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txBox="1"/>
          <p:nvPr>
            <p:ph type="title"/>
          </p:nvPr>
        </p:nvSpPr>
        <p:spPr>
          <a:xfrm>
            <a:off x="836675" y="365125"/>
            <a:ext cx="100218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3600">
                <a:latin typeface="Arial"/>
                <a:ea typeface="Arial"/>
                <a:cs typeface="Arial"/>
                <a:sym typeface="Arial"/>
              </a:rPr>
              <a:t>Đại học Sư phạm Kỹ thuật tp.HCM</a:t>
            </a:r>
            <a:endParaRPr sz="3600">
              <a:latin typeface="Arial"/>
              <a:ea typeface="Arial"/>
              <a:cs typeface="Arial"/>
              <a:sym typeface="Arial"/>
            </a:endParaRPr>
          </a:p>
        </p:txBody>
      </p:sp>
      <p:sp>
        <p:nvSpPr>
          <p:cNvPr id="86" name="Google Shape;86;p1"/>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 name="Google Shape;87;p1"/>
          <p:cNvSpPr txBox="1"/>
          <p:nvPr>
            <p:ph idx="1" type="body"/>
          </p:nvPr>
        </p:nvSpPr>
        <p:spPr>
          <a:xfrm>
            <a:off x="5225150" y="3465650"/>
            <a:ext cx="6694800" cy="3027300"/>
          </a:xfrm>
          <a:prstGeom prst="rect">
            <a:avLst/>
          </a:prstGeom>
          <a:noFill/>
          <a:ln>
            <a:noFill/>
          </a:ln>
        </p:spPr>
        <p:txBody>
          <a:bodyPr anchorCtr="0" anchor="t" bIns="45700" lIns="91425" spcFirstLastPara="1" rIns="91425" wrap="square" tIns="45700">
            <a:normAutofit/>
          </a:bodyPr>
          <a:lstStyle/>
          <a:p>
            <a:pPr indent="-215900" lvl="0" marL="228600" rtl="0" algn="l">
              <a:lnSpc>
                <a:spcPct val="100000"/>
              </a:lnSpc>
              <a:spcBef>
                <a:spcPts val="0"/>
              </a:spcBef>
              <a:spcAft>
                <a:spcPts val="0"/>
              </a:spcAft>
              <a:buClr>
                <a:schemeClr val="dk1"/>
              </a:buClr>
              <a:buSzPts val="2400"/>
              <a:buChar char="•"/>
            </a:pPr>
            <a:r>
              <a:rPr b="1" lang="en-US" sz="2400">
                <a:latin typeface="Arial"/>
                <a:ea typeface="Arial"/>
                <a:cs typeface="Arial"/>
                <a:sym typeface="Arial"/>
              </a:rPr>
              <a:t>GVHD: </a:t>
            </a:r>
            <a:r>
              <a:rPr lang="en-US" sz="2400">
                <a:latin typeface="Arial"/>
                <a:ea typeface="Arial"/>
                <a:cs typeface="Arial"/>
                <a:sym typeface="Arial"/>
              </a:rPr>
              <a:t>Th.S Quách Đình Hoàng</a:t>
            </a:r>
            <a:endParaRPr sz="2400">
              <a:latin typeface="Arial"/>
              <a:ea typeface="Arial"/>
              <a:cs typeface="Arial"/>
              <a:sym typeface="Arial"/>
            </a:endParaRPr>
          </a:p>
          <a:p>
            <a:pPr indent="0" lvl="0" marL="0" rtl="0" algn="l">
              <a:lnSpc>
                <a:spcPct val="100000"/>
              </a:lnSpc>
              <a:spcBef>
                <a:spcPts val="0"/>
              </a:spcBef>
              <a:spcAft>
                <a:spcPts val="0"/>
              </a:spcAft>
              <a:buSzPts val="1800"/>
              <a:buNone/>
            </a:pPr>
            <a:r>
              <a:t/>
            </a:r>
            <a:endParaRPr sz="2400">
              <a:latin typeface="Arial"/>
              <a:ea typeface="Arial"/>
              <a:cs typeface="Arial"/>
              <a:sym typeface="Arial"/>
            </a:endParaRPr>
          </a:p>
          <a:p>
            <a:pPr indent="-215900" lvl="0" marL="228600" rtl="0" algn="l">
              <a:lnSpc>
                <a:spcPct val="100000"/>
              </a:lnSpc>
              <a:spcBef>
                <a:spcPts val="1000"/>
              </a:spcBef>
              <a:spcAft>
                <a:spcPts val="0"/>
              </a:spcAft>
              <a:buClr>
                <a:schemeClr val="dk1"/>
              </a:buClr>
              <a:buSzPts val="2400"/>
              <a:buChar char="•"/>
            </a:pPr>
            <a:r>
              <a:rPr b="1" lang="en-US" sz="2400">
                <a:latin typeface="Arial"/>
                <a:ea typeface="Arial"/>
                <a:cs typeface="Arial"/>
                <a:sym typeface="Arial"/>
              </a:rPr>
              <a:t>SVTH:</a:t>
            </a:r>
            <a:endParaRPr sz="2400">
              <a:latin typeface="Arial"/>
              <a:ea typeface="Arial"/>
              <a:cs typeface="Arial"/>
              <a:sym typeface="Arial"/>
            </a:endParaRPr>
          </a:p>
          <a:p>
            <a:pPr indent="-228600" lvl="1" marL="685800" rtl="0" algn="l">
              <a:lnSpc>
                <a:spcPct val="100000"/>
              </a:lnSpc>
              <a:spcBef>
                <a:spcPts val="500"/>
              </a:spcBef>
              <a:spcAft>
                <a:spcPts val="0"/>
              </a:spcAft>
              <a:buClr>
                <a:schemeClr val="dk1"/>
              </a:buClr>
              <a:buSzPts val="2400"/>
              <a:buChar char="•"/>
            </a:pPr>
            <a:r>
              <a:rPr lang="en-US">
                <a:latin typeface="Arial"/>
                <a:ea typeface="Arial"/>
                <a:cs typeface="Arial"/>
                <a:sym typeface="Arial"/>
              </a:rPr>
              <a:t>Nguyễn Minh Khoa			19133029</a:t>
            </a:r>
            <a:endParaRPr>
              <a:latin typeface="Arial"/>
              <a:ea typeface="Arial"/>
              <a:cs typeface="Arial"/>
              <a:sym typeface="Arial"/>
            </a:endParaRPr>
          </a:p>
          <a:p>
            <a:pPr indent="0" lvl="0" marL="0" rtl="0" algn="l">
              <a:lnSpc>
                <a:spcPct val="100000"/>
              </a:lnSpc>
              <a:spcBef>
                <a:spcPts val="500"/>
              </a:spcBef>
              <a:spcAft>
                <a:spcPts val="0"/>
              </a:spcAft>
              <a:buSzPts val="1800"/>
              <a:buNone/>
            </a:pPr>
            <a:r>
              <a:t/>
            </a:r>
            <a:endParaRPr>
              <a:latin typeface="Arial"/>
              <a:ea typeface="Arial"/>
              <a:cs typeface="Arial"/>
              <a:sym typeface="Arial"/>
            </a:endParaRPr>
          </a:p>
        </p:txBody>
      </p:sp>
      <p:sp>
        <p:nvSpPr>
          <p:cNvPr id="88" name="Google Shape;88;p1"/>
          <p:cNvSpPr txBox="1"/>
          <p:nvPr/>
        </p:nvSpPr>
        <p:spPr>
          <a:xfrm>
            <a:off x="1239250" y="2477073"/>
            <a:ext cx="9710400" cy="666300"/>
          </a:xfrm>
          <a:prstGeom prst="rect">
            <a:avLst/>
          </a:prstGeom>
          <a:noFill/>
          <a:ln>
            <a:noFill/>
          </a:ln>
        </p:spPr>
        <p:txBody>
          <a:bodyPr anchorCtr="0" anchor="t" bIns="45700" lIns="91425" spcFirstLastPara="1" rIns="91425" wrap="square" tIns="45700">
            <a:normAutofit/>
          </a:bodyPr>
          <a:lstStyle/>
          <a:p>
            <a:pPr indent="0" lvl="1" marL="457200" marR="0" rtl="0" algn="ctr">
              <a:lnSpc>
                <a:spcPct val="90000"/>
              </a:lnSpc>
              <a:spcBef>
                <a:spcPts val="0"/>
              </a:spcBef>
              <a:spcAft>
                <a:spcPts val="0"/>
              </a:spcAft>
              <a:buClr>
                <a:schemeClr val="dk1"/>
              </a:buClr>
              <a:buSzPts val="2210"/>
              <a:buFont typeface="Arial"/>
              <a:buNone/>
            </a:pPr>
            <a:r>
              <a:rPr b="1" lang="en-US" sz="2400">
                <a:solidFill>
                  <a:schemeClr val="dk1"/>
                </a:solidFill>
              </a:rPr>
              <a:t>TÌM HIỂU </a:t>
            </a:r>
            <a:r>
              <a:rPr b="1" i="0" lang="en-US" sz="2400" u="none" cap="none" strike="noStrike">
                <a:solidFill>
                  <a:schemeClr val="dk1"/>
                </a:solidFill>
                <a:latin typeface="Arial"/>
                <a:ea typeface="Arial"/>
                <a:cs typeface="Arial"/>
                <a:sym typeface="Arial"/>
              </a:rPr>
              <a:t>KNOWLEDGE DISTILLATION V</a:t>
            </a:r>
            <a:r>
              <a:rPr b="1" lang="en-US" sz="2400">
                <a:solidFill>
                  <a:schemeClr val="dk1"/>
                </a:solidFill>
              </a:rPr>
              <a:t>À ỨNG DỤNG</a:t>
            </a:r>
            <a:endParaRPr b="0" i="0" sz="2400" u="none" cap="none" strike="noStrike">
              <a:solidFill>
                <a:srgbClr val="000000"/>
              </a:solidFill>
              <a:latin typeface="Arial"/>
              <a:ea typeface="Arial"/>
              <a:cs typeface="Arial"/>
              <a:sym typeface="Arial"/>
            </a:endParaRPr>
          </a:p>
        </p:txBody>
      </p:sp>
      <p:pic>
        <p:nvPicPr>
          <p:cNvPr descr="Logo&#10;&#10;Description automatically generated" id="89" name="Google Shape;89;p1"/>
          <p:cNvPicPr preferRelativeResize="0"/>
          <p:nvPr/>
        </p:nvPicPr>
        <p:blipFill rotWithShape="1">
          <a:blip r:embed="rId3">
            <a:alphaModFix/>
          </a:blip>
          <a:srcRect b="0" l="0" r="0" t="0"/>
          <a:stretch/>
        </p:blipFill>
        <p:spPr>
          <a:xfrm>
            <a:off x="239773" y="224111"/>
            <a:ext cx="999483" cy="1270699"/>
          </a:xfrm>
          <a:prstGeom prst="rect">
            <a:avLst/>
          </a:prstGeom>
          <a:noFill/>
          <a:ln>
            <a:noFill/>
          </a:ln>
        </p:spPr>
      </p:pic>
      <p:pic>
        <p:nvPicPr>
          <p:cNvPr id="90" name="Google Shape;90;p1"/>
          <p:cNvPicPr preferRelativeResize="0"/>
          <p:nvPr/>
        </p:nvPicPr>
        <p:blipFill rotWithShape="1">
          <a:blip r:embed="rId4">
            <a:alphaModFix/>
          </a:blip>
          <a:srcRect b="0" l="0" r="0" t="0"/>
          <a:stretch/>
        </p:blipFill>
        <p:spPr>
          <a:xfrm>
            <a:off x="10370301" y="224100"/>
            <a:ext cx="1549650" cy="1270701"/>
          </a:xfrm>
          <a:prstGeom prst="rect">
            <a:avLst/>
          </a:prstGeom>
          <a:noFill/>
          <a:ln>
            <a:noFill/>
          </a:ln>
        </p:spPr>
      </p:pic>
      <p:sp>
        <p:nvSpPr>
          <p:cNvPr id="91" name="Google Shape;91;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2000"/>
              <a:t>‹#›</a:t>
            </a:fld>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g1c117bd2800_0_104"/>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9" name="Google Shape;169;g1c117bd2800_0_10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4000">
                <a:latin typeface="Arial"/>
                <a:ea typeface="Arial"/>
                <a:cs typeface="Arial"/>
                <a:sym typeface="Arial"/>
              </a:rPr>
              <a:t>Relation-based knowledge</a:t>
            </a:r>
            <a:endParaRPr>
              <a:latin typeface="Arial"/>
              <a:ea typeface="Arial"/>
              <a:cs typeface="Arial"/>
              <a:sym typeface="Arial"/>
            </a:endParaRPr>
          </a:p>
        </p:txBody>
      </p:sp>
      <p:sp>
        <p:nvSpPr>
          <p:cNvPr id="170" name="Google Shape;170;g1c117bd2800_0_104"/>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1" name="Google Shape;171;g1c117bd2800_0_104"/>
          <p:cNvSpPr txBox="1"/>
          <p:nvPr>
            <p:ph idx="1" type="body"/>
          </p:nvPr>
        </p:nvSpPr>
        <p:spPr>
          <a:xfrm>
            <a:off x="838200" y="5424328"/>
            <a:ext cx="10515600" cy="576300"/>
          </a:xfrm>
          <a:prstGeom prst="rect">
            <a:avLst/>
          </a:prstGeom>
          <a:noFill/>
          <a:ln>
            <a:noFill/>
          </a:ln>
        </p:spPr>
        <p:txBody>
          <a:bodyPr anchorCtr="0" anchor="t" bIns="45700" lIns="91425" spcFirstLastPara="1" rIns="91425" wrap="square" tIns="45700">
            <a:normAutofit/>
          </a:bodyPr>
          <a:lstStyle/>
          <a:p>
            <a:pPr indent="-215900" lvl="0" marL="228600" rtl="0" algn="ctr">
              <a:lnSpc>
                <a:spcPct val="150000"/>
              </a:lnSpc>
              <a:spcBef>
                <a:spcPts val="0"/>
              </a:spcBef>
              <a:spcAft>
                <a:spcPts val="0"/>
              </a:spcAft>
              <a:buClr>
                <a:schemeClr val="dk1"/>
              </a:buClr>
              <a:buSzPts val="2400"/>
              <a:buChar char="•"/>
            </a:pPr>
            <a:r>
              <a:rPr lang="en-US" sz="2400">
                <a:latin typeface="Arial"/>
                <a:ea typeface="Arial"/>
                <a:cs typeface="Arial"/>
                <a:sym typeface="Arial"/>
              </a:rPr>
              <a:t>Tập trung vào mối quan hệ giữa các layers khác nhau.</a:t>
            </a:r>
            <a:endParaRPr sz="2600">
              <a:latin typeface="Arial"/>
              <a:ea typeface="Arial"/>
              <a:cs typeface="Arial"/>
              <a:sym typeface="Arial"/>
            </a:endParaRPr>
          </a:p>
        </p:txBody>
      </p:sp>
      <p:pic>
        <p:nvPicPr>
          <p:cNvPr id="172" name="Google Shape;172;g1c117bd2800_0_104"/>
          <p:cNvPicPr preferRelativeResize="0"/>
          <p:nvPr/>
        </p:nvPicPr>
        <p:blipFill rotWithShape="1">
          <a:blip r:embed="rId3">
            <a:alphaModFix/>
          </a:blip>
          <a:srcRect b="0" l="0" r="0" t="0"/>
          <a:stretch/>
        </p:blipFill>
        <p:spPr>
          <a:xfrm>
            <a:off x="2665500" y="1895750"/>
            <a:ext cx="6857999" cy="3066506"/>
          </a:xfrm>
          <a:prstGeom prst="rect">
            <a:avLst/>
          </a:prstGeom>
          <a:noFill/>
          <a:ln>
            <a:noFill/>
          </a:ln>
        </p:spPr>
      </p:pic>
      <p:sp>
        <p:nvSpPr>
          <p:cNvPr id="173" name="Google Shape;173;g1c117bd2800_0_10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2000"/>
              <a:t>‹#›</a:t>
            </a:fld>
            <a:endParaRPr sz="2000"/>
          </a:p>
        </p:txBody>
      </p:sp>
      <p:sp>
        <p:nvSpPr>
          <p:cNvPr id="174" name="Google Shape;174;g1c117bd2800_0_104"/>
          <p:cNvSpPr txBox="1"/>
          <p:nvPr/>
        </p:nvSpPr>
        <p:spPr>
          <a:xfrm>
            <a:off x="8730275" y="4848475"/>
            <a:ext cx="1774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Arial"/>
                <a:ea typeface="Arial"/>
                <a:cs typeface="Arial"/>
                <a:sym typeface="Arial"/>
              </a:rPr>
              <a:t>Jianping Gou (et al)</a:t>
            </a:r>
            <a:endParaRPr b="0" i="1"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2f09ac3b50_0_51"/>
          <p:cNvSpPr txBox="1"/>
          <p:nvPr>
            <p:ph type="title"/>
          </p:nvPr>
        </p:nvSpPr>
        <p:spPr>
          <a:xfrm>
            <a:off x="838200" y="2766218"/>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4000">
                <a:latin typeface="Roboto"/>
                <a:ea typeface="Roboto"/>
                <a:cs typeface="Roboto"/>
                <a:sym typeface="Roboto"/>
              </a:rPr>
              <a:t>Huấn luyện Knowledge Distillation</a:t>
            </a:r>
            <a:endParaRPr/>
          </a:p>
        </p:txBody>
      </p:sp>
      <p:sp>
        <p:nvSpPr>
          <p:cNvPr id="180" name="Google Shape;180;g22f09ac3b50_0_5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2000"/>
              <a:t>‹#›</a:t>
            </a:fld>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g1c117bd2800_0_111"/>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6" name="Google Shape;186;g1c117bd2800_0_1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4000">
                <a:latin typeface="Arial"/>
                <a:ea typeface="Arial"/>
                <a:cs typeface="Arial"/>
                <a:sym typeface="Arial"/>
              </a:rPr>
              <a:t> Distillation Schemes</a:t>
            </a:r>
            <a:endParaRPr>
              <a:latin typeface="Arial"/>
              <a:ea typeface="Arial"/>
              <a:cs typeface="Arial"/>
              <a:sym typeface="Arial"/>
            </a:endParaRPr>
          </a:p>
        </p:txBody>
      </p:sp>
      <p:sp>
        <p:nvSpPr>
          <p:cNvPr id="187" name="Google Shape;187;g1c117bd2800_0_111"/>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8" name="Google Shape;188;g1c117bd2800_0_111"/>
          <p:cNvSpPr txBox="1"/>
          <p:nvPr>
            <p:ph idx="1" type="body"/>
          </p:nvPr>
        </p:nvSpPr>
        <p:spPr>
          <a:xfrm>
            <a:off x="4966150" y="2116725"/>
            <a:ext cx="6680700" cy="4064700"/>
          </a:xfrm>
          <a:prstGeom prst="rect">
            <a:avLst/>
          </a:prstGeom>
          <a:noFill/>
          <a:ln>
            <a:noFill/>
          </a:ln>
        </p:spPr>
        <p:txBody>
          <a:bodyPr anchorCtr="0" anchor="t" bIns="45700" lIns="91425" spcFirstLastPara="1" rIns="91425" wrap="square" tIns="45700">
            <a:normAutofit/>
          </a:bodyPr>
          <a:lstStyle/>
          <a:p>
            <a:pPr indent="-215900" lvl="0" marL="228600" rtl="0" algn="l">
              <a:lnSpc>
                <a:spcPct val="150000"/>
              </a:lnSpc>
              <a:spcBef>
                <a:spcPts val="0"/>
              </a:spcBef>
              <a:spcAft>
                <a:spcPts val="0"/>
              </a:spcAft>
              <a:buClr>
                <a:schemeClr val="dk1"/>
              </a:buClr>
              <a:buSzPts val="2400"/>
              <a:buChar char="•"/>
            </a:pPr>
            <a:r>
              <a:rPr b="1" lang="en-US" sz="2400">
                <a:latin typeface="Arial"/>
                <a:ea typeface="Arial"/>
                <a:cs typeface="Arial"/>
                <a:sym typeface="Arial"/>
              </a:rPr>
              <a:t>Offline distillation:</a:t>
            </a:r>
            <a:r>
              <a:rPr lang="en-US" sz="2400">
                <a:latin typeface="Arial"/>
                <a:ea typeface="Arial"/>
                <a:cs typeface="Arial"/>
                <a:sym typeface="Arial"/>
              </a:rPr>
              <a:t> Đơn giản, dễ thực hiện.</a:t>
            </a:r>
            <a:endParaRPr sz="2400">
              <a:latin typeface="Arial"/>
              <a:ea typeface="Arial"/>
              <a:cs typeface="Arial"/>
              <a:sym typeface="Arial"/>
            </a:endParaRPr>
          </a:p>
          <a:p>
            <a:pPr indent="-215900" lvl="0" marL="228600" rtl="0" algn="l">
              <a:lnSpc>
                <a:spcPct val="150000"/>
              </a:lnSpc>
              <a:spcBef>
                <a:spcPts val="0"/>
              </a:spcBef>
              <a:spcAft>
                <a:spcPts val="0"/>
              </a:spcAft>
              <a:buSzPts val="2400"/>
              <a:buFont typeface="Arial"/>
              <a:buChar char="•"/>
            </a:pPr>
            <a:r>
              <a:rPr b="1" lang="en-US" sz="2400">
                <a:latin typeface="Arial"/>
                <a:ea typeface="Arial"/>
                <a:cs typeface="Arial"/>
                <a:sym typeface="Arial"/>
              </a:rPr>
              <a:t>Online distillation:</a:t>
            </a:r>
            <a:r>
              <a:rPr lang="en-US" sz="2400">
                <a:latin typeface="Arial"/>
                <a:ea typeface="Arial"/>
                <a:cs typeface="Arial"/>
                <a:sym typeface="Arial"/>
              </a:rPr>
              <a:t> Để cải thiện performance của mô hình Student khi không có mô hình Teacher với performance cao.</a:t>
            </a:r>
            <a:endParaRPr sz="2400">
              <a:latin typeface="Arial"/>
              <a:ea typeface="Arial"/>
              <a:cs typeface="Arial"/>
              <a:sym typeface="Arial"/>
            </a:endParaRPr>
          </a:p>
          <a:p>
            <a:pPr indent="-215900" lvl="0" marL="228600" rtl="0" algn="l">
              <a:lnSpc>
                <a:spcPct val="150000"/>
              </a:lnSpc>
              <a:spcBef>
                <a:spcPts val="0"/>
              </a:spcBef>
              <a:spcAft>
                <a:spcPts val="0"/>
              </a:spcAft>
              <a:buSzPts val="2400"/>
              <a:buFont typeface="Arial"/>
              <a:buChar char="•"/>
            </a:pPr>
            <a:r>
              <a:rPr b="1" lang="en-US" sz="2400">
                <a:latin typeface="Arial"/>
                <a:ea typeface="Arial"/>
                <a:cs typeface="Arial"/>
                <a:sym typeface="Arial"/>
              </a:rPr>
              <a:t>Self distillation:</a:t>
            </a:r>
            <a:r>
              <a:rPr lang="en-US" sz="2400">
                <a:latin typeface="Arial"/>
                <a:ea typeface="Arial"/>
                <a:cs typeface="Arial"/>
                <a:sym typeface="Arial"/>
              </a:rPr>
              <a:t> Kiến thức từ các layers sâu hơn được dùng để huấn luyện cho các layers nông hơn.</a:t>
            </a:r>
            <a:endParaRPr>
              <a:latin typeface="Arial"/>
              <a:ea typeface="Arial"/>
              <a:cs typeface="Arial"/>
              <a:sym typeface="Arial"/>
            </a:endParaRPr>
          </a:p>
        </p:txBody>
      </p:sp>
      <p:pic>
        <p:nvPicPr>
          <p:cNvPr id="189" name="Google Shape;189;g1c117bd2800_0_111"/>
          <p:cNvPicPr preferRelativeResize="0"/>
          <p:nvPr/>
        </p:nvPicPr>
        <p:blipFill rotWithShape="1">
          <a:blip r:embed="rId3">
            <a:alphaModFix/>
          </a:blip>
          <a:srcRect b="0" l="0" r="0" t="0"/>
          <a:stretch/>
        </p:blipFill>
        <p:spPr>
          <a:xfrm>
            <a:off x="669025" y="2116725"/>
            <a:ext cx="4114799" cy="3765042"/>
          </a:xfrm>
          <a:prstGeom prst="rect">
            <a:avLst/>
          </a:prstGeom>
          <a:noFill/>
          <a:ln>
            <a:noFill/>
          </a:ln>
        </p:spPr>
      </p:pic>
      <p:sp>
        <p:nvSpPr>
          <p:cNvPr id="190" name="Google Shape;190;g1c117bd2800_0_1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2000"/>
              <a:t>‹#›</a:t>
            </a:fld>
            <a:endParaRPr sz="2000"/>
          </a:p>
        </p:txBody>
      </p:sp>
      <p:sp>
        <p:nvSpPr>
          <p:cNvPr id="191" name="Google Shape;191;g1c117bd2800_0_111"/>
          <p:cNvSpPr txBox="1"/>
          <p:nvPr/>
        </p:nvSpPr>
        <p:spPr>
          <a:xfrm>
            <a:off x="3421275" y="5781225"/>
            <a:ext cx="1774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Arial"/>
                <a:ea typeface="Arial"/>
                <a:cs typeface="Arial"/>
                <a:sym typeface="Arial"/>
              </a:rPr>
              <a:t>Jianping Gou (et al)</a:t>
            </a:r>
            <a:endParaRPr b="0" i="1"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2f09ac3b50_0_0"/>
          <p:cNvSpPr txBox="1"/>
          <p:nvPr>
            <p:ph type="title"/>
          </p:nvPr>
        </p:nvSpPr>
        <p:spPr>
          <a:xfrm>
            <a:off x="838200" y="2766218"/>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4000">
                <a:latin typeface="Roboto"/>
                <a:ea typeface="Roboto"/>
                <a:cs typeface="Roboto"/>
                <a:sym typeface="Roboto"/>
              </a:rPr>
              <a:t>Thuật toán Distillation</a:t>
            </a:r>
            <a:endParaRPr/>
          </a:p>
        </p:txBody>
      </p:sp>
      <p:sp>
        <p:nvSpPr>
          <p:cNvPr id="197" name="Google Shape;197;g22f09ac3b50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2000"/>
              <a:t>‹#›</a:t>
            </a:fld>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g22f09ac3b50_0_83"/>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3" name="Google Shape;203;g22f09ac3b50_0_8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4000">
                <a:latin typeface="Arial"/>
                <a:ea typeface="Arial"/>
                <a:cs typeface="Arial"/>
                <a:sym typeface="Arial"/>
              </a:rPr>
              <a:t>Multi-Teacher Distillation</a:t>
            </a:r>
            <a:endParaRPr>
              <a:latin typeface="Arial"/>
              <a:ea typeface="Arial"/>
              <a:cs typeface="Arial"/>
              <a:sym typeface="Arial"/>
            </a:endParaRPr>
          </a:p>
        </p:txBody>
      </p:sp>
      <p:sp>
        <p:nvSpPr>
          <p:cNvPr id="204" name="Google Shape;204;g22f09ac3b50_0_83"/>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5" name="Google Shape;205;g22f09ac3b50_0_83"/>
          <p:cNvSpPr txBox="1"/>
          <p:nvPr>
            <p:ph idx="1" type="body"/>
          </p:nvPr>
        </p:nvSpPr>
        <p:spPr>
          <a:xfrm>
            <a:off x="838200" y="5483454"/>
            <a:ext cx="10515600" cy="532200"/>
          </a:xfrm>
          <a:prstGeom prst="rect">
            <a:avLst/>
          </a:prstGeom>
          <a:noFill/>
          <a:ln>
            <a:noFill/>
          </a:ln>
        </p:spPr>
        <p:txBody>
          <a:bodyPr anchorCtr="0" anchor="t" bIns="45700" lIns="91425" spcFirstLastPara="1" rIns="91425" wrap="square" tIns="45700">
            <a:normAutofit/>
          </a:bodyPr>
          <a:lstStyle/>
          <a:p>
            <a:pPr indent="0" lvl="0" marL="457200" rtl="0" algn="ctr">
              <a:lnSpc>
                <a:spcPct val="150000"/>
              </a:lnSpc>
              <a:spcBef>
                <a:spcPts val="0"/>
              </a:spcBef>
              <a:spcAft>
                <a:spcPts val="0"/>
              </a:spcAft>
              <a:buNone/>
            </a:pPr>
            <a:r>
              <a:t/>
            </a:r>
            <a:endParaRPr sz="2600">
              <a:latin typeface="Arial"/>
              <a:ea typeface="Arial"/>
              <a:cs typeface="Arial"/>
              <a:sym typeface="Arial"/>
            </a:endParaRPr>
          </a:p>
        </p:txBody>
      </p:sp>
      <p:sp>
        <p:nvSpPr>
          <p:cNvPr id="206" name="Google Shape;206;g22f09ac3b50_0_8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2000"/>
              <a:t>‹#›</a:t>
            </a:fld>
            <a:endParaRPr sz="2000"/>
          </a:p>
        </p:txBody>
      </p:sp>
      <p:sp>
        <p:nvSpPr>
          <p:cNvPr id="207" name="Google Shape;207;g22f09ac3b50_0_83"/>
          <p:cNvSpPr txBox="1"/>
          <p:nvPr/>
        </p:nvSpPr>
        <p:spPr>
          <a:xfrm>
            <a:off x="9342125" y="4882800"/>
            <a:ext cx="1774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Arial"/>
                <a:ea typeface="Arial"/>
                <a:cs typeface="Arial"/>
                <a:sym typeface="Arial"/>
              </a:rPr>
              <a:t>Jianping Gou (et al)</a:t>
            </a:r>
            <a:endParaRPr b="0" i="1" sz="1400" u="none" cap="none" strike="noStrike">
              <a:solidFill>
                <a:srgbClr val="000000"/>
              </a:solidFill>
              <a:latin typeface="Arial"/>
              <a:ea typeface="Arial"/>
              <a:cs typeface="Arial"/>
              <a:sym typeface="Arial"/>
            </a:endParaRPr>
          </a:p>
        </p:txBody>
      </p:sp>
      <p:pic>
        <p:nvPicPr>
          <p:cNvPr id="208" name="Google Shape;208;g22f09ac3b50_0_83"/>
          <p:cNvPicPr preferRelativeResize="0"/>
          <p:nvPr/>
        </p:nvPicPr>
        <p:blipFill>
          <a:blip r:embed="rId3">
            <a:alphaModFix/>
          </a:blip>
          <a:stretch>
            <a:fillRect/>
          </a:stretch>
        </p:blipFill>
        <p:spPr>
          <a:xfrm>
            <a:off x="2849875" y="1828788"/>
            <a:ext cx="6492240" cy="352152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g22f09ac3b50_0_72"/>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4" name="Google Shape;214;g22f09ac3b50_0_7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4000">
                <a:latin typeface="Arial"/>
                <a:ea typeface="Arial"/>
                <a:cs typeface="Arial"/>
                <a:sym typeface="Arial"/>
              </a:rPr>
              <a:t>Cross-modal Distillation</a:t>
            </a:r>
            <a:endParaRPr>
              <a:latin typeface="Arial"/>
              <a:ea typeface="Arial"/>
              <a:cs typeface="Arial"/>
              <a:sym typeface="Arial"/>
            </a:endParaRPr>
          </a:p>
        </p:txBody>
      </p:sp>
      <p:sp>
        <p:nvSpPr>
          <p:cNvPr id="215" name="Google Shape;215;g22f09ac3b50_0_72"/>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6" name="Google Shape;216;g22f09ac3b50_0_72"/>
          <p:cNvSpPr txBox="1"/>
          <p:nvPr>
            <p:ph idx="1" type="body"/>
          </p:nvPr>
        </p:nvSpPr>
        <p:spPr>
          <a:xfrm>
            <a:off x="838200" y="5483454"/>
            <a:ext cx="10515600" cy="532200"/>
          </a:xfrm>
          <a:prstGeom prst="rect">
            <a:avLst/>
          </a:prstGeom>
          <a:noFill/>
          <a:ln>
            <a:noFill/>
          </a:ln>
        </p:spPr>
        <p:txBody>
          <a:bodyPr anchorCtr="0" anchor="t" bIns="45700" lIns="91425" spcFirstLastPara="1" rIns="91425" wrap="square" tIns="45700">
            <a:normAutofit/>
          </a:bodyPr>
          <a:lstStyle/>
          <a:p>
            <a:pPr indent="-215900" lvl="0" marL="228600" rtl="0" algn="ctr">
              <a:lnSpc>
                <a:spcPct val="150000"/>
              </a:lnSpc>
              <a:spcBef>
                <a:spcPts val="0"/>
              </a:spcBef>
              <a:spcAft>
                <a:spcPts val="0"/>
              </a:spcAft>
              <a:buClr>
                <a:schemeClr val="dk1"/>
              </a:buClr>
              <a:buSzPts val="2400"/>
              <a:buChar char="•"/>
            </a:pPr>
            <a:r>
              <a:t/>
            </a:r>
            <a:endParaRPr sz="2600">
              <a:latin typeface="Arial"/>
              <a:ea typeface="Arial"/>
              <a:cs typeface="Arial"/>
              <a:sym typeface="Arial"/>
            </a:endParaRPr>
          </a:p>
        </p:txBody>
      </p:sp>
      <p:sp>
        <p:nvSpPr>
          <p:cNvPr id="217" name="Google Shape;217;g22f09ac3b50_0_7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2000"/>
              <a:t>‹#›</a:t>
            </a:fld>
            <a:endParaRPr sz="2000"/>
          </a:p>
        </p:txBody>
      </p:sp>
      <p:sp>
        <p:nvSpPr>
          <p:cNvPr id="218" name="Google Shape;218;g22f09ac3b50_0_72"/>
          <p:cNvSpPr txBox="1"/>
          <p:nvPr/>
        </p:nvSpPr>
        <p:spPr>
          <a:xfrm>
            <a:off x="8816000" y="4882800"/>
            <a:ext cx="1774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Arial"/>
                <a:ea typeface="Arial"/>
                <a:cs typeface="Arial"/>
                <a:sym typeface="Arial"/>
              </a:rPr>
              <a:t>Jianping Gou (et al)</a:t>
            </a:r>
            <a:endParaRPr b="0" i="1" sz="1400" u="none" cap="none" strike="noStrike">
              <a:solidFill>
                <a:srgbClr val="000000"/>
              </a:solidFill>
              <a:latin typeface="Arial"/>
              <a:ea typeface="Arial"/>
              <a:cs typeface="Arial"/>
              <a:sym typeface="Arial"/>
            </a:endParaRPr>
          </a:p>
        </p:txBody>
      </p:sp>
      <p:pic>
        <p:nvPicPr>
          <p:cNvPr id="219" name="Google Shape;219;g22f09ac3b50_0_72"/>
          <p:cNvPicPr preferRelativeResize="0"/>
          <p:nvPr/>
        </p:nvPicPr>
        <p:blipFill>
          <a:blip r:embed="rId3">
            <a:alphaModFix/>
          </a:blip>
          <a:stretch>
            <a:fillRect/>
          </a:stretch>
        </p:blipFill>
        <p:spPr>
          <a:xfrm>
            <a:off x="2872738" y="1880575"/>
            <a:ext cx="6446520" cy="309685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c138f46903_0_37"/>
          <p:cNvSpPr txBox="1"/>
          <p:nvPr>
            <p:ph type="title"/>
          </p:nvPr>
        </p:nvSpPr>
        <p:spPr>
          <a:xfrm>
            <a:off x="838200" y="2766218"/>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4000">
                <a:latin typeface="Roboto"/>
                <a:ea typeface="Roboto"/>
                <a:cs typeface="Roboto"/>
                <a:sym typeface="Roboto"/>
              </a:rPr>
              <a:t>Response-Based Knowledge</a:t>
            </a:r>
            <a:endParaRPr/>
          </a:p>
        </p:txBody>
      </p:sp>
      <p:sp>
        <p:nvSpPr>
          <p:cNvPr id="225" name="Google Shape;225;g1c138f46903_0_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2000"/>
              <a:t>‹#›</a:t>
            </a:fld>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g1c117bd2800_0_139"/>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1" name="Google Shape;231;g1c117bd2800_0_1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4000">
                <a:latin typeface="Arial"/>
                <a:ea typeface="Arial"/>
                <a:cs typeface="Arial"/>
                <a:sym typeface="Arial"/>
              </a:rPr>
              <a:t>Quá trình Distillation</a:t>
            </a:r>
            <a:endParaRPr>
              <a:latin typeface="Arial"/>
              <a:ea typeface="Arial"/>
              <a:cs typeface="Arial"/>
              <a:sym typeface="Arial"/>
            </a:endParaRPr>
          </a:p>
        </p:txBody>
      </p:sp>
      <p:sp>
        <p:nvSpPr>
          <p:cNvPr id="232" name="Google Shape;232;g1c117bd2800_0_139"/>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3" name="Google Shape;233;g1c117bd2800_0_139"/>
          <p:cNvSpPr txBox="1"/>
          <p:nvPr>
            <p:ph idx="1" type="body"/>
          </p:nvPr>
        </p:nvSpPr>
        <p:spPr>
          <a:xfrm>
            <a:off x="838200" y="1929375"/>
            <a:ext cx="10515600" cy="2223900"/>
          </a:xfrm>
          <a:prstGeom prst="rect">
            <a:avLst/>
          </a:prstGeom>
          <a:noFill/>
          <a:ln>
            <a:noFill/>
          </a:ln>
        </p:spPr>
        <p:txBody>
          <a:bodyPr anchorCtr="0" anchor="t" bIns="45700" lIns="91425" spcFirstLastPara="1" rIns="91425" wrap="square" tIns="45700">
            <a:normAutofit/>
          </a:bodyPr>
          <a:lstStyle/>
          <a:p>
            <a:pPr indent="-215900" lvl="0" marL="228600" rtl="0" algn="l">
              <a:lnSpc>
                <a:spcPct val="150000"/>
              </a:lnSpc>
              <a:spcBef>
                <a:spcPts val="0"/>
              </a:spcBef>
              <a:spcAft>
                <a:spcPts val="0"/>
              </a:spcAft>
              <a:buClr>
                <a:schemeClr val="dk1"/>
              </a:buClr>
              <a:buSzPts val="2400"/>
              <a:buChar char="•"/>
            </a:pPr>
            <a:r>
              <a:rPr b="1" lang="en-US" sz="2400">
                <a:latin typeface="Arial"/>
                <a:ea typeface="Arial"/>
                <a:cs typeface="Arial"/>
                <a:sym typeface="Arial"/>
              </a:rPr>
              <a:t>Mô hình Teacher:</a:t>
            </a:r>
            <a:r>
              <a:rPr lang="en-US" sz="2400">
                <a:latin typeface="Arial"/>
                <a:ea typeface="Arial"/>
                <a:cs typeface="Arial"/>
                <a:sym typeface="Arial"/>
              </a:rPr>
              <a:t> Được train trên tập dữ liệu đã được </a:t>
            </a:r>
            <a:r>
              <a:rPr b="1" lang="en-US" sz="2400">
                <a:latin typeface="Arial"/>
                <a:ea typeface="Arial"/>
                <a:cs typeface="Arial"/>
                <a:sym typeface="Arial"/>
              </a:rPr>
              <a:t>labeled </a:t>
            </a:r>
            <a:r>
              <a:rPr lang="en-US" sz="2400">
                <a:latin typeface="Arial"/>
                <a:ea typeface="Arial"/>
                <a:cs typeface="Arial"/>
                <a:sym typeface="Arial"/>
              </a:rPr>
              <a:t>và dùng để train mô hình Student.</a:t>
            </a:r>
            <a:endParaRPr sz="2400">
              <a:latin typeface="Arial"/>
              <a:ea typeface="Arial"/>
              <a:cs typeface="Arial"/>
              <a:sym typeface="Arial"/>
            </a:endParaRPr>
          </a:p>
          <a:p>
            <a:pPr indent="-215900" lvl="0" marL="228600" rtl="0" algn="l">
              <a:lnSpc>
                <a:spcPct val="150000"/>
              </a:lnSpc>
              <a:spcBef>
                <a:spcPts val="0"/>
              </a:spcBef>
              <a:spcAft>
                <a:spcPts val="0"/>
              </a:spcAft>
              <a:buSzPts val="2400"/>
              <a:buFont typeface="Arial"/>
              <a:buChar char="•"/>
            </a:pPr>
            <a:r>
              <a:rPr b="1" lang="en-US" sz="2400">
                <a:latin typeface="Arial"/>
                <a:ea typeface="Arial"/>
                <a:cs typeface="Arial"/>
                <a:sym typeface="Arial"/>
              </a:rPr>
              <a:t>Mô hình Student:</a:t>
            </a:r>
            <a:r>
              <a:rPr lang="en-US" sz="2400">
                <a:latin typeface="Arial"/>
                <a:ea typeface="Arial"/>
                <a:cs typeface="Arial"/>
                <a:sym typeface="Arial"/>
              </a:rPr>
              <a:t> Sử dụng gợi ý từ mô hình Teacher để cải thiện performance, sử dụng </a:t>
            </a:r>
            <a:r>
              <a:rPr b="1" lang="en-US" sz="2400">
                <a:latin typeface="Arial"/>
                <a:ea typeface="Arial"/>
                <a:cs typeface="Arial"/>
                <a:sym typeface="Arial"/>
              </a:rPr>
              <a:t>loss function</a:t>
            </a:r>
            <a:r>
              <a:rPr lang="en-US" sz="2400">
                <a:latin typeface="Arial"/>
                <a:ea typeface="Arial"/>
                <a:cs typeface="Arial"/>
                <a:sym typeface="Arial"/>
              </a:rPr>
              <a:t> dạng </a:t>
            </a:r>
            <a:r>
              <a:rPr b="1" lang="en-US" sz="2400">
                <a:latin typeface="Arial"/>
                <a:ea typeface="Arial"/>
                <a:cs typeface="Arial"/>
                <a:sym typeface="Arial"/>
              </a:rPr>
              <a:t>cross-entropy</a:t>
            </a:r>
            <a:r>
              <a:rPr lang="en-US" sz="2400">
                <a:latin typeface="Arial"/>
                <a:ea typeface="Arial"/>
                <a:cs typeface="Arial"/>
                <a:sym typeface="Arial"/>
              </a:rPr>
              <a:t>.</a:t>
            </a:r>
            <a:endParaRPr sz="2400">
              <a:latin typeface="Arial"/>
              <a:ea typeface="Arial"/>
              <a:cs typeface="Arial"/>
              <a:sym typeface="Arial"/>
            </a:endParaRPr>
          </a:p>
        </p:txBody>
      </p:sp>
      <p:pic>
        <p:nvPicPr>
          <p:cNvPr id="234" name="Google Shape;234;g1c117bd2800_0_139"/>
          <p:cNvPicPr preferRelativeResize="0"/>
          <p:nvPr/>
        </p:nvPicPr>
        <p:blipFill rotWithShape="1">
          <a:blip r:embed="rId3">
            <a:alphaModFix/>
          </a:blip>
          <a:srcRect b="0" l="0" r="0" t="0"/>
          <a:stretch/>
        </p:blipFill>
        <p:spPr>
          <a:xfrm>
            <a:off x="1119025" y="4583400"/>
            <a:ext cx="6400799" cy="1269492"/>
          </a:xfrm>
          <a:prstGeom prst="rect">
            <a:avLst/>
          </a:prstGeom>
          <a:noFill/>
          <a:ln>
            <a:noFill/>
          </a:ln>
        </p:spPr>
      </p:pic>
      <p:sp>
        <p:nvSpPr>
          <p:cNvPr id="235" name="Google Shape;235;g1c117bd2800_0_139"/>
          <p:cNvSpPr txBox="1"/>
          <p:nvPr/>
        </p:nvSpPr>
        <p:spPr>
          <a:xfrm>
            <a:off x="8379500" y="4387000"/>
            <a:ext cx="27702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C:</a:t>
            </a:r>
            <a:r>
              <a:rPr b="0" i="0" lang="en-US" sz="2400" u="none" cap="none" strike="noStrike">
                <a:solidFill>
                  <a:srgbClr val="000000"/>
                </a:solidFill>
                <a:latin typeface="Arial"/>
                <a:ea typeface="Arial"/>
                <a:cs typeface="Arial"/>
                <a:sym typeface="Arial"/>
              </a:rPr>
              <a:t> số lượng class</a:t>
            </a:r>
            <a:endParaRPr b="0" i="0" sz="2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p:</a:t>
            </a:r>
            <a:r>
              <a:rPr b="0" i="0" lang="en-US" sz="2400" u="none" cap="none" strike="noStrike">
                <a:solidFill>
                  <a:srgbClr val="000000"/>
                </a:solidFill>
                <a:latin typeface="Arial"/>
                <a:ea typeface="Arial"/>
                <a:cs typeface="Arial"/>
                <a:sym typeface="Arial"/>
              </a:rPr>
              <a:t> xác suất dự báo</a:t>
            </a:r>
            <a:endParaRPr b="0" i="0" sz="2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q:</a:t>
            </a:r>
            <a:r>
              <a:rPr b="0" i="0" lang="en-US" sz="2400" u="none" cap="none" strike="noStrike">
                <a:solidFill>
                  <a:srgbClr val="000000"/>
                </a:solidFill>
                <a:latin typeface="Arial"/>
                <a:ea typeface="Arial"/>
                <a:cs typeface="Arial"/>
                <a:sym typeface="Arial"/>
              </a:rPr>
              <a:t> ground-truth</a:t>
            </a:r>
            <a:endParaRPr b="0" i="0" sz="2400" u="none" cap="none" strike="noStrike">
              <a:solidFill>
                <a:srgbClr val="000000"/>
              </a:solidFill>
              <a:latin typeface="Arial"/>
              <a:ea typeface="Arial"/>
              <a:cs typeface="Arial"/>
              <a:sym typeface="Arial"/>
            </a:endParaRPr>
          </a:p>
        </p:txBody>
      </p:sp>
      <p:sp>
        <p:nvSpPr>
          <p:cNvPr id="236" name="Google Shape;236;g1c117bd2800_0_1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2000"/>
              <a:t>‹#›</a:t>
            </a:fld>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0" name="Shape 240"/>
        <p:cNvGrpSpPr/>
        <p:nvPr/>
      </p:nvGrpSpPr>
      <p:grpSpPr>
        <a:xfrm>
          <a:off x="0" y="0"/>
          <a:ext cx="0" cy="0"/>
          <a:chOff x="0" y="0"/>
          <a:chExt cx="0" cy="0"/>
        </a:xfrm>
      </p:grpSpPr>
      <p:sp>
        <p:nvSpPr>
          <p:cNvPr id="241" name="Google Shape;241;g1c138f46903_0_45"/>
          <p:cNvSpPr/>
          <p:nvPr/>
        </p:nvSpPr>
        <p:spPr>
          <a:xfrm>
            <a:off x="150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2" name="Google Shape;242;g1c138f46903_0_4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4000">
                <a:latin typeface="Arial"/>
                <a:ea typeface="Arial"/>
                <a:cs typeface="Arial"/>
                <a:sym typeface="Arial"/>
              </a:rPr>
              <a:t>Distillation loss</a:t>
            </a:r>
            <a:endParaRPr>
              <a:latin typeface="Arial"/>
              <a:ea typeface="Arial"/>
              <a:cs typeface="Arial"/>
              <a:sym typeface="Arial"/>
            </a:endParaRPr>
          </a:p>
        </p:txBody>
      </p:sp>
      <p:sp>
        <p:nvSpPr>
          <p:cNvPr id="243" name="Google Shape;243;g1c138f46903_0_45"/>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4" name="Google Shape;244;g1c138f46903_0_45"/>
          <p:cNvSpPr txBox="1"/>
          <p:nvPr>
            <p:ph idx="1" type="body"/>
          </p:nvPr>
        </p:nvSpPr>
        <p:spPr>
          <a:xfrm>
            <a:off x="838200" y="1929380"/>
            <a:ext cx="10515600" cy="1822200"/>
          </a:xfrm>
          <a:prstGeom prst="rect">
            <a:avLst/>
          </a:prstGeom>
          <a:noFill/>
          <a:ln>
            <a:noFill/>
          </a:ln>
        </p:spPr>
        <p:txBody>
          <a:bodyPr anchorCtr="0" anchor="t" bIns="45700" lIns="91425" spcFirstLastPara="1" rIns="91425" wrap="square" tIns="45700">
            <a:normAutofit/>
          </a:bodyPr>
          <a:lstStyle/>
          <a:p>
            <a:pPr indent="-215900" lvl="0" marL="228600" rtl="0" algn="l">
              <a:lnSpc>
                <a:spcPct val="150000"/>
              </a:lnSpc>
              <a:spcBef>
                <a:spcPts val="0"/>
              </a:spcBef>
              <a:spcAft>
                <a:spcPts val="0"/>
              </a:spcAft>
              <a:buClr>
                <a:schemeClr val="dk1"/>
              </a:buClr>
              <a:buSzPts val="2400"/>
              <a:buChar char="•"/>
            </a:pPr>
            <a:r>
              <a:rPr lang="en-US" sz="2400">
                <a:latin typeface="Arial"/>
                <a:ea typeface="Arial"/>
                <a:cs typeface="Arial"/>
                <a:sym typeface="Arial"/>
              </a:rPr>
              <a:t>Dự báo từ teacher sẽ được sử dụng để thay thế cho </a:t>
            </a:r>
            <a:r>
              <a:rPr b="1" lang="en-US" sz="2400">
                <a:latin typeface="Arial"/>
                <a:ea typeface="Arial"/>
                <a:cs typeface="Arial"/>
                <a:sym typeface="Arial"/>
              </a:rPr>
              <a:t>ground-truth</a:t>
            </a:r>
            <a:r>
              <a:rPr lang="en-US" sz="2400">
                <a:latin typeface="Arial"/>
                <a:ea typeface="Arial"/>
                <a:cs typeface="Arial"/>
                <a:sym typeface="Arial"/>
              </a:rPr>
              <a:t>.</a:t>
            </a:r>
            <a:endParaRPr sz="2400">
              <a:latin typeface="Arial"/>
              <a:ea typeface="Arial"/>
              <a:cs typeface="Arial"/>
              <a:sym typeface="Arial"/>
            </a:endParaRPr>
          </a:p>
          <a:p>
            <a:pPr indent="-215900" lvl="0" marL="228600" rtl="0" algn="l">
              <a:lnSpc>
                <a:spcPct val="150000"/>
              </a:lnSpc>
              <a:spcBef>
                <a:spcPts val="0"/>
              </a:spcBef>
              <a:spcAft>
                <a:spcPts val="0"/>
              </a:spcAft>
              <a:buSzPts val="2400"/>
              <a:buChar char="•"/>
            </a:pPr>
            <a:r>
              <a:rPr b="1" lang="en-US" sz="2400">
                <a:latin typeface="Arial"/>
                <a:ea typeface="Arial"/>
                <a:cs typeface="Arial"/>
                <a:sym typeface="Arial"/>
              </a:rPr>
              <a:t>Mục tiêu:</a:t>
            </a:r>
            <a:r>
              <a:rPr lang="en-US" sz="2400">
                <a:latin typeface="Arial"/>
                <a:ea typeface="Arial"/>
                <a:cs typeface="Arial"/>
                <a:sym typeface="Arial"/>
              </a:rPr>
              <a:t> Cực tiểu hoá </a:t>
            </a:r>
            <a:r>
              <a:rPr b="1" lang="en-US" sz="2400">
                <a:latin typeface="Arial"/>
                <a:ea typeface="Arial"/>
                <a:cs typeface="Arial"/>
                <a:sym typeface="Arial"/>
              </a:rPr>
              <a:t>loss function</a:t>
            </a:r>
            <a:r>
              <a:rPr lang="en-US" sz="2400">
                <a:latin typeface="Arial"/>
                <a:ea typeface="Arial"/>
                <a:cs typeface="Arial"/>
                <a:sym typeface="Arial"/>
              </a:rPr>
              <a:t> để phân phối xác suất dự báo của Student gần với Teacher nhất.</a:t>
            </a:r>
            <a:endParaRPr b="1" sz="2400">
              <a:latin typeface="Arial"/>
              <a:ea typeface="Arial"/>
              <a:cs typeface="Arial"/>
              <a:sym typeface="Arial"/>
            </a:endParaRPr>
          </a:p>
        </p:txBody>
      </p:sp>
      <p:pic>
        <p:nvPicPr>
          <p:cNvPr id="245" name="Google Shape;245;g1c138f46903_0_45"/>
          <p:cNvPicPr preferRelativeResize="0"/>
          <p:nvPr/>
        </p:nvPicPr>
        <p:blipFill rotWithShape="1">
          <a:blip r:embed="rId3">
            <a:alphaModFix/>
          </a:blip>
          <a:srcRect b="0" l="0" r="0" t="0"/>
          <a:stretch/>
        </p:blipFill>
        <p:spPr>
          <a:xfrm>
            <a:off x="1022525" y="4393275"/>
            <a:ext cx="4572000" cy="720090"/>
          </a:xfrm>
          <a:prstGeom prst="rect">
            <a:avLst/>
          </a:prstGeom>
          <a:noFill/>
          <a:ln>
            <a:noFill/>
          </a:ln>
        </p:spPr>
      </p:pic>
      <p:sp>
        <p:nvSpPr>
          <p:cNvPr id="246" name="Google Shape;246;g1c138f46903_0_45"/>
          <p:cNvSpPr txBox="1"/>
          <p:nvPr/>
        </p:nvSpPr>
        <p:spPr>
          <a:xfrm>
            <a:off x="6528250" y="3751575"/>
            <a:ext cx="3750600" cy="2216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q</a:t>
            </a:r>
            <a:r>
              <a:rPr b="1" baseline="-25000" i="0" lang="en-US" sz="2400" u="none" cap="none" strike="noStrike">
                <a:solidFill>
                  <a:srgbClr val="000000"/>
                </a:solidFill>
                <a:latin typeface="Arial"/>
                <a:ea typeface="Arial"/>
                <a:cs typeface="Arial"/>
                <a:sym typeface="Arial"/>
              </a:rPr>
              <a:t>it</a:t>
            </a:r>
            <a:r>
              <a:rPr b="1" i="0" lang="en-US" sz="2400" u="none" cap="none" strike="noStrike">
                <a:solidFill>
                  <a:srgbClr val="000000"/>
                </a:solidFill>
                <a:latin typeface="Arial"/>
                <a:ea typeface="Arial"/>
                <a:cs typeface="Arial"/>
                <a:sym typeface="Arial"/>
              </a:rPr>
              <a:t>:</a:t>
            </a:r>
            <a:r>
              <a:rPr b="0" i="0" lang="en-US" sz="2400" u="none" cap="none" strike="noStrike">
                <a:solidFill>
                  <a:srgbClr val="000000"/>
                </a:solidFill>
                <a:latin typeface="Arial"/>
                <a:ea typeface="Arial"/>
                <a:cs typeface="Arial"/>
                <a:sym typeface="Arial"/>
              </a:rPr>
              <a:t> phân phối xác suất dự báo từ teacher </a:t>
            </a:r>
            <a:endParaRPr b="0" i="0" sz="2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q</a:t>
            </a:r>
            <a:r>
              <a:rPr b="1" baseline="-25000" i="0" lang="en-US" sz="2400" u="none" cap="none" strike="noStrike">
                <a:solidFill>
                  <a:schemeClr val="dk1"/>
                </a:solidFill>
                <a:latin typeface="Arial"/>
                <a:ea typeface="Arial"/>
                <a:cs typeface="Arial"/>
                <a:sym typeface="Arial"/>
              </a:rPr>
              <a:t>is</a:t>
            </a:r>
            <a:r>
              <a:rPr b="1" i="0" lang="en-US" sz="2400" u="none" cap="none" strike="noStrike">
                <a:solidFill>
                  <a:schemeClr val="dk1"/>
                </a:solidFill>
                <a:latin typeface="Arial"/>
                <a:ea typeface="Arial"/>
                <a:cs typeface="Arial"/>
                <a:sym typeface="Arial"/>
              </a:rPr>
              <a:t>:</a:t>
            </a:r>
            <a:r>
              <a:rPr b="0" i="0" lang="en-US" sz="2400" u="none" cap="none" strike="noStrike">
                <a:solidFill>
                  <a:schemeClr val="dk1"/>
                </a:solidFill>
                <a:latin typeface="Arial"/>
                <a:ea typeface="Arial"/>
                <a:cs typeface="Arial"/>
                <a:sym typeface="Arial"/>
              </a:rPr>
              <a:t> phân phối xác suất dự báo từ </a:t>
            </a:r>
            <a:r>
              <a:rPr b="0" i="0" lang="en-US" sz="2400" u="none" cap="none" strike="noStrike">
                <a:solidFill>
                  <a:srgbClr val="000000"/>
                </a:solidFill>
                <a:latin typeface="Arial"/>
                <a:ea typeface="Arial"/>
                <a:cs typeface="Arial"/>
                <a:sym typeface="Arial"/>
              </a:rPr>
              <a:t>student</a:t>
            </a:r>
            <a:endParaRPr b="0" i="0" sz="2400" u="none" cap="none" strike="noStrike">
              <a:solidFill>
                <a:srgbClr val="000000"/>
              </a:solidFill>
              <a:latin typeface="Arial"/>
              <a:ea typeface="Arial"/>
              <a:cs typeface="Arial"/>
              <a:sym typeface="Arial"/>
            </a:endParaRPr>
          </a:p>
        </p:txBody>
      </p:sp>
      <p:sp>
        <p:nvSpPr>
          <p:cNvPr id="247" name="Google Shape;247;g1c138f46903_0_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2000"/>
              <a:t>‹#›</a:t>
            </a:fld>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1" name="Shape 251"/>
        <p:cNvGrpSpPr/>
        <p:nvPr/>
      </p:nvGrpSpPr>
      <p:grpSpPr>
        <a:xfrm>
          <a:off x="0" y="0"/>
          <a:ext cx="0" cy="0"/>
          <a:chOff x="0" y="0"/>
          <a:chExt cx="0" cy="0"/>
        </a:xfrm>
      </p:grpSpPr>
      <p:sp>
        <p:nvSpPr>
          <p:cNvPr id="252" name="Google Shape;252;g1c15f588df8_0_0"/>
          <p:cNvSpPr/>
          <p:nvPr/>
        </p:nvSpPr>
        <p:spPr>
          <a:xfrm>
            <a:off x="150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3" name="Google Shape;253;g1c15f588df8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4000">
                <a:latin typeface="Arial"/>
                <a:ea typeface="Arial"/>
                <a:cs typeface="Arial"/>
                <a:sym typeface="Arial"/>
              </a:rPr>
              <a:t>Temperature scale</a:t>
            </a:r>
            <a:endParaRPr>
              <a:latin typeface="Arial"/>
              <a:ea typeface="Arial"/>
              <a:cs typeface="Arial"/>
              <a:sym typeface="Arial"/>
            </a:endParaRPr>
          </a:p>
        </p:txBody>
      </p:sp>
      <p:sp>
        <p:nvSpPr>
          <p:cNvPr id="254" name="Google Shape;254;g1c15f588df8_0_0"/>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5" name="Google Shape;255;g1c15f588df8_0_0"/>
          <p:cNvSpPr txBox="1"/>
          <p:nvPr>
            <p:ph idx="1" type="body"/>
          </p:nvPr>
        </p:nvSpPr>
        <p:spPr>
          <a:xfrm>
            <a:off x="838200" y="1929377"/>
            <a:ext cx="10515600" cy="1114500"/>
          </a:xfrm>
          <a:prstGeom prst="rect">
            <a:avLst/>
          </a:prstGeom>
          <a:noFill/>
          <a:ln>
            <a:noFill/>
          </a:ln>
        </p:spPr>
        <p:txBody>
          <a:bodyPr anchorCtr="0" anchor="t" bIns="45700" lIns="91425" spcFirstLastPara="1" rIns="91425" wrap="square" tIns="45700">
            <a:normAutofit/>
          </a:bodyPr>
          <a:lstStyle/>
          <a:p>
            <a:pPr indent="-215900" lvl="0" marL="228600" rtl="0" algn="l">
              <a:lnSpc>
                <a:spcPct val="150000"/>
              </a:lnSpc>
              <a:spcBef>
                <a:spcPts val="0"/>
              </a:spcBef>
              <a:spcAft>
                <a:spcPts val="0"/>
              </a:spcAft>
              <a:buClr>
                <a:schemeClr val="dk1"/>
              </a:buClr>
              <a:buSzPts val="2400"/>
              <a:buChar char="•"/>
            </a:pPr>
            <a:r>
              <a:rPr b="1" lang="en-US" sz="2400">
                <a:latin typeface="Arial"/>
                <a:ea typeface="Arial"/>
                <a:cs typeface="Arial"/>
                <a:sym typeface="Arial"/>
              </a:rPr>
              <a:t>Temperature scale: </a:t>
            </a:r>
            <a:r>
              <a:rPr lang="en-US" sz="2400">
                <a:latin typeface="Arial"/>
                <a:ea typeface="Arial"/>
                <a:cs typeface="Arial"/>
                <a:sym typeface="Arial"/>
              </a:rPr>
              <a:t>G</a:t>
            </a:r>
            <a:r>
              <a:rPr lang="en-US" sz="2400">
                <a:latin typeface="Arial"/>
                <a:ea typeface="Arial"/>
                <a:cs typeface="Arial"/>
                <a:sym typeface="Arial"/>
              </a:rPr>
              <a:t>iúp phân phối xác suất của Teacher và Student thay đổi theo hướng </a:t>
            </a:r>
            <a:r>
              <a:rPr b="1" lang="en-US" sz="2400">
                <a:latin typeface="Arial"/>
                <a:ea typeface="Arial"/>
                <a:cs typeface="Arial"/>
                <a:sym typeface="Arial"/>
              </a:rPr>
              <a:t>smoothing </a:t>
            </a:r>
            <a:r>
              <a:rPr lang="en-US" sz="2400">
                <a:latin typeface="Arial"/>
                <a:ea typeface="Arial"/>
                <a:cs typeface="Arial"/>
                <a:sym typeface="Arial"/>
              </a:rPr>
              <a:t>hơn.</a:t>
            </a:r>
            <a:endParaRPr sz="2400">
              <a:latin typeface="Arial"/>
              <a:ea typeface="Arial"/>
              <a:cs typeface="Arial"/>
              <a:sym typeface="Arial"/>
            </a:endParaRPr>
          </a:p>
        </p:txBody>
      </p:sp>
      <p:pic>
        <p:nvPicPr>
          <p:cNvPr id="256" name="Google Shape;256;g1c15f588df8_0_0"/>
          <p:cNvPicPr preferRelativeResize="0"/>
          <p:nvPr/>
        </p:nvPicPr>
        <p:blipFill rotWithShape="1">
          <a:blip r:embed="rId3">
            <a:alphaModFix/>
          </a:blip>
          <a:srcRect b="0" l="0" r="0" t="0"/>
          <a:stretch/>
        </p:blipFill>
        <p:spPr>
          <a:xfrm>
            <a:off x="1093338" y="3116013"/>
            <a:ext cx="3590925" cy="1114425"/>
          </a:xfrm>
          <a:prstGeom prst="rect">
            <a:avLst/>
          </a:prstGeom>
          <a:noFill/>
          <a:ln>
            <a:noFill/>
          </a:ln>
        </p:spPr>
      </p:pic>
      <p:pic>
        <p:nvPicPr>
          <p:cNvPr id="257" name="Google Shape;257;g1c15f588df8_0_0"/>
          <p:cNvPicPr preferRelativeResize="0"/>
          <p:nvPr/>
        </p:nvPicPr>
        <p:blipFill rotWithShape="1">
          <a:blip r:embed="rId4">
            <a:alphaModFix/>
          </a:blip>
          <a:srcRect b="0" l="0" r="0" t="0"/>
          <a:stretch/>
        </p:blipFill>
        <p:spPr>
          <a:xfrm>
            <a:off x="1093338" y="5109513"/>
            <a:ext cx="4048125" cy="1104900"/>
          </a:xfrm>
          <a:prstGeom prst="rect">
            <a:avLst/>
          </a:prstGeom>
          <a:noFill/>
          <a:ln>
            <a:noFill/>
          </a:ln>
        </p:spPr>
      </p:pic>
      <p:sp>
        <p:nvSpPr>
          <p:cNvPr id="258" name="Google Shape;258;g1c15f588df8_0_0"/>
          <p:cNvSpPr txBox="1"/>
          <p:nvPr>
            <p:ph idx="1" type="body"/>
          </p:nvPr>
        </p:nvSpPr>
        <p:spPr>
          <a:xfrm>
            <a:off x="838200" y="4438641"/>
            <a:ext cx="10515600" cy="530700"/>
          </a:xfrm>
          <a:prstGeom prst="rect">
            <a:avLst/>
          </a:prstGeom>
          <a:noFill/>
          <a:ln>
            <a:noFill/>
          </a:ln>
        </p:spPr>
        <p:txBody>
          <a:bodyPr anchorCtr="0" anchor="t" bIns="45700" lIns="91425" spcFirstLastPara="1" rIns="91425" wrap="square" tIns="45700">
            <a:normAutofit/>
          </a:bodyPr>
          <a:lstStyle/>
          <a:p>
            <a:pPr indent="-215900" lvl="0" marL="228600" rtl="0" algn="l">
              <a:lnSpc>
                <a:spcPct val="150000"/>
              </a:lnSpc>
              <a:spcBef>
                <a:spcPts val="0"/>
              </a:spcBef>
              <a:spcAft>
                <a:spcPts val="0"/>
              </a:spcAft>
              <a:buSzPts val="2400"/>
              <a:buChar char="•"/>
            </a:pPr>
            <a:r>
              <a:rPr lang="en-US" sz="2400">
                <a:latin typeface="Arial"/>
                <a:ea typeface="Arial"/>
                <a:cs typeface="Arial"/>
                <a:sym typeface="Arial"/>
              </a:rPr>
              <a:t>Khi áp dụng </a:t>
            </a:r>
            <a:r>
              <a:rPr b="1" lang="en-US" sz="2400">
                <a:latin typeface="Arial"/>
                <a:ea typeface="Arial"/>
                <a:cs typeface="Arial"/>
                <a:sym typeface="Arial"/>
              </a:rPr>
              <a:t>temperature scale T</a:t>
            </a:r>
            <a:r>
              <a:rPr lang="en-US" sz="2400">
                <a:latin typeface="Arial"/>
                <a:ea typeface="Arial"/>
                <a:cs typeface="Arial"/>
                <a:sym typeface="Arial"/>
              </a:rPr>
              <a:t> sẽ thu được xác suất mới.</a:t>
            </a:r>
            <a:endParaRPr sz="2400">
              <a:latin typeface="Arial"/>
              <a:ea typeface="Arial"/>
              <a:cs typeface="Arial"/>
              <a:sym typeface="Arial"/>
            </a:endParaRPr>
          </a:p>
        </p:txBody>
      </p:sp>
      <p:sp>
        <p:nvSpPr>
          <p:cNvPr id="259" name="Google Shape;259;g1c15f588df8_0_0"/>
          <p:cNvSpPr txBox="1"/>
          <p:nvPr/>
        </p:nvSpPr>
        <p:spPr>
          <a:xfrm>
            <a:off x="6653900" y="3464213"/>
            <a:ext cx="2612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C:</a:t>
            </a:r>
            <a:r>
              <a:rPr b="0" i="0" lang="en-US" sz="2400" u="none" cap="none" strike="noStrike">
                <a:solidFill>
                  <a:srgbClr val="000000"/>
                </a:solidFill>
                <a:latin typeface="Arial"/>
                <a:ea typeface="Arial"/>
                <a:cs typeface="Arial"/>
                <a:sym typeface="Arial"/>
              </a:rPr>
              <a:t> số lượng class</a:t>
            </a:r>
            <a:endParaRPr b="0" i="0" sz="2400" u="none" cap="none" strike="noStrike">
              <a:solidFill>
                <a:srgbClr val="000000"/>
              </a:solidFill>
              <a:latin typeface="Arial"/>
              <a:ea typeface="Arial"/>
              <a:cs typeface="Arial"/>
              <a:sym typeface="Arial"/>
            </a:endParaRPr>
          </a:p>
        </p:txBody>
      </p:sp>
      <p:sp>
        <p:nvSpPr>
          <p:cNvPr id="260" name="Google Shape;260;g1c15f588df8_0_0"/>
          <p:cNvSpPr txBox="1"/>
          <p:nvPr/>
        </p:nvSpPr>
        <p:spPr>
          <a:xfrm>
            <a:off x="6653900" y="5384925"/>
            <a:ext cx="2612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C:</a:t>
            </a:r>
            <a:r>
              <a:rPr b="0" i="0" lang="en-US" sz="2400" u="none" cap="none" strike="noStrike">
                <a:solidFill>
                  <a:srgbClr val="000000"/>
                </a:solidFill>
                <a:latin typeface="Arial"/>
                <a:ea typeface="Arial"/>
                <a:cs typeface="Arial"/>
                <a:sym typeface="Arial"/>
              </a:rPr>
              <a:t> số lượng class</a:t>
            </a:r>
            <a:endParaRPr b="0" i="0" sz="2400" u="none" cap="none" strike="noStrike">
              <a:solidFill>
                <a:srgbClr val="000000"/>
              </a:solidFill>
              <a:latin typeface="Arial"/>
              <a:ea typeface="Arial"/>
              <a:cs typeface="Arial"/>
              <a:sym typeface="Arial"/>
            </a:endParaRPr>
          </a:p>
        </p:txBody>
      </p:sp>
      <p:sp>
        <p:nvSpPr>
          <p:cNvPr id="261" name="Google Shape;261;g1c15f588df8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2000"/>
              <a:t>‹#›</a:t>
            </a:fld>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g1c117bd2800_0_146"/>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7" name="Google Shape;97;g1c117bd2800_0_14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4000">
                <a:latin typeface="Arial"/>
                <a:ea typeface="Arial"/>
                <a:cs typeface="Arial"/>
                <a:sym typeface="Arial"/>
              </a:rPr>
              <a:t>Tổng quan đề tài</a:t>
            </a:r>
            <a:endParaRPr>
              <a:latin typeface="Arial"/>
              <a:ea typeface="Arial"/>
              <a:cs typeface="Arial"/>
              <a:sym typeface="Arial"/>
            </a:endParaRPr>
          </a:p>
        </p:txBody>
      </p:sp>
      <p:sp>
        <p:nvSpPr>
          <p:cNvPr id="98" name="Google Shape;98;g1c117bd2800_0_146"/>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g1c117bd2800_0_146"/>
          <p:cNvSpPr txBox="1"/>
          <p:nvPr>
            <p:ph idx="1" type="body"/>
          </p:nvPr>
        </p:nvSpPr>
        <p:spPr>
          <a:xfrm>
            <a:off x="838200" y="1929384"/>
            <a:ext cx="10515600" cy="4251900"/>
          </a:xfrm>
          <a:prstGeom prst="rect">
            <a:avLst/>
          </a:prstGeom>
          <a:noFill/>
          <a:ln>
            <a:noFill/>
          </a:ln>
        </p:spPr>
        <p:txBody>
          <a:bodyPr anchorCtr="0" anchor="t" bIns="45700" lIns="91425" spcFirstLastPara="1" rIns="91425" wrap="square" tIns="45700">
            <a:normAutofit/>
          </a:bodyPr>
          <a:lstStyle/>
          <a:p>
            <a:pPr indent="-381000" lvl="0" marL="457200" rtl="0" algn="l">
              <a:lnSpc>
                <a:spcPct val="130000"/>
              </a:lnSpc>
              <a:spcBef>
                <a:spcPts val="0"/>
              </a:spcBef>
              <a:spcAft>
                <a:spcPts val="0"/>
              </a:spcAft>
              <a:buSzPts val="2400"/>
              <a:buFont typeface="Arial"/>
              <a:buChar char="•"/>
            </a:pPr>
            <a:r>
              <a:rPr b="1" lang="en-US" sz="2400">
                <a:latin typeface="Arial"/>
                <a:ea typeface="Arial"/>
                <a:cs typeface="Arial"/>
                <a:sym typeface="Arial"/>
              </a:rPr>
              <a:t>Vấn đề:</a:t>
            </a:r>
            <a:endParaRPr b="1" sz="2400">
              <a:latin typeface="Arial"/>
              <a:ea typeface="Arial"/>
              <a:cs typeface="Arial"/>
              <a:sym typeface="Arial"/>
            </a:endParaRPr>
          </a:p>
          <a:p>
            <a:pPr indent="-381000" lvl="1" marL="914400" rtl="0" algn="l">
              <a:lnSpc>
                <a:spcPct val="130000"/>
              </a:lnSpc>
              <a:spcBef>
                <a:spcPts val="0"/>
              </a:spcBef>
              <a:spcAft>
                <a:spcPts val="0"/>
              </a:spcAft>
              <a:buSzPts val="2400"/>
              <a:buFont typeface="Arial"/>
              <a:buChar char="•"/>
            </a:pPr>
            <a:r>
              <a:rPr lang="en-US" sz="2400">
                <a:latin typeface="Arial"/>
                <a:ea typeface="Arial"/>
                <a:cs typeface="Arial"/>
                <a:sym typeface="Arial"/>
              </a:rPr>
              <a:t>DNN đã thành công trong nhiều lĩnh vực, tuy nhiên số lượng tham số rất lớn (triệu / tỷ tham số).</a:t>
            </a:r>
            <a:endParaRPr sz="2400">
              <a:latin typeface="Arial"/>
              <a:ea typeface="Arial"/>
              <a:cs typeface="Arial"/>
              <a:sym typeface="Arial"/>
            </a:endParaRPr>
          </a:p>
          <a:p>
            <a:pPr indent="-381000" lvl="1" marL="914400" rtl="0" algn="l">
              <a:lnSpc>
                <a:spcPct val="130000"/>
              </a:lnSpc>
              <a:spcBef>
                <a:spcPts val="0"/>
              </a:spcBef>
              <a:spcAft>
                <a:spcPts val="0"/>
              </a:spcAft>
              <a:buSzPts val="2400"/>
              <a:buFont typeface="Arial"/>
              <a:buChar char="•"/>
            </a:pPr>
            <a:r>
              <a:rPr lang="en-US" sz="2400">
                <a:latin typeface="Arial"/>
                <a:ea typeface="Arial"/>
                <a:cs typeface="Arial"/>
                <a:sym typeface="Arial"/>
              </a:rPr>
              <a:t>Yêu cầu sức mạnh tính toán cao và khả năng lưu trữ lớn.</a:t>
            </a:r>
            <a:endParaRPr sz="2400">
              <a:latin typeface="Arial"/>
              <a:ea typeface="Arial"/>
              <a:cs typeface="Arial"/>
              <a:sym typeface="Arial"/>
            </a:endParaRPr>
          </a:p>
          <a:p>
            <a:pPr indent="-381000" lvl="0" marL="457200" rtl="0" algn="l">
              <a:lnSpc>
                <a:spcPct val="130000"/>
              </a:lnSpc>
              <a:spcBef>
                <a:spcPts val="0"/>
              </a:spcBef>
              <a:spcAft>
                <a:spcPts val="0"/>
              </a:spcAft>
              <a:buSzPts val="2400"/>
              <a:buFont typeface="Arial"/>
              <a:buChar char="•"/>
            </a:pPr>
            <a:r>
              <a:rPr b="1" lang="en-US" sz="2400">
                <a:latin typeface="Arial"/>
                <a:ea typeface="Arial"/>
                <a:cs typeface="Arial"/>
                <a:sym typeface="Arial"/>
              </a:rPr>
              <a:t>Hướng giải quyết:</a:t>
            </a:r>
            <a:endParaRPr b="1" sz="2400">
              <a:latin typeface="Arial"/>
              <a:ea typeface="Arial"/>
              <a:cs typeface="Arial"/>
              <a:sym typeface="Arial"/>
            </a:endParaRPr>
          </a:p>
          <a:p>
            <a:pPr indent="-381000" lvl="1" marL="914400" rtl="0" algn="l">
              <a:lnSpc>
                <a:spcPct val="130000"/>
              </a:lnSpc>
              <a:spcBef>
                <a:spcPts val="0"/>
              </a:spcBef>
              <a:spcAft>
                <a:spcPts val="0"/>
              </a:spcAft>
              <a:buSzPts val="2400"/>
              <a:buFont typeface="Arial"/>
              <a:buChar char="•"/>
            </a:pPr>
            <a:r>
              <a:rPr lang="en-US" sz="2400">
                <a:latin typeface="Arial"/>
                <a:ea typeface="Arial"/>
                <a:cs typeface="Arial"/>
                <a:sym typeface="Arial"/>
              </a:rPr>
              <a:t>Knowledge Distillation ra đời để chuyển giao kiến thức từ mô hình lớn sang mô hình nhỏ nhưng vẫn đảm bảo độ chính xác cao. Nhằm triển khai trên thiết bị cấu hình yếu dễ dàng hơn.</a:t>
            </a:r>
            <a:endParaRPr sz="2400">
              <a:latin typeface="Arial"/>
              <a:ea typeface="Arial"/>
              <a:cs typeface="Arial"/>
              <a:sym typeface="Arial"/>
            </a:endParaRPr>
          </a:p>
        </p:txBody>
      </p:sp>
      <p:sp>
        <p:nvSpPr>
          <p:cNvPr id="100" name="Google Shape;100;g1c117bd2800_0_14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2000"/>
              <a:t>‹#›</a:t>
            </a:fld>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5" name="Shape 265"/>
        <p:cNvGrpSpPr/>
        <p:nvPr/>
      </p:nvGrpSpPr>
      <p:grpSpPr>
        <a:xfrm>
          <a:off x="0" y="0"/>
          <a:ext cx="0" cy="0"/>
          <a:chOff x="0" y="0"/>
          <a:chExt cx="0" cy="0"/>
        </a:xfrm>
      </p:grpSpPr>
      <p:sp>
        <p:nvSpPr>
          <p:cNvPr id="266" name="Google Shape;266;g1c6eaf70395_0_0"/>
          <p:cNvSpPr/>
          <p:nvPr/>
        </p:nvSpPr>
        <p:spPr>
          <a:xfrm>
            <a:off x="150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7" name="Google Shape;267;g1c6eaf70395_0_0"/>
          <p:cNvSpPr txBox="1"/>
          <p:nvPr>
            <p:ph type="title"/>
          </p:nvPr>
        </p:nvSpPr>
        <p:spPr>
          <a:xfrm>
            <a:off x="711600" y="369950"/>
            <a:ext cx="107688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4000">
                <a:latin typeface="Arial"/>
                <a:ea typeface="Arial"/>
                <a:cs typeface="Arial"/>
                <a:sym typeface="Arial"/>
              </a:rPr>
              <a:t>Distillation loss + temperature scale</a:t>
            </a:r>
            <a:endParaRPr>
              <a:latin typeface="Arial"/>
              <a:ea typeface="Arial"/>
              <a:cs typeface="Arial"/>
              <a:sym typeface="Arial"/>
            </a:endParaRPr>
          </a:p>
        </p:txBody>
      </p:sp>
      <p:sp>
        <p:nvSpPr>
          <p:cNvPr id="268" name="Google Shape;268;g1c6eaf70395_0_0"/>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9" name="Google Shape;269;g1c6eaf70395_0_0"/>
          <p:cNvSpPr txBox="1"/>
          <p:nvPr>
            <p:ph idx="1" type="body"/>
          </p:nvPr>
        </p:nvSpPr>
        <p:spPr>
          <a:xfrm>
            <a:off x="838200" y="1929376"/>
            <a:ext cx="10515600" cy="554100"/>
          </a:xfrm>
          <a:prstGeom prst="rect">
            <a:avLst/>
          </a:prstGeom>
          <a:noFill/>
          <a:ln>
            <a:noFill/>
          </a:ln>
        </p:spPr>
        <p:txBody>
          <a:bodyPr anchorCtr="0" anchor="t" bIns="45700" lIns="91425" spcFirstLastPara="1" rIns="91425" wrap="square" tIns="45700">
            <a:normAutofit/>
          </a:bodyPr>
          <a:lstStyle/>
          <a:p>
            <a:pPr indent="-215900" lvl="0" marL="228600" rtl="0" algn="l">
              <a:lnSpc>
                <a:spcPct val="150000"/>
              </a:lnSpc>
              <a:spcBef>
                <a:spcPts val="0"/>
              </a:spcBef>
              <a:spcAft>
                <a:spcPts val="0"/>
              </a:spcAft>
              <a:buClr>
                <a:schemeClr val="dk1"/>
              </a:buClr>
              <a:buSzPts val="2400"/>
              <a:buChar char="•"/>
            </a:pPr>
            <a:r>
              <a:rPr b="1" lang="en-US" sz="2400">
                <a:latin typeface="Arial"/>
                <a:ea typeface="Arial"/>
                <a:cs typeface="Arial"/>
                <a:sym typeface="Arial"/>
              </a:rPr>
              <a:t>Distillation loss </a:t>
            </a:r>
            <a:r>
              <a:rPr lang="en-US" sz="2400">
                <a:latin typeface="Arial"/>
                <a:ea typeface="Arial"/>
                <a:cs typeface="Arial"/>
                <a:sym typeface="Arial"/>
              </a:rPr>
              <a:t>khi áp dụng </a:t>
            </a:r>
            <a:r>
              <a:rPr b="1" lang="en-US" sz="2400">
                <a:latin typeface="Arial"/>
                <a:ea typeface="Arial"/>
                <a:cs typeface="Arial"/>
                <a:sym typeface="Arial"/>
              </a:rPr>
              <a:t>temperature scale</a:t>
            </a:r>
            <a:r>
              <a:rPr lang="en-US" sz="2400">
                <a:latin typeface="Arial"/>
                <a:ea typeface="Arial"/>
                <a:cs typeface="Arial"/>
                <a:sym typeface="Arial"/>
              </a:rPr>
              <a:t>.</a:t>
            </a:r>
            <a:endParaRPr sz="2400">
              <a:latin typeface="Arial"/>
              <a:ea typeface="Arial"/>
              <a:cs typeface="Arial"/>
              <a:sym typeface="Arial"/>
            </a:endParaRPr>
          </a:p>
        </p:txBody>
      </p:sp>
      <p:sp>
        <p:nvSpPr>
          <p:cNvPr id="270" name="Google Shape;270;g1c6eaf70395_0_0"/>
          <p:cNvSpPr txBox="1"/>
          <p:nvPr>
            <p:ph idx="1" type="body"/>
          </p:nvPr>
        </p:nvSpPr>
        <p:spPr>
          <a:xfrm>
            <a:off x="838200" y="3772574"/>
            <a:ext cx="10515600" cy="1017900"/>
          </a:xfrm>
          <a:prstGeom prst="rect">
            <a:avLst/>
          </a:prstGeom>
          <a:noFill/>
          <a:ln>
            <a:noFill/>
          </a:ln>
        </p:spPr>
        <p:txBody>
          <a:bodyPr anchorCtr="0" anchor="t" bIns="45700" lIns="91425" spcFirstLastPara="1" rIns="91425" wrap="square" tIns="45700">
            <a:normAutofit/>
          </a:bodyPr>
          <a:lstStyle/>
          <a:p>
            <a:pPr indent="-215900" lvl="0" marL="228600" rtl="0" algn="l">
              <a:lnSpc>
                <a:spcPct val="130000"/>
              </a:lnSpc>
              <a:spcBef>
                <a:spcPts val="0"/>
              </a:spcBef>
              <a:spcAft>
                <a:spcPts val="0"/>
              </a:spcAft>
              <a:buSzPts val="2400"/>
              <a:buChar char="•"/>
            </a:pPr>
            <a:r>
              <a:rPr b="1" lang="en-US" sz="2400">
                <a:latin typeface="Arial"/>
                <a:ea typeface="Arial"/>
                <a:cs typeface="Arial"/>
                <a:sym typeface="Arial"/>
              </a:rPr>
              <a:t>Distillation loss </a:t>
            </a:r>
            <a:r>
              <a:rPr lang="en-US" sz="2400">
                <a:latin typeface="Arial"/>
                <a:ea typeface="Arial"/>
                <a:cs typeface="Arial"/>
                <a:sym typeface="Arial"/>
              </a:rPr>
              <a:t>sẽ hiệu quả hơn khi áp dụng cả </a:t>
            </a:r>
            <a:r>
              <a:rPr b="1" lang="en-US" sz="2400">
                <a:latin typeface="Arial"/>
                <a:ea typeface="Arial"/>
                <a:cs typeface="Arial"/>
                <a:sym typeface="Arial"/>
              </a:rPr>
              <a:t>groud-truth </a:t>
            </a:r>
            <a:r>
              <a:rPr lang="en-US" sz="2400">
                <a:latin typeface="Arial"/>
                <a:ea typeface="Arial"/>
                <a:cs typeface="Arial"/>
                <a:sym typeface="Arial"/>
              </a:rPr>
              <a:t>và </a:t>
            </a:r>
            <a:r>
              <a:rPr b="1" lang="en-US" sz="2400">
                <a:latin typeface="Arial"/>
                <a:ea typeface="Arial"/>
                <a:cs typeface="Arial"/>
                <a:sym typeface="Arial"/>
              </a:rPr>
              <a:t>dự báo của teacher</a:t>
            </a:r>
            <a:r>
              <a:rPr lang="en-US" sz="2400">
                <a:latin typeface="Arial"/>
                <a:ea typeface="Arial"/>
                <a:cs typeface="Arial"/>
                <a:sym typeface="Arial"/>
              </a:rPr>
              <a:t> thì.</a:t>
            </a:r>
            <a:endParaRPr sz="2400">
              <a:latin typeface="Arial"/>
              <a:ea typeface="Arial"/>
              <a:cs typeface="Arial"/>
              <a:sym typeface="Arial"/>
            </a:endParaRPr>
          </a:p>
        </p:txBody>
      </p:sp>
      <p:pic>
        <p:nvPicPr>
          <p:cNvPr id="271" name="Google Shape;271;g1c6eaf70395_0_0"/>
          <p:cNvPicPr preferRelativeResize="0"/>
          <p:nvPr/>
        </p:nvPicPr>
        <p:blipFill rotWithShape="1">
          <a:blip r:embed="rId3">
            <a:alphaModFix/>
          </a:blip>
          <a:srcRect b="0" l="0" r="0" t="0"/>
          <a:stretch/>
        </p:blipFill>
        <p:spPr>
          <a:xfrm>
            <a:off x="838200" y="4912945"/>
            <a:ext cx="10972800" cy="1349992"/>
          </a:xfrm>
          <a:prstGeom prst="rect">
            <a:avLst/>
          </a:prstGeom>
          <a:noFill/>
          <a:ln>
            <a:noFill/>
          </a:ln>
        </p:spPr>
      </p:pic>
      <p:pic>
        <p:nvPicPr>
          <p:cNvPr id="272" name="Google Shape;272;g1c6eaf70395_0_0"/>
          <p:cNvPicPr preferRelativeResize="0"/>
          <p:nvPr/>
        </p:nvPicPr>
        <p:blipFill rotWithShape="1">
          <a:blip r:embed="rId4">
            <a:alphaModFix/>
          </a:blip>
          <a:srcRect b="0" l="0" r="0" t="0"/>
          <a:stretch/>
        </p:blipFill>
        <p:spPr>
          <a:xfrm>
            <a:off x="1001500" y="2594750"/>
            <a:ext cx="7315199" cy="955279"/>
          </a:xfrm>
          <a:prstGeom prst="rect">
            <a:avLst/>
          </a:prstGeom>
          <a:noFill/>
          <a:ln>
            <a:noFill/>
          </a:ln>
        </p:spPr>
      </p:pic>
      <p:sp>
        <p:nvSpPr>
          <p:cNvPr id="273" name="Google Shape;273;g1c6eaf70395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2000"/>
              <a:t>‹#›</a:t>
            </a:fld>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7" name="Shape 277"/>
        <p:cNvGrpSpPr/>
        <p:nvPr/>
      </p:nvGrpSpPr>
      <p:grpSpPr>
        <a:xfrm>
          <a:off x="0" y="0"/>
          <a:ext cx="0" cy="0"/>
          <a:chOff x="0" y="0"/>
          <a:chExt cx="0" cy="0"/>
        </a:xfrm>
      </p:grpSpPr>
      <p:sp>
        <p:nvSpPr>
          <p:cNvPr id="278" name="Google Shape;278;g1c6eaf70395_0_27"/>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9" name="Google Shape;279;g1c6eaf70395_0_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4000">
                <a:latin typeface="Arial"/>
                <a:ea typeface="Arial"/>
                <a:cs typeface="Arial"/>
                <a:sym typeface="Arial"/>
              </a:rPr>
              <a:t>Sơ đồ Distillation</a:t>
            </a:r>
            <a:endParaRPr>
              <a:latin typeface="Arial"/>
              <a:ea typeface="Arial"/>
              <a:cs typeface="Arial"/>
              <a:sym typeface="Arial"/>
            </a:endParaRPr>
          </a:p>
        </p:txBody>
      </p:sp>
      <p:sp>
        <p:nvSpPr>
          <p:cNvPr id="280" name="Google Shape;280;g1c6eaf70395_0_27"/>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81" name="Google Shape;281;g1c6eaf70395_0_27"/>
          <p:cNvPicPr preferRelativeResize="0"/>
          <p:nvPr/>
        </p:nvPicPr>
        <p:blipFill rotWithShape="1">
          <a:blip r:embed="rId3">
            <a:alphaModFix/>
          </a:blip>
          <a:srcRect b="0" l="0" r="0" t="0"/>
          <a:stretch/>
        </p:blipFill>
        <p:spPr>
          <a:xfrm>
            <a:off x="1650600" y="2062850"/>
            <a:ext cx="9143999" cy="4297680"/>
          </a:xfrm>
          <a:prstGeom prst="rect">
            <a:avLst/>
          </a:prstGeom>
          <a:noFill/>
          <a:ln>
            <a:noFill/>
          </a:ln>
        </p:spPr>
      </p:pic>
      <p:sp>
        <p:nvSpPr>
          <p:cNvPr id="282" name="Google Shape;282;g1c6eaf70395_0_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2000"/>
              <a:t>‹#›</a:t>
            </a:fld>
            <a:endParaRPr sz="2000"/>
          </a:p>
        </p:txBody>
      </p:sp>
      <p:sp>
        <p:nvSpPr>
          <p:cNvPr id="283" name="Google Shape;283;g1c6eaf70395_0_27"/>
          <p:cNvSpPr txBox="1"/>
          <p:nvPr/>
        </p:nvSpPr>
        <p:spPr>
          <a:xfrm>
            <a:off x="10014525" y="5956150"/>
            <a:ext cx="1774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Arial"/>
                <a:ea typeface="Arial"/>
                <a:cs typeface="Arial"/>
                <a:sym typeface="Arial"/>
              </a:rPr>
              <a:t>Jianping Gou (et al)</a:t>
            </a:r>
            <a:endParaRPr b="0" i="1"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2f09ac3b50_0_94"/>
          <p:cNvSpPr txBox="1"/>
          <p:nvPr>
            <p:ph type="title"/>
          </p:nvPr>
        </p:nvSpPr>
        <p:spPr>
          <a:xfrm>
            <a:off x="838200" y="2766218"/>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4000">
                <a:latin typeface="Roboto"/>
                <a:ea typeface="Roboto"/>
                <a:cs typeface="Roboto"/>
                <a:sym typeface="Roboto"/>
              </a:rPr>
              <a:t>Ứng dụng</a:t>
            </a:r>
            <a:endParaRPr/>
          </a:p>
        </p:txBody>
      </p:sp>
      <p:sp>
        <p:nvSpPr>
          <p:cNvPr id="289" name="Google Shape;289;g22f09ac3b50_0_9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2000"/>
              <a:t>‹#›</a:t>
            </a:fld>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3" name="Shape 293"/>
        <p:cNvGrpSpPr/>
        <p:nvPr/>
      </p:nvGrpSpPr>
      <p:grpSpPr>
        <a:xfrm>
          <a:off x="0" y="0"/>
          <a:ext cx="0" cy="0"/>
          <a:chOff x="0" y="0"/>
          <a:chExt cx="0" cy="0"/>
        </a:xfrm>
      </p:grpSpPr>
      <p:sp>
        <p:nvSpPr>
          <p:cNvPr id="294" name="Google Shape;294;g22f09ac3b50_0_99"/>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5" name="Google Shape;295;g22f09ac3b50_0_99"/>
          <p:cNvSpPr txBox="1"/>
          <p:nvPr>
            <p:ph type="title"/>
          </p:nvPr>
        </p:nvSpPr>
        <p:spPr>
          <a:xfrm>
            <a:off x="838200" y="370098"/>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4000">
                <a:latin typeface="Arial"/>
                <a:ea typeface="Arial"/>
                <a:cs typeface="Arial"/>
                <a:sym typeface="Arial"/>
              </a:rPr>
              <a:t>Giới thiệu Dataset</a:t>
            </a:r>
            <a:endParaRPr/>
          </a:p>
        </p:txBody>
      </p:sp>
      <p:sp>
        <p:nvSpPr>
          <p:cNvPr id="296" name="Google Shape;296;g22f09ac3b50_0_99"/>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7" name="Google Shape;297;g22f09ac3b50_0_99"/>
          <p:cNvSpPr txBox="1"/>
          <p:nvPr>
            <p:ph idx="1" type="body"/>
          </p:nvPr>
        </p:nvSpPr>
        <p:spPr>
          <a:xfrm>
            <a:off x="5745875" y="2051850"/>
            <a:ext cx="5777100" cy="22887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0"/>
              </a:spcBef>
              <a:spcAft>
                <a:spcPts val="0"/>
              </a:spcAft>
              <a:buSzPts val="2400"/>
              <a:buChar char="•"/>
            </a:pPr>
            <a:r>
              <a:rPr b="1" lang="en-US" sz="2400">
                <a:latin typeface="Arial"/>
                <a:ea typeface="Arial"/>
                <a:cs typeface="Arial"/>
                <a:sym typeface="Arial"/>
              </a:rPr>
              <a:t>CIFAR 10 </a:t>
            </a:r>
            <a:r>
              <a:rPr lang="en-US" sz="2400">
                <a:latin typeface="Arial"/>
                <a:ea typeface="Arial"/>
                <a:cs typeface="Arial"/>
                <a:sym typeface="Arial"/>
              </a:rPr>
              <a:t>là tập dữ liệu dạng ảnh</a:t>
            </a:r>
            <a:r>
              <a:rPr lang="en-US" sz="2400">
                <a:latin typeface="Arial"/>
                <a:ea typeface="Arial"/>
                <a:cs typeface="Arial"/>
                <a:sym typeface="Arial"/>
              </a:rPr>
              <a:t>.</a:t>
            </a:r>
            <a:endParaRPr sz="2400">
              <a:latin typeface="Arial"/>
              <a:ea typeface="Arial"/>
              <a:cs typeface="Arial"/>
              <a:sym typeface="Arial"/>
            </a:endParaRPr>
          </a:p>
          <a:p>
            <a:pPr indent="-381000" lvl="0" marL="457200" rtl="0" algn="l">
              <a:lnSpc>
                <a:spcPct val="150000"/>
              </a:lnSpc>
              <a:spcBef>
                <a:spcPts val="0"/>
              </a:spcBef>
              <a:spcAft>
                <a:spcPts val="0"/>
              </a:spcAft>
              <a:buSzPts val="2400"/>
              <a:buChar char="•"/>
            </a:pPr>
            <a:r>
              <a:rPr lang="en-US" sz="2400">
                <a:latin typeface="Arial"/>
                <a:ea typeface="Arial"/>
                <a:cs typeface="Arial"/>
                <a:sym typeface="Arial"/>
              </a:rPr>
              <a:t>Dữ liệu đáng tin cậy trong nghiên cứu và học tập.</a:t>
            </a:r>
            <a:endParaRPr sz="2400">
              <a:latin typeface="Arial"/>
              <a:ea typeface="Arial"/>
              <a:cs typeface="Arial"/>
              <a:sym typeface="Arial"/>
            </a:endParaRPr>
          </a:p>
          <a:p>
            <a:pPr indent="-381000" lvl="0" marL="457200" rtl="0" algn="l">
              <a:lnSpc>
                <a:spcPct val="150000"/>
              </a:lnSpc>
              <a:spcBef>
                <a:spcPts val="0"/>
              </a:spcBef>
              <a:spcAft>
                <a:spcPts val="0"/>
              </a:spcAft>
              <a:buSzPts val="2400"/>
              <a:buFont typeface="Arial"/>
              <a:buChar char="•"/>
            </a:pPr>
            <a:r>
              <a:rPr b="1" lang="en-US" sz="2400">
                <a:latin typeface="Arial"/>
                <a:ea typeface="Arial"/>
                <a:cs typeface="Arial"/>
                <a:sym typeface="Arial"/>
              </a:rPr>
              <a:t>Độ đo:</a:t>
            </a:r>
            <a:r>
              <a:rPr lang="en-US" sz="2400">
                <a:latin typeface="Arial"/>
                <a:ea typeface="Arial"/>
                <a:cs typeface="Arial"/>
                <a:sym typeface="Arial"/>
              </a:rPr>
              <a:t> Accuracy</a:t>
            </a:r>
            <a:endParaRPr sz="2400">
              <a:latin typeface="Arial"/>
              <a:ea typeface="Arial"/>
              <a:cs typeface="Arial"/>
              <a:sym typeface="Arial"/>
            </a:endParaRPr>
          </a:p>
        </p:txBody>
      </p:sp>
      <p:sp>
        <p:nvSpPr>
          <p:cNvPr id="298" name="Google Shape;298;g22f09ac3b50_0_9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99" name="Google Shape;299;g22f09ac3b50_0_99"/>
          <p:cNvPicPr preferRelativeResize="0"/>
          <p:nvPr/>
        </p:nvPicPr>
        <p:blipFill>
          <a:blip r:embed="rId3">
            <a:alphaModFix/>
          </a:blip>
          <a:stretch>
            <a:fillRect/>
          </a:stretch>
        </p:blipFill>
        <p:spPr>
          <a:xfrm>
            <a:off x="669025" y="2051850"/>
            <a:ext cx="4954905" cy="379755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3" name="Shape 303"/>
        <p:cNvGrpSpPr/>
        <p:nvPr/>
      </p:nvGrpSpPr>
      <p:grpSpPr>
        <a:xfrm>
          <a:off x="0" y="0"/>
          <a:ext cx="0" cy="0"/>
          <a:chOff x="0" y="0"/>
          <a:chExt cx="0" cy="0"/>
        </a:xfrm>
      </p:grpSpPr>
      <p:sp>
        <p:nvSpPr>
          <p:cNvPr id="304" name="Google Shape;304;g22f09ac3b50_0_183"/>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5" name="Google Shape;305;g22f09ac3b50_0_183"/>
          <p:cNvSpPr txBox="1"/>
          <p:nvPr>
            <p:ph type="title"/>
          </p:nvPr>
        </p:nvSpPr>
        <p:spPr>
          <a:xfrm>
            <a:off x="838200" y="370098"/>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4000">
                <a:latin typeface="Arial"/>
                <a:ea typeface="Arial"/>
                <a:cs typeface="Arial"/>
                <a:sym typeface="Arial"/>
              </a:rPr>
              <a:t>Pre-processing</a:t>
            </a:r>
            <a:endParaRPr>
              <a:latin typeface="Arial"/>
              <a:ea typeface="Arial"/>
              <a:cs typeface="Arial"/>
              <a:sym typeface="Arial"/>
            </a:endParaRPr>
          </a:p>
        </p:txBody>
      </p:sp>
      <p:sp>
        <p:nvSpPr>
          <p:cNvPr id="306" name="Google Shape;306;g22f09ac3b50_0_183"/>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7" name="Google Shape;307;g22f09ac3b50_0_183"/>
          <p:cNvSpPr txBox="1"/>
          <p:nvPr>
            <p:ph idx="1" type="body"/>
          </p:nvPr>
        </p:nvSpPr>
        <p:spPr>
          <a:xfrm>
            <a:off x="838200" y="1929384"/>
            <a:ext cx="10515600" cy="42519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0"/>
              </a:spcBef>
              <a:spcAft>
                <a:spcPts val="0"/>
              </a:spcAft>
              <a:buSzPts val="2400"/>
              <a:buFont typeface="Arial"/>
              <a:buChar char="•"/>
            </a:pPr>
            <a:r>
              <a:rPr b="1" lang="en-US" sz="2400">
                <a:latin typeface="Arial"/>
                <a:ea typeface="Arial"/>
                <a:cs typeface="Arial"/>
                <a:sym typeface="Arial"/>
              </a:rPr>
              <a:t>Normalization: </a:t>
            </a:r>
            <a:r>
              <a:rPr lang="en-US" sz="2400">
                <a:latin typeface="Arial"/>
                <a:ea typeface="Arial"/>
                <a:cs typeface="Arial"/>
                <a:sym typeface="Arial"/>
              </a:rPr>
              <a:t>Đ</a:t>
            </a:r>
            <a:r>
              <a:rPr lang="en-US" sz="2400">
                <a:latin typeface="Arial"/>
                <a:ea typeface="Arial"/>
                <a:cs typeface="Arial"/>
                <a:sym typeface="Arial"/>
              </a:rPr>
              <a:t>ể chuẩn hoá hình ảnh.</a:t>
            </a:r>
            <a:endParaRPr sz="2400">
              <a:latin typeface="Arial"/>
              <a:ea typeface="Arial"/>
              <a:cs typeface="Arial"/>
              <a:sym typeface="Arial"/>
            </a:endParaRPr>
          </a:p>
          <a:p>
            <a:pPr indent="-381000" lvl="0" marL="457200" rtl="0" algn="l">
              <a:lnSpc>
                <a:spcPct val="150000"/>
              </a:lnSpc>
              <a:spcBef>
                <a:spcPts val="0"/>
              </a:spcBef>
              <a:spcAft>
                <a:spcPts val="0"/>
              </a:spcAft>
              <a:buSzPts val="2400"/>
              <a:buFont typeface="Arial"/>
              <a:buChar char="•"/>
            </a:pPr>
            <a:r>
              <a:rPr b="1" lang="en-US" sz="2400">
                <a:latin typeface="Arial"/>
                <a:ea typeface="Arial"/>
                <a:cs typeface="Arial"/>
                <a:sym typeface="Arial"/>
              </a:rPr>
              <a:t>Resize ảnh: </a:t>
            </a:r>
            <a:r>
              <a:rPr lang="en-US" sz="2400">
                <a:latin typeface="Arial"/>
                <a:ea typeface="Arial"/>
                <a:cs typeface="Arial"/>
                <a:sym typeface="Arial"/>
              </a:rPr>
              <a:t>Đ</a:t>
            </a:r>
            <a:r>
              <a:rPr lang="en-US" sz="2400">
                <a:latin typeface="Arial"/>
                <a:ea typeface="Arial"/>
                <a:cs typeface="Arial"/>
                <a:sym typeface="Arial"/>
              </a:rPr>
              <a:t>ể đưa ảnh về dạng</a:t>
            </a:r>
            <a:r>
              <a:rPr b="1" lang="en-US" sz="2400">
                <a:latin typeface="Arial"/>
                <a:ea typeface="Arial"/>
                <a:cs typeface="Arial"/>
                <a:sym typeface="Arial"/>
              </a:rPr>
              <a:t> 32x32x3</a:t>
            </a:r>
            <a:r>
              <a:rPr lang="en-US" sz="2400">
                <a:latin typeface="Arial"/>
                <a:ea typeface="Arial"/>
                <a:cs typeface="Arial"/>
                <a:sym typeface="Arial"/>
              </a:rPr>
              <a:t>.</a:t>
            </a:r>
            <a:endParaRPr sz="2400">
              <a:latin typeface="Arial"/>
              <a:ea typeface="Arial"/>
              <a:cs typeface="Arial"/>
              <a:sym typeface="Arial"/>
            </a:endParaRPr>
          </a:p>
          <a:p>
            <a:pPr indent="-381000" lvl="0" marL="457200" rtl="0" algn="l">
              <a:lnSpc>
                <a:spcPct val="150000"/>
              </a:lnSpc>
              <a:spcBef>
                <a:spcPts val="0"/>
              </a:spcBef>
              <a:spcAft>
                <a:spcPts val="0"/>
              </a:spcAft>
              <a:buSzPts val="2400"/>
              <a:buFont typeface="Arial"/>
              <a:buChar char="•"/>
            </a:pPr>
            <a:r>
              <a:rPr b="1" lang="en-US" sz="2400">
                <a:latin typeface="Arial"/>
                <a:ea typeface="Arial"/>
                <a:cs typeface="Arial"/>
                <a:sym typeface="Arial"/>
              </a:rPr>
              <a:t>Add Noise:</a:t>
            </a:r>
            <a:r>
              <a:rPr lang="en-US" sz="2400">
                <a:latin typeface="Arial"/>
                <a:ea typeface="Arial"/>
                <a:cs typeface="Arial"/>
                <a:sym typeface="Arial"/>
              </a:rPr>
              <a:t> Thêm ngẫu nhiên nhiễu vào ảnh để mô hình khái quát tốt hơn. </a:t>
            </a:r>
            <a:endParaRPr sz="2400">
              <a:latin typeface="Arial"/>
              <a:ea typeface="Arial"/>
              <a:cs typeface="Arial"/>
              <a:sym typeface="Arial"/>
            </a:endParaRPr>
          </a:p>
          <a:p>
            <a:pPr indent="-381000" lvl="0" marL="457200" rtl="0" algn="l">
              <a:lnSpc>
                <a:spcPct val="150000"/>
              </a:lnSpc>
              <a:spcBef>
                <a:spcPts val="0"/>
              </a:spcBef>
              <a:spcAft>
                <a:spcPts val="0"/>
              </a:spcAft>
              <a:buSzPts val="2400"/>
              <a:buFont typeface="Arial"/>
              <a:buChar char="•"/>
            </a:pPr>
            <a:r>
              <a:rPr b="1" lang="en-US" sz="2400">
                <a:latin typeface="Arial"/>
                <a:ea typeface="Arial"/>
                <a:cs typeface="Arial"/>
                <a:sym typeface="Arial"/>
              </a:rPr>
              <a:t>Transformation ảnh:</a:t>
            </a:r>
            <a:r>
              <a:rPr lang="en-US" sz="2400">
                <a:latin typeface="Arial"/>
                <a:ea typeface="Arial"/>
                <a:cs typeface="Arial"/>
                <a:sym typeface="Arial"/>
              </a:rPr>
              <a:t> Xoay, lật, thay đổi độ sắc nét của ảnh.</a:t>
            </a:r>
            <a:endParaRPr sz="2400">
              <a:latin typeface="Arial"/>
              <a:ea typeface="Arial"/>
              <a:cs typeface="Arial"/>
              <a:sym typeface="Arial"/>
            </a:endParaRPr>
          </a:p>
          <a:p>
            <a:pPr indent="-381000" lvl="0" marL="457200" rtl="0" algn="l">
              <a:lnSpc>
                <a:spcPct val="150000"/>
              </a:lnSpc>
              <a:spcBef>
                <a:spcPts val="0"/>
              </a:spcBef>
              <a:spcAft>
                <a:spcPts val="0"/>
              </a:spcAft>
              <a:buSzPts val="2400"/>
              <a:buFont typeface="Arial"/>
              <a:buChar char="•"/>
            </a:pPr>
            <a:r>
              <a:rPr b="1" lang="en-US" sz="2400">
                <a:latin typeface="Arial"/>
                <a:ea typeface="Arial"/>
                <a:cs typeface="Arial"/>
                <a:sym typeface="Arial"/>
              </a:rPr>
              <a:t>Label encoding</a:t>
            </a:r>
            <a:r>
              <a:rPr lang="en-US" sz="2400">
                <a:latin typeface="Arial"/>
                <a:ea typeface="Arial"/>
                <a:cs typeface="Arial"/>
                <a:sym typeface="Arial"/>
              </a:rPr>
              <a:t>.</a:t>
            </a:r>
            <a:endParaRPr sz="2400">
              <a:latin typeface="Arial"/>
              <a:ea typeface="Arial"/>
              <a:cs typeface="Arial"/>
              <a:sym typeface="Arial"/>
            </a:endParaRPr>
          </a:p>
          <a:p>
            <a:pPr indent="-63500" lvl="0" marL="228600" rtl="0" algn="l">
              <a:lnSpc>
                <a:spcPct val="100000"/>
              </a:lnSpc>
              <a:spcBef>
                <a:spcPts val="1000"/>
              </a:spcBef>
              <a:spcAft>
                <a:spcPts val="0"/>
              </a:spcAft>
              <a:buClr>
                <a:schemeClr val="dk1"/>
              </a:buClr>
              <a:buSzPts val="2600"/>
              <a:buNone/>
            </a:pPr>
            <a:r>
              <a:t/>
            </a:r>
            <a:endParaRPr sz="2400">
              <a:latin typeface="Arial"/>
              <a:ea typeface="Arial"/>
              <a:cs typeface="Arial"/>
              <a:sym typeface="Arial"/>
            </a:endParaRPr>
          </a:p>
        </p:txBody>
      </p:sp>
      <p:sp>
        <p:nvSpPr>
          <p:cNvPr id="308" name="Google Shape;308;g22f09ac3b50_0_18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2" name="Shape 312"/>
        <p:cNvGrpSpPr/>
        <p:nvPr/>
      </p:nvGrpSpPr>
      <p:grpSpPr>
        <a:xfrm>
          <a:off x="0" y="0"/>
          <a:ext cx="0" cy="0"/>
          <a:chOff x="0" y="0"/>
          <a:chExt cx="0" cy="0"/>
        </a:xfrm>
      </p:grpSpPr>
      <p:sp>
        <p:nvSpPr>
          <p:cNvPr id="313" name="Google Shape;313;g22f09ac3b50_0_362"/>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4" name="Google Shape;314;g22f09ac3b50_0_36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4000">
                <a:latin typeface="Arial"/>
                <a:ea typeface="Arial"/>
                <a:cs typeface="Arial"/>
                <a:sym typeface="Arial"/>
              </a:rPr>
              <a:t>Data Augmentation</a:t>
            </a:r>
            <a:endParaRPr>
              <a:latin typeface="Arial"/>
              <a:ea typeface="Arial"/>
              <a:cs typeface="Arial"/>
              <a:sym typeface="Arial"/>
            </a:endParaRPr>
          </a:p>
        </p:txBody>
      </p:sp>
      <p:sp>
        <p:nvSpPr>
          <p:cNvPr id="315" name="Google Shape;315;g22f09ac3b50_0_362"/>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6" name="Google Shape;316;g22f09ac3b50_0_362"/>
          <p:cNvSpPr txBox="1"/>
          <p:nvPr>
            <p:ph idx="1" type="body"/>
          </p:nvPr>
        </p:nvSpPr>
        <p:spPr>
          <a:xfrm>
            <a:off x="838200" y="1929384"/>
            <a:ext cx="10515600" cy="4251900"/>
          </a:xfrm>
          <a:prstGeom prst="rect">
            <a:avLst/>
          </a:prstGeom>
          <a:noFill/>
          <a:ln>
            <a:noFill/>
          </a:ln>
        </p:spPr>
        <p:txBody>
          <a:bodyPr anchorCtr="0" anchor="t" bIns="45700" lIns="91425" spcFirstLastPara="1" rIns="91425" wrap="square" tIns="45700">
            <a:normAutofit/>
          </a:bodyPr>
          <a:lstStyle/>
          <a:p>
            <a:pPr indent="-381000" lvl="0" marL="457200" rtl="0" algn="l">
              <a:lnSpc>
                <a:spcPct val="130000"/>
              </a:lnSpc>
              <a:spcBef>
                <a:spcPts val="0"/>
              </a:spcBef>
              <a:spcAft>
                <a:spcPts val="0"/>
              </a:spcAft>
              <a:buSzPts val="2400"/>
              <a:buFont typeface="Arial"/>
              <a:buChar char="•"/>
            </a:pPr>
            <a:r>
              <a:rPr lang="en-US" sz="2400">
                <a:latin typeface="Arial"/>
                <a:ea typeface="Arial"/>
                <a:cs typeface="Arial"/>
                <a:sym typeface="Arial"/>
              </a:rPr>
              <a:t>Tăng</a:t>
            </a:r>
            <a:r>
              <a:rPr lang="en-US" sz="2400">
                <a:latin typeface="Arial"/>
                <a:ea typeface="Arial"/>
                <a:cs typeface="Arial"/>
                <a:sym typeface="Arial"/>
              </a:rPr>
              <a:t> cường dữ liệu và chất lượng tập train.</a:t>
            </a:r>
            <a:endParaRPr sz="2400">
              <a:latin typeface="Arial"/>
              <a:ea typeface="Arial"/>
              <a:cs typeface="Arial"/>
              <a:sym typeface="Arial"/>
            </a:endParaRPr>
          </a:p>
          <a:p>
            <a:pPr indent="-381000" lvl="0" marL="457200" rtl="0" algn="l">
              <a:lnSpc>
                <a:spcPct val="130000"/>
              </a:lnSpc>
              <a:spcBef>
                <a:spcPts val="0"/>
              </a:spcBef>
              <a:spcAft>
                <a:spcPts val="0"/>
              </a:spcAft>
              <a:buSzPts val="2400"/>
              <a:buFont typeface="Arial"/>
              <a:buChar char="•"/>
            </a:pPr>
            <a:r>
              <a:rPr lang="en-US" sz="2400">
                <a:latin typeface="Arial"/>
                <a:ea typeface="Arial"/>
                <a:cs typeface="Arial"/>
                <a:sym typeface="Arial"/>
              </a:rPr>
              <a:t>Gồm các phương pháp:</a:t>
            </a:r>
            <a:endParaRPr sz="2400">
              <a:latin typeface="Arial"/>
              <a:ea typeface="Arial"/>
              <a:cs typeface="Arial"/>
              <a:sym typeface="Arial"/>
            </a:endParaRPr>
          </a:p>
          <a:p>
            <a:pPr indent="-381000" lvl="1" marL="914400" rtl="0" algn="l">
              <a:lnSpc>
                <a:spcPct val="130000"/>
              </a:lnSpc>
              <a:spcBef>
                <a:spcPts val="0"/>
              </a:spcBef>
              <a:spcAft>
                <a:spcPts val="0"/>
              </a:spcAft>
              <a:buSzPts val="2400"/>
              <a:buFont typeface="Arial"/>
              <a:buChar char="•"/>
            </a:pPr>
            <a:r>
              <a:rPr b="1" lang="en-US" sz="2400">
                <a:latin typeface="Arial"/>
                <a:ea typeface="Arial"/>
                <a:cs typeface="Arial"/>
                <a:sym typeface="Arial"/>
              </a:rPr>
              <a:t>Geometric transformations:</a:t>
            </a:r>
            <a:r>
              <a:rPr lang="en-US" sz="2400">
                <a:latin typeface="Arial"/>
                <a:ea typeface="Arial"/>
                <a:cs typeface="Arial"/>
                <a:sym typeface="Arial"/>
              </a:rPr>
              <a:t> Lật ngang-dọc, cắt, xoay, dịch chuyển ảnh.</a:t>
            </a:r>
            <a:endParaRPr sz="2400">
              <a:latin typeface="Arial"/>
              <a:ea typeface="Arial"/>
              <a:cs typeface="Arial"/>
              <a:sym typeface="Arial"/>
            </a:endParaRPr>
          </a:p>
          <a:p>
            <a:pPr indent="-381000" lvl="1" marL="914400" rtl="0" algn="l">
              <a:lnSpc>
                <a:spcPct val="130000"/>
              </a:lnSpc>
              <a:spcBef>
                <a:spcPts val="0"/>
              </a:spcBef>
              <a:spcAft>
                <a:spcPts val="0"/>
              </a:spcAft>
              <a:buSzPts val="2400"/>
              <a:buFont typeface="Arial"/>
              <a:buChar char="•"/>
            </a:pPr>
            <a:r>
              <a:rPr b="1" lang="en-US" sz="2400">
                <a:latin typeface="Arial"/>
                <a:ea typeface="Arial"/>
                <a:cs typeface="Arial"/>
                <a:sym typeface="Arial"/>
              </a:rPr>
              <a:t>Color distortion:</a:t>
            </a:r>
            <a:r>
              <a:rPr lang="en-US" sz="2400">
                <a:latin typeface="Arial"/>
                <a:ea typeface="Arial"/>
                <a:cs typeface="Arial"/>
                <a:sym typeface="Arial"/>
              </a:rPr>
              <a:t> Thay đổi độ sáng, màu sắc hoặc độ bão hòa ảnh.</a:t>
            </a:r>
            <a:endParaRPr sz="2400">
              <a:latin typeface="Arial"/>
              <a:ea typeface="Arial"/>
              <a:cs typeface="Arial"/>
              <a:sym typeface="Arial"/>
            </a:endParaRPr>
          </a:p>
          <a:p>
            <a:pPr indent="-381000" lvl="1" marL="914400" rtl="0" algn="l">
              <a:lnSpc>
                <a:spcPct val="130000"/>
              </a:lnSpc>
              <a:spcBef>
                <a:spcPts val="0"/>
              </a:spcBef>
              <a:spcAft>
                <a:spcPts val="0"/>
              </a:spcAft>
              <a:buSzPts val="2400"/>
              <a:buFont typeface="Arial"/>
              <a:buChar char="•"/>
            </a:pPr>
            <a:r>
              <a:rPr b="1" lang="en-US" sz="2400">
                <a:latin typeface="Arial"/>
                <a:ea typeface="Arial"/>
                <a:cs typeface="Arial"/>
                <a:sym typeface="Arial"/>
              </a:rPr>
              <a:t>Kernel filters:</a:t>
            </a:r>
            <a:r>
              <a:rPr lang="en-US" sz="2400">
                <a:latin typeface="Arial"/>
                <a:ea typeface="Arial"/>
                <a:cs typeface="Arial"/>
                <a:sym typeface="Arial"/>
              </a:rPr>
              <a:t> Làm sắc nét hoặc làm mờ ảnh.</a:t>
            </a:r>
            <a:endParaRPr sz="2400">
              <a:latin typeface="Arial"/>
              <a:ea typeface="Arial"/>
              <a:cs typeface="Arial"/>
              <a:sym typeface="Arial"/>
            </a:endParaRPr>
          </a:p>
        </p:txBody>
      </p:sp>
      <p:sp>
        <p:nvSpPr>
          <p:cNvPr id="317" name="Google Shape;317;g22f09ac3b50_0_36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2000"/>
              <a:t>‹#›</a:t>
            </a:fld>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1" name="Shape 321"/>
        <p:cNvGrpSpPr/>
        <p:nvPr/>
      </p:nvGrpSpPr>
      <p:grpSpPr>
        <a:xfrm>
          <a:off x="0" y="0"/>
          <a:ext cx="0" cy="0"/>
          <a:chOff x="0" y="0"/>
          <a:chExt cx="0" cy="0"/>
        </a:xfrm>
      </p:grpSpPr>
      <p:sp>
        <p:nvSpPr>
          <p:cNvPr id="322" name="Google Shape;322;g22f09ac3b50_0_191"/>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3" name="Google Shape;323;g22f09ac3b50_0_191"/>
          <p:cNvSpPr txBox="1"/>
          <p:nvPr>
            <p:ph type="title"/>
          </p:nvPr>
        </p:nvSpPr>
        <p:spPr>
          <a:xfrm>
            <a:off x="838200" y="370098"/>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4000">
                <a:latin typeface="Arial"/>
                <a:ea typeface="Arial"/>
                <a:cs typeface="Arial"/>
                <a:sym typeface="Arial"/>
              </a:rPr>
              <a:t>Chia Train - Val - Test</a:t>
            </a:r>
            <a:endParaRPr>
              <a:latin typeface="Arial"/>
              <a:ea typeface="Arial"/>
              <a:cs typeface="Arial"/>
              <a:sym typeface="Arial"/>
            </a:endParaRPr>
          </a:p>
        </p:txBody>
      </p:sp>
      <p:sp>
        <p:nvSpPr>
          <p:cNvPr id="324" name="Google Shape;324;g22f09ac3b50_0_191"/>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5" name="Google Shape;325;g22f09ac3b50_0_191"/>
          <p:cNvSpPr txBox="1"/>
          <p:nvPr>
            <p:ph idx="1" type="body"/>
          </p:nvPr>
        </p:nvSpPr>
        <p:spPr>
          <a:xfrm>
            <a:off x="838200" y="1929384"/>
            <a:ext cx="10515600" cy="4251900"/>
          </a:xfrm>
          <a:prstGeom prst="rect">
            <a:avLst/>
          </a:prstGeom>
          <a:noFill/>
          <a:ln>
            <a:noFill/>
          </a:ln>
        </p:spPr>
        <p:txBody>
          <a:bodyPr anchorCtr="0" anchor="t" bIns="45700" lIns="91425" spcFirstLastPara="1" rIns="91425" wrap="square" tIns="45700">
            <a:normAutofit/>
          </a:bodyPr>
          <a:lstStyle/>
          <a:p>
            <a:pPr indent="-215900" lvl="0" marL="228600" rtl="0" algn="l">
              <a:lnSpc>
                <a:spcPct val="150000"/>
              </a:lnSpc>
              <a:spcBef>
                <a:spcPts val="0"/>
              </a:spcBef>
              <a:spcAft>
                <a:spcPts val="0"/>
              </a:spcAft>
              <a:buSzPts val="2400"/>
              <a:buFont typeface="Roboto"/>
              <a:buChar char="•"/>
            </a:pPr>
            <a:r>
              <a:rPr b="1" lang="en-US" sz="2400">
                <a:latin typeface="Arial"/>
                <a:ea typeface="Arial"/>
                <a:cs typeface="Arial"/>
                <a:sym typeface="Arial"/>
              </a:rPr>
              <a:t>Training set: </a:t>
            </a:r>
            <a:r>
              <a:rPr lang="en-US" sz="2400">
                <a:latin typeface="Arial"/>
                <a:ea typeface="Arial"/>
                <a:cs typeface="Arial"/>
                <a:sym typeface="Arial"/>
              </a:rPr>
              <a:t>50</a:t>
            </a:r>
            <a:r>
              <a:rPr lang="en-US" sz="2400">
                <a:latin typeface="Arial"/>
                <a:ea typeface="Arial"/>
                <a:cs typeface="Arial"/>
                <a:sym typeface="Arial"/>
              </a:rPr>
              <a:t>,000 ảnh</a:t>
            </a:r>
            <a:endParaRPr sz="2400">
              <a:latin typeface="Arial"/>
              <a:ea typeface="Arial"/>
              <a:cs typeface="Arial"/>
              <a:sym typeface="Arial"/>
            </a:endParaRPr>
          </a:p>
          <a:p>
            <a:pPr indent="-381000" lvl="1" marL="914400" rtl="0" algn="l">
              <a:lnSpc>
                <a:spcPct val="150000"/>
              </a:lnSpc>
              <a:spcBef>
                <a:spcPts val="0"/>
              </a:spcBef>
              <a:spcAft>
                <a:spcPts val="0"/>
              </a:spcAft>
              <a:buSzPts val="2400"/>
              <a:buFont typeface="Roboto"/>
              <a:buChar char="•"/>
            </a:pPr>
            <a:r>
              <a:rPr b="1" lang="en-US" sz="2400">
                <a:latin typeface="Arial"/>
                <a:ea typeface="Arial"/>
                <a:cs typeface="Arial"/>
                <a:sym typeface="Arial"/>
              </a:rPr>
              <a:t>Train:			</a:t>
            </a:r>
            <a:r>
              <a:rPr lang="en-US" sz="2400">
                <a:latin typeface="Arial"/>
                <a:ea typeface="Arial"/>
                <a:cs typeface="Arial"/>
                <a:sym typeface="Arial"/>
              </a:rPr>
              <a:t>90% (</a:t>
            </a:r>
            <a:r>
              <a:rPr lang="en-US">
                <a:latin typeface="Arial"/>
                <a:ea typeface="Arial"/>
                <a:cs typeface="Arial"/>
                <a:sym typeface="Arial"/>
              </a:rPr>
              <a:t>45</a:t>
            </a:r>
            <a:r>
              <a:rPr lang="en-US" sz="2400">
                <a:latin typeface="Arial"/>
                <a:ea typeface="Arial"/>
                <a:cs typeface="Arial"/>
                <a:sym typeface="Arial"/>
              </a:rPr>
              <a:t>000 </a:t>
            </a:r>
            <a:r>
              <a:rPr lang="en-US">
                <a:latin typeface="Arial"/>
                <a:ea typeface="Arial"/>
                <a:cs typeface="Arial"/>
                <a:sym typeface="Arial"/>
              </a:rPr>
              <a:t>ảnh</a:t>
            </a:r>
            <a:r>
              <a:rPr lang="en-US" sz="2400">
                <a:latin typeface="Arial"/>
                <a:ea typeface="Arial"/>
                <a:cs typeface="Arial"/>
                <a:sym typeface="Arial"/>
              </a:rPr>
              <a:t>)</a:t>
            </a:r>
            <a:endParaRPr sz="2400">
              <a:latin typeface="Arial"/>
              <a:ea typeface="Arial"/>
              <a:cs typeface="Arial"/>
              <a:sym typeface="Arial"/>
            </a:endParaRPr>
          </a:p>
          <a:p>
            <a:pPr indent="-381000" lvl="1" marL="914400" rtl="0" algn="l">
              <a:lnSpc>
                <a:spcPct val="150000"/>
              </a:lnSpc>
              <a:spcBef>
                <a:spcPts val="0"/>
              </a:spcBef>
              <a:spcAft>
                <a:spcPts val="0"/>
              </a:spcAft>
              <a:buSzPts val="2400"/>
              <a:buFont typeface="Roboto"/>
              <a:buChar char="•"/>
            </a:pPr>
            <a:r>
              <a:rPr b="1" lang="en-US" sz="2400">
                <a:latin typeface="Arial"/>
                <a:ea typeface="Arial"/>
                <a:cs typeface="Arial"/>
                <a:sym typeface="Arial"/>
              </a:rPr>
              <a:t>Val:			</a:t>
            </a:r>
            <a:r>
              <a:rPr lang="en-US" sz="2400">
                <a:latin typeface="Arial"/>
                <a:ea typeface="Arial"/>
                <a:cs typeface="Arial"/>
                <a:sym typeface="Arial"/>
              </a:rPr>
              <a:t>10% (</a:t>
            </a:r>
            <a:r>
              <a:rPr lang="en-US">
                <a:latin typeface="Arial"/>
                <a:ea typeface="Arial"/>
                <a:cs typeface="Arial"/>
                <a:sym typeface="Arial"/>
              </a:rPr>
              <a:t>5</a:t>
            </a:r>
            <a:r>
              <a:rPr lang="en-US" sz="2400">
                <a:latin typeface="Arial"/>
                <a:ea typeface="Arial"/>
                <a:cs typeface="Arial"/>
                <a:sym typeface="Arial"/>
              </a:rPr>
              <a:t>000</a:t>
            </a:r>
            <a:r>
              <a:rPr lang="en-US">
                <a:latin typeface="Arial"/>
                <a:ea typeface="Arial"/>
                <a:cs typeface="Arial"/>
                <a:sym typeface="Arial"/>
              </a:rPr>
              <a:t> ảnh</a:t>
            </a:r>
            <a:r>
              <a:rPr lang="en-US" sz="2400">
                <a:latin typeface="Arial"/>
                <a:ea typeface="Arial"/>
                <a:cs typeface="Arial"/>
                <a:sym typeface="Arial"/>
              </a:rPr>
              <a:t>)</a:t>
            </a:r>
            <a:endParaRPr sz="2400">
              <a:latin typeface="Arial"/>
              <a:ea typeface="Arial"/>
              <a:cs typeface="Arial"/>
              <a:sym typeface="Arial"/>
            </a:endParaRPr>
          </a:p>
          <a:p>
            <a:pPr indent="0" lvl="0" marL="0" rtl="0" algn="l">
              <a:lnSpc>
                <a:spcPct val="150000"/>
              </a:lnSpc>
              <a:spcBef>
                <a:spcPts val="0"/>
              </a:spcBef>
              <a:spcAft>
                <a:spcPts val="0"/>
              </a:spcAft>
              <a:buNone/>
            </a:pPr>
            <a:r>
              <a:t/>
            </a:r>
            <a:endParaRPr b="1" sz="2400">
              <a:latin typeface="Arial"/>
              <a:ea typeface="Arial"/>
              <a:cs typeface="Arial"/>
              <a:sym typeface="Arial"/>
            </a:endParaRPr>
          </a:p>
          <a:p>
            <a:pPr indent="-215900" lvl="0" marL="228600" rtl="0" algn="l">
              <a:lnSpc>
                <a:spcPct val="150000"/>
              </a:lnSpc>
              <a:spcBef>
                <a:spcPts val="0"/>
              </a:spcBef>
              <a:spcAft>
                <a:spcPts val="0"/>
              </a:spcAft>
              <a:buSzPts val="2400"/>
              <a:buFont typeface="Roboto"/>
              <a:buChar char="•"/>
            </a:pPr>
            <a:r>
              <a:rPr b="1" lang="en-US" sz="2400">
                <a:latin typeface="Arial"/>
                <a:ea typeface="Arial"/>
                <a:cs typeface="Arial"/>
                <a:sym typeface="Arial"/>
              </a:rPr>
              <a:t>Test set: </a:t>
            </a:r>
            <a:r>
              <a:rPr lang="en-US" sz="2400">
                <a:latin typeface="Arial"/>
                <a:ea typeface="Arial"/>
                <a:cs typeface="Arial"/>
                <a:sym typeface="Arial"/>
              </a:rPr>
              <a:t>10,000 ảnh</a:t>
            </a:r>
            <a:endParaRPr sz="2400">
              <a:latin typeface="Arial"/>
              <a:ea typeface="Arial"/>
              <a:cs typeface="Arial"/>
              <a:sym typeface="Arial"/>
            </a:endParaRPr>
          </a:p>
          <a:p>
            <a:pPr indent="0" lvl="0" marL="0" rtl="0" algn="l">
              <a:lnSpc>
                <a:spcPct val="150000"/>
              </a:lnSpc>
              <a:spcBef>
                <a:spcPts val="0"/>
              </a:spcBef>
              <a:spcAft>
                <a:spcPts val="0"/>
              </a:spcAft>
              <a:buNone/>
            </a:pPr>
            <a:r>
              <a:t/>
            </a:r>
            <a:endParaRPr b="1" sz="2400">
              <a:latin typeface="Arial"/>
              <a:ea typeface="Arial"/>
              <a:cs typeface="Arial"/>
              <a:sym typeface="Arial"/>
            </a:endParaRPr>
          </a:p>
          <a:p>
            <a:pPr indent="-63500" lvl="0" marL="228600" rtl="0" algn="l">
              <a:lnSpc>
                <a:spcPct val="100000"/>
              </a:lnSpc>
              <a:spcBef>
                <a:spcPts val="1000"/>
              </a:spcBef>
              <a:spcAft>
                <a:spcPts val="0"/>
              </a:spcAft>
              <a:buClr>
                <a:schemeClr val="dk1"/>
              </a:buClr>
              <a:buSzPts val="2600"/>
              <a:buNone/>
            </a:pPr>
            <a:r>
              <a:t/>
            </a:r>
            <a:endParaRPr sz="2400">
              <a:latin typeface="Arial"/>
              <a:ea typeface="Arial"/>
              <a:cs typeface="Arial"/>
              <a:sym typeface="Arial"/>
            </a:endParaRPr>
          </a:p>
        </p:txBody>
      </p:sp>
      <p:sp>
        <p:nvSpPr>
          <p:cNvPr id="326" name="Google Shape;326;g22f09ac3b50_0_19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0" name="Shape 330"/>
        <p:cNvGrpSpPr/>
        <p:nvPr/>
      </p:nvGrpSpPr>
      <p:grpSpPr>
        <a:xfrm>
          <a:off x="0" y="0"/>
          <a:ext cx="0" cy="0"/>
          <a:chOff x="0" y="0"/>
          <a:chExt cx="0" cy="0"/>
        </a:xfrm>
      </p:grpSpPr>
      <p:sp>
        <p:nvSpPr>
          <p:cNvPr id="331" name="Google Shape;331;g22f09ac3b50_0_295"/>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2" name="Google Shape;332;g22f09ac3b50_0_29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4000">
                <a:latin typeface="Arial"/>
                <a:ea typeface="Arial"/>
                <a:cs typeface="Arial"/>
                <a:sym typeface="Arial"/>
              </a:rPr>
              <a:t>Mô hình Teacher</a:t>
            </a:r>
            <a:endParaRPr>
              <a:latin typeface="Arial"/>
              <a:ea typeface="Arial"/>
              <a:cs typeface="Arial"/>
              <a:sym typeface="Arial"/>
            </a:endParaRPr>
          </a:p>
        </p:txBody>
      </p:sp>
      <p:sp>
        <p:nvSpPr>
          <p:cNvPr id="333" name="Google Shape;333;g22f09ac3b50_0_295"/>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4" name="Google Shape;334;g22f09ac3b50_0_295"/>
          <p:cNvSpPr txBox="1"/>
          <p:nvPr>
            <p:ph idx="1" type="body"/>
          </p:nvPr>
        </p:nvSpPr>
        <p:spPr>
          <a:xfrm>
            <a:off x="836700" y="5491129"/>
            <a:ext cx="10515600" cy="568800"/>
          </a:xfrm>
          <a:prstGeom prst="rect">
            <a:avLst/>
          </a:prstGeom>
          <a:noFill/>
          <a:ln>
            <a:noFill/>
          </a:ln>
        </p:spPr>
        <p:txBody>
          <a:bodyPr anchorCtr="0" anchor="t" bIns="45700" lIns="91425" spcFirstLastPara="1" rIns="91425" wrap="square" tIns="45700">
            <a:normAutofit/>
          </a:bodyPr>
          <a:lstStyle/>
          <a:p>
            <a:pPr indent="-215900" lvl="0" marL="228600" rtl="0" algn="ctr">
              <a:lnSpc>
                <a:spcPct val="150000"/>
              </a:lnSpc>
              <a:spcBef>
                <a:spcPts val="0"/>
              </a:spcBef>
              <a:spcAft>
                <a:spcPts val="0"/>
              </a:spcAft>
              <a:buClr>
                <a:schemeClr val="dk1"/>
              </a:buClr>
              <a:buSzPts val="2400"/>
              <a:buChar char="•"/>
            </a:pPr>
            <a:r>
              <a:rPr lang="en-US" sz="2400">
                <a:latin typeface="Arial"/>
                <a:ea typeface="Arial"/>
                <a:cs typeface="Arial"/>
                <a:sym typeface="Arial"/>
              </a:rPr>
              <a:t>Mô hình DenseNet-BC</a:t>
            </a:r>
            <a:endParaRPr sz="2600">
              <a:latin typeface="Arial"/>
              <a:ea typeface="Arial"/>
              <a:cs typeface="Arial"/>
              <a:sym typeface="Arial"/>
            </a:endParaRPr>
          </a:p>
        </p:txBody>
      </p:sp>
      <p:sp>
        <p:nvSpPr>
          <p:cNvPr id="335" name="Google Shape;335;g22f09ac3b50_0_29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2000"/>
              <a:t>‹#›</a:t>
            </a:fld>
            <a:endParaRPr sz="2000"/>
          </a:p>
        </p:txBody>
      </p:sp>
      <p:sp>
        <p:nvSpPr>
          <p:cNvPr id="336" name="Google Shape;336;g22f09ac3b50_0_295"/>
          <p:cNvSpPr txBox="1"/>
          <p:nvPr/>
        </p:nvSpPr>
        <p:spPr>
          <a:xfrm>
            <a:off x="9597725" y="4640575"/>
            <a:ext cx="1147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Arial"/>
                <a:ea typeface="Arial"/>
                <a:cs typeface="Arial"/>
                <a:sym typeface="Arial"/>
              </a:rPr>
              <a:t>Pablo Ruiz</a:t>
            </a:r>
            <a:endParaRPr b="0" i="1" sz="1400" u="none" cap="none" strike="noStrike">
              <a:solidFill>
                <a:srgbClr val="000000"/>
              </a:solidFill>
              <a:latin typeface="Arial"/>
              <a:ea typeface="Arial"/>
              <a:cs typeface="Arial"/>
              <a:sym typeface="Arial"/>
            </a:endParaRPr>
          </a:p>
        </p:txBody>
      </p:sp>
      <p:pic>
        <p:nvPicPr>
          <p:cNvPr id="337" name="Google Shape;337;g22f09ac3b50_0_295"/>
          <p:cNvPicPr preferRelativeResize="0"/>
          <p:nvPr/>
        </p:nvPicPr>
        <p:blipFill>
          <a:blip r:embed="rId3">
            <a:alphaModFix/>
          </a:blip>
          <a:stretch>
            <a:fillRect/>
          </a:stretch>
        </p:blipFill>
        <p:spPr>
          <a:xfrm>
            <a:off x="2152650" y="2343150"/>
            <a:ext cx="7886700" cy="2171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1" name="Shape 341"/>
        <p:cNvGrpSpPr/>
        <p:nvPr/>
      </p:nvGrpSpPr>
      <p:grpSpPr>
        <a:xfrm>
          <a:off x="0" y="0"/>
          <a:ext cx="0" cy="0"/>
          <a:chOff x="0" y="0"/>
          <a:chExt cx="0" cy="0"/>
        </a:xfrm>
      </p:grpSpPr>
      <p:sp>
        <p:nvSpPr>
          <p:cNvPr id="342" name="Google Shape;342;g22f09ac3b50_0_309"/>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3" name="Google Shape;343;g22f09ac3b50_0_30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4000">
                <a:latin typeface="Arial"/>
                <a:ea typeface="Arial"/>
                <a:cs typeface="Arial"/>
                <a:sym typeface="Arial"/>
              </a:rPr>
              <a:t>Mô hình Teacher</a:t>
            </a:r>
            <a:endParaRPr>
              <a:latin typeface="Arial"/>
              <a:ea typeface="Arial"/>
              <a:cs typeface="Arial"/>
              <a:sym typeface="Arial"/>
            </a:endParaRPr>
          </a:p>
        </p:txBody>
      </p:sp>
      <p:sp>
        <p:nvSpPr>
          <p:cNvPr id="344" name="Google Shape;344;g22f09ac3b50_0_309"/>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5" name="Google Shape;345;g22f09ac3b50_0_309"/>
          <p:cNvSpPr txBox="1"/>
          <p:nvPr>
            <p:ph idx="1" type="body"/>
          </p:nvPr>
        </p:nvSpPr>
        <p:spPr>
          <a:xfrm>
            <a:off x="836700" y="5491129"/>
            <a:ext cx="10515600" cy="568800"/>
          </a:xfrm>
          <a:prstGeom prst="rect">
            <a:avLst/>
          </a:prstGeom>
          <a:noFill/>
          <a:ln>
            <a:noFill/>
          </a:ln>
        </p:spPr>
        <p:txBody>
          <a:bodyPr anchorCtr="0" anchor="t" bIns="45700" lIns="91425" spcFirstLastPara="1" rIns="91425" wrap="square" tIns="45700">
            <a:normAutofit/>
          </a:bodyPr>
          <a:lstStyle/>
          <a:p>
            <a:pPr indent="-215900" lvl="0" marL="228600" rtl="0" algn="ctr">
              <a:lnSpc>
                <a:spcPct val="150000"/>
              </a:lnSpc>
              <a:spcBef>
                <a:spcPts val="0"/>
              </a:spcBef>
              <a:spcAft>
                <a:spcPts val="0"/>
              </a:spcAft>
              <a:buClr>
                <a:schemeClr val="dk1"/>
              </a:buClr>
              <a:buSzPts val="2400"/>
              <a:buChar char="•"/>
            </a:pPr>
            <a:r>
              <a:rPr lang="en-US" sz="2400">
                <a:latin typeface="Arial"/>
                <a:ea typeface="Arial"/>
                <a:cs typeface="Arial"/>
                <a:sym typeface="Arial"/>
              </a:rPr>
              <a:t>Mô hình DenseNet-BC</a:t>
            </a:r>
            <a:endParaRPr sz="2600">
              <a:latin typeface="Arial"/>
              <a:ea typeface="Arial"/>
              <a:cs typeface="Arial"/>
              <a:sym typeface="Arial"/>
            </a:endParaRPr>
          </a:p>
        </p:txBody>
      </p:sp>
      <p:sp>
        <p:nvSpPr>
          <p:cNvPr id="346" name="Google Shape;346;g22f09ac3b50_0_30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2000"/>
              <a:t>‹#›</a:t>
            </a:fld>
            <a:endParaRPr sz="2000"/>
          </a:p>
        </p:txBody>
      </p:sp>
      <p:sp>
        <p:nvSpPr>
          <p:cNvPr id="347" name="Google Shape;347;g22f09ac3b50_0_309"/>
          <p:cNvSpPr txBox="1"/>
          <p:nvPr/>
        </p:nvSpPr>
        <p:spPr>
          <a:xfrm>
            <a:off x="9597725" y="4640575"/>
            <a:ext cx="1147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Arial"/>
                <a:ea typeface="Arial"/>
                <a:cs typeface="Arial"/>
                <a:sym typeface="Arial"/>
              </a:rPr>
              <a:t>Pablo Ruiz</a:t>
            </a:r>
            <a:endParaRPr b="0" i="1" sz="1400" u="none" cap="none" strike="noStrike">
              <a:solidFill>
                <a:srgbClr val="000000"/>
              </a:solidFill>
              <a:latin typeface="Arial"/>
              <a:ea typeface="Arial"/>
              <a:cs typeface="Arial"/>
              <a:sym typeface="Arial"/>
            </a:endParaRPr>
          </a:p>
        </p:txBody>
      </p:sp>
      <p:pic>
        <p:nvPicPr>
          <p:cNvPr id="348" name="Google Shape;348;g22f09ac3b50_0_309"/>
          <p:cNvPicPr preferRelativeResize="0"/>
          <p:nvPr/>
        </p:nvPicPr>
        <p:blipFill>
          <a:blip r:embed="rId3">
            <a:alphaModFix/>
          </a:blip>
          <a:stretch>
            <a:fillRect/>
          </a:stretch>
        </p:blipFill>
        <p:spPr>
          <a:xfrm>
            <a:off x="2152650" y="2343150"/>
            <a:ext cx="7886700" cy="2171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2" name="Shape 352"/>
        <p:cNvGrpSpPr/>
        <p:nvPr/>
      </p:nvGrpSpPr>
      <p:grpSpPr>
        <a:xfrm>
          <a:off x="0" y="0"/>
          <a:ext cx="0" cy="0"/>
          <a:chOff x="0" y="0"/>
          <a:chExt cx="0" cy="0"/>
        </a:xfrm>
      </p:grpSpPr>
      <p:sp>
        <p:nvSpPr>
          <p:cNvPr id="353" name="Google Shape;353;g22f09ac3b50_0_319"/>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4" name="Google Shape;354;g22f09ac3b50_0_3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4000">
                <a:latin typeface="Arial"/>
                <a:ea typeface="Arial"/>
                <a:cs typeface="Arial"/>
                <a:sym typeface="Arial"/>
              </a:rPr>
              <a:t>Kiến trúc DenseNet-BC</a:t>
            </a:r>
            <a:endParaRPr>
              <a:latin typeface="Arial"/>
              <a:ea typeface="Arial"/>
              <a:cs typeface="Arial"/>
              <a:sym typeface="Arial"/>
            </a:endParaRPr>
          </a:p>
        </p:txBody>
      </p:sp>
      <p:sp>
        <p:nvSpPr>
          <p:cNvPr id="355" name="Google Shape;355;g22f09ac3b50_0_319"/>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6" name="Google Shape;356;g22f09ac3b50_0_319"/>
          <p:cNvSpPr txBox="1"/>
          <p:nvPr>
            <p:ph idx="1" type="body"/>
          </p:nvPr>
        </p:nvSpPr>
        <p:spPr>
          <a:xfrm>
            <a:off x="836700" y="5491129"/>
            <a:ext cx="10515600" cy="568800"/>
          </a:xfrm>
          <a:prstGeom prst="rect">
            <a:avLst/>
          </a:prstGeom>
          <a:noFill/>
          <a:ln>
            <a:noFill/>
          </a:ln>
        </p:spPr>
        <p:txBody>
          <a:bodyPr anchorCtr="0" anchor="t" bIns="45700" lIns="91425" spcFirstLastPara="1" rIns="91425" wrap="square" tIns="45700">
            <a:normAutofit/>
          </a:bodyPr>
          <a:lstStyle/>
          <a:p>
            <a:pPr indent="-215900" lvl="0" marL="228600" rtl="0" algn="ctr">
              <a:lnSpc>
                <a:spcPct val="150000"/>
              </a:lnSpc>
              <a:spcBef>
                <a:spcPts val="0"/>
              </a:spcBef>
              <a:spcAft>
                <a:spcPts val="0"/>
              </a:spcAft>
              <a:buClr>
                <a:schemeClr val="dk1"/>
              </a:buClr>
              <a:buSzPts val="2400"/>
              <a:buChar char="•"/>
            </a:pPr>
            <a:r>
              <a:rPr lang="en-US" sz="2400">
                <a:latin typeface="Arial"/>
                <a:ea typeface="Arial"/>
                <a:cs typeface="Arial"/>
                <a:sym typeface="Arial"/>
              </a:rPr>
              <a:t>Lớp Convolution 1</a:t>
            </a:r>
            <a:endParaRPr sz="2600">
              <a:latin typeface="Arial"/>
              <a:ea typeface="Arial"/>
              <a:cs typeface="Arial"/>
              <a:sym typeface="Arial"/>
            </a:endParaRPr>
          </a:p>
        </p:txBody>
      </p:sp>
      <p:sp>
        <p:nvSpPr>
          <p:cNvPr id="357" name="Google Shape;357;g22f09ac3b50_0_3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2000"/>
              <a:t>‹#›</a:t>
            </a:fld>
            <a:endParaRPr sz="2000"/>
          </a:p>
        </p:txBody>
      </p:sp>
      <p:sp>
        <p:nvSpPr>
          <p:cNvPr id="358" name="Google Shape;358;g22f09ac3b50_0_319"/>
          <p:cNvSpPr txBox="1"/>
          <p:nvPr/>
        </p:nvSpPr>
        <p:spPr>
          <a:xfrm>
            <a:off x="9148950" y="4640575"/>
            <a:ext cx="1147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Arial"/>
                <a:ea typeface="Arial"/>
                <a:cs typeface="Arial"/>
                <a:sym typeface="Arial"/>
              </a:rPr>
              <a:t>Pablo Ruiz</a:t>
            </a:r>
            <a:endParaRPr b="0" i="1" sz="1400" u="none" cap="none" strike="noStrike">
              <a:solidFill>
                <a:srgbClr val="000000"/>
              </a:solidFill>
              <a:latin typeface="Arial"/>
              <a:ea typeface="Arial"/>
              <a:cs typeface="Arial"/>
              <a:sym typeface="Arial"/>
            </a:endParaRPr>
          </a:p>
        </p:txBody>
      </p:sp>
      <p:pic>
        <p:nvPicPr>
          <p:cNvPr id="359" name="Google Shape;359;g22f09ac3b50_0_319"/>
          <p:cNvPicPr preferRelativeResize="0"/>
          <p:nvPr/>
        </p:nvPicPr>
        <p:blipFill>
          <a:blip r:embed="rId3">
            <a:alphaModFix/>
          </a:blip>
          <a:stretch>
            <a:fillRect/>
          </a:stretch>
        </p:blipFill>
        <p:spPr>
          <a:xfrm>
            <a:off x="3437025" y="2345300"/>
            <a:ext cx="5314950" cy="2952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g22f09ac3b50_0_38"/>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6" name="Google Shape;106;g22f09ac3b50_0_3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4000">
                <a:latin typeface="Arial"/>
                <a:ea typeface="Arial"/>
                <a:cs typeface="Arial"/>
                <a:sym typeface="Arial"/>
              </a:rPr>
              <a:t>Nội dung</a:t>
            </a:r>
            <a:endParaRPr>
              <a:latin typeface="Arial"/>
              <a:ea typeface="Arial"/>
              <a:cs typeface="Arial"/>
              <a:sym typeface="Arial"/>
            </a:endParaRPr>
          </a:p>
        </p:txBody>
      </p:sp>
      <p:sp>
        <p:nvSpPr>
          <p:cNvPr id="107" name="Google Shape;107;g22f09ac3b50_0_38"/>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8" name="Google Shape;108;g22f09ac3b50_0_38"/>
          <p:cNvSpPr txBox="1"/>
          <p:nvPr>
            <p:ph idx="1" type="body"/>
          </p:nvPr>
        </p:nvSpPr>
        <p:spPr>
          <a:xfrm>
            <a:off x="838200" y="1929384"/>
            <a:ext cx="10515600" cy="4251900"/>
          </a:xfrm>
          <a:prstGeom prst="rect">
            <a:avLst/>
          </a:prstGeom>
          <a:noFill/>
          <a:ln>
            <a:noFill/>
          </a:ln>
        </p:spPr>
        <p:txBody>
          <a:bodyPr anchorCtr="0" anchor="t" bIns="45700" lIns="91425" spcFirstLastPara="1" rIns="91425" wrap="square" tIns="45700">
            <a:normAutofit/>
          </a:bodyPr>
          <a:lstStyle/>
          <a:p>
            <a:pPr indent="-381000" lvl="0" marL="457200" rtl="0" algn="l">
              <a:lnSpc>
                <a:spcPct val="130000"/>
              </a:lnSpc>
              <a:spcBef>
                <a:spcPts val="0"/>
              </a:spcBef>
              <a:spcAft>
                <a:spcPts val="0"/>
              </a:spcAft>
              <a:buSzPts val="2400"/>
              <a:buFont typeface="Arial"/>
              <a:buChar char="•"/>
            </a:pPr>
            <a:r>
              <a:rPr b="1" lang="en-US" sz="2400">
                <a:latin typeface="Arial"/>
                <a:ea typeface="Arial"/>
                <a:cs typeface="Arial"/>
                <a:sym typeface="Arial"/>
              </a:rPr>
              <a:t>Tổng quan Knowledge Distillation</a:t>
            </a:r>
            <a:endParaRPr b="1" sz="2400">
              <a:latin typeface="Arial"/>
              <a:ea typeface="Arial"/>
              <a:cs typeface="Arial"/>
              <a:sym typeface="Arial"/>
            </a:endParaRPr>
          </a:p>
          <a:p>
            <a:pPr indent="-381000" lvl="0" marL="457200" rtl="0" algn="l">
              <a:lnSpc>
                <a:spcPct val="130000"/>
              </a:lnSpc>
              <a:spcBef>
                <a:spcPts val="0"/>
              </a:spcBef>
              <a:spcAft>
                <a:spcPts val="0"/>
              </a:spcAft>
              <a:buSzPts val="2400"/>
              <a:buFont typeface="Arial"/>
              <a:buChar char="•"/>
            </a:pPr>
            <a:r>
              <a:rPr b="1" lang="en-US" sz="2400">
                <a:latin typeface="Arial"/>
                <a:ea typeface="Arial"/>
                <a:cs typeface="Arial"/>
                <a:sym typeface="Arial"/>
              </a:rPr>
              <a:t>Các dạng Knowledge Distillation</a:t>
            </a:r>
            <a:endParaRPr b="1" sz="2400">
              <a:latin typeface="Arial"/>
              <a:ea typeface="Arial"/>
              <a:cs typeface="Arial"/>
              <a:sym typeface="Arial"/>
            </a:endParaRPr>
          </a:p>
          <a:p>
            <a:pPr indent="-381000" lvl="0" marL="457200" rtl="0" algn="l">
              <a:lnSpc>
                <a:spcPct val="130000"/>
              </a:lnSpc>
              <a:spcBef>
                <a:spcPts val="0"/>
              </a:spcBef>
              <a:spcAft>
                <a:spcPts val="0"/>
              </a:spcAft>
              <a:buSzPts val="2400"/>
              <a:buFont typeface="Arial"/>
              <a:buChar char="•"/>
            </a:pPr>
            <a:r>
              <a:rPr b="1" lang="en-US" sz="2400">
                <a:latin typeface="Arial"/>
                <a:ea typeface="Arial"/>
                <a:cs typeface="Arial"/>
                <a:sym typeface="Arial"/>
              </a:rPr>
              <a:t>Huấn luyện Knowledge Distillation</a:t>
            </a:r>
            <a:endParaRPr b="1" sz="2400">
              <a:latin typeface="Arial"/>
              <a:ea typeface="Arial"/>
              <a:cs typeface="Arial"/>
              <a:sym typeface="Arial"/>
            </a:endParaRPr>
          </a:p>
          <a:p>
            <a:pPr indent="-381000" lvl="0" marL="457200" rtl="0" algn="l">
              <a:lnSpc>
                <a:spcPct val="130000"/>
              </a:lnSpc>
              <a:spcBef>
                <a:spcPts val="0"/>
              </a:spcBef>
              <a:spcAft>
                <a:spcPts val="0"/>
              </a:spcAft>
              <a:buSzPts val="2400"/>
              <a:buFont typeface="Arial"/>
              <a:buChar char="•"/>
            </a:pPr>
            <a:r>
              <a:rPr b="1" lang="en-US" sz="2400">
                <a:latin typeface="Arial"/>
                <a:ea typeface="Arial"/>
                <a:cs typeface="Arial"/>
                <a:sym typeface="Arial"/>
              </a:rPr>
              <a:t>Thuật Toán Distillation</a:t>
            </a:r>
            <a:endParaRPr b="1" sz="2400">
              <a:latin typeface="Arial"/>
              <a:ea typeface="Arial"/>
              <a:cs typeface="Arial"/>
              <a:sym typeface="Arial"/>
            </a:endParaRPr>
          </a:p>
          <a:p>
            <a:pPr indent="-381000" lvl="0" marL="457200" rtl="0" algn="l">
              <a:lnSpc>
                <a:spcPct val="130000"/>
              </a:lnSpc>
              <a:spcBef>
                <a:spcPts val="0"/>
              </a:spcBef>
              <a:spcAft>
                <a:spcPts val="0"/>
              </a:spcAft>
              <a:buSzPts val="2400"/>
              <a:buFont typeface="Arial"/>
              <a:buChar char="•"/>
            </a:pPr>
            <a:r>
              <a:rPr b="1" lang="en-US" sz="2400">
                <a:latin typeface="Arial"/>
                <a:ea typeface="Arial"/>
                <a:cs typeface="Arial"/>
                <a:sym typeface="Arial"/>
              </a:rPr>
              <a:t>Response-Based Knowledge</a:t>
            </a:r>
            <a:endParaRPr b="1" sz="2400">
              <a:latin typeface="Arial"/>
              <a:ea typeface="Arial"/>
              <a:cs typeface="Arial"/>
              <a:sym typeface="Arial"/>
            </a:endParaRPr>
          </a:p>
          <a:p>
            <a:pPr indent="-381000" lvl="0" marL="457200" rtl="0" algn="l">
              <a:lnSpc>
                <a:spcPct val="130000"/>
              </a:lnSpc>
              <a:spcBef>
                <a:spcPts val="0"/>
              </a:spcBef>
              <a:spcAft>
                <a:spcPts val="0"/>
              </a:spcAft>
              <a:buSzPts val="2400"/>
              <a:buFont typeface="Arial"/>
              <a:buChar char="•"/>
            </a:pPr>
            <a:r>
              <a:rPr b="1" lang="en-US" sz="2400">
                <a:latin typeface="Arial"/>
                <a:ea typeface="Arial"/>
                <a:cs typeface="Arial"/>
                <a:sym typeface="Arial"/>
              </a:rPr>
              <a:t>Ứng dụng</a:t>
            </a:r>
            <a:endParaRPr b="1" sz="2400">
              <a:latin typeface="Arial"/>
              <a:ea typeface="Arial"/>
              <a:cs typeface="Arial"/>
              <a:sym typeface="Arial"/>
            </a:endParaRPr>
          </a:p>
        </p:txBody>
      </p:sp>
      <p:sp>
        <p:nvSpPr>
          <p:cNvPr id="109" name="Google Shape;109;g22f09ac3b50_0_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2000"/>
              <a:t>‹#›</a:t>
            </a:fld>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3" name="Shape 363"/>
        <p:cNvGrpSpPr/>
        <p:nvPr/>
      </p:nvGrpSpPr>
      <p:grpSpPr>
        <a:xfrm>
          <a:off x="0" y="0"/>
          <a:ext cx="0" cy="0"/>
          <a:chOff x="0" y="0"/>
          <a:chExt cx="0" cy="0"/>
        </a:xfrm>
      </p:grpSpPr>
      <p:sp>
        <p:nvSpPr>
          <p:cNvPr id="364" name="Google Shape;364;g22f09ac3b50_0_330"/>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5" name="Google Shape;365;g22f09ac3b50_0_3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4000">
                <a:latin typeface="Arial"/>
                <a:ea typeface="Arial"/>
                <a:cs typeface="Arial"/>
                <a:sym typeface="Arial"/>
              </a:rPr>
              <a:t>Kiến trúc DenseNet-BC</a:t>
            </a:r>
            <a:endParaRPr>
              <a:latin typeface="Arial"/>
              <a:ea typeface="Arial"/>
              <a:cs typeface="Arial"/>
              <a:sym typeface="Arial"/>
            </a:endParaRPr>
          </a:p>
        </p:txBody>
      </p:sp>
      <p:sp>
        <p:nvSpPr>
          <p:cNvPr id="366" name="Google Shape;366;g22f09ac3b50_0_330"/>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7" name="Google Shape;367;g22f09ac3b50_0_330"/>
          <p:cNvSpPr txBox="1"/>
          <p:nvPr>
            <p:ph idx="1" type="body"/>
          </p:nvPr>
        </p:nvSpPr>
        <p:spPr>
          <a:xfrm>
            <a:off x="836700" y="5491129"/>
            <a:ext cx="10515600" cy="568800"/>
          </a:xfrm>
          <a:prstGeom prst="rect">
            <a:avLst/>
          </a:prstGeom>
          <a:noFill/>
          <a:ln>
            <a:noFill/>
          </a:ln>
        </p:spPr>
        <p:txBody>
          <a:bodyPr anchorCtr="0" anchor="t" bIns="45700" lIns="91425" spcFirstLastPara="1" rIns="91425" wrap="square" tIns="45700">
            <a:normAutofit/>
          </a:bodyPr>
          <a:lstStyle/>
          <a:p>
            <a:pPr indent="-215900" lvl="0" marL="228600" rtl="0" algn="ctr">
              <a:lnSpc>
                <a:spcPct val="150000"/>
              </a:lnSpc>
              <a:spcBef>
                <a:spcPts val="0"/>
              </a:spcBef>
              <a:spcAft>
                <a:spcPts val="0"/>
              </a:spcAft>
              <a:buClr>
                <a:schemeClr val="dk1"/>
              </a:buClr>
              <a:buSzPts val="2400"/>
              <a:buChar char="•"/>
            </a:pPr>
            <a:r>
              <a:rPr lang="en-US" sz="2400">
                <a:latin typeface="Arial"/>
                <a:ea typeface="Arial"/>
                <a:cs typeface="Arial"/>
                <a:sym typeface="Arial"/>
              </a:rPr>
              <a:t>Dense-Block và Transition-Block</a:t>
            </a:r>
            <a:endParaRPr sz="2600">
              <a:latin typeface="Arial"/>
              <a:ea typeface="Arial"/>
              <a:cs typeface="Arial"/>
              <a:sym typeface="Arial"/>
            </a:endParaRPr>
          </a:p>
        </p:txBody>
      </p:sp>
      <p:sp>
        <p:nvSpPr>
          <p:cNvPr id="368" name="Google Shape;368;g22f09ac3b50_0_3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2000"/>
              <a:t>‹#›</a:t>
            </a:fld>
            <a:endParaRPr sz="2000"/>
          </a:p>
        </p:txBody>
      </p:sp>
      <p:sp>
        <p:nvSpPr>
          <p:cNvPr id="369" name="Google Shape;369;g22f09ac3b50_0_330"/>
          <p:cNvSpPr txBox="1"/>
          <p:nvPr/>
        </p:nvSpPr>
        <p:spPr>
          <a:xfrm>
            <a:off x="10284950" y="5090925"/>
            <a:ext cx="1147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Arial"/>
                <a:ea typeface="Arial"/>
                <a:cs typeface="Arial"/>
                <a:sym typeface="Arial"/>
              </a:rPr>
              <a:t>Pablo Ruiz</a:t>
            </a:r>
            <a:endParaRPr b="0" i="1" sz="1400" u="none" cap="none" strike="noStrike">
              <a:solidFill>
                <a:srgbClr val="000000"/>
              </a:solidFill>
              <a:latin typeface="Arial"/>
              <a:ea typeface="Arial"/>
              <a:cs typeface="Arial"/>
              <a:sym typeface="Arial"/>
            </a:endParaRPr>
          </a:p>
        </p:txBody>
      </p:sp>
      <p:pic>
        <p:nvPicPr>
          <p:cNvPr id="370" name="Google Shape;370;g22f09ac3b50_0_330"/>
          <p:cNvPicPr preferRelativeResize="0"/>
          <p:nvPr/>
        </p:nvPicPr>
        <p:blipFill>
          <a:blip r:embed="rId3">
            <a:alphaModFix/>
          </a:blip>
          <a:stretch>
            <a:fillRect/>
          </a:stretch>
        </p:blipFill>
        <p:spPr>
          <a:xfrm>
            <a:off x="2151150" y="1826488"/>
            <a:ext cx="7886700" cy="35337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4" name="Shape 374"/>
        <p:cNvGrpSpPr/>
        <p:nvPr/>
      </p:nvGrpSpPr>
      <p:grpSpPr>
        <a:xfrm>
          <a:off x="0" y="0"/>
          <a:ext cx="0" cy="0"/>
          <a:chOff x="0" y="0"/>
          <a:chExt cx="0" cy="0"/>
        </a:xfrm>
      </p:grpSpPr>
      <p:sp>
        <p:nvSpPr>
          <p:cNvPr id="375" name="Google Shape;375;g22f09ac3b50_0_341"/>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6" name="Google Shape;376;g22f09ac3b50_0_34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4000">
                <a:latin typeface="Arial"/>
                <a:ea typeface="Arial"/>
                <a:cs typeface="Arial"/>
                <a:sym typeface="Arial"/>
              </a:rPr>
              <a:t>Mô hình Student</a:t>
            </a:r>
            <a:endParaRPr>
              <a:latin typeface="Arial"/>
              <a:ea typeface="Arial"/>
              <a:cs typeface="Arial"/>
              <a:sym typeface="Arial"/>
            </a:endParaRPr>
          </a:p>
        </p:txBody>
      </p:sp>
      <p:sp>
        <p:nvSpPr>
          <p:cNvPr id="377" name="Google Shape;377;g22f09ac3b50_0_341"/>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8" name="Google Shape;378;g22f09ac3b50_0_341"/>
          <p:cNvSpPr txBox="1"/>
          <p:nvPr>
            <p:ph idx="1" type="body"/>
          </p:nvPr>
        </p:nvSpPr>
        <p:spPr>
          <a:xfrm>
            <a:off x="836700" y="5491129"/>
            <a:ext cx="10515600" cy="568800"/>
          </a:xfrm>
          <a:prstGeom prst="rect">
            <a:avLst/>
          </a:prstGeom>
          <a:noFill/>
          <a:ln>
            <a:noFill/>
          </a:ln>
        </p:spPr>
        <p:txBody>
          <a:bodyPr anchorCtr="0" anchor="t" bIns="45700" lIns="91425" spcFirstLastPara="1" rIns="91425" wrap="square" tIns="45700">
            <a:normAutofit/>
          </a:bodyPr>
          <a:lstStyle/>
          <a:p>
            <a:pPr indent="-215900" lvl="0" marL="228600" rtl="0" algn="ctr">
              <a:lnSpc>
                <a:spcPct val="150000"/>
              </a:lnSpc>
              <a:spcBef>
                <a:spcPts val="0"/>
              </a:spcBef>
              <a:spcAft>
                <a:spcPts val="0"/>
              </a:spcAft>
              <a:buClr>
                <a:schemeClr val="dk1"/>
              </a:buClr>
              <a:buSzPts val="2400"/>
              <a:buChar char="•"/>
            </a:pPr>
            <a:r>
              <a:rPr lang="en-US" sz="2400">
                <a:latin typeface="Arial"/>
                <a:ea typeface="Arial"/>
                <a:cs typeface="Arial"/>
                <a:sym typeface="Arial"/>
              </a:rPr>
              <a:t>Mô hình ResNet20</a:t>
            </a:r>
            <a:endParaRPr sz="2600">
              <a:latin typeface="Arial"/>
              <a:ea typeface="Arial"/>
              <a:cs typeface="Arial"/>
              <a:sym typeface="Arial"/>
            </a:endParaRPr>
          </a:p>
        </p:txBody>
      </p:sp>
      <p:sp>
        <p:nvSpPr>
          <p:cNvPr id="379" name="Google Shape;379;g22f09ac3b50_0_3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2000"/>
              <a:t>‹#›</a:t>
            </a:fld>
            <a:endParaRPr sz="2000"/>
          </a:p>
        </p:txBody>
      </p:sp>
      <p:sp>
        <p:nvSpPr>
          <p:cNvPr id="380" name="Google Shape;380;g22f09ac3b50_0_341"/>
          <p:cNvSpPr txBox="1"/>
          <p:nvPr/>
        </p:nvSpPr>
        <p:spPr>
          <a:xfrm>
            <a:off x="9753600" y="4794500"/>
            <a:ext cx="1147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Arial"/>
                <a:ea typeface="Arial"/>
                <a:cs typeface="Arial"/>
                <a:sym typeface="Arial"/>
              </a:rPr>
              <a:t>Pablo Ruiz</a:t>
            </a:r>
            <a:endParaRPr b="0" i="1" sz="1400" u="none" cap="none" strike="noStrike">
              <a:solidFill>
                <a:srgbClr val="000000"/>
              </a:solidFill>
              <a:latin typeface="Arial"/>
              <a:ea typeface="Arial"/>
              <a:cs typeface="Arial"/>
              <a:sym typeface="Arial"/>
            </a:endParaRPr>
          </a:p>
        </p:txBody>
      </p:sp>
      <p:pic>
        <p:nvPicPr>
          <p:cNvPr id="381" name="Google Shape;381;g22f09ac3b50_0_341"/>
          <p:cNvPicPr preferRelativeResize="0"/>
          <p:nvPr/>
        </p:nvPicPr>
        <p:blipFill>
          <a:blip r:embed="rId3">
            <a:alphaModFix/>
          </a:blip>
          <a:stretch>
            <a:fillRect/>
          </a:stretch>
        </p:blipFill>
        <p:spPr>
          <a:xfrm>
            <a:off x="2438400" y="1986025"/>
            <a:ext cx="7315200" cy="3390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5" name="Shape 385"/>
        <p:cNvGrpSpPr/>
        <p:nvPr/>
      </p:nvGrpSpPr>
      <p:grpSpPr>
        <a:xfrm>
          <a:off x="0" y="0"/>
          <a:ext cx="0" cy="0"/>
          <a:chOff x="0" y="0"/>
          <a:chExt cx="0" cy="0"/>
        </a:xfrm>
      </p:grpSpPr>
      <p:sp>
        <p:nvSpPr>
          <p:cNvPr id="386" name="Google Shape;386;g22f09ac3b50_0_210"/>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7" name="Google Shape;387;g22f09ac3b50_0_210"/>
          <p:cNvSpPr txBox="1"/>
          <p:nvPr>
            <p:ph type="title"/>
          </p:nvPr>
        </p:nvSpPr>
        <p:spPr>
          <a:xfrm>
            <a:off x="838200" y="370098"/>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4000">
                <a:latin typeface="Arial"/>
                <a:ea typeface="Arial"/>
                <a:cs typeface="Arial"/>
                <a:sym typeface="Arial"/>
              </a:rPr>
              <a:t>Kết quả</a:t>
            </a:r>
            <a:endParaRPr/>
          </a:p>
        </p:txBody>
      </p:sp>
      <p:sp>
        <p:nvSpPr>
          <p:cNvPr id="388" name="Google Shape;388;g22f09ac3b50_0_210"/>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aphicFrame>
        <p:nvGraphicFramePr>
          <p:cNvPr id="389" name="Google Shape;389;g22f09ac3b50_0_210"/>
          <p:cNvGraphicFramePr/>
          <p:nvPr/>
        </p:nvGraphicFramePr>
        <p:xfrm>
          <a:off x="1458000" y="2037725"/>
          <a:ext cx="3000000" cy="3000000"/>
        </p:xfrm>
        <a:graphic>
          <a:graphicData uri="http://schemas.openxmlformats.org/drawingml/2006/table">
            <a:tbl>
              <a:tblPr>
                <a:noFill/>
                <a:tableStyleId>{981B2B11-01A6-45FB-8749-10C1903B2393}</a:tableStyleId>
              </a:tblPr>
              <a:tblGrid>
                <a:gridCol w="2866600"/>
                <a:gridCol w="1837175"/>
                <a:gridCol w="1973225"/>
                <a:gridCol w="2599000"/>
              </a:tblGrid>
              <a:tr h="914375">
                <a:tc>
                  <a:txBody>
                    <a:bodyPr/>
                    <a:lstStyle/>
                    <a:p>
                      <a:pPr indent="0" lvl="0" marL="0" rtl="0" algn="ctr">
                        <a:spcBef>
                          <a:spcPts val="0"/>
                        </a:spcBef>
                        <a:spcAft>
                          <a:spcPts val="0"/>
                        </a:spcAft>
                        <a:buNone/>
                      </a:pPr>
                      <a:r>
                        <a:rPr b="1" lang="en-US" sz="2400"/>
                        <a:t>Model</a:t>
                      </a:r>
                      <a:endParaRPr b="1" sz="24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2400"/>
                        <a:t>Params (milions)</a:t>
                      </a:r>
                      <a:endParaRPr b="1" sz="24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2400"/>
                        <a:t>Training time (hours) </a:t>
                      </a:r>
                      <a:endParaRPr b="1" sz="24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2400"/>
                        <a:t>Val Accuracy</a:t>
                      </a:r>
                      <a:endParaRPr b="1" sz="24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914375">
                <a:tc>
                  <a:txBody>
                    <a:bodyPr/>
                    <a:lstStyle/>
                    <a:p>
                      <a:pPr indent="0" lvl="0" marL="0" rtl="0" algn="ctr">
                        <a:spcBef>
                          <a:spcPts val="0"/>
                        </a:spcBef>
                        <a:spcAft>
                          <a:spcPts val="0"/>
                        </a:spcAft>
                        <a:buNone/>
                      </a:pPr>
                      <a:r>
                        <a:rPr lang="en-US" sz="2400"/>
                        <a:t>Teacher</a:t>
                      </a:r>
                      <a:endParaRPr sz="24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400"/>
                        <a:t>0.77</a:t>
                      </a:r>
                      <a:endParaRPr sz="24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400"/>
                        <a:t>Pretrained Model</a:t>
                      </a:r>
                      <a:endParaRPr sz="24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400"/>
                        <a:t>0.9</a:t>
                      </a:r>
                      <a:r>
                        <a:rPr lang="en-US" sz="2400"/>
                        <a:t>67</a:t>
                      </a:r>
                      <a:endParaRPr sz="24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548600">
                <a:tc>
                  <a:txBody>
                    <a:bodyPr/>
                    <a:lstStyle/>
                    <a:p>
                      <a:pPr indent="0" lvl="0" marL="0" rtl="0" algn="ctr">
                        <a:spcBef>
                          <a:spcPts val="0"/>
                        </a:spcBef>
                        <a:spcAft>
                          <a:spcPts val="0"/>
                        </a:spcAft>
                        <a:buNone/>
                      </a:pPr>
                      <a:r>
                        <a:rPr lang="en-US" sz="2400"/>
                        <a:t>Student</a:t>
                      </a:r>
                      <a:endParaRPr sz="24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400"/>
                        <a:t>0.27</a:t>
                      </a:r>
                      <a:endParaRPr sz="24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400"/>
                        <a:t>1.5</a:t>
                      </a:r>
                      <a:endParaRPr sz="24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400"/>
                        <a:t>0.913</a:t>
                      </a:r>
                      <a:endParaRPr sz="24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914375">
                <a:tc>
                  <a:txBody>
                    <a:bodyPr/>
                    <a:lstStyle/>
                    <a:p>
                      <a:pPr indent="0" lvl="0" marL="0" rtl="0" algn="ctr">
                        <a:spcBef>
                          <a:spcPts val="0"/>
                        </a:spcBef>
                        <a:spcAft>
                          <a:spcPts val="0"/>
                        </a:spcAft>
                        <a:buNone/>
                      </a:pPr>
                      <a:r>
                        <a:rPr lang="en-US" sz="2400"/>
                        <a:t>Student</a:t>
                      </a:r>
                      <a:endParaRPr sz="2400"/>
                    </a:p>
                    <a:p>
                      <a:pPr indent="0" lvl="0" marL="0" rtl="0" algn="ctr">
                        <a:spcBef>
                          <a:spcPts val="0"/>
                        </a:spcBef>
                        <a:spcAft>
                          <a:spcPts val="0"/>
                        </a:spcAft>
                        <a:buNone/>
                      </a:pPr>
                      <a:r>
                        <a:rPr lang="en-US" sz="2400"/>
                        <a:t>(</a:t>
                      </a:r>
                      <a:r>
                        <a:rPr b="1" lang="en-US" sz="2400"/>
                        <a:t>Distillation loss</a:t>
                      </a:r>
                      <a:r>
                        <a:rPr lang="en-US" sz="2400"/>
                        <a:t>)</a:t>
                      </a:r>
                      <a:endParaRPr sz="24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400"/>
                        <a:t>0.27</a:t>
                      </a:r>
                      <a:endParaRPr sz="24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400"/>
                        <a:t>2.5</a:t>
                      </a:r>
                      <a:endParaRPr sz="24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2400"/>
                        <a:t>0.924</a:t>
                      </a:r>
                      <a:endParaRPr b="1" sz="24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90" name="Google Shape;390;g22f09ac3b50_0_21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391" name="Google Shape;391;g22f09ac3b50_0_210"/>
          <p:cNvSpPr txBox="1"/>
          <p:nvPr/>
        </p:nvSpPr>
        <p:spPr>
          <a:xfrm>
            <a:off x="838200" y="5515075"/>
            <a:ext cx="9536700" cy="1108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2400">
                <a:solidFill>
                  <a:schemeClr val="dk1"/>
                </a:solidFill>
              </a:rPr>
              <a:t>Test mô hình Student kết hợp Knowledge Distillation trên tập test:</a:t>
            </a:r>
            <a:endParaRPr sz="2400">
              <a:solidFill>
                <a:schemeClr val="dk1"/>
              </a:solidFill>
            </a:endParaRPr>
          </a:p>
          <a:p>
            <a:pPr indent="-381000" lvl="0" marL="457200" rtl="0" algn="l">
              <a:lnSpc>
                <a:spcPct val="150000"/>
              </a:lnSpc>
              <a:spcBef>
                <a:spcPts val="0"/>
              </a:spcBef>
              <a:spcAft>
                <a:spcPts val="0"/>
              </a:spcAft>
              <a:buClr>
                <a:schemeClr val="dk1"/>
              </a:buClr>
              <a:buSzPts val="2400"/>
              <a:buChar char="•"/>
            </a:pPr>
            <a:r>
              <a:rPr lang="en-US" sz="2400">
                <a:solidFill>
                  <a:schemeClr val="dk1"/>
                </a:solidFill>
              </a:rPr>
              <a:t>Accuracy (test) = 0.92</a:t>
            </a:r>
            <a:endParaRPr sz="24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5" name="Shape 395"/>
        <p:cNvGrpSpPr/>
        <p:nvPr/>
      </p:nvGrpSpPr>
      <p:grpSpPr>
        <a:xfrm>
          <a:off x="0" y="0"/>
          <a:ext cx="0" cy="0"/>
          <a:chOff x="0" y="0"/>
          <a:chExt cx="0" cy="0"/>
        </a:xfrm>
      </p:grpSpPr>
      <p:sp>
        <p:nvSpPr>
          <p:cNvPr id="396" name="Google Shape;396;g22f09ac3b50_0_379"/>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7" name="Google Shape;397;g22f09ac3b50_0_37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4000">
                <a:latin typeface="Arial"/>
                <a:ea typeface="Arial"/>
                <a:cs typeface="Arial"/>
                <a:sym typeface="Arial"/>
              </a:rPr>
              <a:t>Kết luận</a:t>
            </a:r>
            <a:endParaRPr>
              <a:latin typeface="Arial"/>
              <a:ea typeface="Arial"/>
              <a:cs typeface="Arial"/>
              <a:sym typeface="Arial"/>
            </a:endParaRPr>
          </a:p>
        </p:txBody>
      </p:sp>
      <p:sp>
        <p:nvSpPr>
          <p:cNvPr id="398" name="Google Shape;398;g22f09ac3b50_0_379"/>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9" name="Google Shape;399;g22f09ac3b50_0_379"/>
          <p:cNvSpPr txBox="1"/>
          <p:nvPr>
            <p:ph idx="1" type="body"/>
          </p:nvPr>
        </p:nvSpPr>
        <p:spPr>
          <a:xfrm>
            <a:off x="836700" y="1929250"/>
            <a:ext cx="10515600" cy="44271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b="1" lang="en-US" sz="2400">
                <a:latin typeface="Arial"/>
                <a:ea typeface="Arial"/>
                <a:cs typeface="Arial"/>
                <a:sym typeface="Arial"/>
              </a:rPr>
              <a:t>Đạt được:</a:t>
            </a:r>
            <a:endParaRPr sz="2400">
              <a:latin typeface="Arial"/>
              <a:ea typeface="Arial"/>
              <a:cs typeface="Arial"/>
              <a:sym typeface="Arial"/>
            </a:endParaRPr>
          </a:p>
          <a:p>
            <a:pPr indent="-381000" lvl="0" marL="457200" rtl="0" algn="l">
              <a:lnSpc>
                <a:spcPct val="150000"/>
              </a:lnSpc>
              <a:spcBef>
                <a:spcPts val="0"/>
              </a:spcBef>
              <a:spcAft>
                <a:spcPts val="0"/>
              </a:spcAft>
              <a:buSzPts val="2400"/>
              <a:buFont typeface="Arial"/>
              <a:buChar char="•"/>
            </a:pPr>
            <a:r>
              <a:rPr lang="en-US" sz="2400">
                <a:latin typeface="Arial"/>
                <a:ea typeface="Arial"/>
                <a:cs typeface="Arial"/>
                <a:sym typeface="Arial"/>
              </a:rPr>
              <a:t>Giúp tăng hiệu suất của mô hình Student.</a:t>
            </a:r>
            <a:endParaRPr sz="2400">
              <a:latin typeface="Arial"/>
              <a:ea typeface="Arial"/>
              <a:cs typeface="Arial"/>
              <a:sym typeface="Arial"/>
            </a:endParaRPr>
          </a:p>
          <a:p>
            <a:pPr indent="-381000" lvl="0" marL="457200" rtl="0" algn="l">
              <a:lnSpc>
                <a:spcPct val="150000"/>
              </a:lnSpc>
              <a:spcBef>
                <a:spcPts val="0"/>
              </a:spcBef>
              <a:spcAft>
                <a:spcPts val="0"/>
              </a:spcAft>
              <a:buSzPts val="2400"/>
              <a:buFont typeface="Arial"/>
              <a:buChar char="•"/>
            </a:pPr>
            <a:r>
              <a:rPr lang="en-US" sz="2400">
                <a:latin typeface="Arial"/>
                <a:ea typeface="Arial"/>
                <a:cs typeface="Arial"/>
                <a:sym typeface="Arial"/>
              </a:rPr>
              <a:t>Hiểu và ứng dụng được Knowledge Distillation.</a:t>
            </a:r>
            <a:endParaRPr sz="2400">
              <a:latin typeface="Arial"/>
              <a:ea typeface="Arial"/>
              <a:cs typeface="Arial"/>
              <a:sym typeface="Arial"/>
            </a:endParaRPr>
          </a:p>
          <a:p>
            <a:pPr indent="0" lvl="0" marL="0" rtl="0" algn="l">
              <a:lnSpc>
                <a:spcPct val="150000"/>
              </a:lnSpc>
              <a:spcBef>
                <a:spcPts val="0"/>
              </a:spcBef>
              <a:spcAft>
                <a:spcPts val="0"/>
              </a:spcAft>
              <a:buNone/>
            </a:pPr>
            <a:r>
              <a:rPr b="1" lang="en-US" sz="2400">
                <a:latin typeface="Arial"/>
                <a:ea typeface="Arial"/>
                <a:cs typeface="Arial"/>
                <a:sym typeface="Arial"/>
              </a:rPr>
              <a:t>Hạn chế:</a:t>
            </a:r>
            <a:endParaRPr b="1" sz="2400">
              <a:latin typeface="Arial"/>
              <a:ea typeface="Arial"/>
              <a:cs typeface="Arial"/>
              <a:sym typeface="Arial"/>
            </a:endParaRPr>
          </a:p>
          <a:p>
            <a:pPr indent="-381000" lvl="0" marL="457200" rtl="0" algn="l">
              <a:lnSpc>
                <a:spcPct val="150000"/>
              </a:lnSpc>
              <a:spcBef>
                <a:spcPts val="0"/>
              </a:spcBef>
              <a:spcAft>
                <a:spcPts val="0"/>
              </a:spcAft>
              <a:buSzPts val="2400"/>
              <a:buFont typeface="Arial"/>
              <a:buChar char="•"/>
            </a:pPr>
            <a:r>
              <a:rPr lang="en-US" sz="2400">
                <a:latin typeface="Arial"/>
                <a:ea typeface="Arial"/>
                <a:cs typeface="Arial"/>
                <a:sym typeface="Arial"/>
              </a:rPr>
              <a:t>Giới hạn về mặt phần cứng nên chưa thể train model với kích thước lớn. Vì vậy chưa thấy rõ sức mạnh của Knowledge Distillation.</a:t>
            </a:r>
            <a:endParaRPr sz="2400">
              <a:latin typeface="Arial"/>
              <a:ea typeface="Arial"/>
              <a:cs typeface="Arial"/>
              <a:sym typeface="Arial"/>
            </a:endParaRPr>
          </a:p>
          <a:p>
            <a:pPr indent="0" lvl="0" marL="0" rtl="0" algn="l">
              <a:lnSpc>
                <a:spcPct val="150000"/>
              </a:lnSpc>
              <a:spcBef>
                <a:spcPts val="0"/>
              </a:spcBef>
              <a:spcAft>
                <a:spcPts val="0"/>
              </a:spcAft>
              <a:buNone/>
            </a:pPr>
            <a:r>
              <a:rPr b="1" lang="en-US" sz="2400">
                <a:latin typeface="Arial"/>
                <a:ea typeface="Arial"/>
                <a:cs typeface="Arial"/>
                <a:sym typeface="Arial"/>
              </a:rPr>
              <a:t>Hướng phát triển:</a:t>
            </a:r>
            <a:endParaRPr b="1" sz="2400">
              <a:latin typeface="Arial"/>
              <a:ea typeface="Arial"/>
              <a:cs typeface="Arial"/>
              <a:sym typeface="Arial"/>
            </a:endParaRPr>
          </a:p>
          <a:p>
            <a:pPr indent="-381000" lvl="0" marL="457200" rtl="0" algn="l">
              <a:lnSpc>
                <a:spcPct val="150000"/>
              </a:lnSpc>
              <a:spcBef>
                <a:spcPts val="0"/>
              </a:spcBef>
              <a:spcAft>
                <a:spcPts val="0"/>
              </a:spcAft>
              <a:buSzPts val="2400"/>
              <a:buChar char="•"/>
            </a:pPr>
            <a:r>
              <a:rPr lang="en-US" sz="2400">
                <a:latin typeface="Arial"/>
                <a:ea typeface="Arial"/>
                <a:cs typeface="Arial"/>
                <a:sym typeface="Arial"/>
              </a:rPr>
              <a:t>Ứng dụng Knowledge Distillation vào các dự án thực tế sau này.</a:t>
            </a:r>
            <a:endParaRPr sz="2400">
              <a:latin typeface="Arial"/>
              <a:ea typeface="Arial"/>
              <a:cs typeface="Arial"/>
              <a:sym typeface="Arial"/>
            </a:endParaRPr>
          </a:p>
        </p:txBody>
      </p:sp>
      <p:sp>
        <p:nvSpPr>
          <p:cNvPr id="400" name="Google Shape;400;g22f09ac3b50_0_37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2000"/>
              <a:t>‹#›</a:t>
            </a:fld>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
          <p:cNvSpPr txBox="1"/>
          <p:nvPr>
            <p:ph type="title"/>
          </p:nvPr>
        </p:nvSpPr>
        <p:spPr>
          <a:xfrm>
            <a:off x="838200" y="276621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4000">
                <a:latin typeface="Roboto"/>
                <a:ea typeface="Roboto"/>
                <a:cs typeface="Roboto"/>
                <a:sym typeface="Roboto"/>
              </a:rPr>
              <a:t>Thanks for watching!</a:t>
            </a:r>
            <a:endParaRPr/>
          </a:p>
        </p:txBody>
      </p:sp>
      <p:sp>
        <p:nvSpPr>
          <p:cNvPr id="406" name="Google Shape;406;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2000"/>
              <a:t>‹#›</a:t>
            </a:fld>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c138f46903_0_29"/>
          <p:cNvSpPr txBox="1"/>
          <p:nvPr>
            <p:ph type="title"/>
          </p:nvPr>
        </p:nvSpPr>
        <p:spPr>
          <a:xfrm>
            <a:off x="838200" y="2766218"/>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4000">
                <a:latin typeface="Roboto"/>
                <a:ea typeface="Roboto"/>
                <a:cs typeface="Roboto"/>
                <a:sym typeface="Roboto"/>
              </a:rPr>
              <a:t>Tổng quan Knowledge Distillation</a:t>
            </a:r>
            <a:endParaRPr/>
          </a:p>
        </p:txBody>
      </p:sp>
      <p:sp>
        <p:nvSpPr>
          <p:cNvPr id="115" name="Google Shape;115;g1c138f46903_0_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2000"/>
              <a:t>‹#›</a:t>
            </a:fld>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g1c117bd2800_0_62"/>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1" name="Google Shape;121;g1c117bd2800_0_6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4000">
                <a:latin typeface="Arial"/>
                <a:ea typeface="Arial"/>
                <a:cs typeface="Arial"/>
                <a:sym typeface="Arial"/>
              </a:rPr>
              <a:t>Teacher - Student model &amp; Knowledge</a:t>
            </a:r>
            <a:endParaRPr>
              <a:latin typeface="Arial"/>
              <a:ea typeface="Arial"/>
              <a:cs typeface="Arial"/>
              <a:sym typeface="Arial"/>
            </a:endParaRPr>
          </a:p>
        </p:txBody>
      </p:sp>
      <p:sp>
        <p:nvSpPr>
          <p:cNvPr id="122" name="Google Shape;122;g1c117bd2800_0_62"/>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23" name="Google Shape;123;g1c117bd2800_0_62"/>
          <p:cNvPicPr preferRelativeResize="0"/>
          <p:nvPr/>
        </p:nvPicPr>
        <p:blipFill rotWithShape="1">
          <a:blip r:embed="rId3">
            <a:alphaModFix/>
          </a:blip>
          <a:srcRect b="0" l="0" r="0" t="0"/>
          <a:stretch/>
        </p:blipFill>
        <p:spPr>
          <a:xfrm>
            <a:off x="1522500" y="2135084"/>
            <a:ext cx="9144003" cy="3840481"/>
          </a:xfrm>
          <a:prstGeom prst="rect">
            <a:avLst/>
          </a:prstGeom>
          <a:noFill/>
          <a:ln>
            <a:noFill/>
          </a:ln>
        </p:spPr>
      </p:pic>
      <p:sp>
        <p:nvSpPr>
          <p:cNvPr id="124" name="Google Shape;124;g1c117bd2800_0_6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2000"/>
              <a:t>‹#›</a:t>
            </a:fld>
            <a:endParaRPr sz="2000"/>
          </a:p>
        </p:txBody>
      </p:sp>
      <p:sp>
        <p:nvSpPr>
          <p:cNvPr id="125" name="Google Shape;125;g1c117bd2800_0_62"/>
          <p:cNvSpPr txBox="1"/>
          <p:nvPr/>
        </p:nvSpPr>
        <p:spPr>
          <a:xfrm>
            <a:off x="9458450" y="5695775"/>
            <a:ext cx="1774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Arial"/>
                <a:ea typeface="Arial"/>
                <a:cs typeface="Arial"/>
                <a:sym typeface="Arial"/>
              </a:rPr>
              <a:t>Jianping Gou (et al)</a:t>
            </a:r>
            <a:endParaRPr b="0" i="1"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2f09ac3b50_0_46"/>
          <p:cNvSpPr txBox="1"/>
          <p:nvPr>
            <p:ph type="title"/>
          </p:nvPr>
        </p:nvSpPr>
        <p:spPr>
          <a:xfrm>
            <a:off x="838200" y="2766218"/>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4000">
                <a:latin typeface="Roboto"/>
                <a:ea typeface="Roboto"/>
                <a:cs typeface="Roboto"/>
                <a:sym typeface="Roboto"/>
              </a:rPr>
              <a:t>Các dạng </a:t>
            </a:r>
            <a:r>
              <a:rPr b="1" lang="en-US" sz="4000">
                <a:latin typeface="Roboto"/>
                <a:ea typeface="Roboto"/>
                <a:cs typeface="Roboto"/>
                <a:sym typeface="Roboto"/>
              </a:rPr>
              <a:t>Knowledge Distillation</a:t>
            </a:r>
            <a:endParaRPr/>
          </a:p>
        </p:txBody>
      </p:sp>
      <p:sp>
        <p:nvSpPr>
          <p:cNvPr id="131" name="Google Shape;131;g22f09ac3b50_0_4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2000"/>
              <a:t>‹#›</a:t>
            </a:fld>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sp>
        <p:nvSpPr>
          <p:cNvPr id="136" name="Google Shape;136;g1c117bd2800_0_83"/>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 name="Google Shape;137;g1c117bd2800_0_8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4000">
                <a:latin typeface="Arial"/>
                <a:ea typeface="Arial"/>
                <a:cs typeface="Arial"/>
                <a:sym typeface="Arial"/>
              </a:rPr>
              <a:t>Các dạng Knowledge Distillation</a:t>
            </a:r>
            <a:endParaRPr>
              <a:latin typeface="Arial"/>
              <a:ea typeface="Arial"/>
              <a:cs typeface="Arial"/>
              <a:sym typeface="Arial"/>
            </a:endParaRPr>
          </a:p>
        </p:txBody>
      </p:sp>
      <p:sp>
        <p:nvSpPr>
          <p:cNvPr id="138" name="Google Shape;138;g1c117bd2800_0_83"/>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39" name="Google Shape;139;g1c117bd2800_0_83"/>
          <p:cNvPicPr preferRelativeResize="0"/>
          <p:nvPr/>
        </p:nvPicPr>
        <p:blipFill rotWithShape="1">
          <a:blip r:embed="rId3">
            <a:alphaModFix/>
          </a:blip>
          <a:srcRect b="0" l="0" r="0" t="0"/>
          <a:stretch/>
        </p:blipFill>
        <p:spPr>
          <a:xfrm>
            <a:off x="2894100" y="2028313"/>
            <a:ext cx="6400800" cy="4164787"/>
          </a:xfrm>
          <a:prstGeom prst="rect">
            <a:avLst/>
          </a:prstGeom>
          <a:noFill/>
          <a:ln>
            <a:noFill/>
          </a:ln>
        </p:spPr>
      </p:pic>
      <p:sp>
        <p:nvSpPr>
          <p:cNvPr id="140" name="Google Shape;140;g1c117bd2800_0_8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2000"/>
              <a:t>‹#›</a:t>
            </a:fld>
            <a:endParaRPr sz="2000"/>
          </a:p>
        </p:txBody>
      </p:sp>
      <p:sp>
        <p:nvSpPr>
          <p:cNvPr id="141" name="Google Shape;141;g1c117bd2800_0_83"/>
          <p:cNvSpPr txBox="1"/>
          <p:nvPr/>
        </p:nvSpPr>
        <p:spPr>
          <a:xfrm>
            <a:off x="8702300" y="6193100"/>
            <a:ext cx="1774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Arial"/>
                <a:ea typeface="Arial"/>
                <a:cs typeface="Arial"/>
                <a:sym typeface="Arial"/>
              </a:rPr>
              <a:t>Jianping Gou (et al)</a:t>
            </a:r>
            <a:endParaRPr b="0" i="1"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g1c117bd2800_0_90"/>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7" name="Google Shape;147;g1c117bd2800_0_9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4000">
                <a:latin typeface="Arial"/>
                <a:ea typeface="Arial"/>
                <a:cs typeface="Arial"/>
                <a:sym typeface="Arial"/>
              </a:rPr>
              <a:t>Response-based knowledge</a:t>
            </a:r>
            <a:endParaRPr>
              <a:latin typeface="Arial"/>
              <a:ea typeface="Arial"/>
              <a:cs typeface="Arial"/>
              <a:sym typeface="Arial"/>
            </a:endParaRPr>
          </a:p>
        </p:txBody>
      </p:sp>
      <p:sp>
        <p:nvSpPr>
          <p:cNvPr id="148" name="Google Shape;148;g1c117bd2800_0_90"/>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9" name="Google Shape;149;g1c117bd2800_0_90"/>
          <p:cNvSpPr txBox="1"/>
          <p:nvPr>
            <p:ph idx="1" type="body"/>
          </p:nvPr>
        </p:nvSpPr>
        <p:spPr>
          <a:xfrm>
            <a:off x="836700" y="5491129"/>
            <a:ext cx="10515600" cy="568800"/>
          </a:xfrm>
          <a:prstGeom prst="rect">
            <a:avLst/>
          </a:prstGeom>
          <a:noFill/>
          <a:ln>
            <a:noFill/>
          </a:ln>
        </p:spPr>
        <p:txBody>
          <a:bodyPr anchorCtr="0" anchor="t" bIns="45700" lIns="91425" spcFirstLastPara="1" rIns="91425" wrap="square" tIns="45700">
            <a:normAutofit/>
          </a:bodyPr>
          <a:lstStyle/>
          <a:p>
            <a:pPr indent="-215900" lvl="0" marL="228600" rtl="0" algn="ctr">
              <a:lnSpc>
                <a:spcPct val="150000"/>
              </a:lnSpc>
              <a:spcBef>
                <a:spcPts val="0"/>
              </a:spcBef>
              <a:spcAft>
                <a:spcPts val="0"/>
              </a:spcAft>
              <a:buClr>
                <a:schemeClr val="dk1"/>
              </a:buClr>
              <a:buSzPts val="2400"/>
              <a:buChar char="•"/>
            </a:pPr>
            <a:r>
              <a:rPr lang="en-US" sz="2400">
                <a:latin typeface="Arial"/>
                <a:ea typeface="Arial"/>
                <a:cs typeface="Arial"/>
                <a:sym typeface="Arial"/>
              </a:rPr>
              <a:t>Mô hình Student bắt chước dự đoán của mô hình Teacher.</a:t>
            </a:r>
            <a:endParaRPr sz="2600">
              <a:latin typeface="Arial"/>
              <a:ea typeface="Arial"/>
              <a:cs typeface="Arial"/>
              <a:sym typeface="Arial"/>
            </a:endParaRPr>
          </a:p>
        </p:txBody>
      </p:sp>
      <p:pic>
        <p:nvPicPr>
          <p:cNvPr id="150" name="Google Shape;150;g1c117bd2800_0_90"/>
          <p:cNvPicPr preferRelativeResize="0"/>
          <p:nvPr/>
        </p:nvPicPr>
        <p:blipFill rotWithShape="1">
          <a:blip r:embed="rId3">
            <a:alphaModFix/>
          </a:blip>
          <a:srcRect b="0" l="0" r="0" t="0"/>
          <a:stretch/>
        </p:blipFill>
        <p:spPr>
          <a:xfrm>
            <a:off x="2667000" y="2179862"/>
            <a:ext cx="6857999" cy="2498272"/>
          </a:xfrm>
          <a:prstGeom prst="rect">
            <a:avLst/>
          </a:prstGeom>
          <a:noFill/>
          <a:ln>
            <a:noFill/>
          </a:ln>
        </p:spPr>
      </p:pic>
      <p:sp>
        <p:nvSpPr>
          <p:cNvPr id="151" name="Google Shape;151;g1c117bd2800_0_9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2000"/>
              <a:t>‹#›</a:t>
            </a:fld>
            <a:endParaRPr sz="2000"/>
          </a:p>
        </p:txBody>
      </p:sp>
      <p:sp>
        <p:nvSpPr>
          <p:cNvPr id="152" name="Google Shape;152;g1c117bd2800_0_90"/>
          <p:cNvSpPr txBox="1"/>
          <p:nvPr/>
        </p:nvSpPr>
        <p:spPr>
          <a:xfrm>
            <a:off x="8756250" y="4570450"/>
            <a:ext cx="1774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Arial"/>
                <a:ea typeface="Arial"/>
                <a:cs typeface="Arial"/>
                <a:sym typeface="Arial"/>
              </a:rPr>
              <a:t>Jianping Gou (et al)</a:t>
            </a:r>
            <a:endParaRPr b="0" i="1"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g1c138f46903_0_15"/>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8" name="Google Shape;158;g1c138f46903_0_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b="1" lang="en-US" sz="4000">
                <a:latin typeface="Arial"/>
                <a:ea typeface="Arial"/>
                <a:cs typeface="Arial"/>
                <a:sym typeface="Arial"/>
              </a:rPr>
              <a:t>Feature-based knowledge</a:t>
            </a:r>
            <a:endParaRPr>
              <a:latin typeface="Arial"/>
              <a:ea typeface="Arial"/>
              <a:cs typeface="Arial"/>
              <a:sym typeface="Arial"/>
            </a:endParaRPr>
          </a:p>
        </p:txBody>
      </p:sp>
      <p:sp>
        <p:nvSpPr>
          <p:cNvPr id="159" name="Google Shape;159;g1c138f46903_0_15"/>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0" name="Google Shape;160;g1c138f46903_0_15"/>
          <p:cNvSpPr txBox="1"/>
          <p:nvPr>
            <p:ph idx="1" type="body"/>
          </p:nvPr>
        </p:nvSpPr>
        <p:spPr>
          <a:xfrm>
            <a:off x="838200" y="5483454"/>
            <a:ext cx="10515600" cy="532200"/>
          </a:xfrm>
          <a:prstGeom prst="rect">
            <a:avLst/>
          </a:prstGeom>
          <a:noFill/>
          <a:ln>
            <a:noFill/>
          </a:ln>
        </p:spPr>
        <p:txBody>
          <a:bodyPr anchorCtr="0" anchor="t" bIns="45700" lIns="91425" spcFirstLastPara="1" rIns="91425" wrap="square" tIns="45700">
            <a:normAutofit/>
          </a:bodyPr>
          <a:lstStyle/>
          <a:p>
            <a:pPr indent="-215900" lvl="0" marL="228600" rtl="0" algn="ctr">
              <a:lnSpc>
                <a:spcPct val="150000"/>
              </a:lnSpc>
              <a:spcBef>
                <a:spcPts val="0"/>
              </a:spcBef>
              <a:spcAft>
                <a:spcPts val="0"/>
              </a:spcAft>
              <a:buClr>
                <a:schemeClr val="dk1"/>
              </a:buClr>
              <a:buSzPts val="2400"/>
              <a:buChar char="•"/>
            </a:pPr>
            <a:r>
              <a:rPr lang="en-US" sz="2400">
                <a:latin typeface="Arial"/>
                <a:ea typeface="Arial"/>
                <a:cs typeface="Arial"/>
                <a:sym typeface="Arial"/>
              </a:rPr>
              <a:t>Mô hình Student học các feature activations tương tự mô hình Teacher.</a:t>
            </a:r>
            <a:endParaRPr sz="2600">
              <a:latin typeface="Arial"/>
              <a:ea typeface="Arial"/>
              <a:cs typeface="Arial"/>
              <a:sym typeface="Arial"/>
            </a:endParaRPr>
          </a:p>
        </p:txBody>
      </p:sp>
      <p:pic>
        <p:nvPicPr>
          <p:cNvPr id="161" name="Google Shape;161;g1c138f46903_0_15"/>
          <p:cNvPicPr preferRelativeResize="0"/>
          <p:nvPr/>
        </p:nvPicPr>
        <p:blipFill rotWithShape="1">
          <a:blip r:embed="rId3">
            <a:alphaModFix/>
          </a:blip>
          <a:srcRect b="0" l="0" r="0" t="0"/>
          <a:stretch/>
        </p:blipFill>
        <p:spPr>
          <a:xfrm>
            <a:off x="2665500" y="2072100"/>
            <a:ext cx="6858000" cy="2713808"/>
          </a:xfrm>
          <a:prstGeom prst="rect">
            <a:avLst/>
          </a:prstGeom>
          <a:noFill/>
          <a:ln>
            <a:noFill/>
          </a:ln>
        </p:spPr>
      </p:pic>
      <p:sp>
        <p:nvSpPr>
          <p:cNvPr id="162" name="Google Shape;162;g1c138f46903_0_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2000"/>
              <a:t>‹#›</a:t>
            </a:fld>
            <a:endParaRPr sz="2000"/>
          </a:p>
        </p:txBody>
      </p:sp>
      <p:sp>
        <p:nvSpPr>
          <p:cNvPr id="163" name="Google Shape;163;g1c138f46903_0_15"/>
          <p:cNvSpPr txBox="1"/>
          <p:nvPr/>
        </p:nvSpPr>
        <p:spPr>
          <a:xfrm>
            <a:off x="8703800" y="4742550"/>
            <a:ext cx="1774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Arial"/>
                <a:ea typeface="Arial"/>
                <a:cs typeface="Arial"/>
                <a:sym typeface="Arial"/>
              </a:rPr>
              <a:t>Jianping Gou (et al)</a:t>
            </a:r>
            <a:endParaRPr b="0" i="1"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2021-12-12T06:42:35Z</dcterms:created>
  <dc:creator>Nguyen Minh Khoa</dc:creator>
</cp:coreProperties>
</file>