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60" r:id="rId5"/>
    <p:sldId id="261" r:id="rId6"/>
    <p:sldId id="262" r:id="rId7"/>
    <p:sldId id="267" r:id="rId8"/>
    <p:sldId id="270" r:id="rId9"/>
    <p:sldId id="258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684">
          <p15:clr>
            <a:srgbClr val="A4A3A4"/>
          </p15:clr>
        </p15:guide>
        <p15:guide id="4" orient="horz" pos="104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B70B3B"/>
    <a:srgbClr val="B74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50" y="72"/>
      </p:cViewPr>
      <p:guideLst>
        <p:guide orient="horz" pos="2160"/>
        <p:guide orient="horz" pos="350"/>
        <p:guide orient="horz" pos="684"/>
        <p:guide orient="horz" pos="10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46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2BA273-2031-4AB2-AE7C-EFB981AC6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0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Iaz-l1Kf8w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2BA273-2031-4AB2-AE7C-EFB981AC6BD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6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Watch the Scrum v. Kanban Video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</a:t>
            </a:r>
            <a:r>
              <a:rPr lang="en-US">
                <a:hlinkClick r:id="rId3"/>
              </a:rPr>
              <a:t>=rIaz-l1Kf8w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2BA273-2031-4AB2-AE7C-EFB981AC6B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3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EBC55-30F4-471E-B13F-524AEB349271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EI1003_PPT_Temp_TitleSlide0901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2738"/>
            <a:ext cx="91455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3962400"/>
            <a:ext cx="7772400" cy="1143000"/>
          </a:xfr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09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19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BBC9EA40-0135-45EB-8891-98585F1F5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DBB39DC5-448A-4EA6-9F2E-2F0661C5F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75C51A01-E5C6-4F2D-A822-9CD12583A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7FD87669-AE5C-4301-BCD4-1952F42F7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4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4AAE32D3-362D-4E20-8A28-2D0DCEFA3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6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B13199CE-4692-4212-AF8D-4D1DA376D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F14BB278-E636-4DF4-8C00-1140EDBA5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BC8AEC43-2341-43BB-8FCF-15C37E853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8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4A93ADD2-CC9F-4AEB-83F5-1ABF7D83D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1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857A07B2-72AB-4B79-9B1E-17AC145C1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0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19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04040"/>
                </a:solidFill>
              </a:defRPr>
            </a:lvl1pPr>
          </a:lstStyle>
          <a:p>
            <a:pPr>
              <a:defRPr/>
            </a:pPr>
            <a:r>
              <a:rPr lang="en-US"/>
              <a:t>p </a:t>
            </a:r>
            <a:fld id="{DD6D0520-A985-44AF-BC52-D23507CEB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11" descr="SEI1003_PPT_SlideHeaderFooter_0901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SEI_Foote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6221413"/>
            <a:ext cx="86788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400050" indent="-168275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627063" indent="-11271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404040"/>
          </a:solidFill>
          <a:latin typeface="+mn-lt"/>
          <a:ea typeface="+mn-ea"/>
          <a:cs typeface="+mn-cs"/>
        </a:defRPr>
      </a:lvl3pPr>
      <a:lvl4pPr marL="914400" indent="-173038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04040"/>
          </a:solidFill>
          <a:latin typeface="+mn-lt"/>
          <a:ea typeface="+mn-ea"/>
          <a:cs typeface="+mn-cs"/>
        </a:defRPr>
      </a:lvl4pPr>
      <a:lvl5pPr marL="1144588" indent="-115888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404040"/>
          </a:solidFill>
          <a:latin typeface="+mn-lt"/>
          <a:ea typeface="+mn-ea"/>
          <a:cs typeface="+mn-cs"/>
        </a:defRPr>
      </a:lvl5pPr>
      <a:lvl6pPr marL="1601788" indent="-115888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04040"/>
          </a:solidFill>
          <a:latin typeface="+mn-lt"/>
          <a:ea typeface="+mn-ea"/>
          <a:cs typeface="+mn-cs"/>
        </a:defRPr>
      </a:lvl6pPr>
      <a:lvl7pPr marL="2058988" indent="-115888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04040"/>
          </a:solidFill>
          <a:latin typeface="+mn-lt"/>
          <a:ea typeface="+mn-ea"/>
          <a:cs typeface="+mn-cs"/>
        </a:defRPr>
      </a:lvl7pPr>
      <a:lvl8pPr marL="2516188" indent="-115888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04040"/>
          </a:solidFill>
          <a:latin typeface="+mn-lt"/>
          <a:ea typeface="+mn-ea"/>
          <a:cs typeface="+mn-cs"/>
        </a:defRPr>
      </a:lvl8pPr>
      <a:lvl9pPr marL="2973388" indent="-115888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098925"/>
            <a:ext cx="7772400" cy="869950"/>
          </a:xfrm>
        </p:spPr>
        <p:txBody>
          <a:bodyPr/>
          <a:lstStyle/>
          <a:p>
            <a:pPr eaLnBrk="1" hangingPunct="1"/>
            <a:r>
              <a:rPr lang="en-US" dirty="0"/>
              <a:t>Agile Roles &amp; Responsibilities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3130550" y="5903913"/>
            <a:ext cx="288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00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9pPr>
          </a:lstStyle>
          <a:p>
            <a:r>
              <a:rPr lang="en-US" sz="1000">
                <a:solidFill>
                  <a:srgbClr val="404040"/>
                </a:solidFill>
              </a:rPr>
              <a:t>p </a:t>
            </a:r>
            <a:fld id="{2704A413-0DEC-4D89-A8FA-AAD85642A0F3}" type="slidenum">
              <a:rPr lang="en-US" sz="1000" smtClean="0">
                <a:solidFill>
                  <a:srgbClr val="404040"/>
                </a:solidFill>
              </a:rPr>
              <a:pPr/>
              <a:t>2</a:t>
            </a:fld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3478213" y="312738"/>
            <a:ext cx="53609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700" b="1" dirty="0">
                <a:solidFill>
                  <a:srgbClr val="B70B3B"/>
                </a:solidFill>
              </a:rPr>
              <a:t>Agile Roles</a:t>
            </a:r>
          </a:p>
        </p:txBody>
      </p:sp>
      <p:sp>
        <p:nvSpPr>
          <p:cNvPr id="4100" name="Line 7"/>
          <p:cNvSpPr>
            <a:spLocks noChangeShapeType="1"/>
          </p:cNvSpPr>
          <p:nvPr/>
        </p:nvSpPr>
        <p:spPr bwMode="auto">
          <a:xfrm>
            <a:off x="3454400" y="292100"/>
            <a:ext cx="0" cy="40005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B02EC-B6EF-4EA4-9ADB-4A3E2FC3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746"/>
            <a:ext cx="9144000" cy="35625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9pPr>
          </a:lstStyle>
          <a:p>
            <a:r>
              <a:rPr lang="en-US" sz="1000">
                <a:solidFill>
                  <a:srgbClr val="404040"/>
                </a:solidFill>
              </a:rPr>
              <a:t>p </a:t>
            </a:r>
            <a:fld id="{2704A413-0DEC-4D89-A8FA-AAD85642A0F3}" type="slidenum">
              <a:rPr lang="en-US" sz="1000" smtClean="0">
                <a:solidFill>
                  <a:srgbClr val="404040"/>
                </a:solidFill>
              </a:rPr>
              <a:pPr/>
              <a:t>3</a:t>
            </a:fld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3478213" y="312738"/>
            <a:ext cx="53609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700" b="1" dirty="0">
                <a:solidFill>
                  <a:srgbClr val="B70B3B"/>
                </a:solidFill>
              </a:rPr>
              <a:t>Agile Roles</a:t>
            </a:r>
          </a:p>
        </p:txBody>
      </p:sp>
      <p:sp>
        <p:nvSpPr>
          <p:cNvPr id="4100" name="Line 7"/>
          <p:cNvSpPr>
            <a:spLocks noChangeShapeType="1"/>
          </p:cNvSpPr>
          <p:nvPr/>
        </p:nvSpPr>
        <p:spPr bwMode="auto">
          <a:xfrm>
            <a:off x="3454400" y="292100"/>
            <a:ext cx="0" cy="40005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0038" y="1061676"/>
            <a:ext cx="8375650" cy="420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sz="2000" dirty="0">
                <a:solidFill>
                  <a:srgbClr val="404040"/>
                </a:solidFill>
              </a:rPr>
              <a:t>Scrum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sz="2000" dirty="0">
                <a:solidFill>
                  <a:srgbClr val="404040"/>
                </a:solidFill>
              </a:rPr>
              <a:t>Product Owner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sz="2000" dirty="0">
                <a:solidFill>
                  <a:srgbClr val="404040"/>
                </a:solidFill>
              </a:rPr>
              <a:t>Development Team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sz="2000" dirty="0">
                <a:solidFill>
                  <a:srgbClr val="404040"/>
                </a:solidFill>
              </a:rPr>
              <a:t>Scrum Master</a:t>
            </a:r>
          </a:p>
          <a:p>
            <a:pPr lvl="1" eaLnBrk="0" hangingPunct="0">
              <a:spcAft>
                <a:spcPts val="500"/>
              </a:spcAft>
              <a:defRPr/>
            </a:pPr>
            <a:endParaRPr lang="en-US" sz="2000" dirty="0">
              <a:solidFill>
                <a:srgbClr val="404040"/>
              </a:solidFill>
            </a:endParaRPr>
          </a:p>
          <a:p>
            <a:pPr marL="349250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sz="2000" dirty="0">
                <a:solidFill>
                  <a:srgbClr val="404040"/>
                </a:solidFill>
              </a:rPr>
              <a:t>Kanban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sz="2000" dirty="0">
                <a:solidFill>
                  <a:srgbClr val="404040"/>
                </a:solidFill>
              </a:rPr>
              <a:t>Existing Roles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sz="2000" dirty="0">
                <a:solidFill>
                  <a:srgbClr val="404040"/>
                </a:solidFill>
              </a:rPr>
              <a:t>Agile Coach</a:t>
            </a:r>
          </a:p>
          <a:p>
            <a:pPr lvl="1" eaLnBrk="0" hangingPunct="0">
              <a:spcAft>
                <a:spcPts val="500"/>
              </a:spcAft>
              <a:defRPr/>
            </a:pPr>
            <a:endParaRPr lang="en-US" sz="2800" dirty="0">
              <a:solidFill>
                <a:srgbClr val="404040"/>
              </a:solidFill>
            </a:endParaRPr>
          </a:p>
          <a:p>
            <a:pPr eaLnBrk="0" hangingPunct="0">
              <a:spcAft>
                <a:spcPts val="500"/>
              </a:spcAft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94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0ACA32-8239-4862-9AFA-F2098FA7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39" y="1937828"/>
            <a:ext cx="2998834" cy="2998834"/>
          </a:xfrm>
          <a:prstGeom prst="rect">
            <a:avLst/>
          </a:prstGeom>
        </p:spPr>
      </p:pic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9pPr>
          </a:lstStyle>
          <a:p>
            <a:r>
              <a:rPr lang="en-US" sz="1000">
                <a:solidFill>
                  <a:srgbClr val="404040"/>
                </a:solidFill>
              </a:rPr>
              <a:t>p </a:t>
            </a:r>
            <a:fld id="{958F3CCB-8C67-403C-B295-697997A60532}" type="slidenum">
              <a:rPr lang="en-US" sz="1000" smtClean="0">
                <a:solidFill>
                  <a:srgbClr val="404040"/>
                </a:solidFill>
              </a:rPr>
              <a:pPr/>
              <a:t>4</a:t>
            </a:fld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3478213" y="312738"/>
            <a:ext cx="53609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700" b="1" dirty="0">
                <a:solidFill>
                  <a:srgbClr val="B70B3B"/>
                </a:solidFill>
              </a:rPr>
              <a:t>Scrum: Product Owner</a:t>
            </a:r>
          </a:p>
        </p:txBody>
      </p:sp>
      <p:sp>
        <p:nvSpPr>
          <p:cNvPr id="8196" name="Line 7"/>
          <p:cNvSpPr>
            <a:spLocks noChangeShapeType="1"/>
          </p:cNvSpPr>
          <p:nvPr/>
        </p:nvSpPr>
        <p:spPr bwMode="auto">
          <a:xfrm>
            <a:off x="3454400" y="292100"/>
            <a:ext cx="0" cy="40005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7338" y="1098023"/>
            <a:ext cx="7843784" cy="492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b="1" dirty="0">
                <a:solidFill>
                  <a:srgbClr val="C00000"/>
                </a:solidFill>
              </a:rPr>
              <a:t>The Product Owner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One person, not a committee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Has authority to make decisions on behalf of the organization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Understands the product and business direction</a:t>
            </a:r>
          </a:p>
          <a:p>
            <a:pPr eaLnBrk="0" hangingPunct="0">
              <a:spcAft>
                <a:spcPts val="500"/>
              </a:spcAft>
              <a:defRPr/>
            </a:pPr>
            <a:endParaRPr lang="en-US" dirty="0">
              <a:solidFill>
                <a:srgbClr val="404040"/>
              </a:solidFill>
            </a:endParaRPr>
          </a:p>
          <a:p>
            <a:pPr eaLnBrk="0" hangingPunct="0">
              <a:spcAft>
                <a:spcPts val="500"/>
              </a:spcAft>
              <a:defRPr/>
            </a:pPr>
            <a:endParaRPr lang="en-US" dirty="0">
              <a:solidFill>
                <a:srgbClr val="404040"/>
              </a:solidFill>
            </a:endParaRPr>
          </a:p>
          <a:p>
            <a:pPr eaLnBrk="0" hangingPunct="0">
              <a:spcAft>
                <a:spcPts val="500"/>
              </a:spcAft>
              <a:defRPr/>
            </a:pPr>
            <a:endParaRPr lang="en-US" dirty="0">
              <a:solidFill>
                <a:srgbClr val="404040"/>
              </a:solidFill>
            </a:endParaRPr>
          </a:p>
          <a:p>
            <a:pPr eaLnBrk="0" hangingPunct="0">
              <a:spcAft>
                <a:spcPts val="500"/>
              </a:spcAft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9250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b="1" dirty="0">
                <a:solidFill>
                  <a:srgbClr val="C00000"/>
                </a:solidFill>
              </a:rPr>
              <a:t>Product Owner Responsibilities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Represents the business needs of the organization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Establishes and maintains the overall product vision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Manages and prioritizes the product backlog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Communicates and collaborates with the team to clearly express the product backlog</a:t>
            </a:r>
          </a:p>
          <a:p>
            <a:pPr lvl="1" eaLnBrk="0" hangingPunct="0">
              <a:spcAft>
                <a:spcPts val="500"/>
              </a:spcAft>
              <a:defRPr/>
            </a:pPr>
            <a:endParaRPr lang="en-US" dirty="0">
              <a:solidFill>
                <a:srgbClr val="404040"/>
              </a:solidFill>
            </a:endParaRPr>
          </a:p>
          <a:p>
            <a:pPr eaLnBrk="0" hangingPunct="0">
              <a:spcAft>
                <a:spcPts val="500"/>
              </a:spcAft>
              <a:defRPr/>
            </a:pPr>
            <a:endParaRPr lang="en-US" sz="16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9pPr>
          </a:lstStyle>
          <a:p>
            <a:r>
              <a:rPr lang="en-US" sz="1000">
                <a:solidFill>
                  <a:srgbClr val="404040"/>
                </a:solidFill>
              </a:rPr>
              <a:t>p </a:t>
            </a:r>
            <a:fld id="{BB7E77DF-5F9B-4731-9178-55489DE7A257}" type="slidenum">
              <a:rPr lang="en-US" sz="1000" smtClean="0">
                <a:solidFill>
                  <a:srgbClr val="404040"/>
                </a:solidFill>
              </a:rPr>
              <a:pPr/>
              <a:t>5</a:t>
            </a:fld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3478213" y="312738"/>
            <a:ext cx="53609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700" b="1" dirty="0">
                <a:solidFill>
                  <a:srgbClr val="B70B3B"/>
                </a:solidFill>
              </a:rPr>
              <a:t>Scrum: Development Team</a:t>
            </a:r>
          </a:p>
        </p:txBody>
      </p:sp>
      <p:sp>
        <p:nvSpPr>
          <p:cNvPr id="6148" name="Line 7"/>
          <p:cNvSpPr>
            <a:spLocks noChangeShapeType="1"/>
          </p:cNvSpPr>
          <p:nvPr/>
        </p:nvSpPr>
        <p:spPr bwMode="auto">
          <a:xfrm>
            <a:off x="3454400" y="292100"/>
            <a:ext cx="0" cy="40005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9541" y="899035"/>
            <a:ext cx="5235475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b="1" dirty="0">
                <a:solidFill>
                  <a:srgbClr val="C00000"/>
                </a:solidFill>
              </a:rPr>
              <a:t>The Development Team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Typically made up of 3 to 9 individuals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Self-organizing, which means the team decides how to break up and distribute the work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Cross-functional… There are no titles or specialized areas of responsibility.  There may be specific skill sets, but the team is ultimately responsible for delivering incremental functionality</a:t>
            </a:r>
            <a:endParaRPr lang="en-US" sz="1600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68CB6-A4DF-429C-8347-5B4CC554B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22" y="828671"/>
            <a:ext cx="3477797" cy="3562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6C9A8A-56D8-4E1B-8109-DA5243F5E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41" y="4403198"/>
            <a:ext cx="9861401" cy="245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b="1" dirty="0">
                <a:solidFill>
                  <a:srgbClr val="C00000"/>
                </a:solidFill>
              </a:rPr>
              <a:t>Development Team Responsibilities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Estimates amount of product backlog that can be delivered in a sprint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Decomposes product backlog items into sprint backlog tasks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Turns product backlog items into potentially releasable functionality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Communicates with team on a daily basis</a:t>
            </a:r>
          </a:p>
          <a:p>
            <a:pPr lvl="1" eaLnBrk="0" hangingPunct="0">
              <a:spcAft>
                <a:spcPts val="500"/>
              </a:spcAft>
              <a:defRPr/>
            </a:pPr>
            <a:endParaRPr lang="en-US" dirty="0">
              <a:solidFill>
                <a:srgbClr val="404040"/>
              </a:solidFill>
            </a:endParaRPr>
          </a:p>
          <a:p>
            <a:pPr eaLnBrk="0" hangingPunct="0">
              <a:spcAft>
                <a:spcPts val="500"/>
              </a:spcAft>
              <a:defRPr/>
            </a:pPr>
            <a:endParaRPr lang="en-US" sz="16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90165-0F79-4B9F-B893-B750B005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142" y="2372070"/>
            <a:ext cx="3286856" cy="3451949"/>
          </a:xfrm>
          <a:prstGeom prst="rect">
            <a:avLst/>
          </a:prstGeom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9pPr>
          </a:lstStyle>
          <a:p>
            <a:r>
              <a:rPr lang="en-US" sz="1000">
                <a:solidFill>
                  <a:srgbClr val="404040"/>
                </a:solidFill>
              </a:rPr>
              <a:t>p </a:t>
            </a:r>
            <a:fld id="{6D05D679-892B-46AA-83E2-A99937C9B143}" type="slidenum">
              <a:rPr lang="en-US" sz="1000" smtClean="0">
                <a:solidFill>
                  <a:srgbClr val="404040"/>
                </a:solidFill>
              </a:rPr>
              <a:pPr/>
              <a:t>6</a:t>
            </a:fld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3478213" y="312738"/>
            <a:ext cx="53609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700" b="1" dirty="0">
                <a:solidFill>
                  <a:srgbClr val="B70B3B"/>
                </a:solidFill>
              </a:rPr>
              <a:t>Scrum: Scrum Master</a:t>
            </a:r>
          </a:p>
        </p:txBody>
      </p:sp>
      <p:sp>
        <p:nvSpPr>
          <p:cNvPr id="7172" name="Line 7"/>
          <p:cNvSpPr>
            <a:spLocks noChangeShapeType="1"/>
          </p:cNvSpPr>
          <p:nvPr/>
        </p:nvSpPr>
        <p:spPr bwMode="auto">
          <a:xfrm>
            <a:off x="3454400" y="292100"/>
            <a:ext cx="0" cy="40005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53887" y="1134119"/>
            <a:ext cx="7326567" cy="468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b="1" dirty="0">
                <a:solidFill>
                  <a:srgbClr val="C00000"/>
                </a:solidFill>
              </a:rPr>
              <a:t>The Scrum Master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One person, not a committee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Understands the principles and practices of Scrum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Not a traditional PM role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 eaLnBrk="0" hangingPunct="0">
              <a:spcAft>
                <a:spcPts val="500"/>
              </a:spcAft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 eaLnBrk="0" hangingPunct="0">
              <a:spcAft>
                <a:spcPts val="500"/>
              </a:spcAft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 eaLnBrk="0" hangingPunct="0">
              <a:spcAft>
                <a:spcPts val="500"/>
              </a:spcAft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9250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b="1" dirty="0">
                <a:solidFill>
                  <a:srgbClr val="C00000"/>
                </a:solidFill>
              </a:rPr>
              <a:t>Scrum Master Responsibilities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Promotes Scrum within the organization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Ensures the team understands and follows the principles of Scrum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Removes impediments to the team’s progress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Facilitates Scrum events as needed</a:t>
            </a:r>
          </a:p>
          <a:p>
            <a:pPr lvl="1" eaLnBrk="0" hangingPunct="0">
              <a:spcAft>
                <a:spcPts val="500"/>
              </a:spcAft>
              <a:defRPr/>
            </a:pPr>
            <a:endParaRPr lang="en-US" dirty="0">
              <a:solidFill>
                <a:srgbClr val="404040"/>
              </a:solidFill>
            </a:endParaRPr>
          </a:p>
          <a:p>
            <a:pPr eaLnBrk="0" hangingPunct="0">
              <a:spcAft>
                <a:spcPts val="500"/>
              </a:spcAft>
              <a:defRPr/>
            </a:pPr>
            <a:endParaRPr lang="en-US" sz="16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9pPr>
          </a:lstStyle>
          <a:p>
            <a:r>
              <a:rPr lang="en-US" sz="1000">
                <a:solidFill>
                  <a:srgbClr val="404040"/>
                </a:solidFill>
              </a:rPr>
              <a:t>p </a:t>
            </a:r>
            <a:fld id="{09F6BAD6-816E-49AE-BAF9-747D55B2B097}" type="slidenum">
              <a:rPr lang="en-US" sz="1000" smtClean="0">
                <a:solidFill>
                  <a:srgbClr val="404040"/>
                </a:solidFill>
              </a:rPr>
              <a:pPr/>
              <a:t>7</a:t>
            </a:fld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478213" y="312738"/>
            <a:ext cx="53609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endParaRPr lang="en-US" sz="1700" b="1" dirty="0">
              <a:solidFill>
                <a:srgbClr val="B70B3B"/>
              </a:solidFill>
            </a:endParaRPr>
          </a:p>
        </p:txBody>
      </p:sp>
      <p:sp>
        <p:nvSpPr>
          <p:cNvPr id="9220" name="Line 7"/>
          <p:cNvSpPr>
            <a:spLocks noChangeShapeType="1"/>
          </p:cNvSpPr>
          <p:nvPr/>
        </p:nvSpPr>
        <p:spPr bwMode="auto">
          <a:xfrm>
            <a:off x="3454400" y="292100"/>
            <a:ext cx="0" cy="40005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7338" y="1214455"/>
            <a:ext cx="8375650" cy="86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500"/>
              </a:spcAft>
              <a:defRPr/>
            </a:pPr>
            <a:r>
              <a:rPr lang="en-US" sz="3600" dirty="0">
                <a:solidFill>
                  <a:srgbClr val="404040"/>
                </a:solidFill>
              </a:rPr>
              <a:t>Team Exercise</a:t>
            </a: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eaLnBrk="0" hangingPunct="0">
              <a:spcAft>
                <a:spcPts val="500"/>
              </a:spcAft>
              <a:defRPr/>
            </a:pPr>
            <a:endParaRPr lang="en-US" sz="1600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1E37A-FD98-4AF3-9419-91C5FCE3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29" y="983567"/>
            <a:ext cx="4729163" cy="47081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9pPr>
          </a:lstStyle>
          <a:p>
            <a:r>
              <a:rPr lang="en-US" sz="1000">
                <a:solidFill>
                  <a:srgbClr val="404040"/>
                </a:solidFill>
              </a:rPr>
              <a:t>p </a:t>
            </a:r>
            <a:fld id="{09F6BAD6-816E-49AE-BAF9-747D55B2B097}" type="slidenum">
              <a:rPr lang="en-US" sz="1000" smtClean="0">
                <a:solidFill>
                  <a:srgbClr val="404040"/>
                </a:solidFill>
              </a:rPr>
              <a:pPr/>
              <a:t>8</a:t>
            </a:fld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478213" y="312738"/>
            <a:ext cx="53609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700" b="1" dirty="0">
                <a:solidFill>
                  <a:srgbClr val="B70B3B"/>
                </a:solidFill>
              </a:rPr>
              <a:t>Scrum: Self Organizing Team </a:t>
            </a:r>
            <a:r>
              <a:rPr lang="en-US" sz="1700" b="1" dirty="0" err="1">
                <a:solidFill>
                  <a:srgbClr val="B70B3B"/>
                </a:solidFill>
              </a:rPr>
              <a:t>Prinicpal</a:t>
            </a:r>
            <a:endParaRPr lang="en-US" sz="1700" b="1" dirty="0">
              <a:solidFill>
                <a:srgbClr val="B70B3B"/>
              </a:solidFill>
            </a:endParaRPr>
          </a:p>
        </p:txBody>
      </p:sp>
      <p:sp>
        <p:nvSpPr>
          <p:cNvPr id="9220" name="Line 7"/>
          <p:cNvSpPr>
            <a:spLocks noChangeShapeType="1"/>
          </p:cNvSpPr>
          <p:nvPr/>
        </p:nvSpPr>
        <p:spPr bwMode="auto">
          <a:xfrm>
            <a:off x="3454400" y="292100"/>
            <a:ext cx="0" cy="40005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7338" y="1158183"/>
            <a:ext cx="8375650" cy="420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Self Organizing Teams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Successful in a pure agile approach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Run by a scrum master, the team is comprised of responsible, experienced and highly knowledgeable individuals.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Effective teams are highly collaborative, both within the team and with external stakeholders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The team collectively establishes the direction and divides tasks to be completed.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Joint responsibility among team members, means if one person the fails the whole team fails.</a:t>
            </a:r>
          </a:p>
          <a:p>
            <a:pPr marL="806450" lvl="1" indent="-349250" eaLnBrk="0" hangingPunct="0">
              <a:spcAft>
                <a:spcPts val="500"/>
              </a:spcAft>
              <a:buFontTx/>
              <a:buBlip>
                <a:blip r:embed="rId2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Not very scalable to larger projects</a:t>
            </a:r>
          </a:p>
          <a:p>
            <a:pPr eaLnBrk="0" hangingPunct="0">
              <a:spcAft>
                <a:spcPts val="500"/>
              </a:spcAft>
              <a:defRPr/>
            </a:pPr>
            <a:endParaRPr lang="en-US" sz="16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7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9pPr>
          </a:lstStyle>
          <a:p>
            <a:r>
              <a:rPr lang="en-US" sz="1000">
                <a:solidFill>
                  <a:srgbClr val="404040"/>
                </a:solidFill>
              </a:rPr>
              <a:t>p </a:t>
            </a:r>
            <a:fld id="{69C9B180-B97A-4EE4-9396-EAF0E35E19A3}" type="slidenum">
              <a:rPr lang="en-US" sz="1000" smtClean="0">
                <a:solidFill>
                  <a:srgbClr val="404040"/>
                </a:solidFill>
              </a:rPr>
              <a:pPr/>
              <a:t>9</a:t>
            </a:fld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7338" y="1278503"/>
            <a:ext cx="8375650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Kanban doesn’t necessarily prescribe any roles</a:t>
            </a:r>
          </a:p>
          <a:p>
            <a:pPr marL="806450" lvl="1" indent="-34925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Start with the roles, responsibilities and job titles that you have now</a:t>
            </a:r>
          </a:p>
          <a:p>
            <a:pPr marL="806450" lvl="1" indent="-34925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Identify opportunities to add or remove roles as necessary to minimize cycle time</a:t>
            </a:r>
          </a:p>
          <a:p>
            <a:pPr marL="806450" lvl="1" indent="-34925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Everyone becomes a “Change Agent”</a:t>
            </a:r>
          </a:p>
          <a:p>
            <a:pPr marL="806450" lvl="1" indent="-349250">
              <a:spcAft>
                <a:spcPts val="500"/>
              </a:spcAft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rgbClr val="404040"/>
                </a:solidFill>
              </a:rPr>
              <a:t>Usually have an Agile Coach who facilitates ceremonies like Release Planning, Standups, Process Reviews.</a:t>
            </a:r>
          </a:p>
          <a:p>
            <a:pPr eaLnBrk="0" hangingPunct="0">
              <a:spcAft>
                <a:spcPts val="500"/>
              </a:spcAft>
              <a:defRPr/>
            </a:pPr>
            <a:endParaRPr lang="en-US" sz="1600" dirty="0">
              <a:solidFill>
                <a:srgbClr val="404040"/>
              </a:solidFill>
            </a:endParaRPr>
          </a:p>
          <a:p>
            <a:pPr eaLnBrk="0" hangingPunct="0">
              <a:spcAft>
                <a:spcPts val="500"/>
              </a:spcAft>
              <a:defRPr/>
            </a:pPr>
            <a:endParaRPr lang="en-US" sz="1600" dirty="0">
              <a:solidFill>
                <a:srgbClr val="40404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78213" y="312738"/>
            <a:ext cx="53609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700" b="1" dirty="0" err="1">
                <a:solidFill>
                  <a:srgbClr val="B70B3B"/>
                </a:solidFill>
              </a:rPr>
              <a:t>Kanban</a:t>
            </a:r>
            <a:endParaRPr lang="en-US" sz="1700" b="1" dirty="0">
              <a:solidFill>
                <a:srgbClr val="B70B3B"/>
              </a:solidFill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454400" y="292100"/>
            <a:ext cx="0" cy="40005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AB5D2-8C31-4181-8D99-24CDC14CD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754" y="3549633"/>
            <a:ext cx="3811246" cy="25827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417</Words>
  <Application>Microsoft Office PowerPoint</Application>
  <PresentationFormat>On-screen Show (4:3)</PresentationFormat>
  <Paragraphs>79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ヒラギノ角ゴ Pro W3</vt:lpstr>
      <vt:lpstr>Blank Presentation</vt:lpstr>
      <vt:lpstr>Agile Roles &amp; Responsibilities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Tailfin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Hughes</dc:creator>
  <cp:lastModifiedBy>Ketchum, Nancy (CEI-Atlanta-CON)</cp:lastModifiedBy>
  <cp:revision>57</cp:revision>
  <dcterms:created xsi:type="dcterms:W3CDTF">2010-08-23T14:28:38Z</dcterms:created>
  <dcterms:modified xsi:type="dcterms:W3CDTF">2018-10-11T17:10:24Z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nketchum@sei.com</vt:lpwstr>
  </property>
  <property fmtid="{D5CDD505-2E9C-101B-9397-08002B2CF9AE}" pid="3" name="Jive_VersionGuid">
    <vt:lpwstr>38b176ce-5571-45f8-9717-52d77ccbb7a8</vt:lpwstr>
  </property>
  <property fmtid="{D5CDD505-2E9C-101B-9397-08002B2CF9AE}" pid="4" name="Offisync_ProviderInitializationData">
    <vt:lpwstr>https://sysev.jiveon.com</vt:lpwstr>
  </property>
  <property fmtid="{D5CDD505-2E9C-101B-9397-08002B2CF9AE}" pid="5" name="Offisync_ServerID">
    <vt:lpwstr>a870ff68-bd84-489a-be74-ebb975141355</vt:lpwstr>
  </property>
  <property fmtid="{D5CDD505-2E9C-101B-9397-08002B2CF9AE}" pid="6" name="Offisync_UniqueId">
    <vt:lpwstr>1358</vt:lpwstr>
  </property>
  <property fmtid="{D5CDD505-2E9C-101B-9397-08002B2CF9AE}" pid="7" name="Offisync_UpdateToken">
    <vt:lpwstr>1</vt:lpwstr>
  </property>
  <property fmtid="{D5CDD505-2E9C-101B-9397-08002B2CF9AE}" pid="8" name="Jive_ModifiedButNotPublished">
    <vt:lpwstr>True</vt:lpwstr>
  </property>
</Properties>
</file>