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275" r:id="rId4"/>
    <p:sldId id="276" r:id="rId5"/>
    <p:sldId id="318" r:id="rId6"/>
    <p:sldId id="260" r:id="rId7"/>
    <p:sldId id="269" r:id="rId8"/>
    <p:sldId id="314" r:id="rId9"/>
    <p:sldId id="316" r:id="rId10"/>
    <p:sldId id="315" r:id="rId11"/>
    <p:sldId id="317" r:id="rId12"/>
    <p:sldId id="259" r:id="rId13"/>
    <p:sldId id="271" r:id="rId14"/>
    <p:sldId id="272" r:id="rId15"/>
    <p:sldId id="320" r:id="rId16"/>
    <p:sldId id="321" r:id="rId17"/>
    <p:sldId id="322" r:id="rId18"/>
    <p:sldId id="323" r:id="rId19"/>
    <p:sldId id="319" r:id="rId20"/>
    <p:sldId id="273" r:id="rId21"/>
    <p:sldId id="274" r:id="rId22"/>
    <p:sldId id="270" r:id="rId23"/>
    <p:sldId id="268" r:id="rId24"/>
    <p:sldId id="277" r:id="rId2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p:defaultTextStyle>
  <p:extLst>
    <p:ext uri="{EFAFB233-063F-42B5-8137-9DF3F51BA10A}">
      <p15:sldGuideLst xmlns:p15="http://schemas.microsoft.com/office/powerpoint/2012/main">
        <p15:guide id="1" orient="horz" pos="2160">
          <p15:clr>
            <a:srgbClr val="A4A3A4"/>
          </p15:clr>
        </p15:guide>
        <p15:guide id="2" orient="horz" pos="350">
          <p15:clr>
            <a:srgbClr val="A4A3A4"/>
          </p15:clr>
        </p15:guide>
        <p15:guide id="3" orient="horz" pos="684">
          <p15:clr>
            <a:srgbClr val="A4A3A4"/>
          </p15:clr>
        </p15:guide>
        <p15:guide id="4" orient="horz" pos="1045">
          <p15:clr>
            <a:srgbClr val="A4A3A4"/>
          </p15:clr>
        </p15:guide>
        <p15:guide id="5"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B70B3B"/>
    <a:srgbClr val="B746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050" y="72"/>
      </p:cViewPr>
      <p:guideLst>
        <p:guide orient="horz" pos="2160"/>
        <p:guide orient="horz" pos="350"/>
        <p:guide orient="horz" pos="684"/>
        <p:guide orient="horz" pos="1045"/>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a:extLst>
        </p:spPr>
        <p:txBody>
          <a:bodyPr vert="horz" wrap="square" lIns="91440" tIns="45720" rIns="91440" bIns="45720" numCol="1" anchor="t" anchorCtr="0" compatLnSpc="1">
            <a:prstTxWarp prst="textNoShape">
              <a:avLst/>
            </a:prstTxWarp>
          </a:bodyPr>
          <a:lstStyle>
            <a:lvl1pPr>
              <a:defRPr sz="1200">
                <a:latin typeface="Arial" charset="0"/>
                <a:ea typeface="ヒラギノ角ゴ Pro W3" charset="0"/>
                <a:cs typeface="ヒラギノ角ゴ Pro W3" charset="0"/>
              </a:defRPr>
            </a:lvl1pPr>
          </a:lstStyle>
          <a:p>
            <a:pPr>
              <a:defRPr/>
            </a:pPr>
            <a:endParaRPr lang="en-US"/>
          </a:p>
        </p:txBody>
      </p:sp>
      <p:sp>
        <p:nvSpPr>
          <p:cNvPr id="9219"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Arial" charset="0"/>
                <a:ea typeface="ヒラギノ角ゴ Pro W3" charset="0"/>
                <a:cs typeface="ヒラギノ角ゴ Pro W3"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a:extLst>
        </p:spPr>
        <p:txBody>
          <a:bodyPr vert="horz" wrap="square" lIns="91440" tIns="45720" rIns="91440" bIns="45720" numCol="1" anchor="b" anchorCtr="0" compatLnSpc="1">
            <a:prstTxWarp prst="textNoShape">
              <a:avLst/>
            </a:prstTxWarp>
          </a:bodyPr>
          <a:lstStyle>
            <a:lvl1pPr>
              <a:defRPr sz="1200">
                <a:latin typeface="Arial" charset="0"/>
                <a:ea typeface="ヒラギノ角ゴ Pro W3" charset="0"/>
                <a:cs typeface="ヒラギノ角ゴ Pro W3" charset="0"/>
              </a:defRPr>
            </a:lvl1pPr>
          </a:lstStyle>
          <a:p>
            <a:pPr>
              <a:defRPr/>
            </a:pPr>
            <a:endParaRPr 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a:extLst>
        </p:spPr>
        <p:txBody>
          <a:bodyPr vert="horz" wrap="square" lIns="91440" tIns="45720" rIns="91440" bIns="45720" numCol="1" anchor="b" anchorCtr="0" compatLnSpc="1">
            <a:prstTxWarp prst="textNoShape">
              <a:avLst/>
            </a:prstTxWarp>
          </a:bodyPr>
          <a:lstStyle>
            <a:lvl1pPr algn="r">
              <a:defRPr sz="1200"/>
            </a:lvl1pPr>
          </a:lstStyle>
          <a:p>
            <a:pPr>
              <a:defRPr/>
            </a:pPr>
            <a:fld id="{CC9632F8-3F10-4BD4-8D4E-B722017F2E39}" type="slidenum">
              <a:rPr lang="en-US"/>
              <a:pPr>
                <a:defRPr/>
              </a:pPr>
              <a:t>‹#›</a:t>
            </a:fld>
            <a:endParaRPr lang="en-US"/>
          </a:p>
        </p:txBody>
      </p:sp>
    </p:spTree>
    <p:extLst>
      <p:ext uri="{BB962C8B-B14F-4D97-AF65-F5344CB8AC3E}">
        <p14:creationId xmlns:p14="http://schemas.microsoft.com/office/powerpoint/2010/main" val="40444343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charset="0"/>
        <a:cs typeface="ヒラギノ角ゴ Pro W3" charset="0"/>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0"/>
        <a:cs typeface="ヒラギノ角ゴ Pro W3" charset="0"/>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0"/>
        <a:cs typeface="ヒラギノ角ゴ Pro W3" charset="0"/>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0"/>
        <a:cs typeface="ヒラギノ角ゴ Pro W3" charset="0"/>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9EBC55-30F4-471E-B13F-524AEB349271}" type="slidenum">
              <a:rPr lang="en-US"/>
              <a:pPr/>
              <a:t>24</a:t>
            </a:fld>
            <a:endParaRPr lang="en-US" dirty="0"/>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0" descr="SEI1003_PPT_Temp_TitleSlide0901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2738"/>
            <a:ext cx="914558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p:cNvSpPr>
            <a:spLocks noGrp="1" noChangeArrowheads="1"/>
          </p:cNvSpPr>
          <p:nvPr>
            <p:ph type="ctrTitle"/>
          </p:nvPr>
        </p:nvSpPr>
        <p:spPr>
          <a:xfrm>
            <a:off x="685800" y="3962400"/>
            <a:ext cx="7772400" cy="1143000"/>
          </a:xfrm>
        </p:spPr>
        <p:txBody>
          <a:bodyPr/>
          <a:lstStyle>
            <a:lvl1pPr algn="ctr">
              <a:defRPr sz="2400"/>
            </a:lvl1pPr>
          </a:lstStyle>
          <a:p>
            <a:pPr lvl="0"/>
            <a:r>
              <a:rPr lang="en-US" noProof="0"/>
              <a:t>Click to edit Master title style</a:t>
            </a:r>
          </a:p>
        </p:txBody>
      </p:sp>
      <p:sp>
        <p:nvSpPr>
          <p:cNvPr id="3077" name="Rectangle 5"/>
          <p:cNvSpPr>
            <a:spLocks noGrp="1" noChangeArrowheads="1"/>
          </p:cNvSpPr>
          <p:nvPr>
            <p:ph type="subTitle" idx="1"/>
          </p:nvPr>
        </p:nvSpPr>
        <p:spPr>
          <a:xfrm>
            <a:off x="1371600" y="5181600"/>
            <a:ext cx="6400800" cy="609600"/>
          </a:xfrm>
        </p:spPr>
        <p:txBody>
          <a:bodyPr/>
          <a:lstStyle>
            <a:lvl1pPr algn="ctr">
              <a:defRPr/>
            </a:lvl1pPr>
          </a:lstStyle>
          <a:p>
            <a:pPr lvl="0"/>
            <a:r>
              <a:rPr lang="en-US" noProof="0"/>
              <a:t>Click to edit Master subtitle style</a:t>
            </a:r>
          </a:p>
        </p:txBody>
      </p:sp>
    </p:spTree>
    <p:extLst>
      <p:ext uri="{BB962C8B-B14F-4D97-AF65-F5344CB8AC3E}">
        <p14:creationId xmlns:p14="http://schemas.microsoft.com/office/powerpoint/2010/main" val="3585604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a:t>p </a:t>
            </a:r>
            <a:fld id="{D4F740A8-6A6C-422D-B465-678177E0A67E}" type="slidenum">
              <a:rPr lang="en-US"/>
              <a:pPr>
                <a:defRPr/>
              </a:pPr>
              <a:t>‹#›</a:t>
            </a:fld>
            <a:endParaRPr lang="en-US"/>
          </a:p>
        </p:txBody>
      </p:sp>
    </p:spTree>
    <p:extLst>
      <p:ext uri="{BB962C8B-B14F-4D97-AF65-F5344CB8AC3E}">
        <p14:creationId xmlns:p14="http://schemas.microsoft.com/office/powerpoint/2010/main" val="3352842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990600"/>
            <a:ext cx="1943100" cy="4876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990600"/>
            <a:ext cx="5676900" cy="4876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a:t>p </a:t>
            </a:r>
            <a:fld id="{6CBCEAB3-D8A7-43B1-A05F-DCFCB94A15FF}" type="slidenum">
              <a:rPr lang="en-US"/>
              <a:pPr>
                <a:defRPr/>
              </a:pPr>
              <a:t>‹#›</a:t>
            </a:fld>
            <a:endParaRPr lang="en-US"/>
          </a:p>
        </p:txBody>
      </p:sp>
    </p:spTree>
    <p:extLst>
      <p:ext uri="{BB962C8B-B14F-4D97-AF65-F5344CB8AC3E}">
        <p14:creationId xmlns:p14="http://schemas.microsoft.com/office/powerpoint/2010/main" val="106482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a:t>p </a:t>
            </a:r>
            <a:fld id="{A1C4AFCB-18F0-42E6-A4CC-B4C699B02AD4}" type="slidenum">
              <a:rPr lang="en-US"/>
              <a:pPr>
                <a:defRPr/>
              </a:pPr>
              <a:t>‹#›</a:t>
            </a:fld>
            <a:endParaRPr lang="en-US"/>
          </a:p>
        </p:txBody>
      </p:sp>
    </p:spTree>
    <p:extLst>
      <p:ext uri="{BB962C8B-B14F-4D97-AF65-F5344CB8AC3E}">
        <p14:creationId xmlns:p14="http://schemas.microsoft.com/office/powerpoint/2010/main" val="3109470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a:t>p </a:t>
            </a:r>
            <a:fld id="{F3CE2F69-D000-4FA6-8A42-4310A167F57D}" type="slidenum">
              <a:rPr lang="en-US"/>
              <a:pPr>
                <a:defRPr/>
              </a:pPr>
              <a:t>‹#›</a:t>
            </a:fld>
            <a:endParaRPr lang="en-US"/>
          </a:p>
        </p:txBody>
      </p:sp>
    </p:spTree>
    <p:extLst>
      <p:ext uri="{BB962C8B-B14F-4D97-AF65-F5344CB8AC3E}">
        <p14:creationId xmlns:p14="http://schemas.microsoft.com/office/powerpoint/2010/main" val="188592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8288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a:t>p </a:t>
            </a:r>
            <a:fld id="{CD56C3CB-58F3-4FFF-B86B-11BE4DC48187}" type="slidenum">
              <a:rPr lang="en-US"/>
              <a:pPr>
                <a:defRPr/>
              </a:pPr>
              <a:t>‹#›</a:t>
            </a:fld>
            <a:endParaRPr lang="en-US"/>
          </a:p>
        </p:txBody>
      </p:sp>
    </p:spTree>
    <p:extLst>
      <p:ext uri="{BB962C8B-B14F-4D97-AF65-F5344CB8AC3E}">
        <p14:creationId xmlns:p14="http://schemas.microsoft.com/office/powerpoint/2010/main" val="415502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r>
              <a:rPr lang="en-US"/>
              <a:t>p </a:t>
            </a:r>
            <a:fld id="{564F8EF5-DCE3-4CE4-AB8A-50E55D618B53}" type="slidenum">
              <a:rPr lang="en-US"/>
              <a:pPr>
                <a:defRPr/>
              </a:pPr>
              <a:t>‹#›</a:t>
            </a:fld>
            <a:endParaRPr lang="en-US"/>
          </a:p>
        </p:txBody>
      </p:sp>
    </p:spTree>
    <p:extLst>
      <p:ext uri="{BB962C8B-B14F-4D97-AF65-F5344CB8AC3E}">
        <p14:creationId xmlns:p14="http://schemas.microsoft.com/office/powerpoint/2010/main" val="2369585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r>
              <a:rPr lang="en-US"/>
              <a:t>p </a:t>
            </a:r>
            <a:fld id="{91F67A9F-F2AA-463B-BB8D-CF70D0F1A9B9}" type="slidenum">
              <a:rPr lang="en-US"/>
              <a:pPr>
                <a:defRPr/>
              </a:pPr>
              <a:t>‹#›</a:t>
            </a:fld>
            <a:endParaRPr lang="en-US"/>
          </a:p>
        </p:txBody>
      </p:sp>
    </p:spTree>
    <p:extLst>
      <p:ext uri="{BB962C8B-B14F-4D97-AF65-F5344CB8AC3E}">
        <p14:creationId xmlns:p14="http://schemas.microsoft.com/office/powerpoint/2010/main" val="222885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a:t>p </a:t>
            </a:r>
            <a:fld id="{B23E5779-65E2-4844-9845-AA2260E038D8}" type="slidenum">
              <a:rPr lang="en-US"/>
              <a:pPr>
                <a:defRPr/>
              </a:pPr>
              <a:t>‹#›</a:t>
            </a:fld>
            <a:endParaRPr lang="en-US"/>
          </a:p>
        </p:txBody>
      </p:sp>
    </p:spTree>
    <p:extLst>
      <p:ext uri="{BB962C8B-B14F-4D97-AF65-F5344CB8AC3E}">
        <p14:creationId xmlns:p14="http://schemas.microsoft.com/office/powerpoint/2010/main" val="4241040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a:t>p </a:t>
            </a:r>
            <a:fld id="{42DB7CBD-7491-4B8A-B6BF-DD62AD5E2088}" type="slidenum">
              <a:rPr lang="en-US"/>
              <a:pPr>
                <a:defRPr/>
              </a:pPr>
              <a:t>‹#›</a:t>
            </a:fld>
            <a:endParaRPr lang="en-US"/>
          </a:p>
        </p:txBody>
      </p:sp>
    </p:spTree>
    <p:extLst>
      <p:ext uri="{BB962C8B-B14F-4D97-AF65-F5344CB8AC3E}">
        <p14:creationId xmlns:p14="http://schemas.microsoft.com/office/powerpoint/2010/main" val="422804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a:t>p </a:t>
            </a:r>
            <a:fld id="{D00E3BA5-2B6A-407B-ACD9-4F3A641AF6FA}" type="slidenum">
              <a:rPr lang="en-US"/>
              <a:pPr>
                <a:defRPr/>
              </a:pPr>
              <a:t>‹#›</a:t>
            </a:fld>
            <a:endParaRPr lang="en-US"/>
          </a:p>
        </p:txBody>
      </p:sp>
    </p:spTree>
    <p:extLst>
      <p:ext uri="{BB962C8B-B14F-4D97-AF65-F5344CB8AC3E}">
        <p14:creationId xmlns:p14="http://schemas.microsoft.com/office/powerpoint/2010/main" val="63307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9906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828800"/>
            <a:ext cx="7772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6858000" y="6019800"/>
            <a:ext cx="1905000" cy="304800"/>
          </a:xfrm>
          <a:prstGeom prst="rect">
            <a:avLst/>
          </a:prstGeom>
          <a:noFill/>
          <a:ln>
            <a:noFill/>
          </a:ln>
          <a:extLst>
            <a:ext uri="{FAA26D3D-D897-4be2-8F04-BA451C77F1D7}"/>
          </a:extLst>
        </p:spPr>
        <p:txBody>
          <a:bodyPr vert="horz" wrap="square" lIns="91440" tIns="45720" rIns="91440" bIns="45720" numCol="1" anchor="t" anchorCtr="0" compatLnSpc="1">
            <a:prstTxWarp prst="textNoShape">
              <a:avLst/>
            </a:prstTxWarp>
          </a:bodyPr>
          <a:lstStyle>
            <a:lvl1pPr algn="r">
              <a:defRPr sz="1000">
                <a:solidFill>
                  <a:srgbClr val="404040"/>
                </a:solidFill>
              </a:defRPr>
            </a:lvl1pPr>
          </a:lstStyle>
          <a:p>
            <a:pPr>
              <a:defRPr/>
            </a:pPr>
            <a:r>
              <a:rPr lang="en-US"/>
              <a:t>p </a:t>
            </a:r>
            <a:fld id="{4ECEB735-870A-4211-A854-B5FEE56DAFB6}" type="slidenum">
              <a:rPr lang="en-US"/>
              <a:pPr>
                <a:defRPr/>
              </a:pPr>
              <a:t>‹#›</a:t>
            </a:fld>
            <a:endParaRPr lang="en-US"/>
          </a:p>
        </p:txBody>
      </p:sp>
      <p:pic>
        <p:nvPicPr>
          <p:cNvPr id="1029" name="Picture 11" descr="SEI1003_PPT_SlideHeaderFooter_09011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55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descr="SEI_Footer.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19075" y="6221413"/>
            <a:ext cx="86788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hdr="0" ftr="0" dt="0"/>
  <p:txStyles>
    <p:titleStyle>
      <a:lvl1pPr algn="l" rtl="0" eaLnBrk="0" fontAlgn="base" hangingPunct="0">
        <a:spcBef>
          <a:spcPct val="0"/>
        </a:spcBef>
        <a:spcAft>
          <a:spcPct val="0"/>
        </a:spcAft>
        <a:defRPr b="1">
          <a:solidFill>
            <a:srgbClr val="B70B3B"/>
          </a:solidFill>
          <a:latin typeface="+mj-lt"/>
          <a:ea typeface="+mj-ea"/>
          <a:cs typeface="+mj-cs"/>
        </a:defRPr>
      </a:lvl1pPr>
      <a:lvl2pPr algn="l" rtl="0" eaLnBrk="0" fontAlgn="base" hangingPunct="0">
        <a:spcBef>
          <a:spcPct val="0"/>
        </a:spcBef>
        <a:spcAft>
          <a:spcPct val="0"/>
        </a:spcAft>
        <a:defRPr b="1">
          <a:solidFill>
            <a:srgbClr val="B70B3B"/>
          </a:solidFill>
          <a:latin typeface="Arial" charset="0"/>
          <a:ea typeface="ヒラギノ角ゴ Pro W3" charset="0"/>
          <a:cs typeface="ヒラギノ角ゴ Pro W3" charset="0"/>
        </a:defRPr>
      </a:lvl2pPr>
      <a:lvl3pPr algn="l" rtl="0" eaLnBrk="0" fontAlgn="base" hangingPunct="0">
        <a:spcBef>
          <a:spcPct val="0"/>
        </a:spcBef>
        <a:spcAft>
          <a:spcPct val="0"/>
        </a:spcAft>
        <a:defRPr b="1">
          <a:solidFill>
            <a:srgbClr val="B70B3B"/>
          </a:solidFill>
          <a:latin typeface="Arial" charset="0"/>
          <a:ea typeface="ヒラギノ角ゴ Pro W3" charset="0"/>
          <a:cs typeface="ヒラギノ角ゴ Pro W3" charset="0"/>
        </a:defRPr>
      </a:lvl3pPr>
      <a:lvl4pPr algn="l" rtl="0" eaLnBrk="0" fontAlgn="base" hangingPunct="0">
        <a:spcBef>
          <a:spcPct val="0"/>
        </a:spcBef>
        <a:spcAft>
          <a:spcPct val="0"/>
        </a:spcAft>
        <a:defRPr b="1">
          <a:solidFill>
            <a:srgbClr val="B70B3B"/>
          </a:solidFill>
          <a:latin typeface="Arial" charset="0"/>
          <a:ea typeface="ヒラギノ角ゴ Pro W3" charset="0"/>
          <a:cs typeface="ヒラギノ角ゴ Pro W3" charset="0"/>
        </a:defRPr>
      </a:lvl4pPr>
      <a:lvl5pPr algn="l" rtl="0" eaLnBrk="0" fontAlgn="base" hangingPunct="0">
        <a:spcBef>
          <a:spcPct val="0"/>
        </a:spcBef>
        <a:spcAft>
          <a:spcPct val="0"/>
        </a:spcAft>
        <a:defRPr b="1">
          <a:solidFill>
            <a:srgbClr val="B70B3B"/>
          </a:solidFill>
          <a:latin typeface="Arial" charset="0"/>
          <a:ea typeface="ヒラギノ角ゴ Pro W3" charset="0"/>
          <a:cs typeface="ヒラギノ角ゴ Pro W3" charset="0"/>
        </a:defRPr>
      </a:lvl5pPr>
      <a:lvl6pPr marL="457200" algn="l" rtl="0" fontAlgn="base">
        <a:spcBef>
          <a:spcPct val="0"/>
        </a:spcBef>
        <a:spcAft>
          <a:spcPct val="0"/>
        </a:spcAft>
        <a:defRPr b="1">
          <a:solidFill>
            <a:srgbClr val="B70B3B"/>
          </a:solidFill>
          <a:latin typeface="Arial" charset="0"/>
          <a:ea typeface="ヒラギノ角ゴ Pro W3" charset="0"/>
          <a:cs typeface="ヒラギノ角ゴ Pro W3" charset="0"/>
        </a:defRPr>
      </a:lvl6pPr>
      <a:lvl7pPr marL="914400" algn="l" rtl="0" fontAlgn="base">
        <a:spcBef>
          <a:spcPct val="0"/>
        </a:spcBef>
        <a:spcAft>
          <a:spcPct val="0"/>
        </a:spcAft>
        <a:defRPr b="1">
          <a:solidFill>
            <a:srgbClr val="B70B3B"/>
          </a:solidFill>
          <a:latin typeface="Arial" charset="0"/>
          <a:ea typeface="ヒラギノ角ゴ Pro W3" charset="0"/>
          <a:cs typeface="ヒラギノ角ゴ Pro W3" charset="0"/>
        </a:defRPr>
      </a:lvl7pPr>
      <a:lvl8pPr marL="1371600" algn="l" rtl="0" fontAlgn="base">
        <a:spcBef>
          <a:spcPct val="0"/>
        </a:spcBef>
        <a:spcAft>
          <a:spcPct val="0"/>
        </a:spcAft>
        <a:defRPr b="1">
          <a:solidFill>
            <a:srgbClr val="B70B3B"/>
          </a:solidFill>
          <a:latin typeface="Arial" charset="0"/>
          <a:ea typeface="ヒラギノ角ゴ Pro W3" charset="0"/>
          <a:cs typeface="ヒラギノ角ゴ Pro W3" charset="0"/>
        </a:defRPr>
      </a:lvl8pPr>
      <a:lvl9pPr marL="1828800" algn="l" rtl="0" fontAlgn="base">
        <a:spcBef>
          <a:spcPct val="0"/>
        </a:spcBef>
        <a:spcAft>
          <a:spcPct val="0"/>
        </a:spcAft>
        <a:defRPr b="1">
          <a:solidFill>
            <a:srgbClr val="B70B3B"/>
          </a:solidFill>
          <a:latin typeface="Arial" charset="0"/>
          <a:ea typeface="ヒラギノ角ゴ Pro W3" charset="0"/>
          <a:cs typeface="ヒラギノ角ゴ Pro W3" charset="0"/>
        </a:defRPr>
      </a:lvl9pPr>
    </p:titleStyle>
    <p:bodyStyle>
      <a:lvl1pPr marL="342900" indent="-342900" algn="l" rtl="0" eaLnBrk="0" fontAlgn="base" hangingPunct="0">
        <a:spcBef>
          <a:spcPct val="20000"/>
        </a:spcBef>
        <a:spcAft>
          <a:spcPct val="0"/>
        </a:spcAft>
        <a:defRPr sz="1600" b="1">
          <a:solidFill>
            <a:srgbClr val="404040"/>
          </a:solidFill>
          <a:latin typeface="+mn-lt"/>
          <a:ea typeface="+mn-ea"/>
          <a:cs typeface="+mn-cs"/>
        </a:defRPr>
      </a:lvl1pPr>
      <a:lvl2pPr marL="400050" indent="-168275" algn="l" rtl="0" eaLnBrk="0" fontAlgn="base" hangingPunct="0">
        <a:spcBef>
          <a:spcPct val="20000"/>
        </a:spcBef>
        <a:spcAft>
          <a:spcPct val="0"/>
        </a:spcAft>
        <a:buChar char="–"/>
        <a:defRPr sz="1400">
          <a:solidFill>
            <a:srgbClr val="404040"/>
          </a:solidFill>
          <a:latin typeface="+mn-lt"/>
          <a:ea typeface="+mn-ea"/>
          <a:cs typeface="+mn-cs"/>
        </a:defRPr>
      </a:lvl2pPr>
      <a:lvl3pPr marL="627063" indent="-112713" algn="l" rtl="0" eaLnBrk="0" fontAlgn="base" hangingPunct="0">
        <a:spcBef>
          <a:spcPct val="20000"/>
        </a:spcBef>
        <a:spcAft>
          <a:spcPct val="0"/>
        </a:spcAft>
        <a:buChar char="•"/>
        <a:defRPr sz="1400">
          <a:solidFill>
            <a:srgbClr val="404040"/>
          </a:solidFill>
          <a:latin typeface="+mn-lt"/>
          <a:ea typeface="+mn-ea"/>
          <a:cs typeface="+mn-cs"/>
        </a:defRPr>
      </a:lvl3pPr>
      <a:lvl4pPr marL="914400" indent="-173038" algn="l" rtl="0" eaLnBrk="0" fontAlgn="base" hangingPunct="0">
        <a:spcBef>
          <a:spcPct val="20000"/>
        </a:spcBef>
        <a:spcAft>
          <a:spcPct val="0"/>
        </a:spcAft>
        <a:buChar char="–"/>
        <a:defRPr sz="1400">
          <a:solidFill>
            <a:srgbClr val="404040"/>
          </a:solidFill>
          <a:latin typeface="+mn-lt"/>
          <a:ea typeface="+mn-ea"/>
          <a:cs typeface="+mn-cs"/>
        </a:defRPr>
      </a:lvl4pPr>
      <a:lvl5pPr marL="1144588" indent="-115888" algn="l" rtl="0" eaLnBrk="0" fontAlgn="base" hangingPunct="0">
        <a:spcBef>
          <a:spcPct val="20000"/>
        </a:spcBef>
        <a:spcAft>
          <a:spcPct val="0"/>
        </a:spcAft>
        <a:buChar char="»"/>
        <a:defRPr sz="1400">
          <a:solidFill>
            <a:srgbClr val="404040"/>
          </a:solidFill>
          <a:latin typeface="+mn-lt"/>
          <a:ea typeface="+mn-ea"/>
          <a:cs typeface="+mn-cs"/>
        </a:defRPr>
      </a:lvl5pPr>
      <a:lvl6pPr marL="1601788" indent="-115888" algn="l" rtl="0" fontAlgn="base">
        <a:spcBef>
          <a:spcPct val="20000"/>
        </a:spcBef>
        <a:spcAft>
          <a:spcPct val="0"/>
        </a:spcAft>
        <a:buChar char="»"/>
        <a:defRPr sz="1400">
          <a:solidFill>
            <a:srgbClr val="404040"/>
          </a:solidFill>
          <a:latin typeface="+mn-lt"/>
          <a:ea typeface="+mn-ea"/>
          <a:cs typeface="+mn-cs"/>
        </a:defRPr>
      </a:lvl6pPr>
      <a:lvl7pPr marL="2058988" indent="-115888" algn="l" rtl="0" fontAlgn="base">
        <a:spcBef>
          <a:spcPct val="20000"/>
        </a:spcBef>
        <a:spcAft>
          <a:spcPct val="0"/>
        </a:spcAft>
        <a:buChar char="»"/>
        <a:defRPr sz="1400">
          <a:solidFill>
            <a:srgbClr val="404040"/>
          </a:solidFill>
          <a:latin typeface="+mn-lt"/>
          <a:ea typeface="+mn-ea"/>
          <a:cs typeface="+mn-cs"/>
        </a:defRPr>
      </a:lvl7pPr>
      <a:lvl8pPr marL="2516188" indent="-115888" algn="l" rtl="0" fontAlgn="base">
        <a:spcBef>
          <a:spcPct val="20000"/>
        </a:spcBef>
        <a:spcAft>
          <a:spcPct val="0"/>
        </a:spcAft>
        <a:buChar char="»"/>
        <a:defRPr sz="1400">
          <a:solidFill>
            <a:srgbClr val="404040"/>
          </a:solidFill>
          <a:latin typeface="+mn-lt"/>
          <a:ea typeface="+mn-ea"/>
          <a:cs typeface="+mn-cs"/>
        </a:defRPr>
      </a:lvl8pPr>
      <a:lvl9pPr marL="2973388" indent="-115888" algn="l" rtl="0" fontAlgn="base">
        <a:spcBef>
          <a:spcPct val="20000"/>
        </a:spcBef>
        <a:spcAft>
          <a:spcPct val="0"/>
        </a:spcAft>
        <a:buChar char="»"/>
        <a:defRPr sz="1400">
          <a:solidFill>
            <a:srgbClr val="40404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slideshare.net/mgaewsj/agile-kpis-5853270"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http://www.certschool.com/blog/agile-burn-up-chart/"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4098925"/>
            <a:ext cx="7772400" cy="869950"/>
          </a:xfrm>
        </p:spPr>
        <p:txBody>
          <a:bodyPr/>
          <a:lstStyle/>
          <a:p>
            <a:pPr eaLnBrk="1" hangingPunct="1"/>
            <a:r>
              <a:rPr lang="en-US" dirty="0"/>
              <a:t>Agile Metrics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56990-25B3-43A7-B6B1-9E1C8078AF63}"/>
              </a:ext>
            </a:extLst>
          </p:cNvPr>
          <p:cNvSpPr>
            <a:spLocks noGrp="1"/>
          </p:cNvSpPr>
          <p:nvPr>
            <p:ph type="title"/>
          </p:nvPr>
        </p:nvSpPr>
        <p:spPr/>
        <p:txBody>
          <a:bodyPr/>
          <a:lstStyle/>
          <a:p>
            <a:r>
              <a:rPr lang="en-US" dirty="0"/>
              <a:t>Guess-</a:t>
            </a:r>
            <a:r>
              <a:rPr lang="en-US" dirty="0" err="1"/>
              <a:t>timating</a:t>
            </a:r>
            <a:r>
              <a:rPr lang="en-US" dirty="0"/>
              <a:t> techniques</a:t>
            </a:r>
          </a:p>
        </p:txBody>
      </p:sp>
      <p:sp>
        <p:nvSpPr>
          <p:cNvPr id="3" name="Content Placeholder 2">
            <a:extLst>
              <a:ext uri="{FF2B5EF4-FFF2-40B4-BE49-F238E27FC236}">
                <a16:creationId xmlns:a16="http://schemas.microsoft.com/office/drawing/2014/main" id="{7D5C25D2-36CE-4EAE-94F5-7ED9295D3BF9}"/>
              </a:ext>
            </a:extLst>
          </p:cNvPr>
          <p:cNvSpPr>
            <a:spLocks noGrp="1"/>
          </p:cNvSpPr>
          <p:nvPr>
            <p:ph idx="1"/>
          </p:nvPr>
        </p:nvSpPr>
        <p:spPr/>
        <p:txBody>
          <a:bodyPr/>
          <a:lstStyle/>
          <a:p>
            <a:r>
              <a:rPr lang="en-US" dirty="0"/>
              <a:t>Planning Poker</a:t>
            </a:r>
          </a:p>
          <a:p>
            <a:r>
              <a:rPr lang="en-US" dirty="0"/>
              <a:t>Bop-it</a:t>
            </a:r>
          </a:p>
          <a:p>
            <a:r>
              <a:rPr lang="en-US" dirty="0"/>
              <a:t>Rapid Release</a:t>
            </a:r>
          </a:p>
          <a:p>
            <a:r>
              <a:rPr lang="en-US" dirty="0"/>
              <a:t>Aggregate estimates</a:t>
            </a:r>
          </a:p>
          <a:p>
            <a:r>
              <a:rPr lang="en-US" dirty="0"/>
              <a:t>Calibrate with real team Velocity</a:t>
            </a:r>
          </a:p>
          <a:p>
            <a:endParaRPr lang="en-US" dirty="0"/>
          </a:p>
        </p:txBody>
      </p:sp>
      <p:sp>
        <p:nvSpPr>
          <p:cNvPr id="4" name="Slide Number Placeholder 3">
            <a:extLst>
              <a:ext uri="{FF2B5EF4-FFF2-40B4-BE49-F238E27FC236}">
                <a16:creationId xmlns:a16="http://schemas.microsoft.com/office/drawing/2014/main" id="{36A53B6D-BAE0-40DD-8272-0EE3D3813476}"/>
              </a:ext>
            </a:extLst>
          </p:cNvPr>
          <p:cNvSpPr>
            <a:spLocks noGrp="1"/>
          </p:cNvSpPr>
          <p:nvPr>
            <p:ph type="sldNum" sz="quarter" idx="10"/>
          </p:nvPr>
        </p:nvSpPr>
        <p:spPr/>
        <p:txBody>
          <a:bodyPr/>
          <a:lstStyle/>
          <a:p>
            <a:pPr>
              <a:defRPr/>
            </a:pPr>
            <a:fld id="{CD8CE753-BAFA-46A4-9BE2-A75643E599C7}" type="slidenum">
              <a:rPr lang="en-US" smtClean="0"/>
              <a:pPr>
                <a:defRPr/>
              </a:pPr>
              <a:t>10</a:t>
            </a:fld>
            <a:endParaRPr lang="en-US"/>
          </a:p>
        </p:txBody>
      </p:sp>
    </p:spTree>
    <p:extLst>
      <p:ext uri="{BB962C8B-B14F-4D97-AF65-F5344CB8AC3E}">
        <p14:creationId xmlns:p14="http://schemas.microsoft.com/office/powerpoint/2010/main" val="3717392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20A64-2F8E-4DC9-981F-8B01622CBAFC}"/>
              </a:ext>
            </a:extLst>
          </p:cNvPr>
          <p:cNvSpPr>
            <a:spLocks noGrp="1"/>
          </p:cNvSpPr>
          <p:nvPr>
            <p:ph type="title"/>
          </p:nvPr>
        </p:nvSpPr>
        <p:spPr/>
        <p:txBody>
          <a:bodyPr/>
          <a:lstStyle/>
          <a:p>
            <a:r>
              <a:rPr lang="en-US" dirty="0"/>
              <a:t>Estimating Pitfalls</a:t>
            </a:r>
          </a:p>
        </p:txBody>
      </p:sp>
      <p:sp>
        <p:nvSpPr>
          <p:cNvPr id="3" name="Content Placeholder 2">
            <a:extLst>
              <a:ext uri="{FF2B5EF4-FFF2-40B4-BE49-F238E27FC236}">
                <a16:creationId xmlns:a16="http://schemas.microsoft.com/office/drawing/2014/main" id="{EBCEFAF9-4B8B-4E2F-9323-129A655D86E3}"/>
              </a:ext>
            </a:extLst>
          </p:cNvPr>
          <p:cNvSpPr>
            <a:spLocks noGrp="1"/>
          </p:cNvSpPr>
          <p:nvPr>
            <p:ph idx="1"/>
          </p:nvPr>
        </p:nvSpPr>
        <p:spPr/>
        <p:txBody>
          <a:bodyPr/>
          <a:lstStyle/>
          <a:p>
            <a:r>
              <a:rPr lang="en-US" dirty="0"/>
              <a:t>Forgetting about all the “other stuff” – Definition of Done</a:t>
            </a:r>
          </a:p>
          <a:p>
            <a:pPr lvl="1"/>
            <a:r>
              <a:rPr lang="en-US" dirty="0"/>
              <a:t>Documentation</a:t>
            </a:r>
          </a:p>
          <a:p>
            <a:pPr lvl="1"/>
            <a:r>
              <a:rPr lang="en-US" dirty="0"/>
              <a:t>Meetings to discuss</a:t>
            </a:r>
          </a:p>
          <a:p>
            <a:pPr lvl="1"/>
            <a:r>
              <a:rPr lang="en-US" dirty="0"/>
              <a:t>Research</a:t>
            </a:r>
          </a:p>
          <a:p>
            <a:pPr lvl="1"/>
            <a:r>
              <a:rPr lang="en-US" dirty="0"/>
              <a:t>Testing</a:t>
            </a:r>
          </a:p>
          <a:p>
            <a:r>
              <a:rPr lang="en-US" dirty="0"/>
              <a:t>Wanting to please – will only fail</a:t>
            </a:r>
          </a:p>
          <a:p>
            <a:r>
              <a:rPr lang="en-US" dirty="0"/>
              <a:t>Never negotiate estimates – especially if you are doing the work</a:t>
            </a:r>
          </a:p>
          <a:p>
            <a:r>
              <a:rPr lang="en-US" dirty="0"/>
              <a:t>Not knowing what is most important to your stakeholder – </a:t>
            </a:r>
          </a:p>
          <a:p>
            <a:pPr lvl="1"/>
            <a:r>
              <a:rPr lang="en-US" dirty="0"/>
              <a:t>The iron triangle – Time, $, Scope</a:t>
            </a:r>
          </a:p>
          <a:p>
            <a:r>
              <a:rPr lang="en-US" dirty="0"/>
              <a:t>Not having enough time and a safe place for team to estimate their work</a:t>
            </a:r>
          </a:p>
          <a:p>
            <a:r>
              <a:rPr lang="en-US" dirty="0"/>
              <a:t>Not adjusting for how well we estimated before</a:t>
            </a:r>
          </a:p>
        </p:txBody>
      </p:sp>
      <p:sp>
        <p:nvSpPr>
          <p:cNvPr id="4" name="Slide Number Placeholder 3">
            <a:extLst>
              <a:ext uri="{FF2B5EF4-FFF2-40B4-BE49-F238E27FC236}">
                <a16:creationId xmlns:a16="http://schemas.microsoft.com/office/drawing/2014/main" id="{6250862B-B3AF-4296-B244-E06CF8D327FA}"/>
              </a:ext>
            </a:extLst>
          </p:cNvPr>
          <p:cNvSpPr>
            <a:spLocks noGrp="1"/>
          </p:cNvSpPr>
          <p:nvPr>
            <p:ph type="sldNum" sz="quarter" idx="10"/>
          </p:nvPr>
        </p:nvSpPr>
        <p:spPr/>
        <p:txBody>
          <a:bodyPr/>
          <a:lstStyle/>
          <a:p>
            <a:pPr>
              <a:defRPr/>
            </a:pPr>
            <a:fld id="{CD8CE753-BAFA-46A4-9BE2-A75643E599C7}" type="slidenum">
              <a:rPr lang="en-US" smtClean="0"/>
              <a:pPr>
                <a:defRPr/>
              </a:pPr>
              <a:t>11</a:t>
            </a:fld>
            <a:endParaRPr lang="en-US"/>
          </a:p>
        </p:txBody>
      </p:sp>
    </p:spTree>
    <p:extLst>
      <p:ext uri="{BB962C8B-B14F-4D97-AF65-F5344CB8AC3E}">
        <p14:creationId xmlns:p14="http://schemas.microsoft.com/office/powerpoint/2010/main" val="160730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ヒラギノ角ゴ Pro W3" pitchFamily="1" charset="-128"/>
              </a:defRPr>
            </a:lvl1pPr>
            <a:lvl2pPr marL="742950" indent="-285750">
              <a:defRPr sz="2400">
                <a:solidFill>
                  <a:schemeClr val="tx1"/>
                </a:solidFill>
                <a:latin typeface="Arial" pitchFamily="34" charset="0"/>
                <a:ea typeface="ヒラギノ角ゴ Pro W3" pitchFamily="1" charset="-128"/>
              </a:defRPr>
            </a:lvl2pPr>
            <a:lvl3pPr marL="1143000" indent="-228600">
              <a:defRPr sz="2400">
                <a:solidFill>
                  <a:schemeClr val="tx1"/>
                </a:solidFill>
                <a:latin typeface="Arial" pitchFamily="34" charset="0"/>
                <a:ea typeface="ヒラギノ角ゴ Pro W3" pitchFamily="1" charset="-128"/>
              </a:defRPr>
            </a:lvl3pPr>
            <a:lvl4pPr marL="1600200" indent="-228600">
              <a:defRPr sz="2400">
                <a:solidFill>
                  <a:schemeClr val="tx1"/>
                </a:solidFill>
                <a:latin typeface="Arial" pitchFamily="34" charset="0"/>
                <a:ea typeface="ヒラギノ角ゴ Pro W3" pitchFamily="1" charset="-128"/>
              </a:defRPr>
            </a:lvl4pPr>
            <a:lvl5pPr marL="2057400" indent="-228600">
              <a:defRPr sz="2400">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9pPr>
          </a:lstStyle>
          <a:p>
            <a:r>
              <a:rPr lang="en-US" sz="1000">
                <a:solidFill>
                  <a:srgbClr val="404040"/>
                </a:solidFill>
              </a:rPr>
              <a:t>p </a:t>
            </a:r>
            <a:fld id="{3C2981DB-226C-4A22-ADDD-3356111E0491}" type="slidenum">
              <a:rPr lang="en-US" sz="1000" smtClean="0">
                <a:solidFill>
                  <a:srgbClr val="404040"/>
                </a:solidFill>
              </a:rPr>
              <a:pPr/>
              <a:t>12</a:t>
            </a:fld>
            <a:endParaRPr lang="en-US" sz="1000">
              <a:solidFill>
                <a:srgbClr val="404040"/>
              </a:solidFill>
            </a:endParaRPr>
          </a:p>
        </p:txBody>
      </p:sp>
      <p:sp>
        <p:nvSpPr>
          <p:cNvPr id="8" name="TextBox 7"/>
          <p:cNvSpPr txBox="1">
            <a:spLocks noChangeArrowheads="1"/>
          </p:cNvSpPr>
          <p:nvPr/>
        </p:nvSpPr>
        <p:spPr bwMode="auto">
          <a:xfrm>
            <a:off x="287338" y="1098023"/>
            <a:ext cx="8375650" cy="4340225"/>
          </a:xfrm>
          <a:prstGeom prst="rect">
            <a:avLst/>
          </a:prstGeom>
          <a:noFill/>
          <a:ln w="9525">
            <a:noFill/>
            <a:miter lim="800000"/>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9250" indent="-349250" eaLnBrk="0" hangingPunct="0">
              <a:spcAft>
                <a:spcPts val="500"/>
              </a:spcAft>
              <a:buFontTx/>
              <a:buBlip>
                <a:blip r:embed="rId2"/>
              </a:buBlip>
              <a:defRPr/>
            </a:pPr>
            <a:r>
              <a:rPr lang="en-US" dirty="0">
                <a:solidFill>
                  <a:srgbClr val="404040"/>
                </a:solidFill>
              </a:rPr>
              <a:t>Burn Down tracks the amount of work completed over time within a sprint.  </a:t>
            </a:r>
          </a:p>
          <a:p>
            <a:pPr marL="349250" indent="-349250" eaLnBrk="0" hangingPunct="0">
              <a:spcAft>
                <a:spcPts val="500"/>
              </a:spcAft>
              <a:buFontTx/>
              <a:buBlip>
                <a:blip r:embed="rId2"/>
              </a:buBlip>
              <a:defRPr/>
            </a:pPr>
            <a:r>
              <a:rPr lang="en-US" dirty="0">
                <a:solidFill>
                  <a:srgbClr val="404040"/>
                </a:solidFill>
              </a:rPr>
              <a:t>It is used to help a Scrum Master determine whether the team will meet their commitments by the end of the iteration.  It can be also be used to:</a:t>
            </a:r>
          </a:p>
          <a:p>
            <a:pPr marL="806450" lvl="1" indent="-349250" eaLnBrk="0" hangingPunct="0">
              <a:spcAft>
                <a:spcPts val="500"/>
              </a:spcAft>
              <a:buFontTx/>
              <a:buBlip>
                <a:blip r:embed="rId2"/>
              </a:buBlip>
              <a:defRPr/>
            </a:pPr>
            <a:r>
              <a:rPr lang="en-US" dirty="0">
                <a:solidFill>
                  <a:srgbClr val="404040"/>
                </a:solidFill>
              </a:rPr>
              <a:t>Track amount of outstanding development work vs. number of days remaining</a:t>
            </a:r>
          </a:p>
          <a:p>
            <a:pPr marL="806450" lvl="1" indent="-349250" eaLnBrk="0" hangingPunct="0">
              <a:spcAft>
                <a:spcPts val="500"/>
              </a:spcAft>
              <a:buFontTx/>
              <a:buBlip>
                <a:blip r:embed="rId2"/>
              </a:buBlip>
              <a:defRPr/>
            </a:pPr>
            <a:r>
              <a:rPr lang="en-US" dirty="0">
                <a:solidFill>
                  <a:srgbClr val="404040"/>
                </a:solidFill>
              </a:rPr>
              <a:t>Track amount of outstanding testing work vs. number of days remaining</a:t>
            </a:r>
          </a:p>
          <a:p>
            <a:pPr marL="806450" lvl="1" indent="-349250" eaLnBrk="0" hangingPunct="0">
              <a:spcAft>
                <a:spcPts val="500"/>
              </a:spcAft>
              <a:buFontTx/>
              <a:buBlip>
                <a:blip r:embed="rId2"/>
              </a:buBlip>
              <a:defRPr/>
            </a:pPr>
            <a:r>
              <a:rPr lang="en-US" dirty="0">
                <a:solidFill>
                  <a:srgbClr val="404040"/>
                </a:solidFill>
              </a:rPr>
              <a:t>Project number of remaining development days based on incomplete work and development team velocity</a:t>
            </a:r>
          </a:p>
          <a:p>
            <a:pPr marL="806450" lvl="1" indent="-349250" eaLnBrk="0" hangingPunct="0">
              <a:spcAft>
                <a:spcPts val="500"/>
              </a:spcAft>
              <a:buFontTx/>
              <a:buBlip>
                <a:blip r:embed="rId2"/>
              </a:buBlip>
              <a:defRPr/>
            </a:pPr>
            <a:r>
              <a:rPr lang="en-US" dirty="0">
                <a:solidFill>
                  <a:srgbClr val="404040"/>
                </a:solidFill>
              </a:rPr>
              <a:t>Project number of remaining testing days based on incomplete work and QA team velocity</a:t>
            </a:r>
          </a:p>
          <a:p>
            <a:pPr marL="349250" indent="-349250" eaLnBrk="0" hangingPunct="0">
              <a:spcAft>
                <a:spcPts val="500"/>
              </a:spcAft>
              <a:buFontTx/>
              <a:buBlip>
                <a:blip r:embed="rId2"/>
              </a:buBlip>
              <a:defRPr/>
            </a:pPr>
            <a:r>
              <a:rPr lang="en-US" dirty="0">
                <a:solidFill>
                  <a:srgbClr val="404040"/>
                </a:solidFill>
              </a:rPr>
              <a:t>Burn Down provides signals to the Scrum Master of how the Sprint is faring and whether escalations to project/program stakeholders are required.</a:t>
            </a:r>
          </a:p>
          <a:p>
            <a:pPr marL="806450" lvl="1" indent="-349250" eaLnBrk="0" hangingPunct="0">
              <a:spcAft>
                <a:spcPts val="500"/>
              </a:spcAft>
              <a:buFontTx/>
              <a:buBlip>
                <a:blip r:embed="rId2"/>
              </a:buBlip>
              <a:defRPr/>
            </a:pPr>
            <a:endParaRPr lang="en-US" dirty="0">
              <a:solidFill>
                <a:srgbClr val="404040"/>
              </a:solidFill>
            </a:endParaRPr>
          </a:p>
          <a:p>
            <a:pPr eaLnBrk="0" hangingPunct="0">
              <a:spcAft>
                <a:spcPts val="500"/>
              </a:spcAft>
              <a:defRPr/>
            </a:pPr>
            <a:endParaRPr lang="en-US" sz="1600" dirty="0">
              <a:solidFill>
                <a:srgbClr val="404040"/>
              </a:solidFill>
            </a:endParaRPr>
          </a:p>
          <a:p>
            <a:pPr marL="349250" indent="-349250" eaLnBrk="0" hangingPunct="0">
              <a:spcAft>
                <a:spcPts val="500"/>
              </a:spcAft>
              <a:buFontTx/>
              <a:buBlip>
                <a:blip r:embed="rId2"/>
              </a:buBlip>
              <a:defRPr/>
            </a:pPr>
            <a:endParaRPr lang="en-US" sz="1600" dirty="0">
              <a:solidFill>
                <a:srgbClr val="404040"/>
              </a:solidFill>
            </a:endParaRPr>
          </a:p>
        </p:txBody>
      </p:sp>
      <p:sp>
        <p:nvSpPr>
          <p:cNvPr id="5" name="Rectangle 5"/>
          <p:cNvSpPr>
            <a:spLocks noChangeArrowheads="1"/>
          </p:cNvSpPr>
          <p:nvPr/>
        </p:nvSpPr>
        <p:spPr bwMode="auto">
          <a:xfrm>
            <a:off x="3478213" y="312738"/>
            <a:ext cx="536098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700" b="1" dirty="0">
                <a:solidFill>
                  <a:srgbClr val="B70B3B"/>
                </a:solidFill>
              </a:rPr>
              <a:t>Tracking Sprint/Iteration Burn Down</a:t>
            </a:r>
          </a:p>
        </p:txBody>
      </p:sp>
      <p:sp>
        <p:nvSpPr>
          <p:cNvPr id="6"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ヒラギノ角ゴ Pro W3" pitchFamily="1" charset="-128"/>
              </a:defRPr>
            </a:lvl1pPr>
            <a:lvl2pPr marL="742950" indent="-285750">
              <a:defRPr sz="2400">
                <a:solidFill>
                  <a:schemeClr val="tx1"/>
                </a:solidFill>
                <a:latin typeface="Arial" pitchFamily="34" charset="0"/>
                <a:ea typeface="ヒラギノ角ゴ Pro W3" pitchFamily="1" charset="-128"/>
              </a:defRPr>
            </a:lvl2pPr>
            <a:lvl3pPr marL="1143000" indent="-228600">
              <a:defRPr sz="2400">
                <a:solidFill>
                  <a:schemeClr val="tx1"/>
                </a:solidFill>
                <a:latin typeface="Arial" pitchFamily="34" charset="0"/>
                <a:ea typeface="ヒラギノ角ゴ Pro W3" pitchFamily="1" charset="-128"/>
              </a:defRPr>
            </a:lvl3pPr>
            <a:lvl4pPr marL="1600200" indent="-228600">
              <a:defRPr sz="2400">
                <a:solidFill>
                  <a:schemeClr val="tx1"/>
                </a:solidFill>
                <a:latin typeface="Arial" pitchFamily="34" charset="0"/>
                <a:ea typeface="ヒラギノ角ゴ Pro W3" pitchFamily="1" charset="-128"/>
              </a:defRPr>
            </a:lvl4pPr>
            <a:lvl5pPr marL="2057400" indent="-228600">
              <a:defRPr sz="2400">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9pPr>
          </a:lstStyle>
          <a:p>
            <a:r>
              <a:rPr lang="en-US" sz="1000">
                <a:solidFill>
                  <a:srgbClr val="404040"/>
                </a:solidFill>
              </a:rPr>
              <a:t>p </a:t>
            </a:r>
            <a:fld id="{3C2981DB-226C-4A22-ADDD-3356111E0491}" type="slidenum">
              <a:rPr lang="en-US" sz="1000" smtClean="0">
                <a:solidFill>
                  <a:srgbClr val="404040"/>
                </a:solidFill>
              </a:rPr>
              <a:pPr/>
              <a:t>13</a:t>
            </a:fld>
            <a:endParaRPr lang="en-US" sz="1000">
              <a:solidFill>
                <a:srgbClr val="404040"/>
              </a:solidFill>
            </a:endParaRPr>
          </a:p>
        </p:txBody>
      </p:sp>
      <p:sp>
        <p:nvSpPr>
          <p:cNvPr id="5" name="Rectangle 5"/>
          <p:cNvSpPr>
            <a:spLocks noChangeArrowheads="1"/>
          </p:cNvSpPr>
          <p:nvPr/>
        </p:nvSpPr>
        <p:spPr bwMode="auto">
          <a:xfrm>
            <a:off x="3478213" y="312738"/>
            <a:ext cx="536098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700" b="1" dirty="0">
                <a:solidFill>
                  <a:srgbClr val="B70B3B"/>
                </a:solidFill>
              </a:rPr>
              <a:t>DevOps Burn Down Chart</a:t>
            </a:r>
          </a:p>
        </p:txBody>
      </p:sp>
      <p:sp>
        <p:nvSpPr>
          <p:cNvPr id="6"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3" name="Picture 2">
            <a:extLst>
              <a:ext uri="{FF2B5EF4-FFF2-40B4-BE49-F238E27FC236}">
                <a16:creationId xmlns:a16="http://schemas.microsoft.com/office/drawing/2014/main" id="{C136C199-3787-4EDD-90B0-C6291F63009D}"/>
              </a:ext>
            </a:extLst>
          </p:cNvPr>
          <p:cNvPicPr>
            <a:picLocks noChangeAspect="1"/>
          </p:cNvPicPr>
          <p:nvPr/>
        </p:nvPicPr>
        <p:blipFill>
          <a:blip r:embed="rId2"/>
          <a:stretch>
            <a:fillRect/>
          </a:stretch>
        </p:blipFill>
        <p:spPr>
          <a:xfrm>
            <a:off x="506443" y="1299422"/>
            <a:ext cx="8288743" cy="4341723"/>
          </a:xfrm>
          <a:prstGeom prst="rect">
            <a:avLst/>
          </a:prstGeom>
        </p:spPr>
      </p:pic>
    </p:spTree>
    <p:extLst>
      <p:ext uri="{BB962C8B-B14F-4D97-AF65-F5344CB8AC3E}">
        <p14:creationId xmlns:p14="http://schemas.microsoft.com/office/powerpoint/2010/main" val="4064514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ヒラギノ角ゴ Pro W3" pitchFamily="1" charset="-128"/>
              </a:defRPr>
            </a:lvl1pPr>
            <a:lvl2pPr marL="742950" indent="-285750">
              <a:defRPr sz="2400">
                <a:solidFill>
                  <a:schemeClr val="tx1"/>
                </a:solidFill>
                <a:latin typeface="Arial" pitchFamily="34" charset="0"/>
                <a:ea typeface="ヒラギノ角ゴ Pro W3" pitchFamily="1" charset="-128"/>
              </a:defRPr>
            </a:lvl2pPr>
            <a:lvl3pPr marL="1143000" indent="-228600">
              <a:defRPr sz="2400">
                <a:solidFill>
                  <a:schemeClr val="tx1"/>
                </a:solidFill>
                <a:latin typeface="Arial" pitchFamily="34" charset="0"/>
                <a:ea typeface="ヒラギノ角ゴ Pro W3" pitchFamily="1" charset="-128"/>
              </a:defRPr>
            </a:lvl3pPr>
            <a:lvl4pPr marL="1600200" indent="-228600">
              <a:defRPr sz="2400">
                <a:solidFill>
                  <a:schemeClr val="tx1"/>
                </a:solidFill>
                <a:latin typeface="Arial" pitchFamily="34" charset="0"/>
                <a:ea typeface="ヒラギノ角ゴ Pro W3" pitchFamily="1" charset="-128"/>
              </a:defRPr>
            </a:lvl4pPr>
            <a:lvl5pPr marL="2057400" indent="-228600">
              <a:defRPr sz="2400">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9pPr>
          </a:lstStyle>
          <a:p>
            <a:r>
              <a:rPr lang="en-US" sz="1000">
                <a:solidFill>
                  <a:srgbClr val="404040"/>
                </a:solidFill>
              </a:rPr>
              <a:t>p </a:t>
            </a:r>
            <a:fld id="{3C2981DB-226C-4A22-ADDD-3356111E0491}" type="slidenum">
              <a:rPr lang="en-US" sz="1000" smtClean="0">
                <a:solidFill>
                  <a:srgbClr val="404040"/>
                </a:solidFill>
              </a:rPr>
              <a:pPr/>
              <a:t>14</a:t>
            </a:fld>
            <a:endParaRPr lang="en-US" sz="1000">
              <a:solidFill>
                <a:srgbClr val="404040"/>
              </a:solidFill>
            </a:endParaRPr>
          </a:p>
        </p:txBody>
      </p:sp>
      <p:sp>
        <p:nvSpPr>
          <p:cNvPr id="8" name="TextBox 7"/>
          <p:cNvSpPr txBox="1">
            <a:spLocks noChangeArrowheads="1"/>
          </p:cNvSpPr>
          <p:nvPr/>
        </p:nvSpPr>
        <p:spPr bwMode="auto">
          <a:xfrm>
            <a:off x="287338" y="1073959"/>
            <a:ext cx="8375650" cy="4340225"/>
          </a:xfrm>
          <a:prstGeom prst="rect">
            <a:avLst/>
          </a:prstGeom>
          <a:noFill/>
          <a:ln w="9525">
            <a:noFill/>
            <a:miter lim="800000"/>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9250" indent="-349250" eaLnBrk="0" hangingPunct="0">
              <a:spcAft>
                <a:spcPts val="500"/>
              </a:spcAft>
              <a:buFontTx/>
              <a:buBlip>
                <a:blip r:embed="rId2"/>
              </a:buBlip>
              <a:defRPr/>
            </a:pPr>
            <a:r>
              <a:rPr lang="en-US" dirty="0">
                <a:solidFill>
                  <a:srgbClr val="404040"/>
                </a:solidFill>
              </a:rPr>
              <a:t>Ideal Burn Down: </a:t>
            </a:r>
            <a:r>
              <a:rPr lang="en-US" sz="1600" dirty="0">
                <a:solidFill>
                  <a:srgbClr val="404040"/>
                </a:solidFill>
              </a:rPr>
              <a:t>This line provides a benchmark for how much work on average must be completed per day in order to complete all work by the end of the iteration.  This is not achievable, only a tool for comparison against the team’s actual pace.</a:t>
            </a:r>
          </a:p>
          <a:p>
            <a:pPr marL="349250" indent="-349250" eaLnBrk="0" hangingPunct="0">
              <a:spcAft>
                <a:spcPts val="500"/>
              </a:spcAft>
              <a:buFontTx/>
              <a:buBlip>
                <a:blip r:embed="rId2"/>
              </a:buBlip>
              <a:defRPr/>
            </a:pPr>
            <a:r>
              <a:rPr lang="en-US" dirty="0">
                <a:solidFill>
                  <a:srgbClr val="404040"/>
                </a:solidFill>
              </a:rPr>
              <a:t>Actual Burn Down: </a:t>
            </a:r>
            <a:r>
              <a:rPr lang="en-US" sz="1600" dirty="0">
                <a:solidFill>
                  <a:srgbClr val="404040"/>
                </a:solidFill>
              </a:rPr>
              <a:t>This is an accrual measure of work completed over the days passed in the iteration.</a:t>
            </a:r>
          </a:p>
          <a:p>
            <a:pPr marL="349250" indent="-349250" eaLnBrk="0" hangingPunct="0">
              <a:spcAft>
                <a:spcPts val="500"/>
              </a:spcAft>
              <a:buFontTx/>
              <a:buBlip>
                <a:blip r:embed="rId2"/>
              </a:buBlip>
              <a:defRPr/>
            </a:pPr>
            <a:r>
              <a:rPr lang="en-US" dirty="0">
                <a:solidFill>
                  <a:srgbClr val="404040"/>
                </a:solidFill>
              </a:rPr>
              <a:t>Burn Rate Variance: </a:t>
            </a:r>
            <a:r>
              <a:rPr lang="en-US" sz="1600" dirty="0">
                <a:solidFill>
                  <a:srgbClr val="404040"/>
                </a:solidFill>
              </a:rPr>
              <a:t>This metric accrues the difference between the Actual Burn Down and the Ideal Burn Down over the days passed in the iteration.  This tells the Scrum Master whether the team is trending closer to or further away from the ideal Burn Down.  </a:t>
            </a:r>
          </a:p>
          <a:p>
            <a:pPr marL="349250" indent="-349250" eaLnBrk="0" hangingPunct="0">
              <a:spcAft>
                <a:spcPts val="500"/>
              </a:spcAft>
              <a:buFontTx/>
              <a:buBlip>
                <a:blip r:embed="rId2"/>
              </a:buBlip>
              <a:defRPr/>
            </a:pPr>
            <a:r>
              <a:rPr lang="en-US" dirty="0">
                <a:solidFill>
                  <a:srgbClr val="404040"/>
                </a:solidFill>
              </a:rPr>
              <a:t>DEV Days Remaining: </a:t>
            </a:r>
            <a:r>
              <a:rPr lang="en-US" sz="1600" dirty="0">
                <a:solidFill>
                  <a:srgbClr val="404040"/>
                </a:solidFill>
              </a:rPr>
              <a:t>Defined as remaining Development Story Points / Average daily Velocity of the Developers.  This answers the question “Assuming the developers work at their normal pace, how many days will they need to finish the outstanding work?”.</a:t>
            </a:r>
          </a:p>
          <a:p>
            <a:pPr marL="349250" indent="-349250" eaLnBrk="0" hangingPunct="0">
              <a:spcAft>
                <a:spcPts val="500"/>
              </a:spcAft>
              <a:buFontTx/>
              <a:buBlip>
                <a:blip r:embed="rId2"/>
              </a:buBlip>
              <a:defRPr/>
            </a:pPr>
            <a:r>
              <a:rPr lang="en-US" dirty="0">
                <a:solidFill>
                  <a:srgbClr val="404040"/>
                </a:solidFill>
              </a:rPr>
              <a:t>QA Days Remaining: </a:t>
            </a:r>
            <a:r>
              <a:rPr lang="en-US" sz="1600" dirty="0">
                <a:solidFill>
                  <a:srgbClr val="404040"/>
                </a:solidFill>
              </a:rPr>
              <a:t>Same as DEV Days Remaining just oriented towards the outstanding testing work and the testers who will do that work.</a:t>
            </a:r>
          </a:p>
          <a:p>
            <a:pPr marL="349250" indent="-349250" eaLnBrk="0" hangingPunct="0">
              <a:spcAft>
                <a:spcPts val="500"/>
              </a:spcAft>
              <a:buFontTx/>
              <a:buBlip>
                <a:blip r:embed="rId2"/>
              </a:buBlip>
              <a:defRPr/>
            </a:pPr>
            <a:endParaRPr lang="en-US" dirty="0">
              <a:solidFill>
                <a:srgbClr val="404040"/>
              </a:solidFill>
            </a:endParaRPr>
          </a:p>
          <a:p>
            <a:pPr marL="806450" lvl="1" indent="-349250" eaLnBrk="0" hangingPunct="0">
              <a:spcAft>
                <a:spcPts val="500"/>
              </a:spcAft>
              <a:buFontTx/>
              <a:buBlip>
                <a:blip r:embed="rId2"/>
              </a:buBlip>
              <a:defRPr/>
            </a:pPr>
            <a:endParaRPr lang="en-US" dirty="0">
              <a:solidFill>
                <a:srgbClr val="404040"/>
              </a:solidFill>
            </a:endParaRPr>
          </a:p>
          <a:p>
            <a:pPr eaLnBrk="0" hangingPunct="0">
              <a:spcAft>
                <a:spcPts val="500"/>
              </a:spcAft>
              <a:defRPr/>
            </a:pPr>
            <a:endParaRPr lang="en-US" sz="1600" dirty="0">
              <a:solidFill>
                <a:srgbClr val="404040"/>
              </a:solidFill>
            </a:endParaRPr>
          </a:p>
          <a:p>
            <a:pPr marL="349250" indent="-349250" eaLnBrk="0" hangingPunct="0">
              <a:spcAft>
                <a:spcPts val="500"/>
              </a:spcAft>
              <a:buFontTx/>
              <a:buBlip>
                <a:blip r:embed="rId2"/>
              </a:buBlip>
              <a:defRPr/>
            </a:pPr>
            <a:endParaRPr lang="en-US" sz="1600" dirty="0">
              <a:solidFill>
                <a:srgbClr val="404040"/>
              </a:solidFill>
            </a:endParaRPr>
          </a:p>
        </p:txBody>
      </p:sp>
      <p:sp>
        <p:nvSpPr>
          <p:cNvPr id="5" name="Rectangle 5"/>
          <p:cNvSpPr>
            <a:spLocks noChangeArrowheads="1"/>
          </p:cNvSpPr>
          <p:nvPr/>
        </p:nvSpPr>
        <p:spPr bwMode="auto">
          <a:xfrm>
            <a:off x="3478213" y="312738"/>
            <a:ext cx="536098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700" b="1" dirty="0">
                <a:solidFill>
                  <a:srgbClr val="B70B3B"/>
                </a:solidFill>
              </a:rPr>
              <a:t>Burn Down Chart Definitions</a:t>
            </a:r>
          </a:p>
        </p:txBody>
      </p:sp>
      <p:sp>
        <p:nvSpPr>
          <p:cNvPr id="6"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261992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ヒラギノ角ゴ Pro W3" pitchFamily="1" charset="-128"/>
              </a:defRPr>
            </a:lvl1pPr>
            <a:lvl2pPr marL="742950" indent="-285750">
              <a:defRPr sz="2400">
                <a:solidFill>
                  <a:schemeClr val="tx1"/>
                </a:solidFill>
                <a:latin typeface="Arial" pitchFamily="34" charset="0"/>
                <a:ea typeface="ヒラギノ角ゴ Pro W3" pitchFamily="1" charset="-128"/>
              </a:defRPr>
            </a:lvl2pPr>
            <a:lvl3pPr marL="1143000" indent="-228600">
              <a:defRPr sz="2400">
                <a:solidFill>
                  <a:schemeClr val="tx1"/>
                </a:solidFill>
                <a:latin typeface="Arial" pitchFamily="34" charset="0"/>
                <a:ea typeface="ヒラギノ角ゴ Pro W3" pitchFamily="1" charset="-128"/>
              </a:defRPr>
            </a:lvl3pPr>
            <a:lvl4pPr marL="1600200" indent="-228600">
              <a:defRPr sz="2400">
                <a:solidFill>
                  <a:schemeClr val="tx1"/>
                </a:solidFill>
                <a:latin typeface="Arial" pitchFamily="34" charset="0"/>
                <a:ea typeface="ヒラギノ角ゴ Pro W3" pitchFamily="1" charset="-128"/>
              </a:defRPr>
            </a:lvl4pPr>
            <a:lvl5pPr marL="2057400" indent="-228600">
              <a:defRPr sz="2400">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9pPr>
          </a:lstStyle>
          <a:p>
            <a:r>
              <a:rPr lang="en-US" sz="1000">
                <a:solidFill>
                  <a:srgbClr val="404040"/>
                </a:solidFill>
              </a:rPr>
              <a:t>p </a:t>
            </a:r>
            <a:fld id="{3C2981DB-226C-4A22-ADDD-3356111E0491}" type="slidenum">
              <a:rPr lang="en-US" sz="1000" smtClean="0">
                <a:solidFill>
                  <a:srgbClr val="404040"/>
                </a:solidFill>
              </a:rPr>
              <a:pPr/>
              <a:t>15</a:t>
            </a:fld>
            <a:endParaRPr lang="en-US" sz="1000">
              <a:solidFill>
                <a:srgbClr val="404040"/>
              </a:solidFill>
            </a:endParaRPr>
          </a:p>
        </p:txBody>
      </p:sp>
      <p:sp>
        <p:nvSpPr>
          <p:cNvPr id="5" name="Rectangle 5"/>
          <p:cNvSpPr>
            <a:spLocks noChangeArrowheads="1"/>
          </p:cNvSpPr>
          <p:nvPr/>
        </p:nvSpPr>
        <p:spPr bwMode="auto">
          <a:xfrm>
            <a:off x="3478213" y="312738"/>
            <a:ext cx="536098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700" b="1" dirty="0">
                <a:solidFill>
                  <a:srgbClr val="B70B3B"/>
                </a:solidFill>
              </a:rPr>
              <a:t>DevOps Burn Down Chart</a:t>
            </a:r>
          </a:p>
        </p:txBody>
      </p:sp>
      <p:sp>
        <p:nvSpPr>
          <p:cNvPr id="6"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4" name="Picture 3">
            <a:extLst>
              <a:ext uri="{FF2B5EF4-FFF2-40B4-BE49-F238E27FC236}">
                <a16:creationId xmlns:a16="http://schemas.microsoft.com/office/drawing/2014/main" id="{4288B7F4-80DF-4008-A529-AA1C51900C73}"/>
              </a:ext>
            </a:extLst>
          </p:cNvPr>
          <p:cNvPicPr>
            <a:picLocks noChangeAspect="1"/>
          </p:cNvPicPr>
          <p:nvPr/>
        </p:nvPicPr>
        <p:blipFill>
          <a:blip r:embed="rId2"/>
          <a:stretch>
            <a:fillRect/>
          </a:stretch>
        </p:blipFill>
        <p:spPr>
          <a:xfrm>
            <a:off x="351692" y="1436575"/>
            <a:ext cx="8726722" cy="4556267"/>
          </a:xfrm>
          <a:prstGeom prst="rect">
            <a:avLst/>
          </a:prstGeom>
        </p:spPr>
      </p:pic>
      <p:sp>
        <p:nvSpPr>
          <p:cNvPr id="7" name="TextBox 6">
            <a:extLst>
              <a:ext uri="{FF2B5EF4-FFF2-40B4-BE49-F238E27FC236}">
                <a16:creationId xmlns:a16="http://schemas.microsoft.com/office/drawing/2014/main" id="{66B6CA85-34C6-419E-8F3E-43919E411F2E}"/>
              </a:ext>
            </a:extLst>
          </p:cNvPr>
          <p:cNvSpPr txBox="1"/>
          <p:nvPr/>
        </p:nvSpPr>
        <p:spPr>
          <a:xfrm>
            <a:off x="872197" y="942535"/>
            <a:ext cx="7258887" cy="461665"/>
          </a:xfrm>
          <a:prstGeom prst="rect">
            <a:avLst/>
          </a:prstGeom>
          <a:noFill/>
        </p:spPr>
        <p:txBody>
          <a:bodyPr wrap="square" rtlCol="0">
            <a:spAutoFit/>
          </a:bodyPr>
          <a:lstStyle/>
          <a:p>
            <a:pPr algn="ctr"/>
            <a:r>
              <a:rPr lang="en-US" dirty="0"/>
              <a:t>What happened?</a:t>
            </a:r>
          </a:p>
        </p:txBody>
      </p:sp>
    </p:spTree>
    <p:extLst>
      <p:ext uri="{BB962C8B-B14F-4D97-AF65-F5344CB8AC3E}">
        <p14:creationId xmlns:p14="http://schemas.microsoft.com/office/powerpoint/2010/main" val="1320425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ヒラギノ角ゴ Pro W3" pitchFamily="1" charset="-128"/>
              </a:defRPr>
            </a:lvl1pPr>
            <a:lvl2pPr marL="742950" indent="-285750">
              <a:defRPr sz="2400">
                <a:solidFill>
                  <a:schemeClr val="tx1"/>
                </a:solidFill>
                <a:latin typeface="Arial" pitchFamily="34" charset="0"/>
                <a:ea typeface="ヒラギノ角ゴ Pro W3" pitchFamily="1" charset="-128"/>
              </a:defRPr>
            </a:lvl2pPr>
            <a:lvl3pPr marL="1143000" indent="-228600">
              <a:defRPr sz="2400">
                <a:solidFill>
                  <a:schemeClr val="tx1"/>
                </a:solidFill>
                <a:latin typeface="Arial" pitchFamily="34" charset="0"/>
                <a:ea typeface="ヒラギノ角ゴ Pro W3" pitchFamily="1" charset="-128"/>
              </a:defRPr>
            </a:lvl3pPr>
            <a:lvl4pPr marL="1600200" indent="-228600">
              <a:defRPr sz="2400">
                <a:solidFill>
                  <a:schemeClr val="tx1"/>
                </a:solidFill>
                <a:latin typeface="Arial" pitchFamily="34" charset="0"/>
                <a:ea typeface="ヒラギノ角ゴ Pro W3" pitchFamily="1" charset="-128"/>
              </a:defRPr>
            </a:lvl4pPr>
            <a:lvl5pPr marL="2057400" indent="-228600">
              <a:defRPr sz="2400">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9pPr>
          </a:lstStyle>
          <a:p>
            <a:r>
              <a:rPr lang="en-US" sz="1000">
                <a:solidFill>
                  <a:srgbClr val="404040"/>
                </a:solidFill>
              </a:rPr>
              <a:t>p </a:t>
            </a:r>
            <a:fld id="{3C2981DB-226C-4A22-ADDD-3356111E0491}" type="slidenum">
              <a:rPr lang="en-US" sz="1000" smtClean="0">
                <a:solidFill>
                  <a:srgbClr val="404040"/>
                </a:solidFill>
              </a:rPr>
              <a:pPr/>
              <a:t>16</a:t>
            </a:fld>
            <a:endParaRPr lang="en-US" sz="1000">
              <a:solidFill>
                <a:srgbClr val="404040"/>
              </a:solidFill>
            </a:endParaRPr>
          </a:p>
        </p:txBody>
      </p:sp>
      <p:sp>
        <p:nvSpPr>
          <p:cNvPr id="5" name="Rectangle 5"/>
          <p:cNvSpPr>
            <a:spLocks noChangeArrowheads="1"/>
          </p:cNvSpPr>
          <p:nvPr/>
        </p:nvSpPr>
        <p:spPr bwMode="auto">
          <a:xfrm>
            <a:off x="3478213" y="312738"/>
            <a:ext cx="536098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700" b="1" dirty="0">
                <a:solidFill>
                  <a:srgbClr val="B70B3B"/>
                </a:solidFill>
              </a:rPr>
              <a:t>Release Burn Down Chart</a:t>
            </a:r>
          </a:p>
        </p:txBody>
      </p:sp>
      <p:sp>
        <p:nvSpPr>
          <p:cNvPr id="6"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9" name="Picture 8">
            <a:extLst>
              <a:ext uri="{FF2B5EF4-FFF2-40B4-BE49-F238E27FC236}">
                <a16:creationId xmlns:a16="http://schemas.microsoft.com/office/drawing/2014/main" id="{1641F4E7-0B6E-480A-ACB1-E3F0CA444D14}"/>
              </a:ext>
            </a:extLst>
          </p:cNvPr>
          <p:cNvPicPr>
            <a:picLocks noChangeAspect="1"/>
          </p:cNvPicPr>
          <p:nvPr/>
        </p:nvPicPr>
        <p:blipFill>
          <a:blip r:embed="rId2"/>
          <a:stretch>
            <a:fillRect/>
          </a:stretch>
        </p:blipFill>
        <p:spPr>
          <a:xfrm>
            <a:off x="375394" y="1153551"/>
            <a:ext cx="8484916" cy="4715430"/>
          </a:xfrm>
          <a:prstGeom prst="rect">
            <a:avLst/>
          </a:prstGeom>
        </p:spPr>
      </p:pic>
      <p:sp>
        <p:nvSpPr>
          <p:cNvPr id="10" name="Rectangle 9">
            <a:extLst>
              <a:ext uri="{FF2B5EF4-FFF2-40B4-BE49-F238E27FC236}">
                <a16:creationId xmlns:a16="http://schemas.microsoft.com/office/drawing/2014/main" id="{F909F2FA-3406-423D-A686-9A7A8D5C8B1C}"/>
              </a:ext>
            </a:extLst>
          </p:cNvPr>
          <p:cNvSpPr/>
          <p:nvPr/>
        </p:nvSpPr>
        <p:spPr bwMode="auto">
          <a:xfrm>
            <a:off x="3207434" y="1299739"/>
            <a:ext cx="2813526" cy="205505"/>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ヒラギノ角ゴ Pro W3" charset="0"/>
              <a:cs typeface="ヒラギノ角ゴ Pro W3" charset="0"/>
            </a:endParaRPr>
          </a:p>
        </p:txBody>
      </p:sp>
    </p:spTree>
    <p:extLst>
      <p:ext uri="{BB962C8B-B14F-4D97-AF65-F5344CB8AC3E}">
        <p14:creationId xmlns:p14="http://schemas.microsoft.com/office/powerpoint/2010/main" val="52331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ヒラギノ角ゴ Pro W3" pitchFamily="1" charset="-128"/>
              </a:defRPr>
            </a:lvl1pPr>
            <a:lvl2pPr marL="742950" indent="-285750">
              <a:defRPr sz="2400">
                <a:solidFill>
                  <a:schemeClr val="tx1"/>
                </a:solidFill>
                <a:latin typeface="Arial" pitchFamily="34" charset="0"/>
                <a:ea typeface="ヒラギノ角ゴ Pro W3" pitchFamily="1" charset="-128"/>
              </a:defRPr>
            </a:lvl2pPr>
            <a:lvl3pPr marL="1143000" indent="-228600">
              <a:defRPr sz="2400">
                <a:solidFill>
                  <a:schemeClr val="tx1"/>
                </a:solidFill>
                <a:latin typeface="Arial" pitchFamily="34" charset="0"/>
                <a:ea typeface="ヒラギノ角ゴ Pro W3" pitchFamily="1" charset="-128"/>
              </a:defRPr>
            </a:lvl3pPr>
            <a:lvl4pPr marL="1600200" indent="-228600">
              <a:defRPr sz="2400">
                <a:solidFill>
                  <a:schemeClr val="tx1"/>
                </a:solidFill>
                <a:latin typeface="Arial" pitchFamily="34" charset="0"/>
                <a:ea typeface="ヒラギノ角ゴ Pro W3" pitchFamily="1" charset="-128"/>
              </a:defRPr>
            </a:lvl4pPr>
            <a:lvl5pPr marL="2057400" indent="-228600">
              <a:defRPr sz="2400">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9pPr>
          </a:lstStyle>
          <a:p>
            <a:r>
              <a:rPr lang="en-US" sz="1000">
                <a:solidFill>
                  <a:srgbClr val="404040"/>
                </a:solidFill>
              </a:rPr>
              <a:t>p </a:t>
            </a:r>
            <a:fld id="{3C2981DB-226C-4A22-ADDD-3356111E0491}" type="slidenum">
              <a:rPr lang="en-US" sz="1000" smtClean="0">
                <a:solidFill>
                  <a:srgbClr val="404040"/>
                </a:solidFill>
              </a:rPr>
              <a:pPr/>
              <a:t>17</a:t>
            </a:fld>
            <a:endParaRPr lang="en-US" sz="1000">
              <a:solidFill>
                <a:srgbClr val="404040"/>
              </a:solidFill>
            </a:endParaRPr>
          </a:p>
        </p:txBody>
      </p:sp>
      <p:sp>
        <p:nvSpPr>
          <p:cNvPr id="5" name="Rectangle 5"/>
          <p:cNvSpPr>
            <a:spLocks noChangeArrowheads="1"/>
          </p:cNvSpPr>
          <p:nvPr/>
        </p:nvSpPr>
        <p:spPr bwMode="auto">
          <a:xfrm>
            <a:off x="3478213" y="312738"/>
            <a:ext cx="536098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700" b="1" dirty="0">
                <a:solidFill>
                  <a:srgbClr val="B70B3B"/>
                </a:solidFill>
              </a:rPr>
              <a:t>Release Burn Down Chart</a:t>
            </a:r>
          </a:p>
        </p:txBody>
      </p:sp>
      <p:sp>
        <p:nvSpPr>
          <p:cNvPr id="6"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Rectangle 9">
            <a:extLst>
              <a:ext uri="{FF2B5EF4-FFF2-40B4-BE49-F238E27FC236}">
                <a16:creationId xmlns:a16="http://schemas.microsoft.com/office/drawing/2014/main" id="{F909F2FA-3406-423D-A686-9A7A8D5C8B1C}"/>
              </a:ext>
            </a:extLst>
          </p:cNvPr>
          <p:cNvSpPr/>
          <p:nvPr/>
        </p:nvSpPr>
        <p:spPr bwMode="auto">
          <a:xfrm>
            <a:off x="3207434" y="1299739"/>
            <a:ext cx="2813526" cy="205505"/>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ヒラギノ角ゴ Pro W3" charset="0"/>
              <a:cs typeface="ヒラギノ角ゴ Pro W3" charset="0"/>
            </a:endParaRPr>
          </a:p>
        </p:txBody>
      </p:sp>
      <p:pic>
        <p:nvPicPr>
          <p:cNvPr id="3" name="Picture 2">
            <a:extLst>
              <a:ext uri="{FF2B5EF4-FFF2-40B4-BE49-F238E27FC236}">
                <a16:creationId xmlns:a16="http://schemas.microsoft.com/office/drawing/2014/main" id="{7E168A40-FC78-45C6-BCFE-21AFA6006F89}"/>
              </a:ext>
            </a:extLst>
          </p:cNvPr>
          <p:cNvPicPr>
            <a:picLocks noChangeAspect="1"/>
          </p:cNvPicPr>
          <p:nvPr/>
        </p:nvPicPr>
        <p:blipFill>
          <a:blip r:embed="rId2"/>
          <a:stretch>
            <a:fillRect/>
          </a:stretch>
        </p:blipFill>
        <p:spPr>
          <a:xfrm>
            <a:off x="274574" y="1028833"/>
            <a:ext cx="8538693" cy="4789334"/>
          </a:xfrm>
          <a:prstGeom prst="rect">
            <a:avLst/>
          </a:prstGeom>
        </p:spPr>
      </p:pic>
      <p:sp>
        <p:nvSpPr>
          <p:cNvPr id="4" name="Rectangle 3">
            <a:extLst>
              <a:ext uri="{FF2B5EF4-FFF2-40B4-BE49-F238E27FC236}">
                <a16:creationId xmlns:a16="http://schemas.microsoft.com/office/drawing/2014/main" id="{6E31EF9E-449D-4DE9-ABD9-BA1D367DA9A7}"/>
              </a:ext>
            </a:extLst>
          </p:cNvPr>
          <p:cNvSpPr/>
          <p:nvPr/>
        </p:nvSpPr>
        <p:spPr bwMode="auto">
          <a:xfrm>
            <a:off x="3052689" y="1041008"/>
            <a:ext cx="2813509" cy="350837"/>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ヒラギノ角ゴ Pro W3" charset="0"/>
              <a:cs typeface="ヒラギノ角ゴ Pro W3" charset="0"/>
            </a:endParaRPr>
          </a:p>
        </p:txBody>
      </p:sp>
    </p:spTree>
    <p:extLst>
      <p:ext uri="{BB962C8B-B14F-4D97-AF65-F5344CB8AC3E}">
        <p14:creationId xmlns:p14="http://schemas.microsoft.com/office/powerpoint/2010/main" val="603042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ヒラギノ角ゴ Pro W3" pitchFamily="1" charset="-128"/>
              </a:defRPr>
            </a:lvl1pPr>
            <a:lvl2pPr marL="742950" indent="-285750">
              <a:defRPr sz="2400">
                <a:solidFill>
                  <a:schemeClr val="tx1"/>
                </a:solidFill>
                <a:latin typeface="Arial" pitchFamily="34" charset="0"/>
                <a:ea typeface="ヒラギノ角ゴ Pro W3" pitchFamily="1" charset="-128"/>
              </a:defRPr>
            </a:lvl2pPr>
            <a:lvl3pPr marL="1143000" indent="-228600">
              <a:defRPr sz="2400">
                <a:solidFill>
                  <a:schemeClr val="tx1"/>
                </a:solidFill>
                <a:latin typeface="Arial" pitchFamily="34" charset="0"/>
                <a:ea typeface="ヒラギノ角ゴ Pro W3" pitchFamily="1" charset="-128"/>
              </a:defRPr>
            </a:lvl3pPr>
            <a:lvl4pPr marL="1600200" indent="-228600">
              <a:defRPr sz="2400">
                <a:solidFill>
                  <a:schemeClr val="tx1"/>
                </a:solidFill>
                <a:latin typeface="Arial" pitchFamily="34" charset="0"/>
                <a:ea typeface="ヒラギノ角ゴ Pro W3" pitchFamily="1" charset="-128"/>
              </a:defRPr>
            </a:lvl4pPr>
            <a:lvl5pPr marL="2057400" indent="-228600">
              <a:defRPr sz="2400">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9pPr>
          </a:lstStyle>
          <a:p>
            <a:r>
              <a:rPr lang="en-US" sz="1000">
                <a:solidFill>
                  <a:srgbClr val="404040"/>
                </a:solidFill>
              </a:rPr>
              <a:t>p </a:t>
            </a:r>
            <a:fld id="{3C2981DB-226C-4A22-ADDD-3356111E0491}" type="slidenum">
              <a:rPr lang="en-US" sz="1000" smtClean="0">
                <a:solidFill>
                  <a:srgbClr val="404040"/>
                </a:solidFill>
              </a:rPr>
              <a:pPr/>
              <a:t>18</a:t>
            </a:fld>
            <a:endParaRPr lang="en-US" sz="1000">
              <a:solidFill>
                <a:srgbClr val="404040"/>
              </a:solidFill>
            </a:endParaRPr>
          </a:p>
        </p:txBody>
      </p:sp>
      <p:sp>
        <p:nvSpPr>
          <p:cNvPr id="5" name="Rectangle 5"/>
          <p:cNvSpPr>
            <a:spLocks noChangeArrowheads="1"/>
          </p:cNvSpPr>
          <p:nvPr/>
        </p:nvSpPr>
        <p:spPr bwMode="auto">
          <a:xfrm>
            <a:off x="3478213" y="312738"/>
            <a:ext cx="536098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700" b="1" dirty="0">
                <a:solidFill>
                  <a:srgbClr val="B70B3B"/>
                </a:solidFill>
              </a:rPr>
              <a:t>Release Burn Down Chart</a:t>
            </a:r>
          </a:p>
        </p:txBody>
      </p:sp>
      <p:sp>
        <p:nvSpPr>
          <p:cNvPr id="6"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Rectangle 9">
            <a:extLst>
              <a:ext uri="{FF2B5EF4-FFF2-40B4-BE49-F238E27FC236}">
                <a16:creationId xmlns:a16="http://schemas.microsoft.com/office/drawing/2014/main" id="{F909F2FA-3406-423D-A686-9A7A8D5C8B1C}"/>
              </a:ext>
            </a:extLst>
          </p:cNvPr>
          <p:cNvSpPr/>
          <p:nvPr/>
        </p:nvSpPr>
        <p:spPr bwMode="auto">
          <a:xfrm>
            <a:off x="3207434" y="1299739"/>
            <a:ext cx="2813526" cy="205505"/>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ヒラギノ角ゴ Pro W3" charset="0"/>
              <a:cs typeface="ヒラギノ角ゴ Pro W3" charset="0"/>
            </a:endParaRPr>
          </a:p>
        </p:txBody>
      </p:sp>
      <p:sp>
        <p:nvSpPr>
          <p:cNvPr id="4" name="Rectangle 3">
            <a:extLst>
              <a:ext uri="{FF2B5EF4-FFF2-40B4-BE49-F238E27FC236}">
                <a16:creationId xmlns:a16="http://schemas.microsoft.com/office/drawing/2014/main" id="{6E31EF9E-449D-4DE9-ABD9-BA1D367DA9A7}"/>
              </a:ext>
            </a:extLst>
          </p:cNvPr>
          <p:cNvSpPr/>
          <p:nvPr/>
        </p:nvSpPr>
        <p:spPr bwMode="auto">
          <a:xfrm>
            <a:off x="3052689" y="1041008"/>
            <a:ext cx="2813509" cy="350837"/>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ヒラギノ角ゴ Pro W3" charset="0"/>
              <a:cs typeface="ヒラギノ角ゴ Pro W3" charset="0"/>
            </a:endParaRPr>
          </a:p>
        </p:txBody>
      </p:sp>
      <p:pic>
        <p:nvPicPr>
          <p:cNvPr id="7" name="Picture 6">
            <a:extLst>
              <a:ext uri="{FF2B5EF4-FFF2-40B4-BE49-F238E27FC236}">
                <a16:creationId xmlns:a16="http://schemas.microsoft.com/office/drawing/2014/main" id="{7C06C0AD-61A3-4B55-86FB-5D230BA31970}"/>
              </a:ext>
            </a:extLst>
          </p:cNvPr>
          <p:cNvPicPr>
            <a:picLocks noChangeAspect="1"/>
          </p:cNvPicPr>
          <p:nvPr/>
        </p:nvPicPr>
        <p:blipFill>
          <a:blip r:embed="rId2"/>
          <a:stretch>
            <a:fillRect/>
          </a:stretch>
        </p:blipFill>
        <p:spPr>
          <a:xfrm>
            <a:off x="576770" y="976089"/>
            <a:ext cx="8201465" cy="5288504"/>
          </a:xfrm>
          <a:prstGeom prst="rect">
            <a:avLst/>
          </a:prstGeom>
        </p:spPr>
      </p:pic>
      <p:sp>
        <p:nvSpPr>
          <p:cNvPr id="8" name="Rectangle 7">
            <a:extLst>
              <a:ext uri="{FF2B5EF4-FFF2-40B4-BE49-F238E27FC236}">
                <a16:creationId xmlns:a16="http://schemas.microsoft.com/office/drawing/2014/main" id="{0EE119DD-3D07-4E7B-BC82-CD4E9724F725}"/>
              </a:ext>
            </a:extLst>
          </p:cNvPr>
          <p:cNvSpPr/>
          <p:nvPr/>
        </p:nvSpPr>
        <p:spPr bwMode="auto">
          <a:xfrm>
            <a:off x="561537" y="998804"/>
            <a:ext cx="8201464" cy="350837"/>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ヒラギノ角ゴ Pro W3" charset="0"/>
              <a:cs typeface="ヒラギノ角ゴ Pro W3" charset="0"/>
            </a:endParaRPr>
          </a:p>
        </p:txBody>
      </p:sp>
    </p:spTree>
    <p:extLst>
      <p:ext uri="{BB962C8B-B14F-4D97-AF65-F5344CB8AC3E}">
        <p14:creationId xmlns:p14="http://schemas.microsoft.com/office/powerpoint/2010/main" val="1574111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ヒラギノ角ゴ Pro W3" pitchFamily="1" charset="-128"/>
              </a:defRPr>
            </a:lvl1pPr>
            <a:lvl2pPr marL="742950" indent="-285750">
              <a:defRPr sz="2400">
                <a:solidFill>
                  <a:schemeClr val="tx1"/>
                </a:solidFill>
                <a:latin typeface="Arial" pitchFamily="34" charset="0"/>
                <a:ea typeface="ヒラギノ角ゴ Pro W3" pitchFamily="1" charset="-128"/>
              </a:defRPr>
            </a:lvl2pPr>
            <a:lvl3pPr marL="1143000" indent="-228600">
              <a:defRPr sz="2400">
                <a:solidFill>
                  <a:schemeClr val="tx1"/>
                </a:solidFill>
                <a:latin typeface="Arial" pitchFamily="34" charset="0"/>
                <a:ea typeface="ヒラギノ角ゴ Pro W3" pitchFamily="1" charset="-128"/>
              </a:defRPr>
            </a:lvl3pPr>
            <a:lvl4pPr marL="1600200" indent="-228600">
              <a:defRPr sz="2400">
                <a:solidFill>
                  <a:schemeClr val="tx1"/>
                </a:solidFill>
                <a:latin typeface="Arial" pitchFamily="34" charset="0"/>
                <a:ea typeface="ヒラギノ角ゴ Pro W3" pitchFamily="1" charset="-128"/>
              </a:defRPr>
            </a:lvl4pPr>
            <a:lvl5pPr marL="2057400" indent="-228600">
              <a:defRPr sz="2400">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9pPr>
          </a:lstStyle>
          <a:p>
            <a:r>
              <a:rPr lang="en-US" sz="1000">
                <a:solidFill>
                  <a:srgbClr val="404040"/>
                </a:solidFill>
              </a:rPr>
              <a:t>p </a:t>
            </a:r>
            <a:fld id="{3C2981DB-226C-4A22-ADDD-3356111E0491}" type="slidenum">
              <a:rPr lang="en-US" sz="1000" smtClean="0">
                <a:solidFill>
                  <a:srgbClr val="404040"/>
                </a:solidFill>
              </a:rPr>
              <a:pPr/>
              <a:t>19</a:t>
            </a:fld>
            <a:endParaRPr lang="en-US" sz="1000">
              <a:solidFill>
                <a:srgbClr val="404040"/>
              </a:solidFill>
            </a:endParaRPr>
          </a:p>
        </p:txBody>
      </p:sp>
      <p:sp>
        <p:nvSpPr>
          <p:cNvPr id="5" name="Rectangle 5"/>
          <p:cNvSpPr>
            <a:spLocks noChangeArrowheads="1"/>
          </p:cNvSpPr>
          <p:nvPr/>
        </p:nvSpPr>
        <p:spPr bwMode="auto">
          <a:xfrm>
            <a:off x="3478213" y="312738"/>
            <a:ext cx="536098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700" b="1" dirty="0">
                <a:solidFill>
                  <a:srgbClr val="B70B3B"/>
                </a:solidFill>
              </a:rPr>
              <a:t>Hours Burn Down Chart</a:t>
            </a:r>
          </a:p>
        </p:txBody>
      </p:sp>
      <p:sp>
        <p:nvSpPr>
          <p:cNvPr id="6"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7" name="Picture 6">
            <a:extLst>
              <a:ext uri="{FF2B5EF4-FFF2-40B4-BE49-F238E27FC236}">
                <a16:creationId xmlns:a16="http://schemas.microsoft.com/office/drawing/2014/main" id="{2F605B05-4846-44F4-ADFD-ED038A8998F6}"/>
              </a:ext>
            </a:extLst>
          </p:cNvPr>
          <p:cNvPicPr>
            <a:picLocks noChangeAspect="1"/>
          </p:cNvPicPr>
          <p:nvPr/>
        </p:nvPicPr>
        <p:blipFill>
          <a:blip r:embed="rId2"/>
          <a:stretch>
            <a:fillRect/>
          </a:stretch>
        </p:blipFill>
        <p:spPr>
          <a:xfrm>
            <a:off x="0" y="872197"/>
            <a:ext cx="9144000" cy="5818043"/>
          </a:xfrm>
          <a:prstGeom prst="rect">
            <a:avLst/>
          </a:prstGeom>
        </p:spPr>
      </p:pic>
      <p:sp>
        <p:nvSpPr>
          <p:cNvPr id="8" name="Rectangle 7">
            <a:extLst>
              <a:ext uri="{FF2B5EF4-FFF2-40B4-BE49-F238E27FC236}">
                <a16:creationId xmlns:a16="http://schemas.microsoft.com/office/drawing/2014/main" id="{2BB32EBB-9A26-464E-84FF-041BF1EDD7B3}"/>
              </a:ext>
            </a:extLst>
          </p:cNvPr>
          <p:cNvSpPr/>
          <p:nvPr/>
        </p:nvSpPr>
        <p:spPr bwMode="auto">
          <a:xfrm>
            <a:off x="2799471" y="970671"/>
            <a:ext cx="3742004" cy="590843"/>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ヒラギノ角ゴ Pro W3" charset="0"/>
              <a:cs typeface="ヒラギノ角ゴ Pro W3" charset="0"/>
            </a:endParaRPr>
          </a:p>
        </p:txBody>
      </p:sp>
    </p:spTree>
    <p:extLst>
      <p:ext uri="{BB962C8B-B14F-4D97-AF65-F5344CB8AC3E}">
        <p14:creationId xmlns:p14="http://schemas.microsoft.com/office/powerpoint/2010/main" val="3127405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ヒラギノ角ゴ Pro W3" pitchFamily="1" charset="-128"/>
              </a:defRPr>
            </a:lvl1pPr>
            <a:lvl2pPr marL="742950" indent="-285750">
              <a:defRPr sz="2400">
                <a:solidFill>
                  <a:schemeClr val="tx1"/>
                </a:solidFill>
                <a:latin typeface="Arial" pitchFamily="34" charset="0"/>
                <a:ea typeface="ヒラギノ角ゴ Pro W3" pitchFamily="1" charset="-128"/>
              </a:defRPr>
            </a:lvl2pPr>
            <a:lvl3pPr marL="1143000" indent="-228600">
              <a:defRPr sz="2400">
                <a:solidFill>
                  <a:schemeClr val="tx1"/>
                </a:solidFill>
                <a:latin typeface="Arial" pitchFamily="34" charset="0"/>
                <a:ea typeface="ヒラギノ角ゴ Pro W3" pitchFamily="1" charset="-128"/>
              </a:defRPr>
            </a:lvl3pPr>
            <a:lvl4pPr marL="1600200" indent="-228600">
              <a:defRPr sz="2400">
                <a:solidFill>
                  <a:schemeClr val="tx1"/>
                </a:solidFill>
                <a:latin typeface="Arial" pitchFamily="34" charset="0"/>
                <a:ea typeface="ヒラギノ角ゴ Pro W3" pitchFamily="1" charset="-128"/>
              </a:defRPr>
            </a:lvl4pPr>
            <a:lvl5pPr marL="2057400" indent="-228600">
              <a:defRPr sz="2400">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9pPr>
          </a:lstStyle>
          <a:p>
            <a:r>
              <a:rPr lang="en-US" sz="1000" dirty="0">
                <a:solidFill>
                  <a:srgbClr val="404040"/>
                </a:solidFill>
              </a:rPr>
              <a:t>p </a:t>
            </a:r>
            <a:fld id="{FECDE8A2-6EE8-470F-B2B8-D3C5F69AF392}" type="slidenum">
              <a:rPr lang="en-US" sz="1000" smtClean="0">
                <a:solidFill>
                  <a:srgbClr val="404040"/>
                </a:solidFill>
              </a:rPr>
              <a:pPr/>
              <a:t>2</a:t>
            </a:fld>
            <a:endParaRPr lang="en-US" sz="1000" dirty="0">
              <a:solidFill>
                <a:srgbClr val="404040"/>
              </a:solidFill>
            </a:endParaRPr>
          </a:p>
        </p:txBody>
      </p:sp>
      <p:sp>
        <p:nvSpPr>
          <p:cNvPr id="4099" name="Rectangle 5"/>
          <p:cNvSpPr>
            <a:spLocks noChangeArrowheads="1"/>
          </p:cNvSpPr>
          <p:nvPr/>
        </p:nvSpPr>
        <p:spPr bwMode="auto">
          <a:xfrm>
            <a:off x="3478213" y="312738"/>
            <a:ext cx="536098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700" b="1" dirty="0">
                <a:solidFill>
                  <a:srgbClr val="B70B3B"/>
                </a:solidFill>
              </a:rPr>
              <a:t>Agenda</a:t>
            </a:r>
          </a:p>
        </p:txBody>
      </p:sp>
      <p:sp>
        <p:nvSpPr>
          <p:cNvPr id="4100"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TextBox 7"/>
          <p:cNvSpPr txBox="1">
            <a:spLocks noChangeArrowheads="1"/>
          </p:cNvSpPr>
          <p:nvPr/>
        </p:nvSpPr>
        <p:spPr bwMode="auto">
          <a:xfrm>
            <a:off x="300038" y="1133868"/>
            <a:ext cx="8375650" cy="4208462"/>
          </a:xfrm>
          <a:prstGeom prst="rect">
            <a:avLst/>
          </a:prstGeom>
          <a:noFill/>
          <a:ln w="9525">
            <a:noFill/>
            <a:miter lim="800000"/>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9250" indent="-349250" eaLnBrk="0" hangingPunct="0">
              <a:spcAft>
                <a:spcPts val="500"/>
              </a:spcAft>
              <a:buFontTx/>
              <a:buBlip>
                <a:blip r:embed="rId2"/>
              </a:buBlip>
              <a:defRPr/>
            </a:pPr>
            <a:r>
              <a:rPr lang="en-US" sz="2000" dirty="0">
                <a:solidFill>
                  <a:srgbClr val="404040"/>
                </a:solidFill>
              </a:rPr>
              <a:t>Story Points</a:t>
            </a:r>
          </a:p>
          <a:p>
            <a:pPr marL="349250" indent="-349250" eaLnBrk="0" hangingPunct="0">
              <a:spcAft>
                <a:spcPts val="500"/>
              </a:spcAft>
              <a:buFontTx/>
              <a:buBlip>
                <a:blip r:embed="rId2"/>
              </a:buBlip>
              <a:defRPr/>
            </a:pPr>
            <a:r>
              <a:rPr lang="en-US" sz="2000" dirty="0">
                <a:solidFill>
                  <a:srgbClr val="404040"/>
                </a:solidFill>
              </a:rPr>
              <a:t>Calculating Velocity</a:t>
            </a:r>
          </a:p>
          <a:p>
            <a:pPr marL="349250" indent="-349250" eaLnBrk="0" hangingPunct="0">
              <a:spcAft>
                <a:spcPts val="500"/>
              </a:spcAft>
              <a:buFontTx/>
              <a:buBlip>
                <a:blip r:embed="rId2"/>
              </a:buBlip>
              <a:defRPr/>
            </a:pPr>
            <a:r>
              <a:rPr lang="en-US" sz="2000" dirty="0">
                <a:solidFill>
                  <a:srgbClr val="404040"/>
                </a:solidFill>
              </a:rPr>
              <a:t>Tracking Sprint/Iteration Burn Down</a:t>
            </a:r>
          </a:p>
          <a:p>
            <a:pPr marL="349250" indent="-349250" eaLnBrk="0" hangingPunct="0">
              <a:spcAft>
                <a:spcPts val="500"/>
              </a:spcAft>
              <a:buFontTx/>
              <a:buBlip>
                <a:blip r:embed="rId2"/>
              </a:buBlip>
              <a:defRPr/>
            </a:pPr>
            <a:r>
              <a:rPr lang="en-US" sz="2000" dirty="0">
                <a:solidFill>
                  <a:srgbClr val="404040"/>
                </a:solidFill>
              </a:rPr>
              <a:t>Tracking Project Burn Up</a:t>
            </a:r>
          </a:p>
          <a:p>
            <a:pPr marL="349250" indent="-349250" eaLnBrk="0" hangingPunct="0">
              <a:spcAft>
                <a:spcPts val="500"/>
              </a:spcAft>
              <a:buFontTx/>
              <a:buBlip>
                <a:blip r:embed="rId2"/>
              </a:buBlip>
              <a:defRPr/>
            </a:pPr>
            <a:r>
              <a:rPr lang="en-US" sz="2000" dirty="0">
                <a:solidFill>
                  <a:srgbClr val="404040"/>
                </a:solidFill>
              </a:rPr>
              <a:t>Other Sprint/Iteration Performance KPIs</a:t>
            </a:r>
          </a:p>
          <a:p>
            <a:pPr lvl="1" eaLnBrk="0" hangingPunct="0">
              <a:spcAft>
                <a:spcPts val="500"/>
              </a:spcAft>
              <a:defRPr/>
            </a:pPr>
            <a:endParaRPr lang="en-US" sz="2800" dirty="0">
              <a:solidFill>
                <a:srgbClr val="404040"/>
              </a:solidFill>
            </a:endParaRPr>
          </a:p>
          <a:p>
            <a:pPr eaLnBrk="0" hangingPunct="0">
              <a:spcAft>
                <a:spcPts val="500"/>
              </a:spcAft>
              <a:defRPr/>
            </a:pPr>
            <a:endParaRPr lang="en-US" dirty="0">
              <a:solidFill>
                <a:srgbClr val="40404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ヒラギノ角ゴ Pro W3" pitchFamily="1" charset="-128"/>
              </a:defRPr>
            </a:lvl1pPr>
            <a:lvl2pPr marL="742950" indent="-285750">
              <a:defRPr sz="2400">
                <a:solidFill>
                  <a:schemeClr val="tx1"/>
                </a:solidFill>
                <a:latin typeface="Arial" pitchFamily="34" charset="0"/>
                <a:ea typeface="ヒラギノ角ゴ Pro W3" pitchFamily="1" charset="-128"/>
              </a:defRPr>
            </a:lvl2pPr>
            <a:lvl3pPr marL="1143000" indent="-228600">
              <a:defRPr sz="2400">
                <a:solidFill>
                  <a:schemeClr val="tx1"/>
                </a:solidFill>
                <a:latin typeface="Arial" pitchFamily="34" charset="0"/>
                <a:ea typeface="ヒラギノ角ゴ Pro W3" pitchFamily="1" charset="-128"/>
              </a:defRPr>
            </a:lvl3pPr>
            <a:lvl4pPr marL="1600200" indent="-228600">
              <a:defRPr sz="2400">
                <a:solidFill>
                  <a:schemeClr val="tx1"/>
                </a:solidFill>
                <a:latin typeface="Arial" pitchFamily="34" charset="0"/>
                <a:ea typeface="ヒラギノ角ゴ Pro W3" pitchFamily="1" charset="-128"/>
              </a:defRPr>
            </a:lvl4pPr>
            <a:lvl5pPr marL="2057400" indent="-228600">
              <a:defRPr sz="2400">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9pPr>
          </a:lstStyle>
          <a:p>
            <a:r>
              <a:rPr lang="en-US" sz="1000">
                <a:solidFill>
                  <a:srgbClr val="404040"/>
                </a:solidFill>
              </a:rPr>
              <a:t>p </a:t>
            </a:r>
            <a:fld id="{3C2981DB-226C-4A22-ADDD-3356111E0491}" type="slidenum">
              <a:rPr lang="en-US" sz="1000" smtClean="0">
                <a:solidFill>
                  <a:srgbClr val="404040"/>
                </a:solidFill>
              </a:rPr>
              <a:pPr/>
              <a:t>20</a:t>
            </a:fld>
            <a:endParaRPr lang="en-US" sz="1000">
              <a:solidFill>
                <a:srgbClr val="404040"/>
              </a:solidFill>
            </a:endParaRPr>
          </a:p>
        </p:txBody>
      </p:sp>
      <p:sp>
        <p:nvSpPr>
          <p:cNvPr id="5" name="Rectangle 5"/>
          <p:cNvSpPr>
            <a:spLocks noChangeArrowheads="1"/>
          </p:cNvSpPr>
          <p:nvPr/>
        </p:nvSpPr>
        <p:spPr bwMode="auto">
          <a:xfrm>
            <a:off x="3478213" y="312738"/>
            <a:ext cx="536098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700" b="1" dirty="0">
                <a:solidFill>
                  <a:srgbClr val="B70B3B"/>
                </a:solidFill>
              </a:rPr>
              <a:t>Tracking Project Burn Up</a:t>
            </a:r>
          </a:p>
        </p:txBody>
      </p:sp>
      <p:sp>
        <p:nvSpPr>
          <p:cNvPr id="6"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8304" y="2369064"/>
            <a:ext cx="4849562" cy="3117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7621" y="1072479"/>
            <a:ext cx="8551580" cy="1200329"/>
          </a:xfrm>
          <a:prstGeom prst="rect">
            <a:avLst/>
          </a:prstGeom>
          <a:noFill/>
        </p:spPr>
        <p:txBody>
          <a:bodyPr wrap="square" rtlCol="0">
            <a:spAutoFit/>
          </a:bodyPr>
          <a:lstStyle/>
          <a:p>
            <a:r>
              <a:rPr lang="en-US" sz="1800" dirty="0">
                <a:solidFill>
                  <a:srgbClr val="404040"/>
                </a:solidFill>
              </a:rPr>
              <a:t>Given a fixed scope and a team’s average velocity, we can predict the number of iterations required to complete a project.  But as we know, scope rarely remains constant.  So how do we articulate the impact of scope change on project timelines?</a:t>
            </a:r>
          </a:p>
        </p:txBody>
      </p:sp>
      <p:sp>
        <p:nvSpPr>
          <p:cNvPr id="3" name="TextBox 2"/>
          <p:cNvSpPr txBox="1"/>
          <p:nvPr/>
        </p:nvSpPr>
        <p:spPr>
          <a:xfrm>
            <a:off x="287621" y="2378428"/>
            <a:ext cx="3469230" cy="1477328"/>
          </a:xfrm>
          <a:prstGeom prst="rect">
            <a:avLst/>
          </a:prstGeom>
          <a:noFill/>
        </p:spPr>
        <p:txBody>
          <a:bodyPr wrap="square" rtlCol="0">
            <a:spAutoFit/>
          </a:bodyPr>
          <a:lstStyle/>
          <a:p>
            <a:r>
              <a:rPr lang="en-US" sz="1800" dirty="0">
                <a:solidFill>
                  <a:srgbClr val="404040"/>
                </a:solidFill>
              </a:rPr>
              <a:t>Consider a project with 100 points of scope, we can plot the expected completion date based on the team’s average or actual velocity.</a:t>
            </a:r>
          </a:p>
        </p:txBody>
      </p:sp>
      <p:sp>
        <p:nvSpPr>
          <p:cNvPr id="4" name="TextBox 3"/>
          <p:cNvSpPr txBox="1"/>
          <p:nvPr/>
        </p:nvSpPr>
        <p:spPr>
          <a:xfrm>
            <a:off x="6725653" y="2150263"/>
            <a:ext cx="1263316" cy="461665"/>
          </a:xfrm>
          <a:prstGeom prst="rect">
            <a:avLst/>
          </a:prstGeom>
          <a:solidFill>
            <a:schemeClr val="accent1"/>
          </a:solidFill>
          <a:ln w="3175">
            <a:solidFill>
              <a:schemeClr val="tx1"/>
            </a:solidFill>
          </a:ln>
        </p:spPr>
        <p:txBody>
          <a:bodyPr wrap="square" rtlCol="0">
            <a:spAutoFit/>
          </a:bodyPr>
          <a:lstStyle/>
          <a:p>
            <a:r>
              <a:rPr lang="en-US" sz="1200" dirty="0"/>
              <a:t>Expected complete here</a:t>
            </a:r>
          </a:p>
        </p:txBody>
      </p:sp>
      <p:sp>
        <p:nvSpPr>
          <p:cNvPr id="8" name="5-Point Star 7"/>
          <p:cNvSpPr/>
          <p:nvPr/>
        </p:nvSpPr>
        <p:spPr bwMode="auto">
          <a:xfrm>
            <a:off x="8187490" y="2731153"/>
            <a:ext cx="228600" cy="263486"/>
          </a:xfrm>
          <a:prstGeom prst="star5">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ヒラギノ角ゴ Pro W3" charset="0"/>
              <a:cs typeface="ヒラギノ角ゴ Pro W3" charset="0"/>
            </a:endParaRPr>
          </a:p>
        </p:txBody>
      </p:sp>
      <p:cxnSp>
        <p:nvCxnSpPr>
          <p:cNvPr id="10" name="Straight Arrow Connector 9"/>
          <p:cNvCxnSpPr>
            <a:endCxn id="8" idx="1"/>
          </p:cNvCxnSpPr>
          <p:nvPr/>
        </p:nvCxnSpPr>
        <p:spPr bwMode="auto">
          <a:xfrm>
            <a:off x="7988969" y="2611928"/>
            <a:ext cx="198521" cy="21986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 name="TextBox 13"/>
          <p:cNvSpPr txBox="1"/>
          <p:nvPr/>
        </p:nvSpPr>
        <p:spPr>
          <a:xfrm>
            <a:off x="287620" y="3938971"/>
            <a:ext cx="3469230" cy="646331"/>
          </a:xfrm>
          <a:prstGeom prst="rect">
            <a:avLst/>
          </a:prstGeom>
          <a:noFill/>
        </p:spPr>
        <p:txBody>
          <a:bodyPr wrap="square" rtlCol="0">
            <a:spAutoFit/>
          </a:bodyPr>
          <a:lstStyle/>
          <a:p>
            <a:r>
              <a:rPr lang="en-US" sz="1800" dirty="0">
                <a:solidFill>
                  <a:srgbClr val="404040"/>
                </a:solidFill>
              </a:rPr>
              <a:t>That’s nice but what happens if scope increases?</a:t>
            </a:r>
          </a:p>
        </p:txBody>
      </p:sp>
    </p:spTree>
    <p:extLst>
      <p:ext uri="{BB962C8B-B14F-4D97-AF65-F5344CB8AC3E}">
        <p14:creationId xmlns:p14="http://schemas.microsoft.com/office/powerpoint/2010/main" val="3571093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1923" y="2130648"/>
            <a:ext cx="5205565" cy="3337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8" name="Slide Number Placeholder 3"/>
          <p:cNvSpPr>
            <a:spLocks noGrp="1"/>
          </p:cNvSpPr>
          <p:nvPr>
            <p:ph type="sldNum" sz="quarter" idx="10"/>
          </p:nvPr>
        </p:nvSpPr>
        <p:spPr>
          <a:xfrm>
            <a:off x="6858000" y="6007768"/>
            <a:ext cx="19050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ヒラギノ角ゴ Pro W3" pitchFamily="1" charset="-128"/>
              </a:defRPr>
            </a:lvl1pPr>
            <a:lvl2pPr marL="742950" indent="-285750">
              <a:defRPr sz="2400">
                <a:solidFill>
                  <a:schemeClr val="tx1"/>
                </a:solidFill>
                <a:latin typeface="Arial" pitchFamily="34" charset="0"/>
                <a:ea typeface="ヒラギノ角ゴ Pro W3" pitchFamily="1" charset="-128"/>
              </a:defRPr>
            </a:lvl2pPr>
            <a:lvl3pPr marL="1143000" indent="-228600">
              <a:defRPr sz="2400">
                <a:solidFill>
                  <a:schemeClr val="tx1"/>
                </a:solidFill>
                <a:latin typeface="Arial" pitchFamily="34" charset="0"/>
                <a:ea typeface="ヒラギノ角ゴ Pro W3" pitchFamily="1" charset="-128"/>
              </a:defRPr>
            </a:lvl3pPr>
            <a:lvl4pPr marL="1600200" indent="-228600">
              <a:defRPr sz="2400">
                <a:solidFill>
                  <a:schemeClr val="tx1"/>
                </a:solidFill>
                <a:latin typeface="Arial" pitchFamily="34" charset="0"/>
                <a:ea typeface="ヒラギノ角ゴ Pro W3" pitchFamily="1" charset="-128"/>
              </a:defRPr>
            </a:lvl4pPr>
            <a:lvl5pPr marL="2057400" indent="-228600">
              <a:defRPr sz="2400">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9pPr>
          </a:lstStyle>
          <a:p>
            <a:r>
              <a:rPr lang="en-US" sz="1000">
                <a:solidFill>
                  <a:srgbClr val="404040"/>
                </a:solidFill>
              </a:rPr>
              <a:t>p </a:t>
            </a:r>
            <a:fld id="{3C2981DB-226C-4A22-ADDD-3356111E0491}" type="slidenum">
              <a:rPr lang="en-US" sz="1000" smtClean="0">
                <a:solidFill>
                  <a:srgbClr val="404040"/>
                </a:solidFill>
              </a:rPr>
              <a:pPr/>
              <a:t>21</a:t>
            </a:fld>
            <a:endParaRPr lang="en-US" sz="1000">
              <a:solidFill>
                <a:srgbClr val="404040"/>
              </a:solidFill>
            </a:endParaRPr>
          </a:p>
        </p:txBody>
      </p:sp>
      <p:sp>
        <p:nvSpPr>
          <p:cNvPr id="5" name="Rectangle 5"/>
          <p:cNvSpPr>
            <a:spLocks noChangeArrowheads="1"/>
          </p:cNvSpPr>
          <p:nvPr/>
        </p:nvSpPr>
        <p:spPr bwMode="auto">
          <a:xfrm>
            <a:off x="3478213" y="312738"/>
            <a:ext cx="536098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700" b="1" dirty="0">
                <a:solidFill>
                  <a:srgbClr val="B70B3B"/>
                </a:solidFill>
              </a:rPr>
              <a:t>Tracking Project Burn Up</a:t>
            </a:r>
          </a:p>
        </p:txBody>
      </p:sp>
      <p:sp>
        <p:nvSpPr>
          <p:cNvPr id="6"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 name="TextBox 1"/>
          <p:cNvSpPr txBox="1"/>
          <p:nvPr/>
        </p:nvSpPr>
        <p:spPr>
          <a:xfrm>
            <a:off x="287621" y="976223"/>
            <a:ext cx="8551580" cy="923330"/>
          </a:xfrm>
          <a:prstGeom prst="rect">
            <a:avLst/>
          </a:prstGeom>
          <a:noFill/>
        </p:spPr>
        <p:txBody>
          <a:bodyPr wrap="square" rtlCol="0">
            <a:spAutoFit/>
          </a:bodyPr>
          <a:lstStyle/>
          <a:p>
            <a:r>
              <a:rPr lang="en-US" sz="1800" dirty="0">
                <a:solidFill>
                  <a:srgbClr val="404040"/>
                </a:solidFill>
              </a:rPr>
              <a:t>Let’s assume that this project suffers from gradual scope creep over time.  Without somehow changing the team’s velocity (Not easy to do on demand), there is no way to maintain original timelines.</a:t>
            </a:r>
          </a:p>
        </p:txBody>
      </p:sp>
      <p:sp>
        <p:nvSpPr>
          <p:cNvPr id="3" name="TextBox 2"/>
          <p:cNvSpPr txBox="1"/>
          <p:nvPr/>
        </p:nvSpPr>
        <p:spPr>
          <a:xfrm>
            <a:off x="287621" y="2053564"/>
            <a:ext cx="3469230" cy="923330"/>
          </a:xfrm>
          <a:prstGeom prst="rect">
            <a:avLst/>
          </a:prstGeom>
          <a:noFill/>
        </p:spPr>
        <p:txBody>
          <a:bodyPr wrap="square" rtlCol="0">
            <a:spAutoFit/>
          </a:bodyPr>
          <a:lstStyle/>
          <a:p>
            <a:r>
              <a:rPr lang="en-US" sz="1800" dirty="0">
                <a:solidFill>
                  <a:srgbClr val="404040"/>
                </a:solidFill>
              </a:rPr>
              <a:t>In this case, the project will now finish three iterations later which translates to additional cost.</a:t>
            </a:r>
          </a:p>
        </p:txBody>
      </p:sp>
      <p:sp>
        <p:nvSpPr>
          <p:cNvPr id="4" name="TextBox 3"/>
          <p:cNvSpPr txBox="1"/>
          <p:nvPr/>
        </p:nvSpPr>
        <p:spPr>
          <a:xfrm>
            <a:off x="6785813" y="1849463"/>
            <a:ext cx="1263316" cy="461665"/>
          </a:xfrm>
          <a:prstGeom prst="rect">
            <a:avLst/>
          </a:prstGeom>
          <a:solidFill>
            <a:schemeClr val="accent1"/>
          </a:solidFill>
          <a:ln w="3175">
            <a:solidFill>
              <a:schemeClr val="tx1"/>
            </a:solidFill>
          </a:ln>
        </p:spPr>
        <p:txBody>
          <a:bodyPr wrap="square" rtlCol="0">
            <a:spAutoFit/>
          </a:bodyPr>
          <a:lstStyle/>
          <a:p>
            <a:r>
              <a:rPr lang="en-US" sz="1200" dirty="0"/>
              <a:t>New expected complete here</a:t>
            </a:r>
          </a:p>
        </p:txBody>
      </p:sp>
      <p:sp>
        <p:nvSpPr>
          <p:cNvPr id="8" name="5-Point Star 7"/>
          <p:cNvSpPr/>
          <p:nvPr/>
        </p:nvSpPr>
        <p:spPr bwMode="auto">
          <a:xfrm>
            <a:off x="8247650" y="2430353"/>
            <a:ext cx="228600" cy="263486"/>
          </a:xfrm>
          <a:prstGeom prst="star5">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ヒラギノ角ゴ Pro W3" charset="0"/>
              <a:cs typeface="ヒラギノ角ゴ Pro W3" charset="0"/>
            </a:endParaRPr>
          </a:p>
        </p:txBody>
      </p:sp>
      <p:cxnSp>
        <p:nvCxnSpPr>
          <p:cNvPr id="10" name="Straight Arrow Connector 9"/>
          <p:cNvCxnSpPr>
            <a:endCxn id="8" idx="1"/>
          </p:cNvCxnSpPr>
          <p:nvPr/>
        </p:nvCxnSpPr>
        <p:spPr bwMode="auto">
          <a:xfrm>
            <a:off x="8049129" y="2311128"/>
            <a:ext cx="198521" cy="21986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 name="TextBox 13"/>
          <p:cNvSpPr txBox="1"/>
          <p:nvPr/>
        </p:nvSpPr>
        <p:spPr>
          <a:xfrm>
            <a:off x="287620" y="3120795"/>
            <a:ext cx="3469230" cy="2585323"/>
          </a:xfrm>
          <a:prstGeom prst="rect">
            <a:avLst/>
          </a:prstGeom>
          <a:noFill/>
        </p:spPr>
        <p:txBody>
          <a:bodyPr wrap="square" rtlCol="0">
            <a:spAutoFit/>
          </a:bodyPr>
          <a:lstStyle/>
          <a:p>
            <a:r>
              <a:rPr lang="en-US" sz="1800" dirty="0">
                <a:solidFill>
                  <a:srgbClr val="404040"/>
                </a:solidFill>
              </a:rPr>
              <a:t>This emphasizes the importance of documenting scope changes in story cards along with point estimates for each.  Now it’s a business decision of whether to spend the extra time/money up front instead of an “oops” after the fact.</a:t>
            </a:r>
          </a:p>
        </p:txBody>
      </p:sp>
    </p:spTree>
    <p:extLst>
      <p:ext uri="{BB962C8B-B14F-4D97-AF65-F5344CB8AC3E}">
        <p14:creationId xmlns:p14="http://schemas.microsoft.com/office/powerpoint/2010/main" val="13390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ヒラギノ角ゴ Pro W3" pitchFamily="1" charset="-128"/>
              </a:defRPr>
            </a:lvl1pPr>
            <a:lvl2pPr marL="742950" indent="-285750">
              <a:defRPr sz="2400">
                <a:solidFill>
                  <a:schemeClr val="tx1"/>
                </a:solidFill>
                <a:latin typeface="Arial" pitchFamily="34" charset="0"/>
                <a:ea typeface="ヒラギノ角ゴ Pro W3" pitchFamily="1" charset="-128"/>
              </a:defRPr>
            </a:lvl2pPr>
            <a:lvl3pPr marL="1143000" indent="-228600">
              <a:defRPr sz="2400">
                <a:solidFill>
                  <a:schemeClr val="tx1"/>
                </a:solidFill>
                <a:latin typeface="Arial" pitchFamily="34" charset="0"/>
                <a:ea typeface="ヒラギノ角ゴ Pro W3" pitchFamily="1" charset="-128"/>
              </a:defRPr>
            </a:lvl3pPr>
            <a:lvl4pPr marL="1600200" indent="-228600">
              <a:defRPr sz="2400">
                <a:solidFill>
                  <a:schemeClr val="tx1"/>
                </a:solidFill>
                <a:latin typeface="Arial" pitchFamily="34" charset="0"/>
                <a:ea typeface="ヒラギノ角ゴ Pro W3" pitchFamily="1" charset="-128"/>
              </a:defRPr>
            </a:lvl4pPr>
            <a:lvl5pPr marL="2057400" indent="-228600">
              <a:defRPr sz="2400">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9pPr>
          </a:lstStyle>
          <a:p>
            <a:r>
              <a:rPr lang="en-US" sz="1000">
                <a:solidFill>
                  <a:srgbClr val="404040"/>
                </a:solidFill>
              </a:rPr>
              <a:t>p </a:t>
            </a:r>
            <a:fld id="{7C041AFD-1380-458D-A80E-C9A9EC925471}" type="slidenum">
              <a:rPr lang="en-US" sz="1000" smtClean="0">
                <a:solidFill>
                  <a:srgbClr val="404040"/>
                </a:solidFill>
              </a:rPr>
              <a:pPr/>
              <a:t>22</a:t>
            </a:fld>
            <a:endParaRPr lang="en-US" sz="1000">
              <a:solidFill>
                <a:srgbClr val="404040"/>
              </a:solidFill>
            </a:endParaRPr>
          </a:p>
        </p:txBody>
      </p:sp>
      <p:sp>
        <p:nvSpPr>
          <p:cNvPr id="6147" name="Rectangle 5"/>
          <p:cNvSpPr>
            <a:spLocks noChangeArrowheads="1"/>
          </p:cNvSpPr>
          <p:nvPr/>
        </p:nvSpPr>
        <p:spPr bwMode="auto">
          <a:xfrm>
            <a:off x="3478213" y="312738"/>
            <a:ext cx="536098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700" b="1" dirty="0">
                <a:solidFill>
                  <a:srgbClr val="B70B3B"/>
                </a:solidFill>
              </a:rPr>
              <a:t>Other Sprint/Iteration Performance KPIs</a:t>
            </a:r>
          </a:p>
        </p:txBody>
      </p:sp>
      <p:sp>
        <p:nvSpPr>
          <p:cNvPr id="6148"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TextBox 7"/>
          <p:cNvSpPr txBox="1">
            <a:spLocks noChangeArrowheads="1"/>
          </p:cNvSpPr>
          <p:nvPr/>
        </p:nvSpPr>
        <p:spPr bwMode="auto">
          <a:xfrm>
            <a:off x="287338" y="1098023"/>
            <a:ext cx="8375650" cy="4580862"/>
          </a:xfrm>
          <a:prstGeom prst="rect">
            <a:avLst/>
          </a:prstGeom>
          <a:noFill/>
          <a:ln w="9525">
            <a:noFill/>
            <a:miter lim="800000"/>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9250" indent="-349250" eaLnBrk="0" hangingPunct="0">
              <a:spcAft>
                <a:spcPts val="500"/>
              </a:spcAft>
              <a:buFontTx/>
              <a:buBlip>
                <a:blip r:embed="rId2"/>
              </a:buBlip>
              <a:defRPr/>
            </a:pPr>
            <a:r>
              <a:rPr lang="en-US" dirty="0">
                <a:solidFill>
                  <a:srgbClr val="404040"/>
                </a:solidFill>
              </a:rPr>
              <a:t>% Stories Completed</a:t>
            </a:r>
          </a:p>
          <a:p>
            <a:pPr marL="806450" lvl="1" indent="-349250" eaLnBrk="0" hangingPunct="0">
              <a:spcAft>
                <a:spcPts val="500"/>
              </a:spcAft>
              <a:buFontTx/>
              <a:buBlip>
                <a:blip r:embed="rId2"/>
              </a:buBlip>
              <a:defRPr/>
            </a:pPr>
            <a:r>
              <a:rPr lang="en-US" sz="1600" dirty="0">
                <a:solidFill>
                  <a:srgbClr val="404040"/>
                </a:solidFill>
              </a:rPr>
              <a:t># of Stories completed / # Stories committed in sprint planning</a:t>
            </a:r>
          </a:p>
          <a:p>
            <a:pPr marL="806450" lvl="1" indent="-349250" eaLnBrk="0" hangingPunct="0">
              <a:spcAft>
                <a:spcPts val="500"/>
              </a:spcAft>
              <a:buFontTx/>
              <a:buBlip>
                <a:blip r:embed="rId2"/>
              </a:buBlip>
              <a:defRPr/>
            </a:pPr>
            <a:r>
              <a:rPr lang="en-US" sz="1600" dirty="0">
                <a:solidFill>
                  <a:srgbClr val="404040"/>
                </a:solidFill>
              </a:rPr>
              <a:t>This tells an organization how much of their pre-sprint commitments are being met by the end of the sprint, in terms of whole story cards.</a:t>
            </a:r>
          </a:p>
          <a:p>
            <a:pPr marL="806450" lvl="1" indent="-349250" eaLnBrk="0" hangingPunct="0">
              <a:spcAft>
                <a:spcPts val="500"/>
              </a:spcAft>
              <a:buFontTx/>
              <a:buBlip>
                <a:blip r:embed="rId2"/>
              </a:buBlip>
              <a:defRPr/>
            </a:pPr>
            <a:endParaRPr lang="en-US" sz="1600" dirty="0">
              <a:solidFill>
                <a:srgbClr val="404040"/>
              </a:solidFill>
            </a:endParaRPr>
          </a:p>
          <a:p>
            <a:pPr marL="349250" indent="-349250" eaLnBrk="0" hangingPunct="0">
              <a:spcAft>
                <a:spcPts val="500"/>
              </a:spcAft>
              <a:buFontTx/>
              <a:buBlip>
                <a:blip r:embed="rId2"/>
              </a:buBlip>
              <a:defRPr/>
            </a:pPr>
            <a:r>
              <a:rPr lang="en-US" dirty="0">
                <a:solidFill>
                  <a:srgbClr val="404040"/>
                </a:solidFill>
              </a:rPr>
              <a:t>% Story Points</a:t>
            </a:r>
          </a:p>
          <a:p>
            <a:pPr marL="806450" lvl="1" indent="-349250" eaLnBrk="0" hangingPunct="0">
              <a:spcAft>
                <a:spcPts val="500"/>
              </a:spcAft>
              <a:buFontTx/>
              <a:buBlip>
                <a:blip r:embed="rId2"/>
              </a:buBlip>
              <a:defRPr/>
            </a:pPr>
            <a:r>
              <a:rPr lang="en-US" sz="1600" dirty="0">
                <a:solidFill>
                  <a:srgbClr val="404040"/>
                </a:solidFill>
              </a:rPr>
              <a:t># of Stories points completed / # Stories points committed in sprint planning</a:t>
            </a:r>
          </a:p>
          <a:p>
            <a:pPr marL="806450" lvl="1" indent="-349250" eaLnBrk="0" hangingPunct="0">
              <a:spcAft>
                <a:spcPts val="500"/>
              </a:spcAft>
              <a:buFontTx/>
              <a:buBlip>
                <a:blip r:embed="rId2"/>
              </a:buBlip>
              <a:defRPr/>
            </a:pPr>
            <a:r>
              <a:rPr lang="en-US" sz="1600" dirty="0">
                <a:solidFill>
                  <a:srgbClr val="404040"/>
                </a:solidFill>
              </a:rPr>
              <a:t>Accounts for partially completed stories whereas % Stories Completed does not</a:t>
            </a:r>
          </a:p>
          <a:p>
            <a:pPr marL="806450" lvl="1" indent="-349250" eaLnBrk="0" hangingPunct="0">
              <a:spcAft>
                <a:spcPts val="500"/>
              </a:spcAft>
              <a:buFontTx/>
              <a:buBlip>
                <a:blip r:embed="rId2"/>
              </a:buBlip>
              <a:defRPr/>
            </a:pPr>
            <a:endParaRPr lang="en-US" sz="1600" dirty="0">
              <a:solidFill>
                <a:srgbClr val="404040"/>
              </a:solidFill>
            </a:endParaRPr>
          </a:p>
          <a:p>
            <a:pPr marL="349250" indent="-349250" eaLnBrk="0" hangingPunct="0">
              <a:spcAft>
                <a:spcPts val="500"/>
              </a:spcAft>
              <a:buFontTx/>
              <a:buBlip>
                <a:blip r:embed="rId2"/>
              </a:buBlip>
              <a:defRPr/>
            </a:pPr>
            <a:r>
              <a:rPr lang="en-US" dirty="0">
                <a:solidFill>
                  <a:srgbClr val="404040"/>
                </a:solidFill>
              </a:rPr>
              <a:t>Hangover</a:t>
            </a:r>
          </a:p>
          <a:p>
            <a:pPr marL="806450" lvl="1" indent="-349250" eaLnBrk="0" hangingPunct="0">
              <a:spcAft>
                <a:spcPts val="500"/>
              </a:spcAft>
              <a:buFontTx/>
              <a:buBlip>
                <a:blip r:embed="rId2"/>
              </a:buBlip>
              <a:defRPr/>
            </a:pPr>
            <a:r>
              <a:rPr lang="en-US" sz="1600" dirty="0">
                <a:solidFill>
                  <a:srgbClr val="404040"/>
                </a:solidFill>
              </a:rPr>
              <a:t># of committed Stories not completed in prescribed iteration/sprint</a:t>
            </a:r>
          </a:p>
          <a:p>
            <a:pPr marL="806450" lvl="1" indent="-349250" eaLnBrk="0" hangingPunct="0">
              <a:spcAft>
                <a:spcPts val="500"/>
              </a:spcAft>
              <a:buFontTx/>
              <a:buBlip>
                <a:blip r:embed="rId2"/>
              </a:buBlip>
              <a:defRPr/>
            </a:pPr>
            <a:r>
              <a:rPr lang="en-US" sz="1600" dirty="0">
                <a:solidFill>
                  <a:srgbClr val="404040"/>
                </a:solidFill>
              </a:rPr>
              <a:t>Provides a gauge for the degree of leftover work that will displace the output of the next sprint.</a:t>
            </a:r>
          </a:p>
          <a:p>
            <a:pPr eaLnBrk="0" hangingPunct="0">
              <a:spcAft>
                <a:spcPts val="500"/>
              </a:spcAft>
              <a:defRPr/>
            </a:pPr>
            <a:endParaRPr lang="en-US" dirty="0">
              <a:solidFill>
                <a:srgbClr val="404040"/>
              </a:solidFill>
            </a:endParaRPr>
          </a:p>
          <a:p>
            <a:pPr lvl="1" eaLnBrk="0" hangingPunct="0">
              <a:spcAft>
                <a:spcPts val="500"/>
              </a:spcAft>
              <a:defRPr/>
            </a:pPr>
            <a:endParaRPr lang="en-US" dirty="0">
              <a:solidFill>
                <a:srgbClr val="404040"/>
              </a:solidFill>
            </a:endParaRPr>
          </a:p>
          <a:p>
            <a:pPr eaLnBrk="0" hangingPunct="0">
              <a:spcAft>
                <a:spcPts val="500"/>
              </a:spcAft>
              <a:defRPr/>
            </a:pPr>
            <a:endParaRPr lang="en-US" sz="1600" dirty="0">
              <a:solidFill>
                <a:srgbClr val="404040"/>
              </a:solidFill>
            </a:endParaRPr>
          </a:p>
        </p:txBody>
      </p:sp>
    </p:spTree>
    <p:extLst>
      <p:ext uri="{BB962C8B-B14F-4D97-AF65-F5344CB8AC3E}">
        <p14:creationId xmlns:p14="http://schemas.microsoft.com/office/powerpoint/2010/main" val="3214191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ヒラギノ角ゴ Pro W3" pitchFamily="1" charset="-128"/>
              </a:defRPr>
            </a:lvl1pPr>
            <a:lvl2pPr marL="742950" indent="-285750">
              <a:defRPr sz="2400">
                <a:solidFill>
                  <a:schemeClr val="tx1"/>
                </a:solidFill>
                <a:latin typeface="Arial" pitchFamily="34" charset="0"/>
                <a:ea typeface="ヒラギノ角ゴ Pro W3" pitchFamily="1" charset="-128"/>
              </a:defRPr>
            </a:lvl2pPr>
            <a:lvl3pPr marL="1143000" indent="-228600">
              <a:defRPr sz="2400">
                <a:solidFill>
                  <a:schemeClr val="tx1"/>
                </a:solidFill>
                <a:latin typeface="Arial" pitchFamily="34" charset="0"/>
                <a:ea typeface="ヒラギノ角ゴ Pro W3" pitchFamily="1" charset="-128"/>
              </a:defRPr>
            </a:lvl3pPr>
            <a:lvl4pPr marL="1600200" indent="-228600">
              <a:defRPr sz="2400">
                <a:solidFill>
                  <a:schemeClr val="tx1"/>
                </a:solidFill>
                <a:latin typeface="Arial" pitchFamily="34" charset="0"/>
                <a:ea typeface="ヒラギノ角ゴ Pro W3" pitchFamily="1" charset="-128"/>
              </a:defRPr>
            </a:lvl4pPr>
            <a:lvl5pPr marL="2057400" indent="-228600">
              <a:defRPr sz="2400">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9pPr>
          </a:lstStyle>
          <a:p>
            <a:r>
              <a:rPr lang="en-US" sz="1000">
                <a:solidFill>
                  <a:srgbClr val="404040"/>
                </a:solidFill>
              </a:rPr>
              <a:t>p </a:t>
            </a:r>
            <a:fld id="{3C2981DB-226C-4A22-ADDD-3356111E0491}" type="slidenum">
              <a:rPr lang="en-US" sz="1000" smtClean="0">
                <a:solidFill>
                  <a:srgbClr val="404040"/>
                </a:solidFill>
              </a:rPr>
              <a:pPr/>
              <a:t>23</a:t>
            </a:fld>
            <a:endParaRPr lang="en-US" sz="1000">
              <a:solidFill>
                <a:srgbClr val="404040"/>
              </a:solidFill>
            </a:endParaRPr>
          </a:p>
        </p:txBody>
      </p:sp>
      <p:sp>
        <p:nvSpPr>
          <p:cNvPr id="8" name="TextBox 7"/>
          <p:cNvSpPr txBox="1">
            <a:spLocks noChangeArrowheads="1"/>
          </p:cNvSpPr>
          <p:nvPr/>
        </p:nvSpPr>
        <p:spPr bwMode="auto">
          <a:xfrm>
            <a:off x="287338" y="1182247"/>
            <a:ext cx="8375650" cy="3617913"/>
          </a:xfrm>
          <a:prstGeom prst="rect">
            <a:avLst/>
          </a:prstGeom>
          <a:noFill/>
          <a:ln w="9525">
            <a:noFill/>
            <a:miter lim="800000"/>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9250" indent="-349250" eaLnBrk="0" hangingPunct="0">
              <a:spcAft>
                <a:spcPts val="500"/>
              </a:spcAft>
              <a:buFontTx/>
              <a:buBlip>
                <a:blip r:embed="rId2"/>
              </a:buBlip>
              <a:defRPr/>
            </a:pPr>
            <a:r>
              <a:rPr lang="en-US" dirty="0">
                <a:solidFill>
                  <a:srgbClr val="404040"/>
                </a:solidFill>
              </a:rPr>
              <a:t>Agile KPIs</a:t>
            </a:r>
          </a:p>
          <a:p>
            <a:pPr marL="806450" lvl="1" indent="-349250" eaLnBrk="0" hangingPunct="0">
              <a:spcAft>
                <a:spcPts val="500"/>
              </a:spcAft>
              <a:buFontTx/>
              <a:buBlip>
                <a:blip r:embed="rId2"/>
              </a:buBlip>
              <a:defRPr/>
            </a:pPr>
            <a:r>
              <a:rPr lang="en-US" dirty="0">
                <a:solidFill>
                  <a:srgbClr val="404040"/>
                </a:solidFill>
                <a:hlinkClick r:id="rId3"/>
              </a:rPr>
              <a:t>http://www.slideshare.net/mgaewsj/agile-kpis-5853270</a:t>
            </a:r>
            <a:endParaRPr lang="en-US" dirty="0">
              <a:solidFill>
                <a:srgbClr val="404040"/>
              </a:solidFill>
            </a:endParaRPr>
          </a:p>
          <a:p>
            <a:pPr marL="806450" lvl="1" indent="-349250" eaLnBrk="0" hangingPunct="0">
              <a:spcAft>
                <a:spcPts val="500"/>
              </a:spcAft>
              <a:buFontTx/>
              <a:buBlip>
                <a:blip r:embed="rId2"/>
              </a:buBlip>
              <a:defRPr/>
            </a:pPr>
            <a:r>
              <a:rPr lang="en-US" dirty="0">
                <a:solidFill>
                  <a:srgbClr val="404040"/>
                </a:solidFill>
                <a:hlinkClick r:id="rId4"/>
              </a:rPr>
              <a:t>http://www.certschool.com/blog/agile-burn-up-chart/</a:t>
            </a:r>
            <a:endParaRPr lang="en-US" dirty="0">
              <a:solidFill>
                <a:srgbClr val="404040"/>
              </a:solidFill>
            </a:endParaRPr>
          </a:p>
          <a:p>
            <a:pPr marL="806450" lvl="1" indent="-349250" eaLnBrk="0" hangingPunct="0">
              <a:spcAft>
                <a:spcPts val="500"/>
              </a:spcAft>
              <a:buFontTx/>
              <a:buBlip>
                <a:blip r:embed="rId2"/>
              </a:buBlip>
              <a:defRPr/>
            </a:pPr>
            <a:endParaRPr lang="en-US" dirty="0">
              <a:solidFill>
                <a:srgbClr val="404040"/>
              </a:solidFill>
            </a:endParaRPr>
          </a:p>
          <a:p>
            <a:pPr eaLnBrk="0" hangingPunct="0">
              <a:spcAft>
                <a:spcPts val="500"/>
              </a:spcAft>
              <a:defRPr/>
            </a:pPr>
            <a:endParaRPr lang="en-US" sz="1600" dirty="0">
              <a:solidFill>
                <a:srgbClr val="404040"/>
              </a:solidFill>
            </a:endParaRPr>
          </a:p>
          <a:p>
            <a:pPr marL="349250" indent="-349250" eaLnBrk="0" hangingPunct="0">
              <a:spcAft>
                <a:spcPts val="500"/>
              </a:spcAft>
              <a:buFontTx/>
              <a:buBlip>
                <a:blip r:embed="rId2"/>
              </a:buBlip>
              <a:defRPr/>
            </a:pPr>
            <a:endParaRPr lang="en-US" sz="1600" dirty="0">
              <a:solidFill>
                <a:srgbClr val="404040"/>
              </a:solidFill>
            </a:endParaRPr>
          </a:p>
        </p:txBody>
      </p:sp>
      <p:sp>
        <p:nvSpPr>
          <p:cNvPr id="5" name="Rectangle 5"/>
          <p:cNvSpPr>
            <a:spLocks noChangeArrowheads="1"/>
          </p:cNvSpPr>
          <p:nvPr/>
        </p:nvSpPr>
        <p:spPr bwMode="auto">
          <a:xfrm>
            <a:off x="3478213" y="312738"/>
            <a:ext cx="536098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700" b="1" dirty="0">
                <a:solidFill>
                  <a:srgbClr val="B70B3B"/>
                </a:solidFill>
              </a:rPr>
              <a:t>Sources</a:t>
            </a:r>
          </a:p>
        </p:txBody>
      </p:sp>
      <p:sp>
        <p:nvSpPr>
          <p:cNvPr id="6"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277822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3004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ヒラギノ角ゴ Pro W3" pitchFamily="1" charset="-128"/>
              </a:defRPr>
            </a:lvl1pPr>
            <a:lvl2pPr marL="742950" indent="-285750">
              <a:defRPr sz="2400">
                <a:solidFill>
                  <a:schemeClr val="tx1"/>
                </a:solidFill>
                <a:latin typeface="Arial" pitchFamily="34" charset="0"/>
                <a:ea typeface="ヒラギノ角ゴ Pro W3" pitchFamily="1" charset="-128"/>
              </a:defRPr>
            </a:lvl2pPr>
            <a:lvl3pPr marL="1143000" indent="-228600">
              <a:defRPr sz="2400">
                <a:solidFill>
                  <a:schemeClr val="tx1"/>
                </a:solidFill>
                <a:latin typeface="Arial" pitchFamily="34" charset="0"/>
                <a:ea typeface="ヒラギノ角ゴ Pro W3" pitchFamily="1" charset="-128"/>
              </a:defRPr>
            </a:lvl3pPr>
            <a:lvl4pPr marL="1600200" indent="-228600">
              <a:defRPr sz="2400">
                <a:solidFill>
                  <a:schemeClr val="tx1"/>
                </a:solidFill>
                <a:latin typeface="Arial" pitchFamily="34" charset="0"/>
                <a:ea typeface="ヒラギノ角ゴ Pro W3" pitchFamily="1" charset="-128"/>
              </a:defRPr>
            </a:lvl4pPr>
            <a:lvl5pPr marL="2057400" indent="-228600">
              <a:defRPr sz="2400">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9pPr>
          </a:lstStyle>
          <a:p>
            <a:r>
              <a:rPr lang="en-US" sz="1000">
                <a:solidFill>
                  <a:srgbClr val="404040"/>
                </a:solidFill>
              </a:rPr>
              <a:t>p </a:t>
            </a:r>
            <a:fld id="{7C041AFD-1380-458D-A80E-C9A9EC925471}" type="slidenum">
              <a:rPr lang="en-US" sz="1000" smtClean="0">
                <a:solidFill>
                  <a:srgbClr val="404040"/>
                </a:solidFill>
              </a:rPr>
              <a:pPr/>
              <a:t>3</a:t>
            </a:fld>
            <a:endParaRPr lang="en-US" sz="1000">
              <a:solidFill>
                <a:srgbClr val="404040"/>
              </a:solidFill>
            </a:endParaRPr>
          </a:p>
        </p:txBody>
      </p:sp>
      <p:sp>
        <p:nvSpPr>
          <p:cNvPr id="6147" name="Rectangle 5"/>
          <p:cNvSpPr>
            <a:spLocks noChangeArrowheads="1"/>
          </p:cNvSpPr>
          <p:nvPr/>
        </p:nvSpPr>
        <p:spPr bwMode="auto">
          <a:xfrm>
            <a:off x="3478213" y="312738"/>
            <a:ext cx="536098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700" b="1" dirty="0">
                <a:solidFill>
                  <a:srgbClr val="B70B3B"/>
                </a:solidFill>
              </a:rPr>
              <a:t>Story Points</a:t>
            </a:r>
          </a:p>
        </p:txBody>
      </p:sp>
      <p:sp>
        <p:nvSpPr>
          <p:cNvPr id="6148"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TextBox 7"/>
          <p:cNvSpPr txBox="1">
            <a:spLocks noChangeArrowheads="1"/>
          </p:cNvSpPr>
          <p:nvPr/>
        </p:nvSpPr>
        <p:spPr bwMode="auto">
          <a:xfrm>
            <a:off x="287338" y="1098023"/>
            <a:ext cx="8375650" cy="4580862"/>
          </a:xfrm>
          <a:prstGeom prst="rect">
            <a:avLst/>
          </a:prstGeom>
          <a:noFill/>
          <a:ln w="9525">
            <a:noFill/>
            <a:miter lim="800000"/>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9250" indent="-349250" eaLnBrk="0" hangingPunct="0">
              <a:spcAft>
                <a:spcPts val="500"/>
              </a:spcAft>
              <a:buFontTx/>
              <a:buBlip>
                <a:blip r:embed="rId2"/>
              </a:buBlip>
              <a:defRPr/>
            </a:pPr>
            <a:r>
              <a:rPr lang="en-US" dirty="0">
                <a:solidFill>
                  <a:srgbClr val="404040"/>
                </a:solidFill>
              </a:rPr>
              <a:t>What is a story point?</a:t>
            </a:r>
          </a:p>
          <a:p>
            <a:pPr marL="806450" lvl="1" indent="-349250" eaLnBrk="0" hangingPunct="0">
              <a:spcAft>
                <a:spcPts val="500"/>
              </a:spcAft>
              <a:buFontTx/>
              <a:buBlip>
                <a:blip r:embed="rId2"/>
              </a:buBlip>
              <a:defRPr/>
            </a:pPr>
            <a:r>
              <a:rPr lang="en-US" sz="1600" dirty="0">
                <a:solidFill>
                  <a:srgbClr val="404040"/>
                </a:solidFill>
              </a:rPr>
              <a:t>A story point is a relative unit of work.  It is not an exact measurement of time, money or resources, rather a group consensus on the relative scale and complexity of satisfying a given requirement.  </a:t>
            </a:r>
          </a:p>
          <a:p>
            <a:pPr marL="349250" indent="-349250" eaLnBrk="0" hangingPunct="0">
              <a:spcAft>
                <a:spcPts val="500"/>
              </a:spcAft>
              <a:buFontTx/>
              <a:buBlip>
                <a:blip r:embed="rId2"/>
              </a:buBlip>
              <a:defRPr/>
            </a:pPr>
            <a:endParaRPr lang="en-US" sz="1600" dirty="0">
              <a:solidFill>
                <a:srgbClr val="404040"/>
              </a:solidFill>
            </a:endParaRPr>
          </a:p>
          <a:p>
            <a:pPr marL="349250" indent="-349250" eaLnBrk="0" hangingPunct="0">
              <a:spcAft>
                <a:spcPts val="500"/>
              </a:spcAft>
              <a:buFontTx/>
              <a:buBlip>
                <a:blip r:embed="rId2"/>
              </a:buBlip>
              <a:defRPr/>
            </a:pPr>
            <a:r>
              <a:rPr lang="en-US" dirty="0">
                <a:solidFill>
                  <a:srgbClr val="404040"/>
                </a:solidFill>
              </a:rPr>
              <a:t>How do I determine how “much” a story point is?</a:t>
            </a:r>
          </a:p>
          <a:p>
            <a:pPr marL="806450" lvl="1" indent="-349250" eaLnBrk="0" hangingPunct="0">
              <a:spcAft>
                <a:spcPts val="500"/>
              </a:spcAft>
              <a:buFontTx/>
              <a:buBlip>
                <a:blip r:embed="rId2"/>
              </a:buBlip>
              <a:defRPr/>
            </a:pPr>
            <a:r>
              <a:rPr lang="en-US" sz="1600" dirty="0">
                <a:solidFill>
                  <a:srgbClr val="404040"/>
                </a:solidFill>
              </a:rPr>
              <a:t>It is recommended that a newly formed Scrum team go through an exercise to align on their story point scale.  </a:t>
            </a:r>
          </a:p>
          <a:p>
            <a:pPr marL="1263650" lvl="2" indent="-349250" eaLnBrk="0" hangingPunct="0">
              <a:spcAft>
                <a:spcPts val="500"/>
              </a:spcAft>
              <a:buFontTx/>
              <a:buBlip>
                <a:blip r:embed="rId2"/>
              </a:buBlip>
              <a:defRPr/>
            </a:pPr>
            <a:r>
              <a:rPr lang="en-US" sz="1600" dirty="0">
                <a:solidFill>
                  <a:srgbClr val="404040"/>
                </a:solidFill>
              </a:rPr>
              <a:t>Start by identifying a simple, common, and well understood generic activity that everyone in the team is familiar with.</a:t>
            </a:r>
          </a:p>
          <a:p>
            <a:pPr marL="1263650" lvl="2" indent="-349250" eaLnBrk="0" hangingPunct="0">
              <a:spcAft>
                <a:spcPts val="500"/>
              </a:spcAft>
              <a:buFontTx/>
              <a:buBlip>
                <a:blip r:embed="rId2"/>
              </a:buBlip>
              <a:defRPr/>
            </a:pPr>
            <a:r>
              <a:rPr lang="en-US" sz="1600" dirty="0">
                <a:solidFill>
                  <a:srgbClr val="404040"/>
                </a:solidFill>
              </a:rPr>
              <a:t>Discuss it’s size in terms of small, medium, large.  Given that it is a “simple” activity, it should feel “small” to the group.  If not, identify a different activity until there is consensus on what “small” represents. </a:t>
            </a:r>
          </a:p>
          <a:p>
            <a:pPr marL="1263650" lvl="2" indent="-349250" eaLnBrk="0" hangingPunct="0">
              <a:spcAft>
                <a:spcPts val="500"/>
              </a:spcAft>
              <a:buFontTx/>
              <a:buBlip>
                <a:blip r:embed="rId2"/>
              </a:buBlip>
              <a:defRPr/>
            </a:pPr>
            <a:r>
              <a:rPr lang="en-US" sz="1600" dirty="0">
                <a:solidFill>
                  <a:srgbClr val="404040"/>
                </a:solidFill>
              </a:rPr>
              <a:t>From there, branch out into easier and more complex examples until there is consensus on what extra small, large, and extra large feel like.  </a:t>
            </a:r>
          </a:p>
          <a:p>
            <a:pPr marL="1263650" lvl="2" indent="-349250" eaLnBrk="0" hangingPunct="0">
              <a:spcAft>
                <a:spcPts val="500"/>
              </a:spcAft>
              <a:buFontTx/>
              <a:buBlip>
                <a:blip r:embed="rId2"/>
              </a:buBlip>
              <a:defRPr/>
            </a:pPr>
            <a:r>
              <a:rPr lang="en-US" sz="1600" dirty="0">
                <a:solidFill>
                  <a:srgbClr val="404040"/>
                </a:solidFill>
              </a:rPr>
              <a:t>Assign a point scale to each size as suggested in the next slide</a:t>
            </a:r>
            <a:endParaRPr lang="en-US" dirty="0">
              <a:solidFill>
                <a:srgbClr val="404040"/>
              </a:solidFill>
            </a:endParaRPr>
          </a:p>
          <a:p>
            <a:pPr lvl="1" eaLnBrk="0" hangingPunct="0">
              <a:spcAft>
                <a:spcPts val="500"/>
              </a:spcAft>
              <a:defRPr/>
            </a:pPr>
            <a:endParaRPr lang="en-US" dirty="0">
              <a:solidFill>
                <a:srgbClr val="404040"/>
              </a:solidFill>
            </a:endParaRPr>
          </a:p>
          <a:p>
            <a:pPr eaLnBrk="0" hangingPunct="0">
              <a:spcAft>
                <a:spcPts val="500"/>
              </a:spcAft>
              <a:defRPr/>
            </a:pPr>
            <a:endParaRPr lang="en-US" sz="1600" dirty="0">
              <a:solidFill>
                <a:srgbClr val="404040"/>
              </a:solidFill>
            </a:endParaRPr>
          </a:p>
        </p:txBody>
      </p:sp>
    </p:spTree>
    <p:extLst>
      <p:ext uri="{BB962C8B-B14F-4D97-AF65-F5344CB8AC3E}">
        <p14:creationId xmlns:p14="http://schemas.microsoft.com/office/powerpoint/2010/main" val="2284297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ヒラギノ角ゴ Pro W3" pitchFamily="1" charset="-128"/>
              </a:defRPr>
            </a:lvl1pPr>
            <a:lvl2pPr marL="742950" indent="-285750">
              <a:defRPr sz="2400">
                <a:solidFill>
                  <a:schemeClr val="tx1"/>
                </a:solidFill>
                <a:latin typeface="Arial" pitchFamily="34" charset="0"/>
                <a:ea typeface="ヒラギノ角ゴ Pro W3" pitchFamily="1" charset="-128"/>
              </a:defRPr>
            </a:lvl2pPr>
            <a:lvl3pPr marL="1143000" indent="-228600">
              <a:defRPr sz="2400">
                <a:solidFill>
                  <a:schemeClr val="tx1"/>
                </a:solidFill>
                <a:latin typeface="Arial" pitchFamily="34" charset="0"/>
                <a:ea typeface="ヒラギノ角ゴ Pro W3" pitchFamily="1" charset="-128"/>
              </a:defRPr>
            </a:lvl3pPr>
            <a:lvl4pPr marL="1600200" indent="-228600">
              <a:defRPr sz="2400">
                <a:solidFill>
                  <a:schemeClr val="tx1"/>
                </a:solidFill>
                <a:latin typeface="Arial" pitchFamily="34" charset="0"/>
                <a:ea typeface="ヒラギノ角ゴ Pro W3" pitchFamily="1" charset="-128"/>
              </a:defRPr>
            </a:lvl4pPr>
            <a:lvl5pPr marL="2057400" indent="-228600">
              <a:defRPr sz="2400">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9pPr>
          </a:lstStyle>
          <a:p>
            <a:r>
              <a:rPr lang="en-US" sz="1000">
                <a:solidFill>
                  <a:srgbClr val="404040"/>
                </a:solidFill>
              </a:rPr>
              <a:t>p </a:t>
            </a:r>
            <a:fld id="{7C041AFD-1380-458D-A80E-C9A9EC925471}" type="slidenum">
              <a:rPr lang="en-US" sz="1000" smtClean="0">
                <a:solidFill>
                  <a:srgbClr val="404040"/>
                </a:solidFill>
              </a:rPr>
              <a:pPr/>
              <a:t>4</a:t>
            </a:fld>
            <a:endParaRPr lang="en-US" sz="1000">
              <a:solidFill>
                <a:srgbClr val="404040"/>
              </a:solidFill>
            </a:endParaRPr>
          </a:p>
        </p:txBody>
      </p:sp>
      <p:sp>
        <p:nvSpPr>
          <p:cNvPr id="6147" name="Rectangle 5"/>
          <p:cNvSpPr>
            <a:spLocks noChangeArrowheads="1"/>
          </p:cNvSpPr>
          <p:nvPr/>
        </p:nvSpPr>
        <p:spPr bwMode="auto">
          <a:xfrm>
            <a:off x="3478213" y="312738"/>
            <a:ext cx="536098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700" b="1" dirty="0">
                <a:solidFill>
                  <a:srgbClr val="B70B3B"/>
                </a:solidFill>
              </a:rPr>
              <a:t>Suggested Story Point Scale</a:t>
            </a:r>
          </a:p>
        </p:txBody>
      </p:sp>
      <p:sp>
        <p:nvSpPr>
          <p:cNvPr id="6148"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TextBox 7"/>
          <p:cNvSpPr txBox="1">
            <a:spLocks noChangeArrowheads="1"/>
          </p:cNvSpPr>
          <p:nvPr/>
        </p:nvSpPr>
        <p:spPr bwMode="auto">
          <a:xfrm>
            <a:off x="287338" y="1073959"/>
            <a:ext cx="8375650" cy="4580862"/>
          </a:xfrm>
          <a:prstGeom prst="rect">
            <a:avLst/>
          </a:prstGeom>
          <a:noFill/>
          <a:ln w="9525">
            <a:noFill/>
            <a:miter lim="800000"/>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9250" indent="-349250" eaLnBrk="0" hangingPunct="0">
              <a:spcAft>
                <a:spcPts val="500"/>
              </a:spcAft>
              <a:buFontTx/>
              <a:buBlip>
                <a:blip r:embed="rId2"/>
              </a:buBlip>
              <a:defRPr/>
            </a:pPr>
            <a:r>
              <a:rPr lang="en-US" dirty="0">
                <a:solidFill>
                  <a:srgbClr val="404040"/>
                </a:solidFill>
              </a:rPr>
              <a:t>Extra Small = 1 Point</a:t>
            </a:r>
          </a:p>
          <a:p>
            <a:pPr marL="349250" indent="-349250" eaLnBrk="0" hangingPunct="0">
              <a:spcAft>
                <a:spcPts val="500"/>
              </a:spcAft>
              <a:buFontTx/>
              <a:buBlip>
                <a:blip r:embed="rId2"/>
              </a:buBlip>
              <a:defRPr/>
            </a:pPr>
            <a:r>
              <a:rPr lang="en-US" dirty="0">
                <a:solidFill>
                  <a:srgbClr val="404040"/>
                </a:solidFill>
              </a:rPr>
              <a:t>Small = 2 Points</a:t>
            </a:r>
          </a:p>
          <a:p>
            <a:pPr marL="349250" indent="-349250" eaLnBrk="0" hangingPunct="0">
              <a:spcAft>
                <a:spcPts val="500"/>
              </a:spcAft>
              <a:buFontTx/>
              <a:buBlip>
                <a:blip r:embed="rId2"/>
              </a:buBlip>
              <a:defRPr/>
            </a:pPr>
            <a:r>
              <a:rPr lang="en-US" dirty="0">
                <a:solidFill>
                  <a:srgbClr val="404040"/>
                </a:solidFill>
              </a:rPr>
              <a:t>Medium = 3 Points</a:t>
            </a:r>
          </a:p>
          <a:p>
            <a:pPr marL="349250" indent="-349250" eaLnBrk="0" hangingPunct="0">
              <a:spcAft>
                <a:spcPts val="500"/>
              </a:spcAft>
              <a:buFontTx/>
              <a:buBlip>
                <a:blip r:embed="rId2"/>
              </a:buBlip>
              <a:defRPr/>
            </a:pPr>
            <a:r>
              <a:rPr lang="en-US" dirty="0">
                <a:solidFill>
                  <a:srgbClr val="404040"/>
                </a:solidFill>
              </a:rPr>
              <a:t>Large = 5 Points</a:t>
            </a:r>
          </a:p>
          <a:p>
            <a:pPr marL="349250" indent="-349250" eaLnBrk="0" hangingPunct="0">
              <a:spcAft>
                <a:spcPts val="500"/>
              </a:spcAft>
              <a:buFontTx/>
              <a:buBlip>
                <a:blip r:embed="rId2"/>
              </a:buBlip>
              <a:defRPr/>
            </a:pPr>
            <a:r>
              <a:rPr lang="en-US" dirty="0">
                <a:solidFill>
                  <a:srgbClr val="404040"/>
                </a:solidFill>
              </a:rPr>
              <a:t>Extra Large = 8 Points</a:t>
            </a:r>
          </a:p>
          <a:p>
            <a:pPr marL="349250" indent="-349250" eaLnBrk="0" hangingPunct="0">
              <a:spcAft>
                <a:spcPts val="500"/>
              </a:spcAft>
              <a:buFontTx/>
              <a:buBlip>
                <a:blip r:embed="rId2"/>
              </a:buBlip>
              <a:defRPr/>
            </a:pPr>
            <a:endParaRPr lang="en-US" dirty="0">
              <a:solidFill>
                <a:srgbClr val="404040"/>
              </a:solidFill>
            </a:endParaRPr>
          </a:p>
          <a:p>
            <a:pPr marL="349250" indent="-349250" eaLnBrk="0" hangingPunct="0">
              <a:spcAft>
                <a:spcPts val="500"/>
              </a:spcAft>
              <a:buFontTx/>
              <a:buBlip>
                <a:blip r:embed="rId2"/>
              </a:buBlip>
              <a:defRPr/>
            </a:pPr>
            <a:r>
              <a:rPr lang="en-US" dirty="0" err="1">
                <a:solidFill>
                  <a:srgbClr val="404040"/>
                </a:solidFill>
              </a:rPr>
              <a:t>Fibonnaci</a:t>
            </a:r>
            <a:r>
              <a:rPr lang="en-US">
                <a:solidFill>
                  <a:srgbClr val="404040"/>
                </a:solidFill>
              </a:rPr>
              <a:t> Sequence </a:t>
            </a:r>
          </a:p>
          <a:p>
            <a:pPr marL="349250" indent="-349250" eaLnBrk="0" hangingPunct="0">
              <a:spcAft>
                <a:spcPts val="500"/>
              </a:spcAft>
              <a:buFontTx/>
              <a:buBlip>
                <a:blip r:embed="rId2"/>
              </a:buBlip>
              <a:defRPr/>
            </a:pPr>
            <a:r>
              <a:rPr lang="en-US" dirty="0">
                <a:solidFill>
                  <a:srgbClr val="404040"/>
                </a:solidFill>
              </a:rPr>
              <a:t>It is a common pitfall for agile teams or organizations trying to measure Scrum team efficiency,  to try to equate points to hours.  Story point estimations are NOT units of time, nor should they be considered as such.</a:t>
            </a:r>
          </a:p>
          <a:p>
            <a:pPr marL="349250" indent="-349250" eaLnBrk="0" hangingPunct="0">
              <a:spcAft>
                <a:spcPts val="500"/>
              </a:spcAft>
              <a:buFontTx/>
              <a:buBlip>
                <a:blip r:embed="rId2"/>
              </a:buBlip>
              <a:defRPr/>
            </a:pPr>
            <a:r>
              <a:rPr lang="en-US" dirty="0">
                <a:solidFill>
                  <a:srgbClr val="404040"/>
                </a:solidFill>
              </a:rPr>
              <a:t>As a Scrum team normalizes, velocity measurements will calculate the number of story points the team completes on average each iteration.  A well formed team will generally output a similar number of points each sprint, assuming the structure and team membership remains constant.</a:t>
            </a:r>
          </a:p>
          <a:p>
            <a:pPr eaLnBrk="0" hangingPunct="0">
              <a:spcAft>
                <a:spcPts val="500"/>
              </a:spcAft>
              <a:defRPr/>
            </a:pPr>
            <a:endParaRPr lang="en-US" dirty="0">
              <a:solidFill>
                <a:srgbClr val="404040"/>
              </a:solidFill>
            </a:endParaRPr>
          </a:p>
          <a:p>
            <a:pPr marL="349250" indent="-349250" eaLnBrk="0" hangingPunct="0">
              <a:spcAft>
                <a:spcPts val="500"/>
              </a:spcAft>
              <a:buFontTx/>
              <a:buBlip>
                <a:blip r:embed="rId2"/>
              </a:buBlip>
              <a:defRPr/>
            </a:pPr>
            <a:endParaRPr lang="en-US" dirty="0">
              <a:solidFill>
                <a:srgbClr val="404040"/>
              </a:solidFill>
            </a:endParaRPr>
          </a:p>
          <a:p>
            <a:pPr lvl="1" eaLnBrk="0" hangingPunct="0">
              <a:spcAft>
                <a:spcPts val="500"/>
              </a:spcAft>
              <a:defRPr/>
            </a:pPr>
            <a:endParaRPr lang="en-US" dirty="0">
              <a:solidFill>
                <a:srgbClr val="404040"/>
              </a:solidFill>
            </a:endParaRPr>
          </a:p>
          <a:p>
            <a:pPr eaLnBrk="0" hangingPunct="0">
              <a:spcAft>
                <a:spcPts val="500"/>
              </a:spcAft>
              <a:defRPr/>
            </a:pPr>
            <a:endParaRPr lang="en-US" sz="1600" dirty="0">
              <a:solidFill>
                <a:srgbClr val="404040"/>
              </a:solidFill>
            </a:endParaRPr>
          </a:p>
        </p:txBody>
      </p:sp>
    </p:spTree>
    <p:extLst>
      <p:ext uri="{BB962C8B-B14F-4D97-AF65-F5344CB8AC3E}">
        <p14:creationId xmlns:p14="http://schemas.microsoft.com/office/powerpoint/2010/main" val="1676017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ヒラギノ角ゴ Pro W3" pitchFamily="1" charset="-128"/>
              </a:defRPr>
            </a:lvl1pPr>
            <a:lvl2pPr marL="742950" indent="-285750">
              <a:defRPr sz="2400">
                <a:solidFill>
                  <a:schemeClr val="tx1"/>
                </a:solidFill>
                <a:latin typeface="Arial" pitchFamily="34" charset="0"/>
                <a:ea typeface="ヒラギノ角ゴ Pro W3" pitchFamily="1" charset="-128"/>
              </a:defRPr>
            </a:lvl2pPr>
            <a:lvl3pPr marL="1143000" indent="-228600">
              <a:defRPr sz="2400">
                <a:solidFill>
                  <a:schemeClr val="tx1"/>
                </a:solidFill>
                <a:latin typeface="Arial" pitchFamily="34" charset="0"/>
                <a:ea typeface="ヒラギノ角ゴ Pro W3" pitchFamily="1" charset="-128"/>
              </a:defRPr>
            </a:lvl3pPr>
            <a:lvl4pPr marL="1600200" indent="-228600">
              <a:defRPr sz="2400">
                <a:solidFill>
                  <a:schemeClr val="tx1"/>
                </a:solidFill>
                <a:latin typeface="Arial" pitchFamily="34" charset="0"/>
                <a:ea typeface="ヒラギノ角ゴ Pro W3" pitchFamily="1" charset="-128"/>
              </a:defRPr>
            </a:lvl4pPr>
            <a:lvl5pPr marL="2057400" indent="-228600">
              <a:defRPr sz="2400">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9pPr>
          </a:lstStyle>
          <a:p>
            <a:r>
              <a:rPr lang="en-US" sz="1000">
                <a:solidFill>
                  <a:srgbClr val="404040"/>
                </a:solidFill>
              </a:rPr>
              <a:t>p </a:t>
            </a:r>
            <a:fld id="{7C041AFD-1380-458D-A80E-C9A9EC925471}" type="slidenum">
              <a:rPr lang="en-US" sz="1000" smtClean="0">
                <a:solidFill>
                  <a:srgbClr val="404040"/>
                </a:solidFill>
              </a:rPr>
              <a:pPr/>
              <a:t>5</a:t>
            </a:fld>
            <a:endParaRPr lang="en-US" sz="1000">
              <a:solidFill>
                <a:srgbClr val="404040"/>
              </a:solidFill>
            </a:endParaRPr>
          </a:p>
        </p:txBody>
      </p:sp>
      <p:sp>
        <p:nvSpPr>
          <p:cNvPr id="6147" name="Rectangle 5"/>
          <p:cNvSpPr>
            <a:spLocks noChangeArrowheads="1"/>
          </p:cNvSpPr>
          <p:nvPr/>
        </p:nvSpPr>
        <p:spPr bwMode="auto">
          <a:xfrm>
            <a:off x="3478213" y="312738"/>
            <a:ext cx="536098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700" b="1" dirty="0">
                <a:solidFill>
                  <a:srgbClr val="B70B3B"/>
                </a:solidFill>
              </a:rPr>
              <a:t>Suggested Story Point Scale</a:t>
            </a:r>
          </a:p>
        </p:txBody>
      </p:sp>
      <p:sp>
        <p:nvSpPr>
          <p:cNvPr id="6148"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2" name="Table 1">
            <a:extLst>
              <a:ext uri="{FF2B5EF4-FFF2-40B4-BE49-F238E27FC236}">
                <a16:creationId xmlns:a16="http://schemas.microsoft.com/office/drawing/2014/main" id="{E4250CE0-47C7-483A-B59F-9E034F11F3FC}"/>
              </a:ext>
            </a:extLst>
          </p:cNvPr>
          <p:cNvGraphicFramePr>
            <a:graphicFrameLocks noGrp="1"/>
          </p:cNvGraphicFramePr>
          <p:nvPr>
            <p:extLst>
              <p:ext uri="{D42A27DB-BD31-4B8C-83A1-F6EECF244321}">
                <p14:modId xmlns:p14="http://schemas.microsoft.com/office/powerpoint/2010/main" val="34966415"/>
              </p:ext>
            </p:extLst>
          </p:nvPr>
        </p:nvGraphicFramePr>
        <p:xfrm>
          <a:off x="381000" y="1392702"/>
          <a:ext cx="8381998" cy="4638157"/>
        </p:xfrm>
        <a:graphic>
          <a:graphicData uri="http://schemas.openxmlformats.org/drawingml/2006/table">
            <a:tbl>
              <a:tblPr firstRow="1">
                <a:tableStyleId>{9DCAF9ED-07DC-4A11-8D7F-57B35C25682E}</a:tableStyleId>
              </a:tblPr>
              <a:tblGrid>
                <a:gridCol w="869159">
                  <a:extLst>
                    <a:ext uri="{9D8B030D-6E8A-4147-A177-3AD203B41FA5}">
                      <a16:colId xmlns:a16="http://schemas.microsoft.com/office/drawing/2014/main" val="382631299"/>
                    </a:ext>
                  </a:extLst>
                </a:gridCol>
                <a:gridCol w="939252">
                  <a:extLst>
                    <a:ext uri="{9D8B030D-6E8A-4147-A177-3AD203B41FA5}">
                      <a16:colId xmlns:a16="http://schemas.microsoft.com/office/drawing/2014/main" val="2862849801"/>
                    </a:ext>
                  </a:extLst>
                </a:gridCol>
                <a:gridCol w="3084114">
                  <a:extLst>
                    <a:ext uri="{9D8B030D-6E8A-4147-A177-3AD203B41FA5}">
                      <a16:colId xmlns:a16="http://schemas.microsoft.com/office/drawing/2014/main" val="3487736919"/>
                    </a:ext>
                  </a:extLst>
                </a:gridCol>
                <a:gridCol w="995327">
                  <a:extLst>
                    <a:ext uri="{9D8B030D-6E8A-4147-A177-3AD203B41FA5}">
                      <a16:colId xmlns:a16="http://schemas.microsoft.com/office/drawing/2014/main" val="3690478863"/>
                    </a:ext>
                  </a:extLst>
                </a:gridCol>
                <a:gridCol w="1051402">
                  <a:extLst>
                    <a:ext uri="{9D8B030D-6E8A-4147-A177-3AD203B41FA5}">
                      <a16:colId xmlns:a16="http://schemas.microsoft.com/office/drawing/2014/main" val="1302547489"/>
                    </a:ext>
                  </a:extLst>
                </a:gridCol>
                <a:gridCol w="1442744">
                  <a:extLst>
                    <a:ext uri="{9D8B030D-6E8A-4147-A177-3AD203B41FA5}">
                      <a16:colId xmlns:a16="http://schemas.microsoft.com/office/drawing/2014/main" val="1683786639"/>
                    </a:ext>
                  </a:extLst>
                </a:gridCol>
              </a:tblGrid>
              <a:tr h="523513">
                <a:tc>
                  <a:txBody>
                    <a:bodyPr/>
                    <a:lstStyle/>
                    <a:p>
                      <a:pPr algn="l" fontAlgn="b"/>
                      <a:r>
                        <a:rPr lang="en-US" sz="1800" u="sng" strike="noStrike" dirty="0">
                          <a:effectLst/>
                        </a:rPr>
                        <a:t>Story Points</a:t>
                      </a:r>
                      <a:endParaRPr lang="en-US" sz="1800" b="1" i="0" u="sng"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sng" strike="noStrike" dirty="0" err="1">
                          <a:effectLst/>
                        </a:rPr>
                        <a:t>Tshirt</a:t>
                      </a:r>
                      <a:endParaRPr lang="en-US" sz="1800" b="1" i="0" u="sng"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sng" strike="noStrike" dirty="0">
                          <a:effectLst/>
                        </a:rPr>
                        <a:t>Description</a:t>
                      </a:r>
                      <a:endParaRPr lang="en-US" sz="1800" b="1" i="0" u="sng"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sng" strike="noStrike" dirty="0">
                          <a:effectLst/>
                        </a:rPr>
                        <a:t>Days</a:t>
                      </a:r>
                      <a:endParaRPr lang="en-US" sz="1800" b="1" i="0" u="sng"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sng" strike="noStrike" dirty="0">
                          <a:effectLst/>
                        </a:rPr>
                        <a:t>Hours</a:t>
                      </a:r>
                      <a:endParaRPr lang="en-US" sz="1800" b="1" i="0" u="sng"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sng" strike="noStrike" dirty="0">
                          <a:effectLst/>
                        </a:rPr>
                        <a:t>Hours/SP</a:t>
                      </a:r>
                      <a:endParaRPr lang="en-US" sz="1800" b="1" i="0" u="sng"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1170602"/>
                  </a:ext>
                </a:extLst>
              </a:tr>
              <a:tr h="407323">
                <a:tc>
                  <a:txBody>
                    <a:bodyPr/>
                    <a:lstStyle/>
                    <a:p>
                      <a:pPr algn="r" fontAlgn="b"/>
                      <a:r>
                        <a:rPr lang="en-US" sz="1800" u="none" strike="noStrike" dirty="0">
                          <a:effectLst/>
                        </a:rPr>
                        <a:t>0.5</a:t>
                      </a:r>
                      <a:endParaRPr lang="en-US"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XS</a:t>
                      </a:r>
                      <a:endParaRPr lang="en-US"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1/2 day or less</a:t>
                      </a:r>
                      <a:endParaRPr lang="en-US"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7051797"/>
                  </a:ext>
                </a:extLst>
              </a:tr>
              <a:tr h="407323">
                <a:tc>
                  <a:txBody>
                    <a:bodyPr/>
                    <a:lstStyle/>
                    <a:p>
                      <a:pPr algn="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S</a:t>
                      </a:r>
                      <a:endParaRPr lang="en-US"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 day = 8 hours</a:t>
                      </a:r>
                      <a:endParaRPr lang="en-US"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9002927"/>
                  </a:ext>
                </a:extLst>
              </a:tr>
              <a:tr h="716887">
                <a:tc>
                  <a:txBody>
                    <a:bodyPr/>
                    <a:lstStyle/>
                    <a:p>
                      <a:pPr algn="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M</a:t>
                      </a:r>
                      <a:endParaRPr lang="en-US"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2 days = 16 hours</a:t>
                      </a:r>
                      <a:endParaRPr lang="en-US"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16</a:t>
                      </a:r>
                      <a:endParaRPr lang="en-US" sz="18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7236519"/>
                  </a:ext>
                </a:extLst>
              </a:tr>
              <a:tr h="716887">
                <a:tc>
                  <a:txBody>
                    <a:bodyPr/>
                    <a:lstStyle/>
                    <a:p>
                      <a:pPr algn="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L</a:t>
                      </a:r>
                      <a:endParaRPr lang="en-US"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4 days = 32 hours</a:t>
                      </a:r>
                      <a:endParaRPr lang="en-US"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32</a:t>
                      </a:r>
                      <a:endParaRPr lang="en-US" sz="18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10.66667</a:t>
                      </a:r>
                      <a:endParaRPr lang="en-US" sz="18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1780657"/>
                  </a:ext>
                </a:extLst>
              </a:tr>
              <a:tr h="716887">
                <a:tc>
                  <a:txBody>
                    <a:bodyPr/>
                    <a:lstStyle/>
                    <a:p>
                      <a:pPr algn="r" fontAlgn="b"/>
                      <a:r>
                        <a:rPr lang="en-US" sz="1800" u="none" strike="noStrike" dirty="0">
                          <a:effectLst/>
                        </a:rPr>
                        <a:t>5</a:t>
                      </a:r>
                      <a:endParaRPr lang="en-US"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XL</a:t>
                      </a:r>
                      <a:endParaRPr lang="en-US"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7 days = 56 Hours</a:t>
                      </a:r>
                      <a:endParaRPr lang="en-US"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7</a:t>
                      </a:r>
                      <a:endParaRPr lang="en-US" sz="18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56</a:t>
                      </a:r>
                      <a:endParaRPr lang="en-US" sz="18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11.2</a:t>
                      </a:r>
                      <a:endParaRPr lang="en-US" sz="18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4275968"/>
                  </a:ext>
                </a:extLst>
              </a:tr>
              <a:tr h="407323">
                <a:tc>
                  <a:txBody>
                    <a:bodyPr/>
                    <a:lstStyle/>
                    <a:p>
                      <a:pPr algn="r" fontAlgn="b"/>
                      <a:r>
                        <a:rPr lang="en-US" sz="1800" u="none" strike="noStrike" dirty="0">
                          <a:effectLst/>
                        </a:rPr>
                        <a:t>8</a:t>
                      </a:r>
                      <a:endParaRPr lang="en-US"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XXL</a:t>
                      </a:r>
                      <a:endParaRPr lang="en-US"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2 weeks</a:t>
                      </a:r>
                      <a:endParaRPr lang="en-US"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10</a:t>
                      </a:r>
                      <a:endParaRPr lang="en-US" sz="18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80</a:t>
                      </a:r>
                      <a:endParaRPr lang="en-US" sz="18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10</a:t>
                      </a:r>
                      <a:endParaRPr lang="en-US" sz="18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1424313"/>
                  </a:ext>
                </a:extLst>
              </a:tr>
              <a:tr h="716887">
                <a:tc>
                  <a:txBody>
                    <a:bodyPr/>
                    <a:lstStyle/>
                    <a:p>
                      <a:pPr algn="r" fontAlgn="b"/>
                      <a:r>
                        <a:rPr lang="en-US" sz="1800" u="none" strike="noStrike" dirty="0">
                          <a:effectLst/>
                        </a:rPr>
                        <a:t>13</a:t>
                      </a:r>
                      <a:endParaRPr lang="en-US"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XXXL</a:t>
                      </a:r>
                      <a:endParaRPr lang="en-US"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More than 2 weeks</a:t>
                      </a:r>
                      <a:endParaRPr lang="en-US"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20</a:t>
                      </a:r>
                      <a:endParaRPr lang="en-US"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160</a:t>
                      </a:r>
                      <a:endParaRPr lang="en-US"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12.30769</a:t>
                      </a:r>
                      <a:endParaRPr lang="en-US" sz="18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152251"/>
                  </a:ext>
                </a:extLst>
              </a:tr>
            </a:tbl>
          </a:graphicData>
        </a:graphic>
      </p:graphicFrame>
      <p:sp>
        <p:nvSpPr>
          <p:cNvPr id="3" name="TextBox 2">
            <a:extLst>
              <a:ext uri="{FF2B5EF4-FFF2-40B4-BE49-F238E27FC236}">
                <a16:creationId xmlns:a16="http://schemas.microsoft.com/office/drawing/2014/main" id="{F866BB6C-02C5-4698-BBFB-2E5AA3F30419}"/>
              </a:ext>
            </a:extLst>
          </p:cNvPr>
          <p:cNvSpPr txBox="1"/>
          <p:nvPr/>
        </p:nvSpPr>
        <p:spPr>
          <a:xfrm>
            <a:off x="380998" y="942535"/>
            <a:ext cx="8381998" cy="461665"/>
          </a:xfrm>
          <a:prstGeom prst="rect">
            <a:avLst/>
          </a:prstGeom>
          <a:noFill/>
        </p:spPr>
        <p:txBody>
          <a:bodyPr wrap="square" rtlCol="0">
            <a:spAutoFit/>
          </a:bodyPr>
          <a:lstStyle/>
          <a:p>
            <a:pPr algn="ctr"/>
            <a:r>
              <a:rPr lang="en-US" dirty="0"/>
              <a:t>What not to do – Yet, helps teams new to Agile</a:t>
            </a:r>
          </a:p>
        </p:txBody>
      </p:sp>
    </p:spTree>
    <p:extLst>
      <p:ext uri="{BB962C8B-B14F-4D97-AF65-F5344CB8AC3E}">
        <p14:creationId xmlns:p14="http://schemas.microsoft.com/office/powerpoint/2010/main" val="2006364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ヒラギノ角ゴ Pro W3" pitchFamily="1" charset="-128"/>
              </a:defRPr>
            </a:lvl1pPr>
            <a:lvl2pPr marL="742950" indent="-285750">
              <a:defRPr sz="2400">
                <a:solidFill>
                  <a:schemeClr val="tx1"/>
                </a:solidFill>
                <a:latin typeface="Arial" pitchFamily="34" charset="0"/>
                <a:ea typeface="ヒラギノ角ゴ Pro W3" pitchFamily="1" charset="-128"/>
              </a:defRPr>
            </a:lvl2pPr>
            <a:lvl3pPr marL="1143000" indent="-228600">
              <a:defRPr sz="2400">
                <a:solidFill>
                  <a:schemeClr val="tx1"/>
                </a:solidFill>
                <a:latin typeface="Arial" pitchFamily="34" charset="0"/>
                <a:ea typeface="ヒラギノ角ゴ Pro W3" pitchFamily="1" charset="-128"/>
              </a:defRPr>
            </a:lvl3pPr>
            <a:lvl4pPr marL="1600200" indent="-228600">
              <a:defRPr sz="2400">
                <a:solidFill>
                  <a:schemeClr val="tx1"/>
                </a:solidFill>
                <a:latin typeface="Arial" pitchFamily="34" charset="0"/>
                <a:ea typeface="ヒラギノ角ゴ Pro W3" pitchFamily="1" charset="-128"/>
              </a:defRPr>
            </a:lvl4pPr>
            <a:lvl5pPr marL="2057400" indent="-228600">
              <a:defRPr sz="2400">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9pPr>
          </a:lstStyle>
          <a:p>
            <a:r>
              <a:rPr lang="en-US" sz="1000">
                <a:solidFill>
                  <a:srgbClr val="404040"/>
                </a:solidFill>
              </a:rPr>
              <a:t>p </a:t>
            </a:r>
            <a:fld id="{7C041AFD-1380-458D-A80E-C9A9EC925471}" type="slidenum">
              <a:rPr lang="en-US" sz="1000" smtClean="0">
                <a:solidFill>
                  <a:srgbClr val="404040"/>
                </a:solidFill>
              </a:rPr>
              <a:pPr/>
              <a:t>6</a:t>
            </a:fld>
            <a:endParaRPr lang="en-US" sz="1000">
              <a:solidFill>
                <a:srgbClr val="404040"/>
              </a:solidFill>
            </a:endParaRPr>
          </a:p>
        </p:txBody>
      </p:sp>
      <p:sp>
        <p:nvSpPr>
          <p:cNvPr id="6147" name="Rectangle 5"/>
          <p:cNvSpPr>
            <a:spLocks noChangeArrowheads="1"/>
          </p:cNvSpPr>
          <p:nvPr/>
        </p:nvSpPr>
        <p:spPr bwMode="auto">
          <a:xfrm>
            <a:off x="3478213" y="312738"/>
            <a:ext cx="536098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700" b="1" dirty="0">
                <a:solidFill>
                  <a:srgbClr val="B70B3B"/>
                </a:solidFill>
              </a:rPr>
              <a:t>Velocity</a:t>
            </a:r>
          </a:p>
        </p:txBody>
      </p:sp>
      <p:sp>
        <p:nvSpPr>
          <p:cNvPr id="6148"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TextBox 7"/>
          <p:cNvSpPr txBox="1">
            <a:spLocks noChangeArrowheads="1"/>
          </p:cNvSpPr>
          <p:nvPr/>
        </p:nvSpPr>
        <p:spPr bwMode="auto">
          <a:xfrm>
            <a:off x="287338" y="1110055"/>
            <a:ext cx="8375650" cy="4580862"/>
          </a:xfrm>
          <a:prstGeom prst="rect">
            <a:avLst/>
          </a:prstGeom>
          <a:noFill/>
          <a:ln w="9525">
            <a:noFill/>
            <a:miter lim="800000"/>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9250" indent="-349250" eaLnBrk="0" hangingPunct="0">
              <a:spcAft>
                <a:spcPts val="500"/>
              </a:spcAft>
              <a:buFontTx/>
              <a:buBlip>
                <a:blip r:embed="rId2"/>
              </a:buBlip>
              <a:defRPr/>
            </a:pPr>
            <a:r>
              <a:rPr lang="en-US" dirty="0">
                <a:solidFill>
                  <a:srgbClr val="404040"/>
                </a:solidFill>
              </a:rPr>
              <a:t>How much “work” (story points) gets done in a unit of time (sprint/iteration)</a:t>
            </a:r>
          </a:p>
          <a:p>
            <a:pPr marL="806450" lvl="1" indent="-349250" eaLnBrk="0" hangingPunct="0">
              <a:spcAft>
                <a:spcPts val="500"/>
              </a:spcAft>
              <a:buFontTx/>
              <a:buBlip>
                <a:blip r:embed="rId2"/>
              </a:buBlip>
              <a:defRPr/>
            </a:pPr>
            <a:r>
              <a:rPr lang="en-US" sz="1600" dirty="0">
                <a:solidFill>
                  <a:srgbClr val="404040"/>
                </a:solidFill>
              </a:rPr>
              <a:t>Total story points completed / 1 (current sprint) = Velocity of Current Sprint</a:t>
            </a:r>
          </a:p>
          <a:p>
            <a:pPr marL="806450" lvl="1" indent="-349250" eaLnBrk="0" hangingPunct="0">
              <a:spcAft>
                <a:spcPts val="500"/>
              </a:spcAft>
              <a:buFontTx/>
              <a:buBlip>
                <a:blip r:embed="rId2"/>
              </a:buBlip>
              <a:defRPr/>
            </a:pPr>
            <a:r>
              <a:rPr lang="en-US" sz="1600" dirty="0">
                <a:solidFill>
                  <a:srgbClr val="404040"/>
                </a:solidFill>
              </a:rPr>
              <a:t>Total story points completed / # of sprints (last x number of completed sprints) = Average Velocity</a:t>
            </a:r>
          </a:p>
          <a:p>
            <a:pPr marL="349250" indent="-349250" eaLnBrk="0" hangingPunct="0">
              <a:spcAft>
                <a:spcPts val="500"/>
              </a:spcAft>
              <a:buFontTx/>
              <a:buBlip>
                <a:blip r:embed="rId2"/>
              </a:buBlip>
              <a:defRPr/>
            </a:pPr>
            <a:endParaRPr lang="en-US" sz="1600" dirty="0">
              <a:solidFill>
                <a:srgbClr val="404040"/>
              </a:solidFill>
            </a:endParaRPr>
          </a:p>
          <a:p>
            <a:pPr marL="349250" indent="-349250" eaLnBrk="0" hangingPunct="0">
              <a:spcAft>
                <a:spcPts val="500"/>
              </a:spcAft>
              <a:buFontTx/>
              <a:buBlip>
                <a:blip r:embed="rId2"/>
              </a:buBlip>
              <a:defRPr/>
            </a:pPr>
            <a:r>
              <a:rPr lang="en-US" dirty="0">
                <a:solidFill>
                  <a:srgbClr val="404040"/>
                </a:solidFill>
              </a:rPr>
              <a:t>Why does it matter?</a:t>
            </a:r>
          </a:p>
          <a:p>
            <a:pPr marL="806450" lvl="1" indent="-349250" eaLnBrk="0" hangingPunct="0">
              <a:spcAft>
                <a:spcPts val="500"/>
              </a:spcAft>
              <a:buFontTx/>
              <a:buBlip>
                <a:blip r:embed="rId2"/>
              </a:buBlip>
              <a:defRPr/>
            </a:pPr>
            <a:r>
              <a:rPr lang="en-US" sz="1600" dirty="0">
                <a:solidFill>
                  <a:srgbClr val="404040"/>
                </a:solidFill>
              </a:rPr>
              <a:t>Average Velocity tells an Iteration Manager or Scrum Master how much output he/she can expect from the development team per iteration.</a:t>
            </a:r>
          </a:p>
          <a:p>
            <a:pPr marL="806450" lvl="1" indent="-349250" eaLnBrk="0" hangingPunct="0">
              <a:spcAft>
                <a:spcPts val="500"/>
              </a:spcAft>
              <a:buFontTx/>
              <a:buBlip>
                <a:blip r:embed="rId2"/>
              </a:buBlip>
              <a:defRPr/>
            </a:pPr>
            <a:r>
              <a:rPr lang="en-US" sz="1600" dirty="0">
                <a:solidFill>
                  <a:srgbClr val="404040"/>
                </a:solidFill>
              </a:rPr>
              <a:t>Is used in Sprint Planning sessions to scope out the planned output of a forthcoming sprint.  See example 1.</a:t>
            </a:r>
          </a:p>
          <a:p>
            <a:pPr marL="806450" lvl="1" indent="-349250" eaLnBrk="0" hangingPunct="0">
              <a:spcAft>
                <a:spcPts val="500"/>
              </a:spcAft>
              <a:buFontTx/>
              <a:buBlip>
                <a:blip r:embed="rId2"/>
              </a:buBlip>
              <a:defRPr/>
            </a:pPr>
            <a:r>
              <a:rPr lang="en-US" sz="1600" dirty="0">
                <a:solidFill>
                  <a:srgbClr val="404040"/>
                </a:solidFill>
              </a:rPr>
              <a:t>Is also used to determine the overall scope of a project.  See example 2.</a:t>
            </a:r>
          </a:p>
          <a:p>
            <a:pPr marL="806450" lvl="1" indent="-349250" eaLnBrk="0" hangingPunct="0">
              <a:spcAft>
                <a:spcPts val="500"/>
              </a:spcAft>
              <a:buFontTx/>
              <a:buBlip>
                <a:blip r:embed="rId2"/>
              </a:buBlip>
              <a:defRPr/>
            </a:pPr>
            <a:endParaRPr lang="en-US" sz="1600" dirty="0">
              <a:solidFill>
                <a:srgbClr val="404040"/>
              </a:solidFill>
            </a:endParaRPr>
          </a:p>
          <a:p>
            <a:pPr eaLnBrk="0" hangingPunct="0">
              <a:spcAft>
                <a:spcPts val="500"/>
              </a:spcAft>
              <a:defRPr/>
            </a:pPr>
            <a:endParaRPr lang="en-US" dirty="0">
              <a:solidFill>
                <a:srgbClr val="404040"/>
              </a:solidFill>
            </a:endParaRPr>
          </a:p>
          <a:p>
            <a:pPr lvl="1" eaLnBrk="0" hangingPunct="0">
              <a:spcAft>
                <a:spcPts val="500"/>
              </a:spcAft>
              <a:defRPr/>
            </a:pPr>
            <a:endParaRPr lang="en-US" dirty="0">
              <a:solidFill>
                <a:srgbClr val="404040"/>
              </a:solidFill>
            </a:endParaRPr>
          </a:p>
          <a:p>
            <a:pPr eaLnBrk="0" hangingPunct="0">
              <a:spcAft>
                <a:spcPts val="500"/>
              </a:spcAft>
              <a:defRPr/>
            </a:pPr>
            <a:endParaRPr lang="en-US" sz="1600" dirty="0">
              <a:solidFill>
                <a:srgbClr val="40404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ヒラギノ角ゴ Pro W3" pitchFamily="1" charset="-128"/>
              </a:defRPr>
            </a:lvl1pPr>
            <a:lvl2pPr marL="742950" indent="-285750">
              <a:defRPr sz="2400">
                <a:solidFill>
                  <a:schemeClr val="tx1"/>
                </a:solidFill>
                <a:latin typeface="Arial" pitchFamily="34" charset="0"/>
                <a:ea typeface="ヒラギノ角ゴ Pro W3" pitchFamily="1" charset="-128"/>
              </a:defRPr>
            </a:lvl2pPr>
            <a:lvl3pPr marL="1143000" indent="-228600">
              <a:defRPr sz="2400">
                <a:solidFill>
                  <a:schemeClr val="tx1"/>
                </a:solidFill>
                <a:latin typeface="Arial" pitchFamily="34" charset="0"/>
                <a:ea typeface="ヒラギノ角ゴ Pro W3" pitchFamily="1" charset="-128"/>
              </a:defRPr>
            </a:lvl3pPr>
            <a:lvl4pPr marL="1600200" indent="-228600">
              <a:defRPr sz="2400">
                <a:solidFill>
                  <a:schemeClr val="tx1"/>
                </a:solidFill>
                <a:latin typeface="Arial" pitchFamily="34" charset="0"/>
                <a:ea typeface="ヒラギノ角ゴ Pro W3" pitchFamily="1" charset="-128"/>
              </a:defRPr>
            </a:lvl4pPr>
            <a:lvl5pPr marL="2057400" indent="-228600">
              <a:defRPr sz="2400">
                <a:solidFill>
                  <a:schemeClr val="tx1"/>
                </a:solidFill>
                <a:latin typeface="Arial" pitchFamily="34"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1" charset="-128"/>
              </a:defRPr>
            </a:lvl9pPr>
          </a:lstStyle>
          <a:p>
            <a:r>
              <a:rPr lang="en-US" sz="1000">
                <a:solidFill>
                  <a:srgbClr val="404040"/>
                </a:solidFill>
              </a:rPr>
              <a:t>p </a:t>
            </a:r>
            <a:fld id="{7C041AFD-1380-458D-A80E-C9A9EC925471}" type="slidenum">
              <a:rPr lang="en-US" sz="1000" smtClean="0">
                <a:solidFill>
                  <a:srgbClr val="404040"/>
                </a:solidFill>
              </a:rPr>
              <a:pPr/>
              <a:t>7</a:t>
            </a:fld>
            <a:endParaRPr lang="en-US" sz="1000">
              <a:solidFill>
                <a:srgbClr val="404040"/>
              </a:solidFill>
            </a:endParaRPr>
          </a:p>
        </p:txBody>
      </p:sp>
      <p:sp>
        <p:nvSpPr>
          <p:cNvPr id="6147" name="Rectangle 5"/>
          <p:cNvSpPr>
            <a:spLocks noChangeArrowheads="1"/>
          </p:cNvSpPr>
          <p:nvPr/>
        </p:nvSpPr>
        <p:spPr bwMode="auto">
          <a:xfrm>
            <a:off x="3478213" y="312738"/>
            <a:ext cx="536098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sz="1700" b="1" dirty="0">
                <a:solidFill>
                  <a:srgbClr val="B70B3B"/>
                </a:solidFill>
              </a:rPr>
              <a:t>Velocity Examples</a:t>
            </a:r>
          </a:p>
        </p:txBody>
      </p:sp>
      <p:sp>
        <p:nvSpPr>
          <p:cNvPr id="6148" name="Line 7"/>
          <p:cNvSpPr>
            <a:spLocks noChangeShapeType="1"/>
          </p:cNvSpPr>
          <p:nvPr/>
        </p:nvSpPr>
        <p:spPr bwMode="auto">
          <a:xfrm>
            <a:off x="3454400" y="292100"/>
            <a:ext cx="0" cy="40005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TextBox 7"/>
          <p:cNvSpPr txBox="1">
            <a:spLocks noChangeArrowheads="1"/>
          </p:cNvSpPr>
          <p:nvPr/>
        </p:nvSpPr>
        <p:spPr bwMode="auto">
          <a:xfrm>
            <a:off x="287338" y="1073959"/>
            <a:ext cx="8375650" cy="4580862"/>
          </a:xfrm>
          <a:prstGeom prst="rect">
            <a:avLst/>
          </a:prstGeom>
          <a:noFill/>
          <a:ln w="9525">
            <a:noFill/>
            <a:miter lim="800000"/>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9250" indent="-349250" eaLnBrk="0" hangingPunct="0">
              <a:spcAft>
                <a:spcPts val="500"/>
              </a:spcAft>
              <a:buFontTx/>
              <a:buBlip>
                <a:blip r:embed="rId2"/>
              </a:buBlip>
              <a:defRPr/>
            </a:pPr>
            <a:r>
              <a:rPr lang="en-US" dirty="0">
                <a:solidFill>
                  <a:srgbClr val="404040"/>
                </a:solidFill>
              </a:rPr>
              <a:t>Example 1</a:t>
            </a:r>
          </a:p>
          <a:p>
            <a:pPr marL="806450" lvl="1" indent="-349250" eaLnBrk="0" hangingPunct="0">
              <a:spcAft>
                <a:spcPts val="500"/>
              </a:spcAft>
              <a:buFontTx/>
              <a:buBlip>
                <a:blip r:embed="rId2"/>
              </a:buBlip>
              <a:defRPr/>
            </a:pPr>
            <a:r>
              <a:rPr lang="en-US" sz="1600" dirty="0">
                <a:solidFill>
                  <a:srgbClr val="404040"/>
                </a:solidFill>
              </a:rPr>
              <a:t>A team of 5 developers has completed 6, 10, and 8 story points in the last three consecutive sprints.  Their average velocity is 8 story points.  Therefore, when planning the next iteration, 8 story points should be the team’s benchmark capacity. </a:t>
            </a:r>
          </a:p>
          <a:p>
            <a:pPr marL="349250" indent="-349250" eaLnBrk="0" hangingPunct="0">
              <a:spcAft>
                <a:spcPts val="500"/>
              </a:spcAft>
              <a:buFontTx/>
              <a:buBlip>
                <a:blip r:embed="rId2"/>
              </a:buBlip>
              <a:defRPr/>
            </a:pPr>
            <a:r>
              <a:rPr lang="en-US" dirty="0">
                <a:solidFill>
                  <a:srgbClr val="404040"/>
                </a:solidFill>
              </a:rPr>
              <a:t>Example 2</a:t>
            </a:r>
          </a:p>
          <a:p>
            <a:pPr marL="806450" lvl="1" indent="-349250" eaLnBrk="0" hangingPunct="0">
              <a:spcAft>
                <a:spcPts val="500"/>
              </a:spcAft>
              <a:buFontTx/>
              <a:buBlip>
                <a:blip r:embed="rId2"/>
              </a:buBlip>
              <a:defRPr/>
            </a:pPr>
            <a:r>
              <a:rPr lang="en-US" sz="1600" dirty="0">
                <a:solidFill>
                  <a:srgbClr val="404040"/>
                </a:solidFill>
              </a:rPr>
              <a:t>A new project is starting and based on initial high level (tee shirt) estimates, is expected to cost 100 story points to complete.</a:t>
            </a:r>
          </a:p>
          <a:p>
            <a:pPr marL="806450" lvl="1" indent="-349250" eaLnBrk="0" hangingPunct="0">
              <a:spcAft>
                <a:spcPts val="500"/>
              </a:spcAft>
              <a:buFontTx/>
              <a:buBlip>
                <a:blip r:embed="rId2"/>
              </a:buBlip>
              <a:defRPr/>
            </a:pPr>
            <a:r>
              <a:rPr lang="en-US" sz="1600" dirty="0">
                <a:solidFill>
                  <a:srgbClr val="404040"/>
                </a:solidFill>
              </a:rPr>
              <a:t>Using the team from example 1 at an average of 8 story points per sprint, it will require  12.5 or 13 sprints to complete this project.  </a:t>
            </a:r>
          </a:p>
          <a:p>
            <a:pPr marL="806450" lvl="1" indent="-349250" eaLnBrk="0" hangingPunct="0">
              <a:spcAft>
                <a:spcPts val="500"/>
              </a:spcAft>
              <a:buFontTx/>
              <a:buBlip>
                <a:blip r:embed="rId2"/>
              </a:buBlip>
              <a:defRPr/>
            </a:pPr>
            <a:r>
              <a:rPr lang="en-US" sz="1600" dirty="0">
                <a:solidFill>
                  <a:srgbClr val="404040"/>
                </a:solidFill>
              </a:rPr>
              <a:t>Assuming a sprint duration of 3 weeks, this project will require 273 days or 39 weeks to complete.</a:t>
            </a:r>
          </a:p>
          <a:p>
            <a:pPr marL="806450" lvl="1" indent="-349250" eaLnBrk="0" hangingPunct="0">
              <a:spcAft>
                <a:spcPts val="500"/>
              </a:spcAft>
              <a:buFontTx/>
              <a:buBlip>
                <a:blip r:embed="rId2"/>
              </a:buBlip>
              <a:defRPr/>
            </a:pPr>
            <a:r>
              <a:rPr lang="en-US" sz="1600" dirty="0">
                <a:solidFill>
                  <a:srgbClr val="404040"/>
                </a:solidFill>
              </a:rPr>
              <a:t>This information is used to develop release plans and to manage demand for agile teams.</a:t>
            </a:r>
          </a:p>
          <a:p>
            <a:pPr eaLnBrk="0" hangingPunct="0">
              <a:spcAft>
                <a:spcPts val="500"/>
              </a:spcAft>
              <a:defRPr/>
            </a:pPr>
            <a:endParaRPr lang="en-US" dirty="0">
              <a:solidFill>
                <a:srgbClr val="404040"/>
              </a:solidFill>
            </a:endParaRPr>
          </a:p>
          <a:p>
            <a:pPr lvl="1" eaLnBrk="0" hangingPunct="0">
              <a:spcAft>
                <a:spcPts val="500"/>
              </a:spcAft>
              <a:defRPr/>
            </a:pPr>
            <a:endParaRPr lang="en-US" dirty="0">
              <a:solidFill>
                <a:srgbClr val="404040"/>
              </a:solidFill>
            </a:endParaRPr>
          </a:p>
          <a:p>
            <a:pPr eaLnBrk="0" hangingPunct="0">
              <a:spcAft>
                <a:spcPts val="500"/>
              </a:spcAft>
              <a:defRPr/>
            </a:pPr>
            <a:endParaRPr lang="en-US" sz="1600" dirty="0">
              <a:solidFill>
                <a:srgbClr val="404040"/>
              </a:solidFill>
            </a:endParaRPr>
          </a:p>
        </p:txBody>
      </p:sp>
    </p:spTree>
    <p:extLst>
      <p:ext uri="{BB962C8B-B14F-4D97-AF65-F5344CB8AC3E}">
        <p14:creationId xmlns:p14="http://schemas.microsoft.com/office/powerpoint/2010/main" val="3221717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6119-0729-4EDD-BAE3-D615959CBE17}"/>
              </a:ext>
            </a:extLst>
          </p:cNvPr>
          <p:cNvSpPr>
            <a:spLocks noGrp="1"/>
          </p:cNvSpPr>
          <p:nvPr>
            <p:ph type="title"/>
          </p:nvPr>
        </p:nvSpPr>
        <p:spPr/>
        <p:txBody>
          <a:bodyPr/>
          <a:lstStyle/>
          <a:p>
            <a:r>
              <a:rPr lang="en-US" dirty="0"/>
              <a:t>“Guess-</a:t>
            </a:r>
            <a:r>
              <a:rPr lang="en-US" dirty="0" err="1"/>
              <a:t>timating</a:t>
            </a:r>
            <a:r>
              <a:rPr lang="en-US" dirty="0"/>
              <a:t>” Tips</a:t>
            </a:r>
          </a:p>
        </p:txBody>
      </p:sp>
      <p:sp>
        <p:nvSpPr>
          <p:cNvPr id="3" name="Content Placeholder 2">
            <a:extLst>
              <a:ext uri="{FF2B5EF4-FFF2-40B4-BE49-F238E27FC236}">
                <a16:creationId xmlns:a16="http://schemas.microsoft.com/office/drawing/2014/main" id="{6CE6D117-C3D2-4F45-AEBA-BB8C3DA01CAA}"/>
              </a:ext>
            </a:extLst>
          </p:cNvPr>
          <p:cNvSpPr>
            <a:spLocks noGrp="1"/>
          </p:cNvSpPr>
          <p:nvPr>
            <p:ph idx="1"/>
          </p:nvPr>
        </p:nvSpPr>
        <p:spPr/>
        <p:txBody>
          <a:bodyPr/>
          <a:lstStyle/>
          <a:p>
            <a:r>
              <a:rPr lang="en-US" dirty="0"/>
              <a:t> Numbers are for Facts, Ranges are for Estimates</a:t>
            </a:r>
          </a:p>
          <a:p>
            <a:r>
              <a:rPr lang="en-US" dirty="0"/>
              <a:t> Make and document assumptions</a:t>
            </a:r>
          </a:p>
          <a:p>
            <a:pPr lvl="1"/>
            <a:r>
              <a:rPr lang="en-US" dirty="0"/>
              <a:t>If they don’t hold true – neither does the estimate</a:t>
            </a:r>
          </a:p>
          <a:p>
            <a:r>
              <a:rPr lang="en-US" dirty="0"/>
              <a:t> The less information there is the larger the estimate</a:t>
            </a:r>
          </a:p>
          <a:p>
            <a:r>
              <a:rPr lang="en-US" dirty="0"/>
              <a:t> When in doubt – go up</a:t>
            </a:r>
          </a:p>
          <a:p>
            <a:r>
              <a:rPr lang="en-US" dirty="0"/>
              <a:t> Estimation != Commitment</a:t>
            </a:r>
          </a:p>
          <a:p>
            <a:pPr lvl="1"/>
            <a:r>
              <a:rPr lang="en-US" dirty="0"/>
              <a:t>Being wrong is not bad – learn from it</a:t>
            </a:r>
          </a:p>
          <a:p>
            <a:r>
              <a:rPr lang="en-US" dirty="0"/>
              <a:t> Have you ever done this before?</a:t>
            </a:r>
          </a:p>
          <a:p>
            <a:pPr marL="0" indent="0">
              <a:buNone/>
            </a:pPr>
            <a:endParaRPr lang="en-US" dirty="0"/>
          </a:p>
        </p:txBody>
      </p:sp>
      <p:sp>
        <p:nvSpPr>
          <p:cNvPr id="4" name="Slide Number Placeholder 3">
            <a:extLst>
              <a:ext uri="{FF2B5EF4-FFF2-40B4-BE49-F238E27FC236}">
                <a16:creationId xmlns:a16="http://schemas.microsoft.com/office/drawing/2014/main" id="{E6633153-526E-403C-8D79-5ABF08FA530B}"/>
              </a:ext>
            </a:extLst>
          </p:cNvPr>
          <p:cNvSpPr>
            <a:spLocks noGrp="1"/>
          </p:cNvSpPr>
          <p:nvPr>
            <p:ph type="sldNum" sz="quarter" idx="10"/>
          </p:nvPr>
        </p:nvSpPr>
        <p:spPr/>
        <p:txBody>
          <a:bodyPr/>
          <a:lstStyle/>
          <a:p>
            <a:pPr>
              <a:defRPr/>
            </a:pPr>
            <a:fld id="{CD8CE753-BAFA-46A4-9BE2-A75643E599C7}" type="slidenum">
              <a:rPr lang="en-US" smtClean="0"/>
              <a:pPr>
                <a:defRPr/>
              </a:pPr>
              <a:t>8</a:t>
            </a:fld>
            <a:endParaRPr lang="en-US"/>
          </a:p>
        </p:txBody>
      </p:sp>
    </p:spTree>
    <p:extLst>
      <p:ext uri="{BB962C8B-B14F-4D97-AF65-F5344CB8AC3E}">
        <p14:creationId xmlns:p14="http://schemas.microsoft.com/office/powerpoint/2010/main" val="1950848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FDCA-3E18-4B2E-85BB-B8F7DCAFA9D7}"/>
              </a:ext>
            </a:extLst>
          </p:cNvPr>
          <p:cNvSpPr>
            <a:spLocks noGrp="1"/>
          </p:cNvSpPr>
          <p:nvPr>
            <p:ph type="title"/>
          </p:nvPr>
        </p:nvSpPr>
        <p:spPr/>
        <p:txBody>
          <a:bodyPr/>
          <a:lstStyle/>
          <a:p>
            <a:r>
              <a:rPr lang="en-US" dirty="0"/>
              <a:t>What level is right?</a:t>
            </a:r>
          </a:p>
        </p:txBody>
      </p:sp>
      <p:sp>
        <p:nvSpPr>
          <p:cNvPr id="4" name="Slide Number Placeholder 3">
            <a:extLst>
              <a:ext uri="{FF2B5EF4-FFF2-40B4-BE49-F238E27FC236}">
                <a16:creationId xmlns:a16="http://schemas.microsoft.com/office/drawing/2014/main" id="{E51A8853-ABE4-435A-8DE1-7C17EA8465D6}"/>
              </a:ext>
            </a:extLst>
          </p:cNvPr>
          <p:cNvSpPr>
            <a:spLocks noGrp="1"/>
          </p:cNvSpPr>
          <p:nvPr>
            <p:ph type="sldNum" sz="quarter" idx="10"/>
          </p:nvPr>
        </p:nvSpPr>
        <p:spPr/>
        <p:txBody>
          <a:bodyPr/>
          <a:lstStyle/>
          <a:p>
            <a:pPr>
              <a:defRPr/>
            </a:pPr>
            <a:fld id="{CD8CE753-BAFA-46A4-9BE2-A75643E599C7}" type="slidenum">
              <a:rPr lang="en-US" smtClean="0"/>
              <a:pPr>
                <a:defRPr/>
              </a:pPr>
              <a:t>9</a:t>
            </a:fld>
            <a:endParaRPr lang="en-US"/>
          </a:p>
        </p:txBody>
      </p:sp>
      <p:sp>
        <p:nvSpPr>
          <p:cNvPr id="5" name="Rectangle 7">
            <a:extLst>
              <a:ext uri="{FF2B5EF4-FFF2-40B4-BE49-F238E27FC236}">
                <a16:creationId xmlns:a16="http://schemas.microsoft.com/office/drawing/2014/main" id="{CC8317CB-8BA9-4D33-985D-C92CA21FFACD}"/>
              </a:ext>
            </a:extLst>
          </p:cNvPr>
          <p:cNvSpPr>
            <a:spLocks noGrp="1" noChangeArrowheads="1"/>
          </p:cNvSpPr>
          <p:nvPr>
            <p:ph idx="1"/>
          </p:nvPr>
        </p:nvSpPr>
        <p:spPr bwMode="auto">
          <a:xfrm>
            <a:off x="685800" y="1828800"/>
            <a:ext cx="5147563" cy="269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indent="0">
              <a:buNone/>
            </a:pPr>
            <a:endParaRPr lang="en-US" dirty="0"/>
          </a:p>
          <a:p>
            <a:pPr marL="0" indent="0">
              <a:buNone/>
            </a:pPr>
            <a:r>
              <a:rPr lang="en-US" dirty="0"/>
              <a:t>Epics – 	Level of Effort</a:t>
            </a:r>
          </a:p>
          <a:p>
            <a:pPr marL="0" indent="0">
              <a:buNone/>
            </a:pPr>
            <a:r>
              <a:rPr lang="en-US" dirty="0"/>
              <a:t> 	# Sprints, # Months</a:t>
            </a:r>
          </a:p>
          <a:p>
            <a:pPr marL="0" indent="0">
              <a:buNone/>
            </a:pPr>
            <a:r>
              <a:rPr lang="en-US" dirty="0"/>
              <a:t>	</a:t>
            </a:r>
          </a:p>
          <a:p>
            <a:pPr marL="0" indent="0">
              <a:buNone/>
            </a:pPr>
            <a:r>
              <a:rPr lang="en-US" dirty="0"/>
              <a:t>Stories – Story Points</a:t>
            </a:r>
          </a:p>
          <a:p>
            <a:pPr marL="0" indent="0">
              <a:buNone/>
            </a:pPr>
            <a:r>
              <a:rPr lang="en-US" dirty="0"/>
              <a:t>	   Fibonacci Sequence, T-Shirt Sizing</a:t>
            </a:r>
          </a:p>
          <a:p>
            <a:pPr marL="0" indent="0">
              <a:buNone/>
            </a:pPr>
            <a:endParaRPr lang="en-US" dirty="0"/>
          </a:p>
          <a:p>
            <a:pPr marL="0" indent="0">
              <a:buNone/>
            </a:pPr>
            <a:r>
              <a:rPr lang="en-US" dirty="0"/>
              <a:t>Tasks - 	Hours</a:t>
            </a:r>
          </a:p>
        </p:txBody>
      </p:sp>
    </p:spTree>
    <p:extLst>
      <p:ext uri="{BB962C8B-B14F-4D97-AF65-F5344CB8AC3E}">
        <p14:creationId xmlns:p14="http://schemas.microsoft.com/office/powerpoint/2010/main" val="3058026804"/>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ヒラギノ角ゴ Pro W3"/>
        <a:cs typeface="ヒラギノ角ゴ Pro W3"/>
      </a:majorFont>
      <a:minorFont>
        <a:latin typeface="Arial"/>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ヒラギノ角ゴ Pro W3" charset="0"/>
            <a:cs typeface="ヒラギノ角ゴ Pro W3"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ヒラギノ角ゴ Pro W3" charset="0"/>
            <a:cs typeface="ヒラギノ角ゴ Pro W3"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2095</TotalTime>
  <Words>1567</Words>
  <Application>Microsoft Office PowerPoint</Application>
  <PresentationFormat>On-screen Show (4:3)</PresentationFormat>
  <Paragraphs>210</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ヒラギノ角ゴ Pro W3</vt:lpstr>
      <vt:lpstr>Blank Presentation</vt:lpstr>
      <vt:lpstr>Agile Metrics</vt:lpstr>
      <vt:lpstr>PowerPoint Presentation</vt:lpstr>
      <vt:lpstr>PowerPoint Presentation</vt:lpstr>
      <vt:lpstr>PowerPoint Presentation</vt:lpstr>
      <vt:lpstr>PowerPoint Presentation</vt:lpstr>
      <vt:lpstr>PowerPoint Presentation</vt:lpstr>
      <vt:lpstr>PowerPoint Presentation</vt:lpstr>
      <vt:lpstr>“Guess-timating” Tips</vt:lpstr>
      <vt:lpstr>What level is right?</vt:lpstr>
      <vt:lpstr>Guess-timating techniques</vt:lpstr>
      <vt:lpstr>Estimating Pitfalls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Tailfin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 Hughes</dc:creator>
  <cp:lastModifiedBy>Ketchum, Nancy (CEI-Atlanta-CON)</cp:lastModifiedBy>
  <cp:revision>73</cp:revision>
  <dcterms:created xsi:type="dcterms:W3CDTF">2010-08-23T14:28:38Z</dcterms:created>
  <dcterms:modified xsi:type="dcterms:W3CDTF">2018-10-09T19:57:07Z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pdateToken">
    <vt:lpwstr>1</vt:lpwstr>
  </property>
  <property fmtid="{D5CDD505-2E9C-101B-9397-08002B2CF9AE}" pid="3" name="Jive_LatestUserAccountName">
    <vt:lpwstr>nketchum@sei.com</vt:lpwstr>
  </property>
  <property fmtid="{D5CDD505-2E9C-101B-9397-08002B2CF9AE}" pid="4" name="Offisync_ServerID">
    <vt:lpwstr>a870ff68-bd84-489a-be74-ebb975141355</vt:lpwstr>
  </property>
  <property fmtid="{D5CDD505-2E9C-101B-9397-08002B2CF9AE}" pid="5" name="Jive_VersionGuid">
    <vt:lpwstr>4a381b06-9e41-46a6-b90b-e8b4a804a0b7</vt:lpwstr>
  </property>
  <property fmtid="{D5CDD505-2E9C-101B-9397-08002B2CF9AE}" pid="6" name="Offisync_ProviderInitializationData">
    <vt:lpwstr>https://sysev.jiveon.com</vt:lpwstr>
  </property>
  <property fmtid="{D5CDD505-2E9C-101B-9397-08002B2CF9AE}" pid="7" name="Offisync_UniqueId">
    <vt:lpwstr>1360</vt:lpwstr>
  </property>
  <property fmtid="{D5CDD505-2E9C-101B-9397-08002B2CF9AE}" pid="8" name="Jive_ModifiedButNotPublished">
    <vt:lpwstr>True</vt:lpwstr>
  </property>
</Properties>
</file>