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256" r:id="rId2"/>
    <p:sldId id="308" r:id="rId3"/>
    <p:sldId id="320" r:id="rId4"/>
    <p:sldId id="311" r:id="rId5"/>
    <p:sldId id="321" r:id="rId6"/>
    <p:sldId id="307" r:id="rId7"/>
    <p:sldId id="295" r:id="rId8"/>
    <p:sldId id="312" r:id="rId9"/>
    <p:sldId id="304" r:id="rId10"/>
    <p:sldId id="306" r:id="rId11"/>
    <p:sldId id="287" r:id="rId12"/>
    <p:sldId id="309" r:id="rId13"/>
    <p:sldId id="322" r:id="rId14"/>
    <p:sldId id="310" r:id="rId15"/>
    <p:sldId id="305" r:id="rId16"/>
    <p:sldId id="314" r:id="rId17"/>
    <p:sldId id="316" r:id="rId18"/>
    <p:sldId id="318" r:id="rId19"/>
    <p:sldId id="319" r:id="rId20"/>
    <p:sldId id="313" r:id="rId21"/>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ヒラギノ角ゴ Pro W3" pitchFamily="1" charset="-128"/>
        <a:cs typeface="+mn-cs"/>
      </a:defRPr>
    </a:lvl5pPr>
    <a:lvl6pPr marL="2286000" algn="l" defTabSz="914400" rtl="0" eaLnBrk="1" latinLnBrk="0" hangingPunct="1">
      <a:defRPr sz="2400" kern="1200">
        <a:solidFill>
          <a:schemeClr val="tx1"/>
        </a:solidFill>
        <a:latin typeface="Arial" charset="0"/>
        <a:ea typeface="ヒラギノ角ゴ Pro W3" pitchFamily="1" charset="-128"/>
        <a:cs typeface="+mn-cs"/>
      </a:defRPr>
    </a:lvl6pPr>
    <a:lvl7pPr marL="2743200" algn="l" defTabSz="914400" rtl="0" eaLnBrk="1" latinLnBrk="0" hangingPunct="1">
      <a:defRPr sz="2400" kern="1200">
        <a:solidFill>
          <a:schemeClr val="tx1"/>
        </a:solidFill>
        <a:latin typeface="Arial" charset="0"/>
        <a:ea typeface="ヒラギノ角ゴ Pro W3" pitchFamily="1" charset="-128"/>
        <a:cs typeface="+mn-cs"/>
      </a:defRPr>
    </a:lvl7pPr>
    <a:lvl8pPr marL="3200400" algn="l" defTabSz="914400" rtl="0" eaLnBrk="1" latinLnBrk="0" hangingPunct="1">
      <a:defRPr sz="2400" kern="1200">
        <a:solidFill>
          <a:schemeClr val="tx1"/>
        </a:solidFill>
        <a:latin typeface="Arial" charset="0"/>
        <a:ea typeface="ヒラギノ角ゴ Pro W3" pitchFamily="1" charset="-128"/>
        <a:cs typeface="+mn-cs"/>
      </a:defRPr>
    </a:lvl8pPr>
    <a:lvl9pPr marL="3657600" algn="l" defTabSz="914400" rtl="0" eaLnBrk="1" latinLnBrk="0" hangingPunct="1">
      <a:defRPr sz="2400" kern="1200">
        <a:solidFill>
          <a:schemeClr val="tx1"/>
        </a:solidFill>
        <a:latin typeface="Arial" charset="0"/>
        <a:ea typeface="ヒラギノ角ゴ Pro W3"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350">
          <p15:clr>
            <a:srgbClr val="A4A3A4"/>
          </p15:clr>
        </p15:guide>
        <p15:guide id="3"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hauste" initials="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CF0202"/>
    <a:srgbClr val="B7465A"/>
    <a:srgbClr val="D795A0"/>
    <a:srgbClr val="7D9CFF"/>
    <a:srgbClr val="3838AA"/>
    <a:srgbClr val="3333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84628" autoAdjust="0"/>
  </p:normalViewPr>
  <p:slideViewPr>
    <p:cSldViewPr snapToGrid="0">
      <p:cViewPr varScale="1">
        <p:scale>
          <a:sx n="61" d="100"/>
          <a:sy n="61" d="100"/>
        </p:scale>
        <p:origin x="1176" y="78"/>
      </p:cViewPr>
      <p:guideLst>
        <p:guide orient="horz" pos="2160"/>
        <p:guide orient="horz" pos="35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snapToGrid="0">
      <p:cViewPr varScale="1">
        <p:scale>
          <a:sx n="78" d="100"/>
          <a:sy n="78" d="100"/>
        </p:scale>
        <p:origin x="-2870" y="-5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7FE18E4-16C9-4BD0-B9CA-34886D46E9FD}" type="datetimeFigureOut">
              <a:rPr lang="en-US" smtClean="0"/>
              <a:pPr/>
              <a:t>10/11/2018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DF5F0A2-8E67-4FF0-8E2E-49A7011DAA33}" type="slidenum">
              <a:rPr lang="en-US" smtClean="0"/>
              <a:pPr/>
              <a:t>‹#›</a:t>
            </a:fld>
            <a:endParaRPr lang="en-US"/>
          </a:p>
        </p:txBody>
      </p:sp>
    </p:spTree>
    <p:extLst>
      <p:ext uri="{BB962C8B-B14F-4D97-AF65-F5344CB8AC3E}">
        <p14:creationId xmlns:p14="http://schemas.microsoft.com/office/powerpoint/2010/main" val="516444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922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pPr>
              <a:defRPr/>
            </a:pPr>
            <a:fld id="{5A58B000-58B3-4EA4-B7B0-4C526F4CD423}" type="slidenum">
              <a:rPr lang="en-US"/>
              <a:pPr>
                <a:defRPr/>
              </a:pPr>
              <a:t>‹#›</a:t>
            </a:fld>
            <a:endParaRPr lang="en-US"/>
          </a:p>
        </p:txBody>
      </p:sp>
    </p:spTree>
    <p:extLst>
      <p:ext uri="{BB962C8B-B14F-4D97-AF65-F5344CB8AC3E}">
        <p14:creationId xmlns:p14="http://schemas.microsoft.com/office/powerpoint/2010/main" val="33295749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A58B000-58B3-4EA4-B7B0-4C526F4CD423}"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A58B000-58B3-4EA4-B7B0-4C526F4CD423}" type="slidenum">
              <a:rPr lang="en-US" smtClean="0"/>
              <a:pPr>
                <a:defRPr/>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9EBC55-30F4-471E-B13F-524AEB349271}" type="slidenum">
              <a:rPr lang="en-US"/>
              <a:pPr/>
              <a:t>20</a:t>
            </a:fld>
            <a:endParaRPr lang="en-US"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A58B000-58B3-4EA4-B7B0-4C526F4CD423}" type="slidenum">
              <a:rPr lang="en-US" smtClean="0"/>
              <a:pPr>
                <a:defRPr/>
              </a:pPr>
              <a:t>5</a:t>
            </a:fld>
            <a:endParaRPr lang="en-US"/>
          </a:p>
        </p:txBody>
      </p:sp>
    </p:spTree>
    <p:extLst>
      <p:ext uri="{BB962C8B-B14F-4D97-AF65-F5344CB8AC3E}">
        <p14:creationId xmlns:p14="http://schemas.microsoft.com/office/powerpoint/2010/main" val="2664107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A58B000-58B3-4EA4-B7B0-4C526F4CD423}" type="slidenum">
              <a:rPr lang="en-US" smtClean="0"/>
              <a:pPr>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A58B000-58B3-4EA4-B7B0-4C526F4CD423}" type="slidenum">
              <a:rPr lang="en-US" smtClean="0"/>
              <a:pPr>
                <a:defRPr/>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A58B000-58B3-4EA4-B7B0-4C526F4CD423}" type="slidenum">
              <a:rPr lang="en-US" smtClean="0"/>
              <a:pPr>
                <a:defRPr/>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Acceptance Criteria does not change during </a:t>
            </a:r>
            <a:r>
              <a:rPr lang="en-US"/>
              <a:t>a sprint.</a:t>
            </a:r>
            <a:endParaRPr lang="en-US" dirty="0"/>
          </a:p>
        </p:txBody>
      </p:sp>
      <p:sp>
        <p:nvSpPr>
          <p:cNvPr id="4" name="Slide Number Placeholder 3"/>
          <p:cNvSpPr>
            <a:spLocks noGrp="1"/>
          </p:cNvSpPr>
          <p:nvPr>
            <p:ph type="sldNum" sz="quarter" idx="10"/>
          </p:nvPr>
        </p:nvSpPr>
        <p:spPr/>
        <p:txBody>
          <a:bodyPr/>
          <a:lstStyle/>
          <a:p>
            <a:pPr>
              <a:defRPr/>
            </a:pPr>
            <a:fld id="{5A58B000-58B3-4EA4-B7B0-4C526F4CD423}" type="slidenum">
              <a:rPr lang="en-US" smtClean="0"/>
              <a:pPr>
                <a:defRPr/>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A58B000-58B3-4EA4-B7B0-4C526F4CD423}" type="slidenum">
              <a:rPr lang="en-US" smtClean="0"/>
              <a:pPr>
                <a:defRPr/>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A58B000-58B3-4EA4-B7B0-4C526F4CD423}" type="slidenum">
              <a:rPr lang="en-US" smtClean="0"/>
              <a:pPr>
                <a:defRPr/>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A58B000-58B3-4EA4-B7B0-4C526F4CD423}" type="slidenum">
              <a:rPr lang="en-US" smtClean="0"/>
              <a:pPr>
                <a:defRPr/>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SEI1003_PPT_Temp_PrimaryGraphi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97025"/>
            <a:ext cx="91455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ctrTitle"/>
          </p:nvPr>
        </p:nvSpPr>
        <p:spPr>
          <a:xfrm>
            <a:off x="685800" y="3962400"/>
            <a:ext cx="7772400" cy="1143000"/>
          </a:xfrm>
        </p:spPr>
        <p:txBody>
          <a:bodyPr/>
          <a:lstStyle>
            <a:lvl1pPr algn="ctr">
              <a:defRPr sz="2400"/>
            </a:lvl1pPr>
          </a:lstStyle>
          <a:p>
            <a:r>
              <a:rPr lang="en-US"/>
              <a:t>Click to edit Master title style</a:t>
            </a:r>
          </a:p>
        </p:txBody>
      </p:sp>
      <p:sp>
        <p:nvSpPr>
          <p:cNvPr id="3077" name="Rectangle 5"/>
          <p:cNvSpPr>
            <a:spLocks noGrp="1" noChangeArrowheads="1"/>
          </p:cNvSpPr>
          <p:nvPr>
            <p:ph type="subTitle" idx="1"/>
          </p:nvPr>
        </p:nvSpPr>
        <p:spPr>
          <a:xfrm>
            <a:off x="1371600" y="5181600"/>
            <a:ext cx="6400800" cy="6096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1526674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5F53ED0A-F5B2-4C47-A117-41974F1CF7A2}" type="slidenum">
              <a:rPr lang="en-US"/>
              <a:pPr>
                <a:defRPr/>
              </a:pPr>
              <a:t>‹#›</a:t>
            </a:fld>
            <a:endParaRPr lang="en-US"/>
          </a:p>
        </p:txBody>
      </p:sp>
    </p:spTree>
    <p:extLst>
      <p:ext uri="{BB962C8B-B14F-4D97-AF65-F5344CB8AC3E}">
        <p14:creationId xmlns:p14="http://schemas.microsoft.com/office/powerpoint/2010/main" val="97024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90600"/>
            <a:ext cx="1943100" cy="4876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990600"/>
            <a:ext cx="5676900" cy="4876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E9DF4F2-CCEA-4576-BFFB-E822D41ED47A}" type="slidenum">
              <a:rPr lang="en-US"/>
              <a:pPr>
                <a:defRPr/>
              </a:pPr>
              <a:t>‹#›</a:t>
            </a:fld>
            <a:endParaRPr lang="en-US"/>
          </a:p>
        </p:txBody>
      </p:sp>
    </p:spTree>
    <p:extLst>
      <p:ext uri="{BB962C8B-B14F-4D97-AF65-F5344CB8AC3E}">
        <p14:creationId xmlns:p14="http://schemas.microsoft.com/office/powerpoint/2010/main" val="242468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CD8CE753-BAFA-46A4-9BE2-A75643E599C7}" type="slidenum">
              <a:rPr lang="en-US"/>
              <a:pPr>
                <a:defRPr/>
              </a:pPr>
              <a:t>‹#›</a:t>
            </a:fld>
            <a:endParaRPr lang="en-US"/>
          </a:p>
        </p:txBody>
      </p:sp>
    </p:spTree>
    <p:extLst>
      <p:ext uri="{BB962C8B-B14F-4D97-AF65-F5344CB8AC3E}">
        <p14:creationId xmlns:p14="http://schemas.microsoft.com/office/powerpoint/2010/main" val="277824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AD663B2F-1B98-4088-A605-71BBB98E5EDE}" type="slidenum">
              <a:rPr lang="en-US"/>
              <a:pPr>
                <a:defRPr/>
              </a:pPr>
              <a:t>‹#›</a:t>
            </a:fld>
            <a:endParaRPr lang="en-US"/>
          </a:p>
        </p:txBody>
      </p:sp>
    </p:spTree>
    <p:extLst>
      <p:ext uri="{BB962C8B-B14F-4D97-AF65-F5344CB8AC3E}">
        <p14:creationId xmlns:p14="http://schemas.microsoft.com/office/powerpoint/2010/main" val="213436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3CE7DAD5-03BA-40B3-8FBA-AD0F39D2B8B7}" type="slidenum">
              <a:rPr lang="en-US"/>
              <a:pPr>
                <a:defRPr/>
              </a:pPr>
              <a:t>‹#›</a:t>
            </a:fld>
            <a:endParaRPr lang="en-US"/>
          </a:p>
        </p:txBody>
      </p:sp>
    </p:spTree>
    <p:extLst>
      <p:ext uri="{BB962C8B-B14F-4D97-AF65-F5344CB8AC3E}">
        <p14:creationId xmlns:p14="http://schemas.microsoft.com/office/powerpoint/2010/main" val="173671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956CD857-EFC8-453A-A0A1-3CBFE90CC10D}" type="slidenum">
              <a:rPr lang="en-US"/>
              <a:pPr>
                <a:defRPr/>
              </a:pPr>
              <a:t>‹#›</a:t>
            </a:fld>
            <a:endParaRPr lang="en-US"/>
          </a:p>
        </p:txBody>
      </p:sp>
    </p:spTree>
    <p:extLst>
      <p:ext uri="{BB962C8B-B14F-4D97-AF65-F5344CB8AC3E}">
        <p14:creationId xmlns:p14="http://schemas.microsoft.com/office/powerpoint/2010/main" val="621036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507EA1D7-0C71-47DE-9342-A61DE0C234D3}" type="slidenum">
              <a:rPr lang="en-US"/>
              <a:pPr>
                <a:defRPr/>
              </a:pPr>
              <a:t>‹#›</a:t>
            </a:fld>
            <a:endParaRPr lang="en-US"/>
          </a:p>
        </p:txBody>
      </p:sp>
    </p:spTree>
    <p:extLst>
      <p:ext uri="{BB962C8B-B14F-4D97-AF65-F5344CB8AC3E}">
        <p14:creationId xmlns:p14="http://schemas.microsoft.com/office/powerpoint/2010/main" val="157880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235786A-7E70-43A4-88C9-8915EC4C51E7}" type="slidenum">
              <a:rPr lang="en-US"/>
              <a:pPr>
                <a:defRPr/>
              </a:pPr>
              <a:t>‹#›</a:t>
            </a:fld>
            <a:endParaRPr lang="en-US"/>
          </a:p>
        </p:txBody>
      </p:sp>
    </p:spTree>
    <p:extLst>
      <p:ext uri="{BB962C8B-B14F-4D97-AF65-F5344CB8AC3E}">
        <p14:creationId xmlns:p14="http://schemas.microsoft.com/office/powerpoint/2010/main" val="189569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2D16471A-0630-4C1E-A623-87DB843BEBC3}" type="slidenum">
              <a:rPr lang="en-US"/>
              <a:pPr>
                <a:defRPr/>
              </a:pPr>
              <a:t>‹#›</a:t>
            </a:fld>
            <a:endParaRPr lang="en-US"/>
          </a:p>
        </p:txBody>
      </p:sp>
    </p:spTree>
    <p:extLst>
      <p:ext uri="{BB962C8B-B14F-4D97-AF65-F5344CB8AC3E}">
        <p14:creationId xmlns:p14="http://schemas.microsoft.com/office/powerpoint/2010/main" val="240963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CB69633-0920-4F4D-B880-EB0F29122C94}" type="slidenum">
              <a:rPr lang="en-US"/>
              <a:pPr>
                <a:defRPr/>
              </a:pPr>
              <a:t>‹#›</a:t>
            </a:fld>
            <a:endParaRPr lang="en-US"/>
          </a:p>
        </p:txBody>
      </p:sp>
    </p:spTree>
    <p:extLst>
      <p:ext uri="{BB962C8B-B14F-4D97-AF65-F5344CB8AC3E}">
        <p14:creationId xmlns:p14="http://schemas.microsoft.com/office/powerpoint/2010/main" val="902759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SEI1003_PPT_SlideHeaderFooter_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55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685800" y="990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3"/>
          <p:cNvSpPr>
            <a:spLocks noGrp="1" noChangeArrowheads="1"/>
          </p:cNvSpPr>
          <p:nvPr>
            <p:ph type="body" idx="1"/>
          </p:nvPr>
        </p:nvSpPr>
        <p:spPr bwMode="auto">
          <a:xfrm>
            <a:off x="685800" y="1828800"/>
            <a:ext cx="7772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858000" y="60198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000">
                <a:solidFill>
                  <a:srgbClr val="9AA0A2"/>
                </a:solidFill>
                <a:latin typeface="+mn-lt"/>
              </a:defRPr>
            </a:lvl1pPr>
          </a:lstStyle>
          <a:p>
            <a:pPr>
              <a:defRPr/>
            </a:pPr>
            <a:fld id="{FE0E460D-E4DC-4A91-8E68-62944F12F144}" type="slidenum">
              <a:rPr lang="en-US"/>
              <a:pPr>
                <a:defRPr/>
              </a:pPr>
              <a:t>‹#›</a:t>
            </a:fld>
            <a:endParaRPr lang="en-US"/>
          </a:p>
        </p:txBody>
      </p:sp>
      <p:pic>
        <p:nvPicPr>
          <p:cNvPr id="7" name="Picture 6" descr="SEI_Footer.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19075" y="6221413"/>
            <a:ext cx="86788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rtl="0" eaLnBrk="0" fontAlgn="base" hangingPunct="0">
        <a:spcBef>
          <a:spcPct val="0"/>
        </a:spcBef>
        <a:spcAft>
          <a:spcPct val="0"/>
        </a:spcAft>
        <a:defRPr sz="3200" b="1">
          <a:solidFill>
            <a:srgbClr val="B7465A"/>
          </a:solidFill>
          <a:latin typeface="+mj-lt"/>
          <a:ea typeface="+mj-ea"/>
          <a:cs typeface="+mj-cs"/>
        </a:defRPr>
      </a:lvl1pPr>
      <a:lvl2pPr algn="l" rtl="0" eaLnBrk="0" fontAlgn="base" hangingPunct="0">
        <a:spcBef>
          <a:spcPct val="0"/>
        </a:spcBef>
        <a:spcAft>
          <a:spcPct val="0"/>
        </a:spcAft>
        <a:defRPr sz="4400" b="1">
          <a:solidFill>
            <a:srgbClr val="B7465A"/>
          </a:solidFill>
          <a:latin typeface="Helvetica" pitchFamily="1" charset="0"/>
          <a:ea typeface="ヒラギノ角ゴ Pro W3" pitchFamily="1" charset="-128"/>
        </a:defRPr>
      </a:lvl2pPr>
      <a:lvl3pPr algn="l" rtl="0" eaLnBrk="0" fontAlgn="base" hangingPunct="0">
        <a:spcBef>
          <a:spcPct val="0"/>
        </a:spcBef>
        <a:spcAft>
          <a:spcPct val="0"/>
        </a:spcAft>
        <a:defRPr sz="4400" b="1">
          <a:solidFill>
            <a:srgbClr val="B7465A"/>
          </a:solidFill>
          <a:latin typeface="Helvetica" pitchFamily="1" charset="0"/>
          <a:ea typeface="ヒラギノ角ゴ Pro W3" pitchFamily="1" charset="-128"/>
        </a:defRPr>
      </a:lvl3pPr>
      <a:lvl4pPr algn="l" rtl="0" eaLnBrk="0" fontAlgn="base" hangingPunct="0">
        <a:spcBef>
          <a:spcPct val="0"/>
        </a:spcBef>
        <a:spcAft>
          <a:spcPct val="0"/>
        </a:spcAft>
        <a:defRPr sz="4400" b="1">
          <a:solidFill>
            <a:srgbClr val="B7465A"/>
          </a:solidFill>
          <a:latin typeface="Helvetica" pitchFamily="1" charset="0"/>
          <a:ea typeface="ヒラギノ角ゴ Pro W3" pitchFamily="1" charset="-128"/>
        </a:defRPr>
      </a:lvl4pPr>
      <a:lvl5pPr algn="l" rtl="0" eaLnBrk="0" fontAlgn="base" hangingPunct="0">
        <a:spcBef>
          <a:spcPct val="0"/>
        </a:spcBef>
        <a:spcAft>
          <a:spcPct val="0"/>
        </a:spcAft>
        <a:defRPr sz="4400" b="1">
          <a:solidFill>
            <a:srgbClr val="B7465A"/>
          </a:solidFill>
          <a:latin typeface="Helvetica" pitchFamily="1" charset="0"/>
          <a:ea typeface="ヒラギノ角ゴ Pro W3" pitchFamily="1" charset="-128"/>
        </a:defRPr>
      </a:lvl5pPr>
      <a:lvl6pPr marL="457200" algn="l" rtl="0" fontAlgn="base">
        <a:spcBef>
          <a:spcPct val="0"/>
        </a:spcBef>
        <a:spcAft>
          <a:spcPct val="0"/>
        </a:spcAft>
        <a:defRPr b="1">
          <a:solidFill>
            <a:srgbClr val="B7465A"/>
          </a:solidFill>
          <a:latin typeface="Helvetica" pitchFamily="1" charset="0"/>
          <a:ea typeface="ヒラギノ角ゴ Pro W3" pitchFamily="1" charset="-128"/>
        </a:defRPr>
      </a:lvl6pPr>
      <a:lvl7pPr marL="914400" algn="l" rtl="0" fontAlgn="base">
        <a:spcBef>
          <a:spcPct val="0"/>
        </a:spcBef>
        <a:spcAft>
          <a:spcPct val="0"/>
        </a:spcAft>
        <a:defRPr b="1">
          <a:solidFill>
            <a:srgbClr val="B7465A"/>
          </a:solidFill>
          <a:latin typeface="Helvetica" pitchFamily="1" charset="0"/>
          <a:ea typeface="ヒラギノ角ゴ Pro W3" pitchFamily="1" charset="-128"/>
        </a:defRPr>
      </a:lvl7pPr>
      <a:lvl8pPr marL="1371600" algn="l" rtl="0" fontAlgn="base">
        <a:spcBef>
          <a:spcPct val="0"/>
        </a:spcBef>
        <a:spcAft>
          <a:spcPct val="0"/>
        </a:spcAft>
        <a:defRPr b="1">
          <a:solidFill>
            <a:srgbClr val="B7465A"/>
          </a:solidFill>
          <a:latin typeface="Helvetica" pitchFamily="1" charset="0"/>
          <a:ea typeface="ヒラギノ角ゴ Pro W3" pitchFamily="1" charset="-128"/>
        </a:defRPr>
      </a:lvl8pPr>
      <a:lvl9pPr marL="1828800" algn="l" rtl="0" fontAlgn="base">
        <a:spcBef>
          <a:spcPct val="0"/>
        </a:spcBef>
        <a:spcAft>
          <a:spcPct val="0"/>
        </a:spcAft>
        <a:defRPr b="1">
          <a:solidFill>
            <a:srgbClr val="B7465A"/>
          </a:solidFill>
          <a:latin typeface="Helvetica" pitchFamily="1" charset="0"/>
          <a:ea typeface="ヒラギノ角ゴ Pro W3" pitchFamily="1" charset="-128"/>
        </a:defRPr>
      </a:lvl9pPr>
    </p:titleStyle>
    <p:bodyStyle>
      <a:lvl1pPr marL="117475" indent="-117475" algn="l" rtl="0" eaLnBrk="0" fontAlgn="base" hangingPunct="0">
        <a:spcBef>
          <a:spcPct val="20000"/>
        </a:spcBef>
        <a:spcAft>
          <a:spcPct val="0"/>
        </a:spcAft>
        <a:buChar char="•"/>
        <a:defRPr sz="1800" b="1">
          <a:solidFill>
            <a:schemeClr val="tx1"/>
          </a:solidFill>
          <a:latin typeface="+mn-lt"/>
          <a:ea typeface="+mn-ea"/>
          <a:cs typeface="+mn-cs"/>
        </a:defRPr>
      </a:lvl1pPr>
      <a:lvl2pPr marL="400050" indent="-168275" algn="l" rtl="0" eaLnBrk="0" fontAlgn="base" hangingPunct="0">
        <a:spcBef>
          <a:spcPct val="20000"/>
        </a:spcBef>
        <a:spcAft>
          <a:spcPct val="0"/>
        </a:spcAft>
        <a:buChar char="–"/>
        <a:defRPr sz="1600">
          <a:solidFill>
            <a:schemeClr val="tx1"/>
          </a:solidFill>
          <a:latin typeface="+mn-lt"/>
          <a:ea typeface="+mn-ea"/>
        </a:defRPr>
      </a:lvl2pPr>
      <a:lvl3pPr marL="627063" indent="-112713" algn="l" rtl="0" eaLnBrk="0" fontAlgn="base" hangingPunct="0">
        <a:spcBef>
          <a:spcPct val="20000"/>
        </a:spcBef>
        <a:spcAft>
          <a:spcPct val="0"/>
        </a:spcAft>
        <a:buChar char="•"/>
        <a:defRPr sz="1600">
          <a:solidFill>
            <a:schemeClr val="tx1"/>
          </a:solidFill>
          <a:latin typeface="+mn-lt"/>
          <a:ea typeface="+mn-ea"/>
        </a:defRPr>
      </a:lvl3pPr>
      <a:lvl4pPr marL="914400" indent="-173038" algn="l" rtl="0" eaLnBrk="0" fontAlgn="base" hangingPunct="0">
        <a:spcBef>
          <a:spcPct val="20000"/>
        </a:spcBef>
        <a:spcAft>
          <a:spcPct val="0"/>
        </a:spcAft>
        <a:buChar char="–"/>
        <a:defRPr sz="1600">
          <a:solidFill>
            <a:schemeClr val="tx1"/>
          </a:solidFill>
          <a:latin typeface="+mn-lt"/>
          <a:ea typeface="+mn-ea"/>
        </a:defRPr>
      </a:lvl4pPr>
      <a:lvl5pPr marL="1144588" indent="-115888" algn="l" rtl="0" eaLnBrk="0" fontAlgn="base" hangingPunct="0">
        <a:spcBef>
          <a:spcPct val="20000"/>
        </a:spcBef>
        <a:spcAft>
          <a:spcPct val="0"/>
        </a:spcAft>
        <a:buChar char="»"/>
        <a:defRPr sz="1600">
          <a:solidFill>
            <a:schemeClr val="tx1"/>
          </a:solidFill>
          <a:latin typeface="+mn-lt"/>
          <a:ea typeface="+mn-ea"/>
        </a:defRPr>
      </a:lvl5pPr>
      <a:lvl6pPr marL="1601788" indent="-115888" algn="l" rtl="0" fontAlgn="base">
        <a:spcBef>
          <a:spcPct val="20000"/>
        </a:spcBef>
        <a:spcAft>
          <a:spcPct val="0"/>
        </a:spcAft>
        <a:buChar char="»"/>
        <a:defRPr sz="1400">
          <a:solidFill>
            <a:srgbClr val="9AA0A2"/>
          </a:solidFill>
          <a:latin typeface="+mn-lt"/>
          <a:ea typeface="+mn-ea"/>
        </a:defRPr>
      </a:lvl6pPr>
      <a:lvl7pPr marL="2058988" indent="-115888" algn="l" rtl="0" fontAlgn="base">
        <a:spcBef>
          <a:spcPct val="20000"/>
        </a:spcBef>
        <a:spcAft>
          <a:spcPct val="0"/>
        </a:spcAft>
        <a:buChar char="»"/>
        <a:defRPr sz="1400">
          <a:solidFill>
            <a:srgbClr val="9AA0A2"/>
          </a:solidFill>
          <a:latin typeface="+mn-lt"/>
          <a:ea typeface="+mn-ea"/>
        </a:defRPr>
      </a:lvl7pPr>
      <a:lvl8pPr marL="2516188" indent="-115888" algn="l" rtl="0" fontAlgn="base">
        <a:spcBef>
          <a:spcPct val="20000"/>
        </a:spcBef>
        <a:spcAft>
          <a:spcPct val="0"/>
        </a:spcAft>
        <a:buChar char="»"/>
        <a:defRPr sz="1400">
          <a:solidFill>
            <a:srgbClr val="9AA0A2"/>
          </a:solidFill>
          <a:latin typeface="+mn-lt"/>
          <a:ea typeface="+mn-ea"/>
        </a:defRPr>
      </a:lvl8pPr>
      <a:lvl9pPr marL="2973388" indent="-115888" algn="l" rtl="0" fontAlgn="base">
        <a:spcBef>
          <a:spcPct val="20000"/>
        </a:spcBef>
        <a:spcAft>
          <a:spcPct val="0"/>
        </a:spcAft>
        <a:buChar char="»"/>
        <a:defRPr sz="1400">
          <a:solidFill>
            <a:srgbClr val="9AA0A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0658" y="4242238"/>
            <a:ext cx="8696739" cy="808383"/>
          </a:xfrm>
        </p:spPr>
        <p:txBody>
          <a:bodyPr/>
          <a:lstStyle/>
          <a:p>
            <a:pPr eaLnBrk="1" hangingPunct="1"/>
            <a:r>
              <a:rPr lang="en-US" dirty="0"/>
              <a:t>I.N.V.E.S.T. in User Stories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400" dirty="0"/>
              <a:t>Acceptance Criteria</a:t>
            </a:r>
          </a:p>
        </p:txBody>
      </p:sp>
      <p:sp>
        <p:nvSpPr>
          <p:cNvPr id="3" name="Content Placeholder 2"/>
          <p:cNvSpPr>
            <a:spLocks noGrp="1"/>
          </p:cNvSpPr>
          <p:nvPr>
            <p:ph idx="1"/>
          </p:nvPr>
        </p:nvSpPr>
        <p:spPr>
          <a:xfrm>
            <a:off x="679865" y="1760515"/>
            <a:ext cx="7772400" cy="3666507"/>
          </a:xfrm>
        </p:spPr>
        <p:txBody>
          <a:bodyPr/>
          <a:lstStyle/>
          <a:p>
            <a:pPr marL="349250" indent="-349250">
              <a:spcBef>
                <a:spcPct val="0"/>
              </a:spcBef>
              <a:spcAft>
                <a:spcPts val="1200"/>
              </a:spcAft>
              <a:buBlip>
                <a:blip r:embed="rId3"/>
              </a:buBlip>
              <a:defRPr/>
            </a:pPr>
            <a:r>
              <a:rPr lang="en-US" b="0" kern="1200" dirty="0">
                <a:solidFill>
                  <a:srgbClr val="404040"/>
                </a:solidFill>
                <a:latin typeface="Arial" charset="0"/>
              </a:rPr>
              <a:t>Definition of ‘DONE’.</a:t>
            </a:r>
          </a:p>
          <a:p>
            <a:pPr marL="349250" indent="-349250">
              <a:spcBef>
                <a:spcPct val="0"/>
              </a:spcBef>
              <a:spcAft>
                <a:spcPts val="1200"/>
              </a:spcAft>
              <a:buBlip>
                <a:blip r:embed="rId3"/>
              </a:buBlip>
              <a:defRPr/>
            </a:pPr>
            <a:r>
              <a:rPr lang="en-US" b="0" kern="1200" dirty="0">
                <a:solidFill>
                  <a:srgbClr val="404040"/>
                </a:solidFill>
                <a:latin typeface="Arial" charset="0"/>
              </a:rPr>
              <a:t>Comes after a common understanding of the user story is reached.</a:t>
            </a:r>
          </a:p>
          <a:p>
            <a:pPr marL="349250" indent="-349250">
              <a:spcBef>
                <a:spcPct val="0"/>
              </a:spcBef>
              <a:spcAft>
                <a:spcPts val="1200"/>
              </a:spcAft>
              <a:buBlip>
                <a:blip r:embed="rId3"/>
              </a:buBlip>
              <a:defRPr/>
            </a:pPr>
            <a:r>
              <a:rPr lang="en-US" b="0" kern="1200" dirty="0">
                <a:solidFill>
                  <a:srgbClr val="404040"/>
                </a:solidFill>
                <a:latin typeface="Arial" charset="0"/>
                <a:sym typeface="Wingdings" pitchFamily="2" charset="2"/>
              </a:rPr>
              <a:t>Product owner should write the acceptance criteria.</a:t>
            </a:r>
          </a:p>
          <a:p>
            <a:pPr marL="349250" indent="-349250">
              <a:spcBef>
                <a:spcPct val="0"/>
              </a:spcBef>
              <a:spcAft>
                <a:spcPts val="1200"/>
              </a:spcAft>
              <a:buBlip>
                <a:blip r:embed="rId3"/>
              </a:buBlip>
              <a:defRPr/>
            </a:pPr>
            <a:r>
              <a:rPr lang="en-US" b="0" kern="1200" dirty="0">
                <a:solidFill>
                  <a:srgbClr val="404040"/>
                </a:solidFill>
                <a:latin typeface="Arial" charset="0"/>
              </a:rPr>
              <a:t>A generated list of pass/fail tests.</a:t>
            </a:r>
          </a:p>
          <a:p>
            <a:pPr marL="631825" lvl="1" indent="-349250">
              <a:spcBef>
                <a:spcPct val="0"/>
              </a:spcBef>
              <a:spcAft>
                <a:spcPts val="1200"/>
              </a:spcAft>
              <a:buBlip>
                <a:blip r:embed="rId3"/>
              </a:buBlip>
              <a:defRPr/>
            </a:pPr>
            <a:r>
              <a:rPr lang="en-US" kern="1200" dirty="0">
                <a:solidFill>
                  <a:srgbClr val="404040"/>
                </a:solidFill>
                <a:latin typeface="Arial" charset="0"/>
              </a:rPr>
              <a:t>If all tests pass </a:t>
            </a:r>
            <a:r>
              <a:rPr lang="en-US" kern="1200" dirty="0">
                <a:solidFill>
                  <a:srgbClr val="404040"/>
                </a:solidFill>
                <a:latin typeface="Arial" charset="0"/>
                <a:sym typeface="Wingdings" pitchFamily="2" charset="2"/>
              </a:rPr>
              <a:t> everyone agrees the story is implemented as intended.</a:t>
            </a:r>
          </a:p>
          <a:p>
            <a:pPr marL="349250" indent="-349250">
              <a:spcBef>
                <a:spcPct val="0"/>
              </a:spcBef>
              <a:spcAft>
                <a:spcPts val="1200"/>
              </a:spcAft>
              <a:buBlip>
                <a:blip r:embed="rId3"/>
              </a:buBlip>
              <a:defRPr/>
            </a:pPr>
            <a:r>
              <a:rPr lang="en-US" b="0" kern="1200" dirty="0">
                <a:solidFill>
                  <a:srgbClr val="404040"/>
                </a:solidFill>
                <a:latin typeface="Arial" charset="0"/>
                <a:sym typeface="Wingdings" pitchFamily="2" charset="2"/>
              </a:rPr>
              <a:t>Does not change during a sprint.</a:t>
            </a:r>
            <a:endParaRPr lang="en-US" b="0" kern="1200" dirty="0">
              <a:solidFill>
                <a:srgbClr val="404040"/>
              </a:solidFill>
              <a:latin typeface="Arial" charset="0"/>
            </a:endParaRPr>
          </a:p>
          <a:p>
            <a:pPr marL="0" indent="0">
              <a:spcBef>
                <a:spcPct val="0"/>
              </a:spcBef>
              <a:spcAft>
                <a:spcPts val="1200"/>
              </a:spcAft>
              <a:buNone/>
            </a:pPr>
            <a:endParaRPr lang="en-US" sz="1800" b="0" kern="1200" dirty="0">
              <a:solidFill>
                <a:srgbClr val="404040"/>
              </a:solidFill>
              <a:latin typeface="Arial" charset="0"/>
            </a:endParaRPr>
          </a:p>
          <a:p>
            <a:pPr marL="0" indent="0">
              <a:spcBef>
                <a:spcPct val="0"/>
              </a:spcBef>
              <a:spcAft>
                <a:spcPts val="1200"/>
              </a:spcAft>
              <a:buNone/>
            </a:pPr>
            <a:endParaRPr lang="en-US" sz="1800" b="0" kern="1200" dirty="0">
              <a:solidFill>
                <a:srgbClr val="404040"/>
              </a:solidFill>
              <a:latin typeface="Arial" charset="0"/>
            </a:endParaRPr>
          </a:p>
          <a:p>
            <a:pPr>
              <a:buNone/>
            </a:pPr>
            <a:endParaRPr lang="en-US" b="0" dirty="0">
              <a:solidFill>
                <a:srgbClr val="404040"/>
              </a:solidFill>
            </a:endParaRPr>
          </a:p>
        </p:txBody>
      </p:sp>
      <p:sp>
        <p:nvSpPr>
          <p:cNvPr id="5" name="TextBox 4"/>
          <p:cNvSpPr txBox="1"/>
          <p:nvPr/>
        </p:nvSpPr>
        <p:spPr>
          <a:xfrm>
            <a:off x="5248894" y="261256"/>
            <a:ext cx="3443845" cy="369332"/>
          </a:xfrm>
          <a:prstGeom prst="rect">
            <a:avLst/>
          </a:prstGeom>
          <a:noFill/>
        </p:spPr>
        <p:txBody>
          <a:bodyPr wrap="square" rtlCol="0">
            <a:spAutoFit/>
          </a:bodyPr>
          <a:lstStyle/>
          <a:p>
            <a:pPr algn="r"/>
            <a:r>
              <a:rPr lang="en-US" sz="1800" b="1" dirty="0">
                <a:solidFill>
                  <a:srgbClr val="B50043"/>
                </a:solidFill>
              </a:rPr>
              <a:t>Acceptance Criteria</a:t>
            </a:r>
          </a:p>
        </p:txBody>
      </p:sp>
      <p:sp>
        <p:nvSpPr>
          <p:cNvPr id="6" name="Slide Number Placeholder 3"/>
          <p:cNvSpPr>
            <a:spLocks noGrp="1"/>
          </p:cNvSpPr>
          <p:nvPr>
            <p:ph type="sldNum" sz="quarter" idx="10"/>
          </p:nvPr>
        </p:nvSpPr>
        <p:spPr>
          <a:xfrm>
            <a:off x="6858000" y="6019800"/>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dirty="0">
                <a:solidFill>
                  <a:srgbClr val="404040"/>
                </a:solidFill>
              </a:rPr>
              <a:t>p </a:t>
            </a:r>
            <a:fld id="{FECDE8A2-6EE8-470F-B2B8-D3C5F69AF392}" type="slidenum">
              <a:rPr lang="en-US" sz="1000" smtClean="0">
                <a:solidFill>
                  <a:srgbClr val="404040"/>
                </a:solidFill>
              </a:rPr>
              <a:pPr/>
              <a:t>10</a:t>
            </a:fld>
            <a:endParaRPr lang="en-US" sz="1000" dirty="0">
              <a:solidFill>
                <a:srgbClr val="404040"/>
              </a:solidFill>
            </a:endParaRPr>
          </a:p>
        </p:txBody>
      </p:sp>
    </p:spTree>
    <p:extLst>
      <p:ext uri="{BB962C8B-B14F-4D97-AF65-F5344CB8AC3E}">
        <p14:creationId xmlns:p14="http://schemas.microsoft.com/office/powerpoint/2010/main" val="2384584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a:r>
              <a:rPr lang="en-US" sz="1800" b="1" dirty="0">
                <a:solidFill>
                  <a:srgbClr val="B50043"/>
                </a:solidFill>
              </a:rPr>
              <a:t>User Story Format</a:t>
            </a:r>
          </a:p>
        </p:txBody>
      </p:sp>
      <p:sp>
        <p:nvSpPr>
          <p:cNvPr id="8" name="Rectangle 3"/>
          <p:cNvSpPr txBox="1">
            <a:spLocks noChangeArrowheads="1"/>
          </p:cNvSpPr>
          <p:nvPr/>
        </p:nvSpPr>
        <p:spPr bwMode="auto">
          <a:xfrm>
            <a:off x="484249" y="962706"/>
            <a:ext cx="7866063" cy="5022458"/>
          </a:xfrm>
          <a:prstGeom prst="rect">
            <a:avLst/>
          </a:prstGeom>
          <a:noFill/>
          <a:ln w="9525">
            <a:noFill/>
            <a:miter lim="800000"/>
            <a:headEnd/>
            <a:tailEnd/>
          </a:ln>
        </p:spPr>
        <p:txBody>
          <a:bodyPr/>
          <a:lstStyle/>
          <a:p>
            <a:pPr>
              <a:spcAft>
                <a:spcPts val="1200"/>
              </a:spcAft>
              <a:defRPr/>
            </a:pPr>
            <a:r>
              <a:rPr lang="en-US" sz="2000" b="1" dirty="0">
                <a:solidFill>
                  <a:srgbClr val="404040"/>
                </a:solidFill>
                <a:ea typeface="+mn-ea"/>
              </a:rPr>
              <a:t>Format</a:t>
            </a:r>
          </a:p>
          <a:p>
            <a:pPr marL="349250" indent="-349250">
              <a:spcAft>
                <a:spcPts val="1200"/>
              </a:spcAft>
              <a:buBlip>
                <a:blip r:embed="rId3"/>
              </a:buBlip>
              <a:defRPr/>
            </a:pPr>
            <a:r>
              <a:rPr lang="en-US" sz="2000" dirty="0">
                <a:solidFill>
                  <a:srgbClr val="404040"/>
                </a:solidFill>
                <a:ea typeface="+mn-ea"/>
              </a:rPr>
              <a:t>Who: </a:t>
            </a:r>
            <a:r>
              <a:rPr lang="en-US" sz="2000" dirty="0">
                <a:solidFill>
                  <a:srgbClr val="B50043"/>
                </a:solidFill>
                <a:ea typeface="+mn-ea"/>
              </a:rPr>
              <a:t>As a &lt;type of user&gt;</a:t>
            </a:r>
          </a:p>
          <a:p>
            <a:pPr marL="349250" indent="-349250">
              <a:spcAft>
                <a:spcPts val="1200"/>
              </a:spcAft>
              <a:buBlip>
                <a:blip r:embed="rId3"/>
              </a:buBlip>
              <a:defRPr/>
            </a:pPr>
            <a:r>
              <a:rPr lang="en-US" sz="2000" dirty="0">
                <a:solidFill>
                  <a:srgbClr val="404040"/>
                </a:solidFill>
                <a:ea typeface="+mn-ea"/>
              </a:rPr>
              <a:t>What/Functionality:</a:t>
            </a:r>
            <a:r>
              <a:rPr lang="en-US" sz="2000" dirty="0">
                <a:ea typeface="+mn-ea"/>
              </a:rPr>
              <a:t> </a:t>
            </a:r>
            <a:r>
              <a:rPr lang="en-US" sz="2000" dirty="0">
                <a:solidFill>
                  <a:srgbClr val="B50043"/>
                </a:solidFill>
                <a:ea typeface="+mn-ea"/>
              </a:rPr>
              <a:t>I want &lt;to do something&gt;</a:t>
            </a:r>
          </a:p>
          <a:p>
            <a:pPr marL="349250" indent="-349250">
              <a:spcAft>
                <a:spcPts val="1200"/>
              </a:spcAft>
              <a:buBlip>
                <a:blip r:embed="rId3"/>
              </a:buBlip>
              <a:defRPr/>
            </a:pPr>
            <a:r>
              <a:rPr lang="en-US" sz="2000" dirty="0">
                <a:solidFill>
                  <a:srgbClr val="404040"/>
                </a:solidFill>
                <a:ea typeface="+mn-ea"/>
              </a:rPr>
              <a:t>Why:</a:t>
            </a:r>
            <a:r>
              <a:rPr lang="en-US" sz="2000" dirty="0">
                <a:ea typeface="+mn-ea"/>
              </a:rPr>
              <a:t> </a:t>
            </a:r>
            <a:r>
              <a:rPr lang="en-US" sz="2000" dirty="0">
                <a:solidFill>
                  <a:srgbClr val="B50043"/>
                </a:solidFill>
                <a:ea typeface="+mn-ea"/>
              </a:rPr>
              <a:t>So that &lt;so value is created&gt;</a:t>
            </a:r>
          </a:p>
          <a:p>
            <a:pPr>
              <a:spcAft>
                <a:spcPts val="1200"/>
              </a:spcAft>
              <a:defRPr/>
            </a:pPr>
            <a:r>
              <a:rPr lang="en-US" sz="2000" dirty="0">
                <a:ea typeface="+mn-ea"/>
              </a:rPr>
              <a:t>	</a:t>
            </a:r>
            <a:r>
              <a:rPr lang="en-US" sz="2000" i="1" dirty="0">
                <a:solidFill>
                  <a:srgbClr val="404040"/>
                </a:solidFill>
                <a:latin typeface="Comic Sans MS" pitchFamily="66" charset="0"/>
                <a:ea typeface="+mn-ea"/>
              </a:rPr>
              <a:t>As an Airline Customer I want the ability to purchase 	airplane tickets online, so that I do not have to call into  	the 800#.</a:t>
            </a:r>
            <a:endParaRPr lang="en-US" sz="2000" dirty="0">
              <a:solidFill>
                <a:srgbClr val="404040"/>
              </a:solidFill>
              <a:ea typeface="+mn-ea"/>
            </a:endParaRPr>
          </a:p>
          <a:p>
            <a:pPr>
              <a:spcAft>
                <a:spcPts val="1200"/>
              </a:spcAft>
              <a:defRPr/>
            </a:pPr>
            <a:r>
              <a:rPr lang="en-US" sz="2000" b="1" dirty="0">
                <a:solidFill>
                  <a:srgbClr val="404040"/>
                </a:solidFill>
                <a:ea typeface="+mn-ea"/>
              </a:rPr>
              <a:t>Variations</a:t>
            </a:r>
          </a:p>
          <a:p>
            <a:pPr>
              <a:spcAft>
                <a:spcPts val="1200"/>
              </a:spcAft>
              <a:defRPr/>
            </a:pPr>
            <a:r>
              <a:rPr lang="en-US" sz="1800" b="1" dirty="0">
                <a:solidFill>
                  <a:srgbClr val="404040"/>
                </a:solidFill>
              </a:rPr>
              <a:t>Goal Focused: </a:t>
            </a:r>
            <a:r>
              <a:rPr lang="en-US" sz="2000" dirty="0">
                <a:solidFill>
                  <a:srgbClr val="404040"/>
                </a:solidFill>
                <a:ea typeface="+mn-ea"/>
              </a:rPr>
              <a:t>	</a:t>
            </a:r>
            <a:r>
              <a:rPr lang="en-US" sz="1800" b="1" dirty="0">
                <a:solidFill>
                  <a:srgbClr val="B50043"/>
                </a:solidFill>
              </a:rPr>
              <a:t>In order to &lt;achieve some goal&gt; as a &lt;type of 			user&gt; I want &lt;to do something&gt;.</a:t>
            </a:r>
          </a:p>
          <a:p>
            <a:pPr>
              <a:spcAft>
                <a:spcPts val="1200"/>
              </a:spcAft>
              <a:defRPr/>
            </a:pPr>
            <a:r>
              <a:rPr lang="en-US" sz="1800" b="1" dirty="0">
                <a:solidFill>
                  <a:srgbClr val="404040"/>
                </a:solidFill>
              </a:rPr>
              <a:t>Value Focused: </a:t>
            </a:r>
            <a:r>
              <a:rPr lang="en-US" sz="2000" dirty="0">
                <a:ea typeface="+mn-ea"/>
              </a:rPr>
              <a:t>	</a:t>
            </a:r>
            <a:r>
              <a:rPr lang="en-US" sz="1800" b="1" dirty="0">
                <a:solidFill>
                  <a:srgbClr val="B50043"/>
                </a:solidFill>
              </a:rPr>
              <a:t>In order to &lt;create some value&gt; as a &lt;type of user&gt; 		I want &lt;to do something&gt;.</a:t>
            </a:r>
          </a:p>
          <a:p>
            <a:pPr>
              <a:spcAft>
                <a:spcPts val="1200"/>
              </a:spcAft>
              <a:defRPr/>
            </a:pPr>
            <a:endParaRPr lang="en-US" sz="2000" b="1" kern="0" dirty="0">
              <a:solidFill>
                <a:srgbClr val="B7465A"/>
              </a:solidFill>
              <a:latin typeface="Arial" pitchFamily="34" charset="0"/>
              <a:ea typeface="+mn-ea"/>
              <a:cs typeface="Arial" pitchFamily="34" charset="0"/>
            </a:endParaRPr>
          </a:p>
          <a:p>
            <a:pPr marL="342900" indent="-342900" eaLnBrk="1" hangingPunct="1">
              <a:spcBef>
                <a:spcPct val="20000"/>
              </a:spcBef>
              <a:defRPr/>
            </a:pPr>
            <a:endParaRPr lang="en-US" sz="2000" b="1" dirty="0">
              <a:solidFill>
                <a:srgbClr val="B7465A"/>
              </a:solidFill>
              <a:ea typeface="+mn-ea"/>
            </a:endParaRPr>
          </a:p>
        </p:txBody>
      </p:sp>
      <p:sp>
        <p:nvSpPr>
          <p:cNvPr id="6" name="Slide Number Placeholder 3"/>
          <p:cNvSpPr>
            <a:spLocks noGrp="1"/>
          </p:cNvSpPr>
          <p:nvPr>
            <p:ph type="sldNum" sz="quarter" idx="10"/>
          </p:nvPr>
        </p:nvSpPr>
        <p:spPr>
          <a:xfrm>
            <a:off x="6858000" y="6019800"/>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dirty="0">
                <a:solidFill>
                  <a:srgbClr val="404040"/>
                </a:solidFill>
              </a:rPr>
              <a:t>p </a:t>
            </a:r>
            <a:fld id="{FECDE8A2-6EE8-470F-B2B8-D3C5F69AF392}" type="slidenum">
              <a:rPr lang="en-US" sz="1000" smtClean="0">
                <a:solidFill>
                  <a:srgbClr val="404040"/>
                </a:solidFill>
              </a:rPr>
              <a:pPr/>
              <a:t>11</a:t>
            </a:fld>
            <a:endParaRPr lang="en-US" sz="1000" dirty="0">
              <a:solidFill>
                <a:srgbClr val="40404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2400" cy="434439"/>
          </a:xfrm>
        </p:spPr>
        <p:txBody>
          <a:bodyPr/>
          <a:lstStyle/>
          <a:p>
            <a:r>
              <a:rPr lang="en-US" sz="2400" dirty="0"/>
              <a:t>INVEST</a:t>
            </a:r>
            <a:endParaRPr lang="en-US" dirty="0"/>
          </a:p>
        </p:txBody>
      </p:sp>
      <p:sp>
        <p:nvSpPr>
          <p:cNvPr id="3" name="Content Placeholder 2"/>
          <p:cNvSpPr>
            <a:spLocks noGrp="1"/>
          </p:cNvSpPr>
          <p:nvPr>
            <p:ph idx="1"/>
          </p:nvPr>
        </p:nvSpPr>
        <p:spPr>
          <a:xfrm>
            <a:off x="662050" y="1484415"/>
            <a:ext cx="7772400" cy="4690753"/>
          </a:xfrm>
        </p:spPr>
        <p:txBody>
          <a:bodyPr/>
          <a:lstStyle/>
          <a:p>
            <a:pPr>
              <a:buNone/>
            </a:pPr>
            <a:r>
              <a:rPr lang="en-US" b="0" dirty="0">
                <a:solidFill>
                  <a:srgbClr val="404040"/>
                </a:solidFill>
              </a:rPr>
              <a:t>When writing user stories, keep in mind that these are characteristics of good user stories:</a:t>
            </a:r>
          </a:p>
          <a:p>
            <a:pPr>
              <a:lnSpc>
                <a:spcPct val="150000"/>
              </a:lnSpc>
              <a:buNone/>
            </a:pPr>
            <a:r>
              <a:rPr lang="en-US" dirty="0">
                <a:solidFill>
                  <a:srgbClr val="404040"/>
                </a:solidFill>
              </a:rPr>
              <a:t>I </a:t>
            </a:r>
            <a:r>
              <a:rPr lang="en-US" b="0" dirty="0">
                <a:solidFill>
                  <a:srgbClr val="404040"/>
                </a:solidFill>
              </a:rPr>
              <a:t>– Independent:  easiest to work with; implement in any order.</a:t>
            </a:r>
          </a:p>
          <a:p>
            <a:pPr>
              <a:buNone/>
            </a:pPr>
            <a:r>
              <a:rPr lang="en-US" dirty="0">
                <a:solidFill>
                  <a:srgbClr val="404040"/>
                </a:solidFill>
              </a:rPr>
              <a:t>N </a:t>
            </a:r>
            <a:r>
              <a:rPr lang="en-US" b="0" dirty="0">
                <a:solidFill>
                  <a:srgbClr val="404040"/>
                </a:solidFill>
              </a:rPr>
              <a:t>– Negotiable…and Negotiated: story captures the </a:t>
            </a:r>
            <a:r>
              <a:rPr lang="en-US" b="0" i="1" dirty="0">
                <a:solidFill>
                  <a:srgbClr val="404040"/>
                </a:solidFill>
              </a:rPr>
              <a:t>essence</a:t>
            </a:r>
            <a:r>
              <a:rPr lang="en-US" b="0" dirty="0">
                <a:solidFill>
                  <a:srgbClr val="404040"/>
                </a:solidFill>
              </a:rPr>
              <a:t> not the requirements; it is co-created by the team and the “solve” is negotiated; additional notes, test ideas are included later as the discussion evolves. </a:t>
            </a:r>
          </a:p>
          <a:p>
            <a:pPr>
              <a:buNone/>
            </a:pPr>
            <a:r>
              <a:rPr lang="en-US" dirty="0">
                <a:solidFill>
                  <a:srgbClr val="404040"/>
                </a:solidFill>
              </a:rPr>
              <a:t>V </a:t>
            </a:r>
            <a:r>
              <a:rPr lang="en-US" b="0" dirty="0">
                <a:solidFill>
                  <a:srgbClr val="404040"/>
                </a:solidFill>
              </a:rPr>
              <a:t>– Valuable: must have value to the customer; delivered to the customer “production ready” including presentation layer, database layer, infrastructure layer, tested and ready to implement. </a:t>
            </a:r>
          </a:p>
          <a:p>
            <a:pPr>
              <a:buNone/>
            </a:pPr>
            <a:r>
              <a:rPr lang="en-US" dirty="0">
                <a:solidFill>
                  <a:srgbClr val="404040"/>
                </a:solidFill>
              </a:rPr>
              <a:t>E </a:t>
            </a:r>
            <a:r>
              <a:rPr lang="en-US" b="0" dirty="0">
                <a:solidFill>
                  <a:srgbClr val="404040"/>
                </a:solidFill>
              </a:rPr>
              <a:t>– Estimable: story has to be estimated; must be understood to estimate; story can be given a priority with an estimate.</a:t>
            </a:r>
          </a:p>
          <a:p>
            <a:pPr>
              <a:buNone/>
            </a:pPr>
            <a:r>
              <a:rPr lang="en-US" dirty="0">
                <a:solidFill>
                  <a:srgbClr val="404040"/>
                </a:solidFill>
              </a:rPr>
              <a:t>S </a:t>
            </a:r>
            <a:r>
              <a:rPr lang="en-US" b="0" dirty="0">
                <a:solidFill>
                  <a:srgbClr val="404040"/>
                </a:solidFill>
              </a:rPr>
              <a:t>– Small: the “size” of the work fits into the “size” of the sprint. </a:t>
            </a:r>
          </a:p>
          <a:p>
            <a:pPr>
              <a:buNone/>
            </a:pPr>
            <a:r>
              <a:rPr lang="en-US" dirty="0">
                <a:solidFill>
                  <a:srgbClr val="404040"/>
                </a:solidFill>
              </a:rPr>
              <a:t>T </a:t>
            </a:r>
            <a:r>
              <a:rPr lang="en-US" b="0" dirty="0">
                <a:solidFill>
                  <a:srgbClr val="404040"/>
                </a:solidFill>
              </a:rPr>
              <a:t>– Testable: characteristic of a good requirement; clear acceptance criteria required to know when “done” and what to test. </a:t>
            </a:r>
          </a:p>
          <a:p>
            <a:endParaRPr lang="en-US" dirty="0"/>
          </a:p>
        </p:txBody>
      </p:sp>
      <p:sp>
        <p:nvSpPr>
          <p:cNvPr id="5"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a:r>
              <a:rPr lang="en-US" sz="1800" b="1" dirty="0">
                <a:solidFill>
                  <a:srgbClr val="B50043"/>
                </a:solidFill>
              </a:rPr>
              <a:t>User Story Best Practices</a:t>
            </a:r>
          </a:p>
        </p:txBody>
      </p:sp>
      <p:sp>
        <p:nvSpPr>
          <p:cNvPr id="6" name="Slide Number Placeholder 3"/>
          <p:cNvSpPr>
            <a:spLocks noGrp="1"/>
          </p:cNvSpPr>
          <p:nvPr>
            <p:ph type="sldNum" sz="quarter" idx="10"/>
          </p:nvPr>
        </p:nvSpPr>
        <p:spPr>
          <a:xfrm>
            <a:off x="6858000" y="6019800"/>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dirty="0">
                <a:solidFill>
                  <a:srgbClr val="404040"/>
                </a:solidFill>
              </a:rPr>
              <a:t>p </a:t>
            </a:r>
            <a:fld id="{FECDE8A2-6EE8-470F-B2B8-D3C5F69AF392}" type="slidenum">
              <a:rPr lang="en-US" sz="1000" smtClean="0">
                <a:solidFill>
                  <a:srgbClr val="404040"/>
                </a:solidFill>
              </a:rPr>
              <a:pPr/>
              <a:t>12</a:t>
            </a:fld>
            <a:endParaRPr lang="en-US" sz="1000" dirty="0">
              <a:solidFill>
                <a:srgbClr val="40404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0451A1E-599B-408F-8D21-32AFFA1A2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569" y="1632376"/>
            <a:ext cx="5579030" cy="4257201"/>
          </a:xfrm>
          <a:prstGeom prst="rect">
            <a:avLst/>
          </a:prstGeom>
        </p:spPr>
      </p:pic>
      <p:sp>
        <p:nvSpPr>
          <p:cNvPr id="8" name="Slide Number Placeholder 3"/>
          <p:cNvSpPr>
            <a:spLocks noGrp="1"/>
          </p:cNvSpPr>
          <p:nvPr>
            <p:ph type="sldNum" sz="quarter" idx="10"/>
          </p:nvPr>
        </p:nvSpPr>
        <p:spPr>
          <a:xfrm>
            <a:off x="6858000" y="6019800"/>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dirty="0">
                <a:solidFill>
                  <a:srgbClr val="404040"/>
                </a:solidFill>
              </a:rPr>
              <a:t>p </a:t>
            </a:r>
            <a:fld id="{FECDE8A2-6EE8-470F-B2B8-D3C5F69AF392}" type="slidenum">
              <a:rPr lang="en-US" sz="1000" smtClean="0">
                <a:solidFill>
                  <a:srgbClr val="404040"/>
                </a:solidFill>
              </a:rPr>
              <a:pPr/>
              <a:t>13</a:t>
            </a:fld>
            <a:endParaRPr lang="en-US" sz="1000" dirty="0">
              <a:solidFill>
                <a:srgbClr val="404040"/>
              </a:solidFill>
            </a:endParaRPr>
          </a:p>
        </p:txBody>
      </p:sp>
      <p:sp>
        <p:nvSpPr>
          <p:cNvPr id="9" name="TextBox 8">
            <a:extLst>
              <a:ext uri="{FF2B5EF4-FFF2-40B4-BE49-F238E27FC236}">
                <a16:creationId xmlns:a16="http://schemas.microsoft.com/office/drawing/2014/main" id="{A75D4F2D-6EE7-4CB6-B8BC-A6C6F20ACE6E}"/>
              </a:ext>
            </a:extLst>
          </p:cNvPr>
          <p:cNvSpPr txBox="1"/>
          <p:nvPr/>
        </p:nvSpPr>
        <p:spPr>
          <a:xfrm>
            <a:off x="362607" y="1056290"/>
            <a:ext cx="3736427" cy="646331"/>
          </a:xfrm>
          <a:prstGeom prst="rect">
            <a:avLst/>
          </a:prstGeom>
          <a:noFill/>
        </p:spPr>
        <p:txBody>
          <a:bodyPr wrap="square" rtlCol="0">
            <a:spAutoFit/>
          </a:bodyPr>
          <a:lstStyle/>
          <a:p>
            <a:r>
              <a:rPr lang="en-US" sz="3600" dirty="0"/>
              <a:t>Team Exercise</a:t>
            </a:r>
          </a:p>
        </p:txBody>
      </p:sp>
    </p:spTree>
    <p:extLst>
      <p:ext uri="{BB962C8B-B14F-4D97-AF65-F5344CB8AC3E}">
        <p14:creationId xmlns:p14="http://schemas.microsoft.com/office/powerpoint/2010/main" val="2051219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SMART Tasks</a:t>
            </a:r>
          </a:p>
        </p:txBody>
      </p:sp>
      <p:sp>
        <p:nvSpPr>
          <p:cNvPr id="5" name="Rectangle 4"/>
          <p:cNvSpPr/>
          <p:nvPr/>
        </p:nvSpPr>
        <p:spPr>
          <a:xfrm>
            <a:off x="748145" y="1720840"/>
            <a:ext cx="7754587" cy="3780522"/>
          </a:xfrm>
          <a:prstGeom prst="rect">
            <a:avLst/>
          </a:prstGeom>
        </p:spPr>
        <p:txBody>
          <a:bodyPr wrap="square">
            <a:spAutoFit/>
          </a:bodyPr>
          <a:lstStyle/>
          <a:p>
            <a:r>
              <a:rPr lang="en-US" sz="1800" dirty="0">
                <a:solidFill>
                  <a:srgbClr val="404040"/>
                </a:solidFill>
              </a:rPr>
              <a:t>Tasks are the breakdown of the user story. When creating a task plan apply the SMART acronym to improve your tasks. </a:t>
            </a:r>
          </a:p>
          <a:p>
            <a:endParaRPr lang="en-US" sz="1800" dirty="0">
              <a:solidFill>
                <a:srgbClr val="404040"/>
              </a:solidFill>
            </a:endParaRPr>
          </a:p>
          <a:p>
            <a:r>
              <a:rPr lang="en-US" sz="1800" dirty="0">
                <a:solidFill>
                  <a:srgbClr val="404040"/>
                </a:solidFill>
              </a:rPr>
              <a:t>Tasks are usually created by the person doing the work at the beginning of the Sprint in which they will complete it. </a:t>
            </a:r>
          </a:p>
          <a:p>
            <a:endParaRPr lang="en-US" sz="1800" dirty="0">
              <a:solidFill>
                <a:srgbClr val="404040"/>
              </a:solidFill>
            </a:endParaRPr>
          </a:p>
          <a:p>
            <a:pPr>
              <a:lnSpc>
                <a:spcPct val="150000"/>
              </a:lnSpc>
            </a:pPr>
            <a:r>
              <a:rPr lang="en-US" sz="1800" b="1" dirty="0">
                <a:solidFill>
                  <a:srgbClr val="404040"/>
                </a:solidFill>
              </a:rPr>
              <a:t>S</a:t>
            </a:r>
            <a:r>
              <a:rPr lang="en-US" sz="1800" dirty="0">
                <a:solidFill>
                  <a:srgbClr val="404040"/>
                </a:solidFill>
              </a:rPr>
              <a:t> – Specific: a task that is understood and clear.  </a:t>
            </a:r>
          </a:p>
          <a:p>
            <a:pPr>
              <a:lnSpc>
                <a:spcPct val="150000"/>
              </a:lnSpc>
            </a:pPr>
            <a:r>
              <a:rPr lang="en-US" sz="1800" b="1" dirty="0">
                <a:solidFill>
                  <a:srgbClr val="404040"/>
                </a:solidFill>
              </a:rPr>
              <a:t>M </a:t>
            </a:r>
            <a:r>
              <a:rPr lang="en-US" sz="1800" dirty="0">
                <a:solidFill>
                  <a:srgbClr val="404040"/>
                </a:solidFill>
              </a:rPr>
              <a:t>– Measurable: functions as intended; testable. </a:t>
            </a:r>
          </a:p>
          <a:p>
            <a:pPr>
              <a:lnSpc>
                <a:spcPct val="150000"/>
              </a:lnSpc>
            </a:pPr>
            <a:r>
              <a:rPr lang="en-US" sz="1800" b="1" dirty="0">
                <a:solidFill>
                  <a:srgbClr val="404040"/>
                </a:solidFill>
              </a:rPr>
              <a:t>A </a:t>
            </a:r>
            <a:r>
              <a:rPr lang="en-US" sz="1800" dirty="0">
                <a:solidFill>
                  <a:srgbClr val="404040"/>
                </a:solidFill>
              </a:rPr>
              <a:t>– Achievable: the task can be achieved in the time allotted. </a:t>
            </a:r>
          </a:p>
          <a:p>
            <a:pPr>
              <a:lnSpc>
                <a:spcPct val="150000"/>
              </a:lnSpc>
            </a:pPr>
            <a:r>
              <a:rPr lang="en-US" sz="1800" b="1" dirty="0">
                <a:solidFill>
                  <a:srgbClr val="404040"/>
                </a:solidFill>
              </a:rPr>
              <a:t>R </a:t>
            </a:r>
            <a:r>
              <a:rPr lang="en-US" sz="1800" dirty="0">
                <a:solidFill>
                  <a:srgbClr val="404040"/>
                </a:solidFill>
              </a:rPr>
              <a:t>– Relevant: contributes to the user story; explainable to the customer. </a:t>
            </a:r>
          </a:p>
          <a:p>
            <a:pPr>
              <a:lnSpc>
                <a:spcPct val="150000"/>
              </a:lnSpc>
            </a:pPr>
            <a:r>
              <a:rPr lang="en-US" sz="1800" b="1" dirty="0">
                <a:solidFill>
                  <a:srgbClr val="404040"/>
                </a:solidFill>
              </a:rPr>
              <a:t>T</a:t>
            </a:r>
            <a:r>
              <a:rPr lang="en-US" sz="1800" dirty="0">
                <a:solidFill>
                  <a:srgbClr val="404040"/>
                </a:solidFill>
              </a:rPr>
              <a:t> – Time-boxed: limited to a specific duration. </a:t>
            </a:r>
          </a:p>
        </p:txBody>
      </p:sp>
      <p:sp>
        <p:nvSpPr>
          <p:cNvPr id="6"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a:r>
              <a:rPr lang="en-US" sz="1800" b="1" dirty="0">
                <a:solidFill>
                  <a:srgbClr val="B50043"/>
                </a:solidFill>
              </a:rPr>
              <a:t>User Story Best Practices</a:t>
            </a:r>
          </a:p>
        </p:txBody>
      </p:sp>
      <p:sp>
        <p:nvSpPr>
          <p:cNvPr id="7" name="Slide Number Placeholder 3"/>
          <p:cNvSpPr>
            <a:spLocks noGrp="1"/>
          </p:cNvSpPr>
          <p:nvPr>
            <p:ph type="sldNum" sz="quarter" idx="10"/>
          </p:nvPr>
        </p:nvSpPr>
        <p:spPr>
          <a:xfrm>
            <a:off x="6858000" y="6019800"/>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dirty="0">
                <a:solidFill>
                  <a:srgbClr val="404040"/>
                </a:solidFill>
              </a:rPr>
              <a:t>p </a:t>
            </a:r>
            <a:fld id="{FECDE8A2-6EE8-470F-B2B8-D3C5F69AF392}" type="slidenum">
              <a:rPr lang="en-US" sz="1000" smtClean="0">
                <a:solidFill>
                  <a:srgbClr val="404040"/>
                </a:solidFill>
              </a:rPr>
              <a:pPr/>
              <a:t>14</a:t>
            </a:fld>
            <a:endParaRPr lang="en-US" sz="1000" dirty="0">
              <a:solidFill>
                <a:srgbClr val="40404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508000" y="940175"/>
            <a:ext cx="7866063" cy="4795837"/>
          </a:xfrm>
          <a:prstGeom prst="rect">
            <a:avLst/>
          </a:prstGeom>
          <a:noFill/>
          <a:ln w="9525">
            <a:noFill/>
            <a:miter lim="800000"/>
            <a:headEnd/>
            <a:tailEnd/>
          </a:ln>
        </p:spPr>
        <p:txBody>
          <a:bodyPr/>
          <a:lstStyle/>
          <a:p>
            <a:pPr marL="349250" indent="-349250">
              <a:spcAft>
                <a:spcPts val="1200"/>
              </a:spcAft>
              <a:buBlip>
                <a:blip r:embed="rId3"/>
              </a:buBlip>
              <a:defRPr/>
            </a:pPr>
            <a:r>
              <a:rPr lang="en-US" sz="2000" b="1" dirty="0">
                <a:solidFill>
                  <a:srgbClr val="404040"/>
                </a:solidFill>
              </a:rPr>
              <a:t>User Stories – add value</a:t>
            </a:r>
          </a:p>
          <a:p>
            <a:pPr marL="806450" lvl="1" indent="-349250">
              <a:spcAft>
                <a:spcPts val="1200"/>
              </a:spcAft>
              <a:buBlip>
                <a:blip r:embed="rId3"/>
              </a:buBlip>
              <a:defRPr/>
            </a:pPr>
            <a:r>
              <a:rPr lang="en-US" sz="1800" dirty="0">
                <a:solidFill>
                  <a:srgbClr val="404040"/>
                </a:solidFill>
              </a:rPr>
              <a:t>Could be decomposed from Epics </a:t>
            </a:r>
          </a:p>
          <a:p>
            <a:pPr marL="806450" lvl="1" indent="-349250">
              <a:spcAft>
                <a:spcPts val="1200"/>
              </a:spcAft>
              <a:buBlip>
                <a:blip r:embed="rId3"/>
              </a:buBlip>
              <a:defRPr/>
            </a:pPr>
            <a:r>
              <a:rPr lang="en-US" sz="1800" dirty="0">
                <a:solidFill>
                  <a:srgbClr val="404040"/>
                </a:solidFill>
              </a:rPr>
              <a:t>Can be grouped by theme</a:t>
            </a:r>
          </a:p>
          <a:p>
            <a:pPr marL="806450" lvl="1" indent="-349250">
              <a:spcAft>
                <a:spcPts val="1200"/>
              </a:spcAft>
              <a:buBlip>
                <a:blip r:embed="rId3"/>
              </a:buBlip>
              <a:defRPr/>
            </a:pPr>
            <a:r>
              <a:rPr lang="en-US" sz="1800" dirty="0">
                <a:solidFill>
                  <a:srgbClr val="404040"/>
                </a:solidFill>
              </a:rPr>
              <a:t>Have a Business Value, Priority and maybe a Rank</a:t>
            </a:r>
          </a:p>
          <a:p>
            <a:pPr marL="806450" lvl="1" indent="-349250">
              <a:spcAft>
                <a:spcPts val="1200"/>
              </a:spcAft>
              <a:buBlip>
                <a:blip r:embed="rId3"/>
              </a:buBlip>
              <a:defRPr/>
            </a:pPr>
            <a:r>
              <a:rPr lang="en-US" sz="1800" dirty="0">
                <a:solidFill>
                  <a:srgbClr val="404040"/>
                </a:solidFill>
              </a:rPr>
              <a:t>Must be understood by the whole team</a:t>
            </a:r>
          </a:p>
          <a:p>
            <a:pPr marL="806450" lvl="1" indent="-349250">
              <a:spcAft>
                <a:spcPts val="1200"/>
              </a:spcAft>
              <a:buBlip>
                <a:blip r:embed="rId3"/>
              </a:buBlip>
              <a:defRPr/>
            </a:pPr>
            <a:r>
              <a:rPr lang="en-US" sz="1800" dirty="0">
                <a:solidFill>
                  <a:srgbClr val="404040"/>
                </a:solidFill>
              </a:rPr>
              <a:t>Housed in the product backlog</a:t>
            </a:r>
          </a:p>
          <a:p>
            <a:pPr marL="349250" indent="-349250">
              <a:spcAft>
                <a:spcPts val="1200"/>
              </a:spcAft>
              <a:buBlip>
                <a:blip r:embed="rId3"/>
              </a:buBlip>
              <a:defRPr/>
            </a:pPr>
            <a:r>
              <a:rPr lang="en-US" sz="2000" b="1" dirty="0">
                <a:solidFill>
                  <a:srgbClr val="404040"/>
                </a:solidFill>
              </a:rPr>
              <a:t>Acceptance Criteria</a:t>
            </a:r>
          </a:p>
          <a:p>
            <a:pPr marL="798513" lvl="1" indent="-349250">
              <a:spcAft>
                <a:spcPts val="1200"/>
              </a:spcAft>
              <a:buBlip>
                <a:blip r:embed="rId3"/>
              </a:buBlip>
              <a:defRPr/>
            </a:pPr>
            <a:r>
              <a:rPr lang="en-US" sz="1800" dirty="0">
                <a:solidFill>
                  <a:srgbClr val="404040"/>
                </a:solidFill>
              </a:rPr>
              <a:t>Definition of DONE</a:t>
            </a:r>
          </a:p>
          <a:p>
            <a:pPr marL="798513" lvl="1" indent="-349250">
              <a:spcAft>
                <a:spcPts val="1200"/>
              </a:spcAft>
              <a:buBlip>
                <a:blip r:embed="rId3"/>
              </a:buBlip>
              <a:defRPr/>
            </a:pPr>
            <a:r>
              <a:rPr lang="en-US" sz="1800" dirty="0">
                <a:solidFill>
                  <a:srgbClr val="404040"/>
                </a:solidFill>
              </a:rPr>
              <a:t>Contract with our Users</a:t>
            </a:r>
          </a:p>
          <a:p>
            <a:pPr marL="798513" lvl="1" indent="-349250">
              <a:spcAft>
                <a:spcPts val="1200"/>
              </a:spcAft>
              <a:buBlip>
                <a:blip r:embed="rId3"/>
              </a:buBlip>
              <a:defRPr/>
            </a:pPr>
            <a:r>
              <a:rPr lang="en-US" sz="1800" dirty="0">
                <a:solidFill>
                  <a:srgbClr val="404040"/>
                </a:solidFill>
                <a:sym typeface="Wingdings" pitchFamily="2" charset="2"/>
              </a:rPr>
              <a:t>Do not change during a sprint</a:t>
            </a:r>
          </a:p>
          <a:p>
            <a:pPr marL="798513" lvl="1" indent="-349250">
              <a:spcAft>
                <a:spcPts val="1200"/>
              </a:spcAft>
              <a:buBlip>
                <a:blip r:embed="rId3"/>
              </a:buBlip>
              <a:defRPr/>
            </a:pPr>
            <a:r>
              <a:rPr lang="en-US" sz="1800" dirty="0">
                <a:solidFill>
                  <a:srgbClr val="404040"/>
                </a:solidFill>
                <a:sym typeface="Wingdings" pitchFamily="2" charset="2"/>
              </a:rPr>
              <a:t>Changes require a new User Story</a:t>
            </a:r>
          </a:p>
          <a:p>
            <a:pPr marL="341313" indent="-349250">
              <a:spcAft>
                <a:spcPts val="1200"/>
              </a:spcAft>
              <a:buBlip>
                <a:blip r:embed="rId3"/>
              </a:buBlip>
              <a:defRPr/>
            </a:pPr>
            <a:r>
              <a:rPr lang="en-US" sz="1800" dirty="0">
                <a:solidFill>
                  <a:srgbClr val="404040"/>
                </a:solidFill>
                <a:sym typeface="Wingdings" pitchFamily="2" charset="2"/>
              </a:rPr>
              <a:t>Additional reading: </a:t>
            </a:r>
            <a:r>
              <a:rPr lang="en-US" sz="1800" i="1" u="sng" dirty="0">
                <a:solidFill>
                  <a:srgbClr val="404040"/>
                </a:solidFill>
                <a:sym typeface="Wingdings" pitchFamily="2" charset="2"/>
              </a:rPr>
              <a:t>User Stories Applied</a:t>
            </a:r>
            <a:r>
              <a:rPr lang="en-US" sz="1800" dirty="0">
                <a:solidFill>
                  <a:srgbClr val="404040"/>
                </a:solidFill>
                <a:sym typeface="Wingdings" pitchFamily="2" charset="2"/>
              </a:rPr>
              <a:t> by Mike Cohn </a:t>
            </a:r>
            <a:endParaRPr lang="en-US" sz="1800" dirty="0">
              <a:solidFill>
                <a:srgbClr val="404040"/>
              </a:solidFill>
            </a:endParaRPr>
          </a:p>
        </p:txBody>
      </p:sp>
      <p:sp>
        <p:nvSpPr>
          <p:cNvPr id="7172"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a:r>
              <a:rPr lang="en-US" sz="1800" b="1" dirty="0">
                <a:solidFill>
                  <a:srgbClr val="B50043"/>
                </a:solidFill>
              </a:rPr>
              <a:t>Takeaways</a:t>
            </a:r>
          </a:p>
        </p:txBody>
      </p:sp>
      <p:sp>
        <p:nvSpPr>
          <p:cNvPr id="5" name="Slide Number Placeholder 3"/>
          <p:cNvSpPr>
            <a:spLocks noGrp="1"/>
          </p:cNvSpPr>
          <p:nvPr>
            <p:ph type="sldNum" sz="quarter" idx="10"/>
          </p:nvPr>
        </p:nvSpPr>
        <p:spPr>
          <a:xfrm>
            <a:off x="6858000" y="6019800"/>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dirty="0">
                <a:solidFill>
                  <a:srgbClr val="404040"/>
                </a:solidFill>
              </a:rPr>
              <a:t>p </a:t>
            </a:r>
            <a:fld id="{FECDE8A2-6EE8-470F-B2B8-D3C5F69AF392}" type="slidenum">
              <a:rPr lang="en-US" sz="1000" smtClean="0">
                <a:solidFill>
                  <a:srgbClr val="404040"/>
                </a:solidFill>
              </a:rPr>
              <a:pPr/>
              <a:t>15</a:t>
            </a:fld>
            <a:endParaRPr lang="en-US" sz="1000" dirty="0">
              <a:solidFill>
                <a:srgbClr val="404040"/>
              </a:solidFill>
            </a:endParaRPr>
          </a:p>
        </p:txBody>
      </p:sp>
    </p:spTree>
    <p:extLst>
      <p:ext uri="{BB962C8B-B14F-4D97-AF65-F5344CB8AC3E}">
        <p14:creationId xmlns:p14="http://schemas.microsoft.com/office/powerpoint/2010/main" val="949570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633153-526E-403C-8D79-5ABF08FA530B}"/>
              </a:ext>
            </a:extLst>
          </p:cNvPr>
          <p:cNvSpPr>
            <a:spLocks noGrp="1"/>
          </p:cNvSpPr>
          <p:nvPr>
            <p:ph type="sldNum" sz="quarter" idx="10"/>
          </p:nvPr>
        </p:nvSpPr>
        <p:spPr/>
        <p:txBody>
          <a:bodyPr/>
          <a:lstStyle/>
          <a:p>
            <a:pPr>
              <a:defRPr/>
            </a:pPr>
            <a:fld id="{CD8CE753-BAFA-46A4-9BE2-A75643E599C7}" type="slidenum">
              <a:rPr lang="en-US" smtClean="0"/>
              <a:pPr>
                <a:defRPr/>
              </a:pPr>
              <a:t>16</a:t>
            </a:fld>
            <a:endParaRPr lang="en-US"/>
          </a:p>
        </p:txBody>
      </p:sp>
      <p:sp>
        <p:nvSpPr>
          <p:cNvPr id="6" name="Rectangle 5">
            <a:extLst>
              <a:ext uri="{FF2B5EF4-FFF2-40B4-BE49-F238E27FC236}">
                <a16:creationId xmlns:a16="http://schemas.microsoft.com/office/drawing/2014/main" id="{2ACE7E7F-956C-4A08-9A55-19187DA611E9}"/>
              </a:ext>
            </a:extLst>
          </p:cNvPr>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a:r>
              <a:rPr lang="en-US" sz="1800" b="1" dirty="0">
                <a:solidFill>
                  <a:srgbClr val="B50043"/>
                </a:solidFill>
              </a:rPr>
              <a:t>Business Value, Priority &amp; Rank</a:t>
            </a:r>
          </a:p>
        </p:txBody>
      </p:sp>
      <p:sp>
        <p:nvSpPr>
          <p:cNvPr id="11" name="TextBox 10">
            <a:extLst>
              <a:ext uri="{FF2B5EF4-FFF2-40B4-BE49-F238E27FC236}">
                <a16:creationId xmlns:a16="http://schemas.microsoft.com/office/drawing/2014/main" id="{3DC594CA-B6B6-48AB-92F6-007F99E9B5AE}"/>
              </a:ext>
            </a:extLst>
          </p:cNvPr>
          <p:cNvSpPr txBox="1"/>
          <p:nvPr/>
        </p:nvSpPr>
        <p:spPr>
          <a:xfrm>
            <a:off x="1261241" y="2762288"/>
            <a:ext cx="6621518" cy="1569660"/>
          </a:xfrm>
          <a:prstGeom prst="rect">
            <a:avLst/>
          </a:prstGeom>
          <a:noFill/>
        </p:spPr>
        <p:txBody>
          <a:bodyPr wrap="square" rtlCol="0">
            <a:spAutoFit/>
          </a:bodyPr>
          <a:lstStyle/>
          <a:p>
            <a:r>
              <a:rPr lang="en-US" b="1" dirty="0">
                <a:solidFill>
                  <a:srgbClr val="C00000"/>
                </a:solidFill>
              </a:rPr>
              <a:t>Priority</a:t>
            </a:r>
            <a:r>
              <a:rPr lang="en-US" dirty="0"/>
              <a:t> </a:t>
            </a:r>
            <a:r>
              <a:rPr lang="en-US" dirty="0">
                <a:solidFill>
                  <a:srgbClr val="404040"/>
                </a:solidFill>
              </a:rPr>
              <a:t>is the importance of the item to the end user to having a functional system or feature. Helps determine order in which to deliver to ensure we delivery highest priority work first.</a:t>
            </a:r>
          </a:p>
        </p:txBody>
      </p:sp>
      <p:sp>
        <p:nvSpPr>
          <p:cNvPr id="12" name="TextBox 11">
            <a:extLst>
              <a:ext uri="{FF2B5EF4-FFF2-40B4-BE49-F238E27FC236}">
                <a16:creationId xmlns:a16="http://schemas.microsoft.com/office/drawing/2014/main" id="{5C06644A-0E02-4E86-A4DB-EFADE3134D33}"/>
              </a:ext>
            </a:extLst>
          </p:cNvPr>
          <p:cNvSpPr txBox="1"/>
          <p:nvPr/>
        </p:nvSpPr>
        <p:spPr>
          <a:xfrm>
            <a:off x="204952" y="868706"/>
            <a:ext cx="7236372" cy="1569660"/>
          </a:xfrm>
          <a:prstGeom prst="rect">
            <a:avLst/>
          </a:prstGeom>
          <a:noFill/>
        </p:spPr>
        <p:txBody>
          <a:bodyPr wrap="square" rtlCol="0">
            <a:spAutoFit/>
          </a:bodyPr>
          <a:lstStyle/>
          <a:p>
            <a:r>
              <a:rPr lang="en-US" b="1" dirty="0">
                <a:solidFill>
                  <a:srgbClr val="C00000"/>
                </a:solidFill>
              </a:rPr>
              <a:t>Business Value</a:t>
            </a:r>
            <a:r>
              <a:rPr lang="en-US" dirty="0"/>
              <a:t> </a:t>
            </a:r>
            <a:r>
              <a:rPr lang="en-US" dirty="0">
                <a:solidFill>
                  <a:srgbClr val="404040"/>
                </a:solidFill>
              </a:rPr>
              <a:t>is the relative weight or impact an item will have on the business or end user. The more positive the impact is if an item is delivered, the higher the Business Value. </a:t>
            </a:r>
          </a:p>
        </p:txBody>
      </p:sp>
      <p:sp>
        <p:nvSpPr>
          <p:cNvPr id="13" name="TextBox 12">
            <a:extLst>
              <a:ext uri="{FF2B5EF4-FFF2-40B4-BE49-F238E27FC236}">
                <a16:creationId xmlns:a16="http://schemas.microsoft.com/office/drawing/2014/main" id="{C82FF340-DC04-4D64-A6E6-D0B69968E7AB}"/>
              </a:ext>
            </a:extLst>
          </p:cNvPr>
          <p:cNvSpPr txBox="1"/>
          <p:nvPr/>
        </p:nvSpPr>
        <p:spPr>
          <a:xfrm>
            <a:off x="3949266" y="4754940"/>
            <a:ext cx="5016062" cy="1569660"/>
          </a:xfrm>
          <a:prstGeom prst="rect">
            <a:avLst/>
          </a:prstGeom>
          <a:noFill/>
        </p:spPr>
        <p:txBody>
          <a:bodyPr wrap="square" rtlCol="0">
            <a:spAutoFit/>
          </a:bodyPr>
          <a:lstStyle/>
          <a:p>
            <a:r>
              <a:rPr lang="en-US" b="1" dirty="0">
                <a:solidFill>
                  <a:srgbClr val="C00000"/>
                </a:solidFill>
              </a:rPr>
              <a:t>Rank</a:t>
            </a:r>
            <a:r>
              <a:rPr lang="en-US" dirty="0"/>
              <a:t> </a:t>
            </a:r>
            <a:r>
              <a:rPr lang="en-US" dirty="0">
                <a:solidFill>
                  <a:srgbClr val="404040"/>
                </a:solidFill>
              </a:rPr>
              <a:t>is the specific order in which each item should be worked. There is one and only one #1, one and only one #2, etc. </a:t>
            </a:r>
          </a:p>
        </p:txBody>
      </p:sp>
    </p:spTree>
    <p:extLst>
      <p:ext uri="{BB962C8B-B14F-4D97-AF65-F5344CB8AC3E}">
        <p14:creationId xmlns:p14="http://schemas.microsoft.com/office/powerpoint/2010/main" val="1950848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FDCA-3E18-4B2E-85BB-B8F7DCAFA9D7}"/>
              </a:ext>
            </a:extLst>
          </p:cNvPr>
          <p:cNvSpPr>
            <a:spLocks noGrp="1"/>
          </p:cNvSpPr>
          <p:nvPr>
            <p:ph type="title"/>
          </p:nvPr>
        </p:nvSpPr>
        <p:spPr>
          <a:xfrm>
            <a:off x="685800" y="1183454"/>
            <a:ext cx="7772400" cy="762000"/>
          </a:xfrm>
        </p:spPr>
        <p:txBody>
          <a:bodyPr/>
          <a:lstStyle/>
          <a:p>
            <a:r>
              <a:rPr lang="en-US" sz="6000" dirty="0" err="1"/>
              <a:t>MoSCoW</a:t>
            </a:r>
            <a:endParaRPr lang="en-US" sz="6000" dirty="0"/>
          </a:p>
        </p:txBody>
      </p:sp>
      <p:sp>
        <p:nvSpPr>
          <p:cNvPr id="4" name="Slide Number Placeholder 3">
            <a:extLst>
              <a:ext uri="{FF2B5EF4-FFF2-40B4-BE49-F238E27FC236}">
                <a16:creationId xmlns:a16="http://schemas.microsoft.com/office/drawing/2014/main" id="{E51A8853-ABE4-435A-8DE1-7C17EA8465D6}"/>
              </a:ext>
            </a:extLst>
          </p:cNvPr>
          <p:cNvSpPr>
            <a:spLocks noGrp="1"/>
          </p:cNvSpPr>
          <p:nvPr>
            <p:ph type="sldNum" sz="quarter" idx="10"/>
          </p:nvPr>
        </p:nvSpPr>
        <p:spPr/>
        <p:txBody>
          <a:bodyPr/>
          <a:lstStyle/>
          <a:p>
            <a:pPr>
              <a:defRPr/>
            </a:pPr>
            <a:fld id="{CD8CE753-BAFA-46A4-9BE2-A75643E599C7}" type="slidenum">
              <a:rPr lang="en-US" smtClean="0"/>
              <a:pPr>
                <a:defRPr/>
              </a:pPr>
              <a:t>17</a:t>
            </a:fld>
            <a:endParaRPr lang="en-US"/>
          </a:p>
        </p:txBody>
      </p:sp>
      <p:sp>
        <p:nvSpPr>
          <p:cNvPr id="5" name="Rectangle 7">
            <a:extLst>
              <a:ext uri="{FF2B5EF4-FFF2-40B4-BE49-F238E27FC236}">
                <a16:creationId xmlns:a16="http://schemas.microsoft.com/office/drawing/2014/main" id="{CC8317CB-8BA9-4D33-985D-C92CA21FFACD}"/>
              </a:ext>
            </a:extLst>
          </p:cNvPr>
          <p:cNvSpPr>
            <a:spLocks noGrp="1" noChangeArrowheads="1"/>
          </p:cNvSpPr>
          <p:nvPr>
            <p:ph idx="1"/>
          </p:nvPr>
        </p:nvSpPr>
        <p:spPr bwMode="auto">
          <a:xfrm>
            <a:off x="961703" y="2446283"/>
            <a:ext cx="2924198" cy="235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t> </a:t>
            </a:r>
            <a:r>
              <a:rPr lang="en-US" sz="3200" dirty="0">
                <a:solidFill>
                  <a:srgbClr val="FF0000"/>
                </a:solidFill>
              </a:rPr>
              <a:t>M</a:t>
            </a:r>
            <a:r>
              <a:rPr lang="en-US" sz="3200" dirty="0"/>
              <a:t>ust Have</a:t>
            </a:r>
          </a:p>
          <a:p>
            <a:r>
              <a:rPr lang="en-US" sz="3200" dirty="0"/>
              <a:t> </a:t>
            </a:r>
            <a:r>
              <a:rPr lang="en-US" sz="3200" dirty="0">
                <a:solidFill>
                  <a:srgbClr val="FF0000"/>
                </a:solidFill>
              </a:rPr>
              <a:t>S</a:t>
            </a:r>
            <a:r>
              <a:rPr lang="en-US" sz="3200" dirty="0"/>
              <a:t>hould Have</a:t>
            </a:r>
          </a:p>
          <a:p>
            <a:r>
              <a:rPr lang="en-US" sz="3200" dirty="0"/>
              <a:t> </a:t>
            </a:r>
            <a:r>
              <a:rPr lang="en-US" sz="3200" dirty="0">
                <a:solidFill>
                  <a:srgbClr val="FF0000"/>
                </a:solidFill>
              </a:rPr>
              <a:t>C</a:t>
            </a:r>
            <a:r>
              <a:rPr lang="en-US" sz="3200" dirty="0"/>
              <a:t>ould Have</a:t>
            </a:r>
          </a:p>
          <a:p>
            <a:r>
              <a:rPr lang="en-US" sz="3200" dirty="0"/>
              <a:t> </a:t>
            </a:r>
            <a:r>
              <a:rPr lang="en-US" sz="3200" dirty="0">
                <a:solidFill>
                  <a:srgbClr val="FF0000"/>
                </a:solidFill>
              </a:rPr>
              <a:t>W</a:t>
            </a:r>
            <a:r>
              <a:rPr lang="en-US" sz="3200" dirty="0"/>
              <a:t>ould Like</a:t>
            </a:r>
            <a:endParaRPr lang="en-US" sz="2400" dirty="0"/>
          </a:p>
        </p:txBody>
      </p:sp>
      <p:sp>
        <p:nvSpPr>
          <p:cNvPr id="6" name="Rectangle 5">
            <a:extLst>
              <a:ext uri="{FF2B5EF4-FFF2-40B4-BE49-F238E27FC236}">
                <a16:creationId xmlns:a16="http://schemas.microsoft.com/office/drawing/2014/main" id="{A617C261-A045-4261-8CD0-2F7FC2D58FB9}"/>
              </a:ext>
            </a:extLst>
          </p:cNvPr>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a:r>
              <a:rPr lang="en-US" sz="1800" b="1" dirty="0">
                <a:solidFill>
                  <a:srgbClr val="B50043"/>
                </a:solidFill>
              </a:rPr>
              <a:t>Prioritization</a:t>
            </a:r>
          </a:p>
        </p:txBody>
      </p:sp>
      <p:pic>
        <p:nvPicPr>
          <p:cNvPr id="7" name="Picture 6">
            <a:extLst>
              <a:ext uri="{FF2B5EF4-FFF2-40B4-BE49-F238E27FC236}">
                <a16:creationId xmlns:a16="http://schemas.microsoft.com/office/drawing/2014/main" id="{95D76B73-A72B-4483-A4C3-34EC7312BFDD}"/>
              </a:ext>
            </a:extLst>
          </p:cNvPr>
          <p:cNvPicPr>
            <a:picLocks noChangeAspect="1"/>
          </p:cNvPicPr>
          <p:nvPr/>
        </p:nvPicPr>
        <p:blipFill rotWithShape="1">
          <a:blip r:embed="rId2">
            <a:extLst>
              <a:ext uri="{28A0092B-C50C-407E-A947-70E740481C1C}">
                <a14:useLocalDpi xmlns:a14="http://schemas.microsoft.com/office/drawing/2010/main" val="0"/>
              </a:ext>
            </a:extLst>
          </a:blip>
          <a:srcRect l="19526" r="25151"/>
          <a:stretch/>
        </p:blipFill>
        <p:spPr>
          <a:xfrm>
            <a:off x="4698117" y="1054271"/>
            <a:ext cx="3484180" cy="3911320"/>
          </a:xfrm>
          <a:prstGeom prst="rect">
            <a:avLst/>
          </a:prstGeom>
        </p:spPr>
      </p:pic>
    </p:spTree>
    <p:extLst>
      <p:ext uri="{BB962C8B-B14F-4D97-AF65-F5344CB8AC3E}">
        <p14:creationId xmlns:p14="http://schemas.microsoft.com/office/powerpoint/2010/main" val="3058026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1A8853-ABE4-435A-8DE1-7C17EA8465D6}"/>
              </a:ext>
            </a:extLst>
          </p:cNvPr>
          <p:cNvSpPr>
            <a:spLocks noGrp="1"/>
          </p:cNvSpPr>
          <p:nvPr>
            <p:ph type="sldNum" sz="quarter" idx="10"/>
          </p:nvPr>
        </p:nvSpPr>
        <p:spPr/>
        <p:txBody>
          <a:bodyPr/>
          <a:lstStyle/>
          <a:p>
            <a:pPr>
              <a:defRPr/>
            </a:pPr>
            <a:fld id="{CD8CE753-BAFA-46A4-9BE2-A75643E599C7}" type="slidenum">
              <a:rPr lang="en-US" smtClean="0"/>
              <a:pPr>
                <a:defRPr/>
              </a:pPr>
              <a:t>18</a:t>
            </a:fld>
            <a:endParaRPr lang="en-US"/>
          </a:p>
        </p:txBody>
      </p:sp>
      <p:sp>
        <p:nvSpPr>
          <p:cNvPr id="5" name="Rectangle 7">
            <a:extLst>
              <a:ext uri="{FF2B5EF4-FFF2-40B4-BE49-F238E27FC236}">
                <a16:creationId xmlns:a16="http://schemas.microsoft.com/office/drawing/2014/main" id="{CC8317CB-8BA9-4D33-985D-C92CA21FFACD}"/>
              </a:ext>
            </a:extLst>
          </p:cNvPr>
          <p:cNvSpPr>
            <a:spLocks noGrp="1" noChangeArrowheads="1"/>
          </p:cNvSpPr>
          <p:nvPr>
            <p:ph idx="1"/>
          </p:nvPr>
        </p:nvSpPr>
        <p:spPr bwMode="auto">
          <a:xfrm>
            <a:off x="141890" y="674869"/>
            <a:ext cx="7718831"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buNone/>
            </a:pPr>
            <a:r>
              <a:rPr lang="en-US" sz="2800" dirty="0">
                <a:solidFill>
                  <a:srgbClr val="C00000"/>
                </a:solidFill>
              </a:rPr>
              <a:t>Must Have  </a:t>
            </a:r>
          </a:p>
          <a:p>
            <a:r>
              <a:rPr lang="en-US" sz="2000" b="0" dirty="0">
                <a:solidFill>
                  <a:srgbClr val="404040"/>
                </a:solidFill>
              </a:rPr>
              <a:t>Non-negotiable. </a:t>
            </a:r>
          </a:p>
          <a:p>
            <a:r>
              <a:rPr lang="en-US" sz="2000" b="0" dirty="0">
                <a:solidFill>
                  <a:srgbClr val="404040"/>
                </a:solidFill>
              </a:rPr>
              <a:t>There is no “product” without the item</a:t>
            </a:r>
          </a:p>
          <a:p>
            <a:r>
              <a:rPr lang="en-US" sz="2000" b="0" dirty="0">
                <a:solidFill>
                  <a:srgbClr val="404040"/>
                </a:solidFill>
              </a:rPr>
              <a:t>All Must Haves = Minimally Viable Product</a:t>
            </a:r>
          </a:p>
        </p:txBody>
      </p:sp>
      <p:sp>
        <p:nvSpPr>
          <p:cNvPr id="6" name="Rectangle 5">
            <a:extLst>
              <a:ext uri="{FF2B5EF4-FFF2-40B4-BE49-F238E27FC236}">
                <a16:creationId xmlns:a16="http://schemas.microsoft.com/office/drawing/2014/main" id="{A617C261-A045-4261-8CD0-2F7FC2D58FB9}"/>
              </a:ext>
            </a:extLst>
          </p:cNvPr>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a:r>
              <a:rPr lang="en-US" sz="1800" b="1" dirty="0">
                <a:solidFill>
                  <a:srgbClr val="B50043"/>
                </a:solidFill>
              </a:rPr>
              <a:t>Story Prioritization</a:t>
            </a:r>
          </a:p>
        </p:txBody>
      </p:sp>
      <p:sp>
        <p:nvSpPr>
          <p:cNvPr id="8" name="Rectangle 7">
            <a:extLst>
              <a:ext uri="{FF2B5EF4-FFF2-40B4-BE49-F238E27FC236}">
                <a16:creationId xmlns:a16="http://schemas.microsoft.com/office/drawing/2014/main" id="{F4EBC8E4-1423-43BD-BD9C-243E21D57B8A}"/>
              </a:ext>
            </a:extLst>
          </p:cNvPr>
          <p:cNvSpPr txBox="1">
            <a:spLocks noChangeArrowheads="1"/>
          </p:cNvSpPr>
          <p:nvPr/>
        </p:nvSpPr>
        <p:spPr bwMode="auto">
          <a:xfrm>
            <a:off x="4298033" y="4636018"/>
            <a:ext cx="5476601"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117475" indent="-117475" algn="l" rtl="0" eaLnBrk="0" fontAlgn="base" hangingPunct="0">
              <a:spcBef>
                <a:spcPct val="20000"/>
              </a:spcBef>
              <a:spcAft>
                <a:spcPct val="0"/>
              </a:spcAft>
              <a:buChar char="•"/>
              <a:defRPr sz="1800" b="1">
                <a:solidFill>
                  <a:schemeClr val="tx1"/>
                </a:solidFill>
                <a:latin typeface="+mn-lt"/>
                <a:ea typeface="+mn-ea"/>
                <a:cs typeface="+mn-cs"/>
              </a:defRPr>
            </a:lvl1pPr>
            <a:lvl2pPr marL="400050" indent="-168275" algn="l" rtl="0" eaLnBrk="0" fontAlgn="base" hangingPunct="0">
              <a:spcBef>
                <a:spcPct val="20000"/>
              </a:spcBef>
              <a:spcAft>
                <a:spcPct val="0"/>
              </a:spcAft>
              <a:buChar char="–"/>
              <a:defRPr sz="1600">
                <a:solidFill>
                  <a:schemeClr val="tx1"/>
                </a:solidFill>
                <a:latin typeface="+mn-lt"/>
                <a:ea typeface="+mn-ea"/>
              </a:defRPr>
            </a:lvl2pPr>
            <a:lvl3pPr marL="627063" indent="-112713" algn="l" rtl="0" eaLnBrk="0" fontAlgn="base" hangingPunct="0">
              <a:spcBef>
                <a:spcPct val="20000"/>
              </a:spcBef>
              <a:spcAft>
                <a:spcPct val="0"/>
              </a:spcAft>
              <a:buChar char="•"/>
              <a:defRPr sz="1600">
                <a:solidFill>
                  <a:schemeClr val="tx1"/>
                </a:solidFill>
                <a:latin typeface="+mn-lt"/>
                <a:ea typeface="+mn-ea"/>
              </a:defRPr>
            </a:lvl3pPr>
            <a:lvl4pPr marL="914400" indent="-173038" algn="l" rtl="0" eaLnBrk="0" fontAlgn="base" hangingPunct="0">
              <a:spcBef>
                <a:spcPct val="20000"/>
              </a:spcBef>
              <a:spcAft>
                <a:spcPct val="0"/>
              </a:spcAft>
              <a:buChar char="–"/>
              <a:defRPr sz="1600">
                <a:solidFill>
                  <a:schemeClr val="tx1"/>
                </a:solidFill>
                <a:latin typeface="+mn-lt"/>
                <a:ea typeface="+mn-ea"/>
              </a:defRPr>
            </a:lvl4pPr>
            <a:lvl5pPr marL="1144588" indent="-115888" algn="l" rtl="0" eaLnBrk="0" fontAlgn="base" hangingPunct="0">
              <a:spcBef>
                <a:spcPct val="20000"/>
              </a:spcBef>
              <a:spcAft>
                <a:spcPct val="0"/>
              </a:spcAft>
              <a:buChar char="»"/>
              <a:defRPr sz="1600">
                <a:solidFill>
                  <a:schemeClr val="tx1"/>
                </a:solidFill>
                <a:latin typeface="+mn-lt"/>
                <a:ea typeface="+mn-ea"/>
              </a:defRPr>
            </a:lvl5pPr>
            <a:lvl6pPr marL="1601788" indent="-115888" algn="l" rtl="0" fontAlgn="base">
              <a:spcBef>
                <a:spcPct val="20000"/>
              </a:spcBef>
              <a:spcAft>
                <a:spcPct val="0"/>
              </a:spcAft>
              <a:buChar char="»"/>
              <a:defRPr sz="1400">
                <a:solidFill>
                  <a:srgbClr val="9AA0A2"/>
                </a:solidFill>
                <a:latin typeface="+mn-lt"/>
                <a:ea typeface="+mn-ea"/>
              </a:defRPr>
            </a:lvl6pPr>
            <a:lvl7pPr marL="2058988" indent="-115888" algn="l" rtl="0" fontAlgn="base">
              <a:spcBef>
                <a:spcPct val="20000"/>
              </a:spcBef>
              <a:spcAft>
                <a:spcPct val="0"/>
              </a:spcAft>
              <a:buChar char="»"/>
              <a:defRPr sz="1400">
                <a:solidFill>
                  <a:srgbClr val="9AA0A2"/>
                </a:solidFill>
                <a:latin typeface="+mn-lt"/>
                <a:ea typeface="+mn-ea"/>
              </a:defRPr>
            </a:lvl7pPr>
            <a:lvl8pPr marL="2516188" indent="-115888" algn="l" rtl="0" fontAlgn="base">
              <a:spcBef>
                <a:spcPct val="20000"/>
              </a:spcBef>
              <a:spcAft>
                <a:spcPct val="0"/>
              </a:spcAft>
              <a:buChar char="»"/>
              <a:defRPr sz="1400">
                <a:solidFill>
                  <a:srgbClr val="9AA0A2"/>
                </a:solidFill>
                <a:latin typeface="+mn-lt"/>
                <a:ea typeface="+mn-ea"/>
              </a:defRPr>
            </a:lvl8pPr>
            <a:lvl9pPr marL="2973388" indent="-115888" algn="l" rtl="0" fontAlgn="base">
              <a:spcBef>
                <a:spcPct val="20000"/>
              </a:spcBef>
              <a:spcAft>
                <a:spcPct val="0"/>
              </a:spcAft>
              <a:buChar char="»"/>
              <a:defRPr sz="1400">
                <a:solidFill>
                  <a:srgbClr val="9AA0A2"/>
                </a:solidFill>
                <a:latin typeface="+mn-lt"/>
                <a:ea typeface="+mn-ea"/>
              </a:defRPr>
            </a:lvl9pPr>
          </a:lstStyle>
          <a:p>
            <a:pPr marL="0" indent="0">
              <a:buFontTx/>
              <a:buNone/>
            </a:pPr>
            <a:r>
              <a:rPr lang="en-US" sz="2800" kern="0" dirty="0">
                <a:solidFill>
                  <a:srgbClr val="C00000"/>
                </a:solidFill>
              </a:rPr>
              <a:t>Would Like*</a:t>
            </a:r>
          </a:p>
          <a:p>
            <a:r>
              <a:rPr lang="en-US" sz="2000" b="0" kern="0" dirty="0">
                <a:solidFill>
                  <a:srgbClr val="404040"/>
                </a:solidFill>
              </a:rPr>
              <a:t>Bell and Whistle</a:t>
            </a:r>
          </a:p>
          <a:p>
            <a:r>
              <a:rPr lang="en-US" sz="2000" b="0" kern="0" dirty="0">
                <a:solidFill>
                  <a:srgbClr val="404040"/>
                </a:solidFill>
              </a:rPr>
              <a:t>Nice to have</a:t>
            </a:r>
          </a:p>
          <a:p>
            <a:r>
              <a:rPr lang="en-US" sz="2000" b="0" kern="0" dirty="0">
                <a:solidFill>
                  <a:srgbClr val="404040"/>
                </a:solidFill>
              </a:rPr>
              <a:t>Often what “makes” the user experience</a:t>
            </a:r>
          </a:p>
        </p:txBody>
      </p:sp>
      <p:sp>
        <p:nvSpPr>
          <p:cNvPr id="9" name="Rectangle 7">
            <a:extLst>
              <a:ext uri="{FF2B5EF4-FFF2-40B4-BE49-F238E27FC236}">
                <a16:creationId xmlns:a16="http://schemas.microsoft.com/office/drawing/2014/main" id="{ED110180-3815-420B-9A11-4858F2FFC79D}"/>
              </a:ext>
            </a:extLst>
          </p:cNvPr>
          <p:cNvSpPr txBox="1">
            <a:spLocks noChangeArrowheads="1"/>
          </p:cNvSpPr>
          <p:nvPr/>
        </p:nvSpPr>
        <p:spPr bwMode="auto">
          <a:xfrm>
            <a:off x="2961446" y="3429000"/>
            <a:ext cx="6286645"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117475" indent="-117475" algn="l" rtl="0" eaLnBrk="0" fontAlgn="base" hangingPunct="0">
              <a:spcBef>
                <a:spcPct val="20000"/>
              </a:spcBef>
              <a:spcAft>
                <a:spcPct val="0"/>
              </a:spcAft>
              <a:buChar char="•"/>
              <a:defRPr sz="1800" b="1">
                <a:solidFill>
                  <a:schemeClr val="tx1"/>
                </a:solidFill>
                <a:latin typeface="+mn-lt"/>
                <a:ea typeface="+mn-ea"/>
                <a:cs typeface="+mn-cs"/>
              </a:defRPr>
            </a:lvl1pPr>
            <a:lvl2pPr marL="400050" indent="-168275" algn="l" rtl="0" eaLnBrk="0" fontAlgn="base" hangingPunct="0">
              <a:spcBef>
                <a:spcPct val="20000"/>
              </a:spcBef>
              <a:spcAft>
                <a:spcPct val="0"/>
              </a:spcAft>
              <a:buChar char="–"/>
              <a:defRPr sz="1600">
                <a:solidFill>
                  <a:schemeClr val="tx1"/>
                </a:solidFill>
                <a:latin typeface="+mn-lt"/>
                <a:ea typeface="+mn-ea"/>
              </a:defRPr>
            </a:lvl2pPr>
            <a:lvl3pPr marL="627063" indent="-112713" algn="l" rtl="0" eaLnBrk="0" fontAlgn="base" hangingPunct="0">
              <a:spcBef>
                <a:spcPct val="20000"/>
              </a:spcBef>
              <a:spcAft>
                <a:spcPct val="0"/>
              </a:spcAft>
              <a:buChar char="•"/>
              <a:defRPr sz="1600">
                <a:solidFill>
                  <a:schemeClr val="tx1"/>
                </a:solidFill>
                <a:latin typeface="+mn-lt"/>
                <a:ea typeface="+mn-ea"/>
              </a:defRPr>
            </a:lvl3pPr>
            <a:lvl4pPr marL="914400" indent="-173038" algn="l" rtl="0" eaLnBrk="0" fontAlgn="base" hangingPunct="0">
              <a:spcBef>
                <a:spcPct val="20000"/>
              </a:spcBef>
              <a:spcAft>
                <a:spcPct val="0"/>
              </a:spcAft>
              <a:buChar char="–"/>
              <a:defRPr sz="1600">
                <a:solidFill>
                  <a:schemeClr val="tx1"/>
                </a:solidFill>
                <a:latin typeface="+mn-lt"/>
                <a:ea typeface="+mn-ea"/>
              </a:defRPr>
            </a:lvl4pPr>
            <a:lvl5pPr marL="1144588" indent="-115888" algn="l" rtl="0" eaLnBrk="0" fontAlgn="base" hangingPunct="0">
              <a:spcBef>
                <a:spcPct val="20000"/>
              </a:spcBef>
              <a:spcAft>
                <a:spcPct val="0"/>
              </a:spcAft>
              <a:buChar char="»"/>
              <a:defRPr sz="1600">
                <a:solidFill>
                  <a:schemeClr val="tx1"/>
                </a:solidFill>
                <a:latin typeface="+mn-lt"/>
                <a:ea typeface="+mn-ea"/>
              </a:defRPr>
            </a:lvl5pPr>
            <a:lvl6pPr marL="1601788" indent="-115888" algn="l" rtl="0" fontAlgn="base">
              <a:spcBef>
                <a:spcPct val="20000"/>
              </a:spcBef>
              <a:spcAft>
                <a:spcPct val="0"/>
              </a:spcAft>
              <a:buChar char="»"/>
              <a:defRPr sz="1400">
                <a:solidFill>
                  <a:srgbClr val="9AA0A2"/>
                </a:solidFill>
                <a:latin typeface="+mn-lt"/>
                <a:ea typeface="+mn-ea"/>
              </a:defRPr>
            </a:lvl6pPr>
            <a:lvl7pPr marL="2058988" indent="-115888" algn="l" rtl="0" fontAlgn="base">
              <a:spcBef>
                <a:spcPct val="20000"/>
              </a:spcBef>
              <a:spcAft>
                <a:spcPct val="0"/>
              </a:spcAft>
              <a:buChar char="»"/>
              <a:defRPr sz="1400">
                <a:solidFill>
                  <a:srgbClr val="9AA0A2"/>
                </a:solidFill>
                <a:latin typeface="+mn-lt"/>
                <a:ea typeface="+mn-ea"/>
              </a:defRPr>
            </a:lvl7pPr>
            <a:lvl8pPr marL="2516188" indent="-115888" algn="l" rtl="0" fontAlgn="base">
              <a:spcBef>
                <a:spcPct val="20000"/>
              </a:spcBef>
              <a:spcAft>
                <a:spcPct val="0"/>
              </a:spcAft>
              <a:buChar char="»"/>
              <a:defRPr sz="1400">
                <a:solidFill>
                  <a:srgbClr val="9AA0A2"/>
                </a:solidFill>
                <a:latin typeface="+mn-lt"/>
                <a:ea typeface="+mn-ea"/>
              </a:defRPr>
            </a:lvl8pPr>
            <a:lvl9pPr marL="2973388" indent="-115888" algn="l" rtl="0" fontAlgn="base">
              <a:spcBef>
                <a:spcPct val="20000"/>
              </a:spcBef>
              <a:spcAft>
                <a:spcPct val="0"/>
              </a:spcAft>
              <a:buChar char="»"/>
              <a:defRPr sz="1400">
                <a:solidFill>
                  <a:srgbClr val="9AA0A2"/>
                </a:solidFill>
                <a:latin typeface="+mn-lt"/>
                <a:ea typeface="+mn-ea"/>
              </a:defRPr>
            </a:lvl9pPr>
          </a:lstStyle>
          <a:p>
            <a:pPr marL="0" indent="0">
              <a:buFontTx/>
              <a:buNone/>
            </a:pPr>
            <a:r>
              <a:rPr lang="en-US" sz="2800" kern="0" dirty="0">
                <a:solidFill>
                  <a:srgbClr val="C00000"/>
                </a:solidFill>
              </a:rPr>
              <a:t>Could Have</a:t>
            </a:r>
          </a:p>
          <a:p>
            <a:r>
              <a:rPr lang="en-US" sz="2000" b="0" kern="0" dirty="0">
                <a:solidFill>
                  <a:srgbClr val="404040"/>
                </a:solidFill>
              </a:rPr>
              <a:t>Is not important </a:t>
            </a:r>
          </a:p>
          <a:p>
            <a:r>
              <a:rPr lang="en-US" sz="2000" b="0" kern="0" dirty="0">
                <a:solidFill>
                  <a:srgbClr val="404040"/>
                </a:solidFill>
              </a:rPr>
              <a:t>Could take it or leave it</a:t>
            </a:r>
          </a:p>
        </p:txBody>
      </p:sp>
      <p:sp>
        <p:nvSpPr>
          <p:cNvPr id="10" name="Rectangle 7">
            <a:extLst>
              <a:ext uri="{FF2B5EF4-FFF2-40B4-BE49-F238E27FC236}">
                <a16:creationId xmlns:a16="http://schemas.microsoft.com/office/drawing/2014/main" id="{B2348981-07AF-4F1C-AA67-57F36F3B255D}"/>
              </a:ext>
            </a:extLst>
          </p:cNvPr>
          <p:cNvSpPr txBox="1">
            <a:spLocks noChangeArrowheads="1"/>
          </p:cNvSpPr>
          <p:nvPr/>
        </p:nvSpPr>
        <p:spPr bwMode="auto">
          <a:xfrm>
            <a:off x="1229722" y="2270864"/>
            <a:ext cx="7693572"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117475" indent="-117475" algn="l" rtl="0" eaLnBrk="0" fontAlgn="base" hangingPunct="0">
              <a:spcBef>
                <a:spcPct val="20000"/>
              </a:spcBef>
              <a:spcAft>
                <a:spcPct val="0"/>
              </a:spcAft>
              <a:buChar char="•"/>
              <a:defRPr sz="1800" b="1">
                <a:solidFill>
                  <a:schemeClr val="tx1"/>
                </a:solidFill>
                <a:latin typeface="+mn-lt"/>
                <a:ea typeface="+mn-ea"/>
                <a:cs typeface="+mn-cs"/>
              </a:defRPr>
            </a:lvl1pPr>
            <a:lvl2pPr marL="400050" indent="-168275" algn="l" rtl="0" eaLnBrk="0" fontAlgn="base" hangingPunct="0">
              <a:spcBef>
                <a:spcPct val="20000"/>
              </a:spcBef>
              <a:spcAft>
                <a:spcPct val="0"/>
              </a:spcAft>
              <a:buChar char="–"/>
              <a:defRPr sz="1600">
                <a:solidFill>
                  <a:schemeClr val="tx1"/>
                </a:solidFill>
                <a:latin typeface="+mn-lt"/>
                <a:ea typeface="+mn-ea"/>
              </a:defRPr>
            </a:lvl2pPr>
            <a:lvl3pPr marL="627063" indent="-112713" algn="l" rtl="0" eaLnBrk="0" fontAlgn="base" hangingPunct="0">
              <a:spcBef>
                <a:spcPct val="20000"/>
              </a:spcBef>
              <a:spcAft>
                <a:spcPct val="0"/>
              </a:spcAft>
              <a:buChar char="•"/>
              <a:defRPr sz="1600">
                <a:solidFill>
                  <a:schemeClr val="tx1"/>
                </a:solidFill>
                <a:latin typeface="+mn-lt"/>
                <a:ea typeface="+mn-ea"/>
              </a:defRPr>
            </a:lvl3pPr>
            <a:lvl4pPr marL="914400" indent="-173038" algn="l" rtl="0" eaLnBrk="0" fontAlgn="base" hangingPunct="0">
              <a:spcBef>
                <a:spcPct val="20000"/>
              </a:spcBef>
              <a:spcAft>
                <a:spcPct val="0"/>
              </a:spcAft>
              <a:buChar char="–"/>
              <a:defRPr sz="1600">
                <a:solidFill>
                  <a:schemeClr val="tx1"/>
                </a:solidFill>
                <a:latin typeface="+mn-lt"/>
                <a:ea typeface="+mn-ea"/>
              </a:defRPr>
            </a:lvl4pPr>
            <a:lvl5pPr marL="1144588" indent="-115888" algn="l" rtl="0" eaLnBrk="0" fontAlgn="base" hangingPunct="0">
              <a:spcBef>
                <a:spcPct val="20000"/>
              </a:spcBef>
              <a:spcAft>
                <a:spcPct val="0"/>
              </a:spcAft>
              <a:buChar char="»"/>
              <a:defRPr sz="1600">
                <a:solidFill>
                  <a:schemeClr val="tx1"/>
                </a:solidFill>
                <a:latin typeface="+mn-lt"/>
                <a:ea typeface="+mn-ea"/>
              </a:defRPr>
            </a:lvl5pPr>
            <a:lvl6pPr marL="1601788" indent="-115888" algn="l" rtl="0" fontAlgn="base">
              <a:spcBef>
                <a:spcPct val="20000"/>
              </a:spcBef>
              <a:spcAft>
                <a:spcPct val="0"/>
              </a:spcAft>
              <a:buChar char="»"/>
              <a:defRPr sz="1400">
                <a:solidFill>
                  <a:srgbClr val="9AA0A2"/>
                </a:solidFill>
                <a:latin typeface="+mn-lt"/>
                <a:ea typeface="+mn-ea"/>
              </a:defRPr>
            </a:lvl6pPr>
            <a:lvl7pPr marL="2058988" indent="-115888" algn="l" rtl="0" fontAlgn="base">
              <a:spcBef>
                <a:spcPct val="20000"/>
              </a:spcBef>
              <a:spcAft>
                <a:spcPct val="0"/>
              </a:spcAft>
              <a:buChar char="»"/>
              <a:defRPr sz="1400">
                <a:solidFill>
                  <a:srgbClr val="9AA0A2"/>
                </a:solidFill>
                <a:latin typeface="+mn-lt"/>
                <a:ea typeface="+mn-ea"/>
              </a:defRPr>
            </a:lvl7pPr>
            <a:lvl8pPr marL="2516188" indent="-115888" algn="l" rtl="0" fontAlgn="base">
              <a:spcBef>
                <a:spcPct val="20000"/>
              </a:spcBef>
              <a:spcAft>
                <a:spcPct val="0"/>
              </a:spcAft>
              <a:buChar char="»"/>
              <a:defRPr sz="1400">
                <a:solidFill>
                  <a:srgbClr val="9AA0A2"/>
                </a:solidFill>
                <a:latin typeface="+mn-lt"/>
                <a:ea typeface="+mn-ea"/>
              </a:defRPr>
            </a:lvl8pPr>
            <a:lvl9pPr marL="2973388" indent="-115888" algn="l" rtl="0" fontAlgn="base">
              <a:spcBef>
                <a:spcPct val="20000"/>
              </a:spcBef>
              <a:spcAft>
                <a:spcPct val="0"/>
              </a:spcAft>
              <a:buChar char="»"/>
              <a:defRPr sz="1400">
                <a:solidFill>
                  <a:srgbClr val="9AA0A2"/>
                </a:solidFill>
                <a:latin typeface="+mn-lt"/>
                <a:ea typeface="+mn-ea"/>
              </a:defRPr>
            </a:lvl9pPr>
          </a:lstStyle>
          <a:p>
            <a:pPr marL="0" indent="0">
              <a:buFontTx/>
              <a:buNone/>
            </a:pPr>
            <a:r>
              <a:rPr lang="en-US" sz="2800" kern="0" dirty="0">
                <a:solidFill>
                  <a:srgbClr val="C00000"/>
                </a:solidFill>
              </a:rPr>
              <a:t>Should Have </a:t>
            </a:r>
          </a:p>
          <a:p>
            <a:r>
              <a:rPr lang="en-US" sz="2000" b="0" kern="0" dirty="0">
                <a:solidFill>
                  <a:srgbClr val="404040"/>
                </a:solidFill>
              </a:rPr>
              <a:t>Really is not complete without</a:t>
            </a:r>
          </a:p>
          <a:p>
            <a:r>
              <a:rPr lang="en-US" sz="2000" b="0" kern="0" dirty="0">
                <a:solidFill>
                  <a:srgbClr val="404040"/>
                </a:solidFill>
              </a:rPr>
              <a:t>If absolutely necessary we can push it off until later</a:t>
            </a:r>
          </a:p>
        </p:txBody>
      </p:sp>
    </p:spTree>
    <p:extLst>
      <p:ext uri="{BB962C8B-B14F-4D97-AF65-F5344CB8AC3E}">
        <p14:creationId xmlns:p14="http://schemas.microsoft.com/office/powerpoint/2010/main" val="3942695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1A8853-ABE4-435A-8DE1-7C17EA8465D6}"/>
              </a:ext>
            </a:extLst>
          </p:cNvPr>
          <p:cNvSpPr>
            <a:spLocks noGrp="1"/>
          </p:cNvSpPr>
          <p:nvPr>
            <p:ph type="sldNum" sz="quarter" idx="10"/>
          </p:nvPr>
        </p:nvSpPr>
        <p:spPr/>
        <p:txBody>
          <a:bodyPr/>
          <a:lstStyle/>
          <a:p>
            <a:pPr>
              <a:defRPr/>
            </a:pPr>
            <a:fld id="{CD8CE753-BAFA-46A4-9BE2-A75643E599C7}" type="slidenum">
              <a:rPr lang="en-US" smtClean="0"/>
              <a:pPr>
                <a:defRPr/>
              </a:pPr>
              <a:t>19</a:t>
            </a:fld>
            <a:endParaRPr lang="en-US"/>
          </a:p>
        </p:txBody>
      </p:sp>
      <p:sp>
        <p:nvSpPr>
          <p:cNvPr id="6" name="Rectangle 5">
            <a:extLst>
              <a:ext uri="{FF2B5EF4-FFF2-40B4-BE49-F238E27FC236}">
                <a16:creationId xmlns:a16="http://schemas.microsoft.com/office/drawing/2014/main" id="{A617C261-A045-4261-8CD0-2F7FC2D58FB9}"/>
              </a:ext>
            </a:extLst>
          </p:cNvPr>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a:r>
              <a:rPr lang="en-US" sz="1800" b="1" dirty="0">
                <a:solidFill>
                  <a:srgbClr val="B50043"/>
                </a:solidFill>
              </a:rPr>
              <a:t>Story Prioritization</a:t>
            </a:r>
          </a:p>
        </p:txBody>
      </p:sp>
      <p:sp>
        <p:nvSpPr>
          <p:cNvPr id="11" name="Rectangle 7">
            <a:extLst>
              <a:ext uri="{FF2B5EF4-FFF2-40B4-BE49-F238E27FC236}">
                <a16:creationId xmlns:a16="http://schemas.microsoft.com/office/drawing/2014/main" id="{313B3A10-E78A-4DD3-9354-6622ADBB7CFE}"/>
              </a:ext>
            </a:extLst>
          </p:cNvPr>
          <p:cNvSpPr txBox="1">
            <a:spLocks noChangeArrowheads="1"/>
          </p:cNvSpPr>
          <p:nvPr/>
        </p:nvSpPr>
        <p:spPr bwMode="auto">
          <a:xfrm>
            <a:off x="268014" y="1127049"/>
            <a:ext cx="8875985"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117475" indent="-117475" algn="l" rtl="0" eaLnBrk="0" fontAlgn="base" hangingPunct="0">
              <a:spcBef>
                <a:spcPct val="20000"/>
              </a:spcBef>
              <a:spcAft>
                <a:spcPct val="0"/>
              </a:spcAft>
              <a:buChar char="•"/>
              <a:defRPr sz="1800" b="1">
                <a:solidFill>
                  <a:schemeClr val="tx1"/>
                </a:solidFill>
                <a:latin typeface="+mn-lt"/>
                <a:ea typeface="+mn-ea"/>
                <a:cs typeface="+mn-cs"/>
              </a:defRPr>
            </a:lvl1pPr>
            <a:lvl2pPr marL="400050" indent="-168275" algn="l" rtl="0" eaLnBrk="0" fontAlgn="base" hangingPunct="0">
              <a:spcBef>
                <a:spcPct val="20000"/>
              </a:spcBef>
              <a:spcAft>
                <a:spcPct val="0"/>
              </a:spcAft>
              <a:buChar char="–"/>
              <a:defRPr sz="1600">
                <a:solidFill>
                  <a:schemeClr val="tx1"/>
                </a:solidFill>
                <a:latin typeface="+mn-lt"/>
                <a:ea typeface="+mn-ea"/>
              </a:defRPr>
            </a:lvl2pPr>
            <a:lvl3pPr marL="627063" indent="-112713" algn="l" rtl="0" eaLnBrk="0" fontAlgn="base" hangingPunct="0">
              <a:spcBef>
                <a:spcPct val="20000"/>
              </a:spcBef>
              <a:spcAft>
                <a:spcPct val="0"/>
              </a:spcAft>
              <a:buChar char="•"/>
              <a:defRPr sz="1600">
                <a:solidFill>
                  <a:schemeClr val="tx1"/>
                </a:solidFill>
                <a:latin typeface="+mn-lt"/>
                <a:ea typeface="+mn-ea"/>
              </a:defRPr>
            </a:lvl3pPr>
            <a:lvl4pPr marL="914400" indent="-173038" algn="l" rtl="0" eaLnBrk="0" fontAlgn="base" hangingPunct="0">
              <a:spcBef>
                <a:spcPct val="20000"/>
              </a:spcBef>
              <a:spcAft>
                <a:spcPct val="0"/>
              </a:spcAft>
              <a:buChar char="–"/>
              <a:defRPr sz="1600">
                <a:solidFill>
                  <a:schemeClr val="tx1"/>
                </a:solidFill>
                <a:latin typeface="+mn-lt"/>
                <a:ea typeface="+mn-ea"/>
              </a:defRPr>
            </a:lvl4pPr>
            <a:lvl5pPr marL="1144588" indent="-115888" algn="l" rtl="0" eaLnBrk="0" fontAlgn="base" hangingPunct="0">
              <a:spcBef>
                <a:spcPct val="20000"/>
              </a:spcBef>
              <a:spcAft>
                <a:spcPct val="0"/>
              </a:spcAft>
              <a:buChar char="»"/>
              <a:defRPr sz="1600">
                <a:solidFill>
                  <a:schemeClr val="tx1"/>
                </a:solidFill>
                <a:latin typeface="+mn-lt"/>
                <a:ea typeface="+mn-ea"/>
              </a:defRPr>
            </a:lvl5pPr>
            <a:lvl6pPr marL="1601788" indent="-115888" algn="l" rtl="0" fontAlgn="base">
              <a:spcBef>
                <a:spcPct val="20000"/>
              </a:spcBef>
              <a:spcAft>
                <a:spcPct val="0"/>
              </a:spcAft>
              <a:buChar char="»"/>
              <a:defRPr sz="1400">
                <a:solidFill>
                  <a:srgbClr val="9AA0A2"/>
                </a:solidFill>
                <a:latin typeface="+mn-lt"/>
                <a:ea typeface="+mn-ea"/>
              </a:defRPr>
            </a:lvl6pPr>
            <a:lvl7pPr marL="2058988" indent="-115888" algn="l" rtl="0" fontAlgn="base">
              <a:spcBef>
                <a:spcPct val="20000"/>
              </a:spcBef>
              <a:spcAft>
                <a:spcPct val="0"/>
              </a:spcAft>
              <a:buChar char="»"/>
              <a:defRPr sz="1400">
                <a:solidFill>
                  <a:srgbClr val="9AA0A2"/>
                </a:solidFill>
                <a:latin typeface="+mn-lt"/>
                <a:ea typeface="+mn-ea"/>
              </a:defRPr>
            </a:lvl7pPr>
            <a:lvl8pPr marL="2516188" indent="-115888" algn="l" rtl="0" fontAlgn="base">
              <a:spcBef>
                <a:spcPct val="20000"/>
              </a:spcBef>
              <a:spcAft>
                <a:spcPct val="0"/>
              </a:spcAft>
              <a:buChar char="»"/>
              <a:defRPr sz="1400">
                <a:solidFill>
                  <a:srgbClr val="9AA0A2"/>
                </a:solidFill>
                <a:latin typeface="+mn-lt"/>
                <a:ea typeface="+mn-ea"/>
              </a:defRPr>
            </a:lvl8pPr>
            <a:lvl9pPr marL="2973388" indent="-115888" algn="l" rtl="0" fontAlgn="base">
              <a:spcBef>
                <a:spcPct val="20000"/>
              </a:spcBef>
              <a:spcAft>
                <a:spcPct val="0"/>
              </a:spcAft>
              <a:buChar char="»"/>
              <a:defRPr sz="1400">
                <a:solidFill>
                  <a:srgbClr val="9AA0A2"/>
                </a:solidFill>
                <a:latin typeface="+mn-lt"/>
                <a:ea typeface="+mn-ea"/>
              </a:defRPr>
            </a:lvl9pPr>
          </a:lstStyle>
          <a:p>
            <a:pPr marL="0" indent="0">
              <a:buNone/>
            </a:pPr>
            <a:r>
              <a:rPr lang="en-US" sz="2800" dirty="0">
                <a:solidFill>
                  <a:srgbClr val="404040"/>
                </a:solidFill>
              </a:rPr>
              <a:t>Product Owner </a:t>
            </a:r>
          </a:p>
          <a:p>
            <a:pPr lvl="1"/>
            <a:r>
              <a:rPr lang="en-US" sz="2600" b="0" dirty="0">
                <a:solidFill>
                  <a:srgbClr val="404040"/>
                </a:solidFill>
              </a:rPr>
              <a:t> </a:t>
            </a:r>
            <a:r>
              <a:rPr lang="en-US" sz="2800" b="0" dirty="0">
                <a:solidFill>
                  <a:srgbClr val="404040"/>
                </a:solidFill>
              </a:rPr>
              <a:t>Prioritizes all work items</a:t>
            </a:r>
          </a:p>
          <a:p>
            <a:pPr lvl="1"/>
            <a:r>
              <a:rPr lang="en-US" sz="2800" b="0" dirty="0">
                <a:solidFill>
                  <a:srgbClr val="404040"/>
                </a:solidFill>
              </a:rPr>
              <a:t> May act as a “benevolent dictator” </a:t>
            </a:r>
          </a:p>
          <a:p>
            <a:pPr lvl="1"/>
            <a:r>
              <a:rPr lang="en-US" sz="2800" dirty="0">
                <a:solidFill>
                  <a:srgbClr val="404040"/>
                </a:solidFill>
              </a:rPr>
              <a:t> S</a:t>
            </a:r>
            <a:r>
              <a:rPr lang="en-US" sz="2800" b="0" dirty="0">
                <a:solidFill>
                  <a:srgbClr val="404040"/>
                </a:solidFill>
              </a:rPr>
              <a:t>eeks input from business area subject matter experts</a:t>
            </a:r>
          </a:p>
          <a:p>
            <a:pPr lvl="1"/>
            <a:r>
              <a:rPr lang="en-US" sz="2800" dirty="0">
                <a:solidFill>
                  <a:srgbClr val="404040"/>
                </a:solidFill>
              </a:rPr>
              <a:t>Is</a:t>
            </a:r>
            <a:r>
              <a:rPr lang="en-US" sz="2800" b="0" dirty="0">
                <a:solidFill>
                  <a:srgbClr val="404040"/>
                </a:solidFill>
              </a:rPr>
              <a:t> influenced by team’s estimation of </a:t>
            </a:r>
            <a:r>
              <a:rPr lang="en-US" sz="2800" dirty="0">
                <a:solidFill>
                  <a:srgbClr val="404040"/>
                </a:solidFill>
              </a:rPr>
              <a:t>L</a:t>
            </a:r>
            <a:r>
              <a:rPr lang="en-US" sz="2800" b="0" dirty="0">
                <a:solidFill>
                  <a:srgbClr val="404040"/>
                </a:solidFill>
              </a:rPr>
              <a:t>evel of Effort/Story Points of work item </a:t>
            </a:r>
          </a:p>
        </p:txBody>
      </p:sp>
    </p:spTree>
    <p:extLst>
      <p:ext uri="{BB962C8B-B14F-4D97-AF65-F5344CB8AC3E}">
        <p14:creationId xmlns:p14="http://schemas.microsoft.com/office/powerpoint/2010/main" val="63797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48894" y="261256"/>
            <a:ext cx="3443845" cy="369332"/>
          </a:xfrm>
          <a:prstGeom prst="rect">
            <a:avLst/>
          </a:prstGeom>
          <a:noFill/>
        </p:spPr>
        <p:txBody>
          <a:bodyPr wrap="square" rtlCol="0">
            <a:spAutoFit/>
          </a:bodyPr>
          <a:lstStyle/>
          <a:p>
            <a:pPr algn="r"/>
            <a:r>
              <a:rPr lang="en-US" sz="1800" b="1" dirty="0">
                <a:solidFill>
                  <a:srgbClr val="B50043"/>
                </a:solidFill>
              </a:rPr>
              <a:t>Problem</a:t>
            </a:r>
          </a:p>
        </p:txBody>
      </p:sp>
      <p:sp>
        <p:nvSpPr>
          <p:cNvPr id="6" name="Slide Number Placeholder 3"/>
          <p:cNvSpPr>
            <a:spLocks noGrp="1"/>
          </p:cNvSpPr>
          <p:nvPr>
            <p:ph type="sldNum" sz="quarter" idx="10"/>
          </p:nvPr>
        </p:nvSpPr>
        <p:spPr>
          <a:xfrm>
            <a:off x="6858000" y="6019800"/>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dirty="0">
                <a:solidFill>
                  <a:srgbClr val="404040"/>
                </a:solidFill>
              </a:rPr>
              <a:t>p </a:t>
            </a:r>
            <a:fld id="{FECDE8A2-6EE8-470F-B2B8-D3C5F69AF392}" type="slidenum">
              <a:rPr lang="en-US" sz="1000" smtClean="0">
                <a:solidFill>
                  <a:srgbClr val="404040"/>
                </a:solidFill>
              </a:rPr>
              <a:pPr/>
              <a:t>2</a:t>
            </a:fld>
            <a:endParaRPr lang="en-US" sz="1000" dirty="0">
              <a:solidFill>
                <a:srgbClr val="404040"/>
              </a:solidFill>
            </a:endParaRPr>
          </a:p>
        </p:txBody>
      </p:sp>
      <p:pic>
        <p:nvPicPr>
          <p:cNvPr id="9" name="Picture 8">
            <a:extLst>
              <a:ext uri="{FF2B5EF4-FFF2-40B4-BE49-F238E27FC236}">
                <a16:creationId xmlns:a16="http://schemas.microsoft.com/office/drawing/2014/main" id="{84755B08-7D54-4164-A7CB-EC8AC9850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59" y="931474"/>
            <a:ext cx="7214366" cy="5223458"/>
          </a:xfrm>
          <a:prstGeom prst="rect">
            <a:avLst/>
          </a:prstGeom>
        </p:spPr>
      </p:pic>
      <p:sp>
        <p:nvSpPr>
          <p:cNvPr id="10" name="TextBox 9">
            <a:extLst>
              <a:ext uri="{FF2B5EF4-FFF2-40B4-BE49-F238E27FC236}">
                <a16:creationId xmlns:a16="http://schemas.microsoft.com/office/drawing/2014/main" id="{A03089F1-C903-42D7-BF1E-9625F82EBED0}"/>
              </a:ext>
            </a:extLst>
          </p:cNvPr>
          <p:cNvSpPr txBox="1"/>
          <p:nvPr/>
        </p:nvSpPr>
        <p:spPr>
          <a:xfrm>
            <a:off x="7015662" y="6056583"/>
            <a:ext cx="1229710" cy="261610"/>
          </a:xfrm>
          <a:prstGeom prst="rect">
            <a:avLst/>
          </a:prstGeom>
          <a:noFill/>
        </p:spPr>
        <p:txBody>
          <a:bodyPr wrap="square" rtlCol="0">
            <a:spAutoFit/>
          </a:bodyPr>
          <a:lstStyle/>
          <a:p>
            <a:r>
              <a:rPr lang="en-US" sz="1100" dirty="0"/>
              <a:t>Tamingdata.com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00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954973"/>
            <a:ext cx="8443355" cy="553192"/>
          </a:xfrm>
        </p:spPr>
        <p:txBody>
          <a:bodyPr/>
          <a:lstStyle/>
          <a:p>
            <a:r>
              <a:rPr lang="en-US" sz="2800" dirty="0"/>
              <a:t>Problems with “traditional” project requirements</a:t>
            </a:r>
          </a:p>
        </p:txBody>
      </p:sp>
      <p:sp>
        <p:nvSpPr>
          <p:cNvPr id="5" name="Content Placeholder 2"/>
          <p:cNvSpPr txBox="1">
            <a:spLocks/>
          </p:cNvSpPr>
          <p:nvPr/>
        </p:nvSpPr>
        <p:spPr bwMode="auto">
          <a:xfrm>
            <a:off x="626424" y="1721920"/>
            <a:ext cx="7772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9250" indent="-349250">
              <a:spcAft>
                <a:spcPts val="1200"/>
              </a:spcAft>
              <a:buBlip>
                <a:blip r:embed="rId2"/>
              </a:buBlip>
              <a:defRPr/>
            </a:pPr>
            <a:r>
              <a:rPr lang="en-US" sz="1800" dirty="0">
                <a:solidFill>
                  <a:srgbClr val="404040"/>
                </a:solidFill>
                <a:latin typeface="+mn-lt"/>
                <a:ea typeface="+mn-ea"/>
              </a:rPr>
              <a:t>Communication between stakeholders teams: Business, IT, Infrastructure, Testing, Support. </a:t>
            </a:r>
          </a:p>
          <a:p>
            <a:pPr marL="349250" indent="-349250">
              <a:spcAft>
                <a:spcPts val="1200"/>
              </a:spcAft>
              <a:buBlip>
                <a:blip r:embed="rId2"/>
              </a:buBlip>
            </a:pPr>
            <a:r>
              <a:rPr lang="en-US" sz="1800" dirty="0">
                <a:solidFill>
                  <a:srgbClr val="404040"/>
                </a:solidFill>
              </a:rPr>
              <a:t>Estimates for development with too many unknowns.</a:t>
            </a:r>
          </a:p>
          <a:p>
            <a:pPr marL="349250" indent="-349250">
              <a:spcAft>
                <a:spcPts val="1200"/>
              </a:spcAft>
              <a:buBlip>
                <a:blip r:embed="rId2"/>
              </a:buBlip>
            </a:pPr>
            <a:r>
              <a:rPr lang="en-US" sz="1800" dirty="0">
                <a:solidFill>
                  <a:srgbClr val="404040"/>
                </a:solidFill>
              </a:rPr>
              <a:t>Commit to deliver to a schedule with too many unknowns.</a:t>
            </a:r>
          </a:p>
          <a:p>
            <a:pPr marL="349250" indent="-349250">
              <a:spcAft>
                <a:spcPts val="1200"/>
              </a:spcAft>
              <a:buBlip>
                <a:blip r:embed="rId2"/>
              </a:buBlip>
            </a:pPr>
            <a:r>
              <a:rPr lang="en-US" sz="1800" dirty="0">
                <a:solidFill>
                  <a:srgbClr val="404040"/>
                </a:solidFill>
              </a:rPr>
              <a:t>Focuses on the plan not the “reality”.</a:t>
            </a:r>
          </a:p>
          <a:p>
            <a:pPr marL="349250" indent="-349250">
              <a:spcAft>
                <a:spcPts val="1200"/>
              </a:spcAft>
              <a:buBlip>
                <a:blip r:embed="rId2"/>
              </a:buBlip>
            </a:pPr>
            <a:r>
              <a:rPr lang="en-US" sz="1800" dirty="0">
                <a:solidFill>
                  <a:srgbClr val="404040"/>
                </a:solidFill>
              </a:rPr>
              <a:t>Changing requirements over development lifecycle. </a:t>
            </a:r>
          </a:p>
          <a:p>
            <a:pPr marL="349250" indent="-349250">
              <a:spcAft>
                <a:spcPts val="1200"/>
              </a:spcAft>
              <a:buBlip>
                <a:blip r:embed="rId2"/>
              </a:buBlip>
            </a:pPr>
            <a:r>
              <a:rPr lang="en-US" sz="1800" dirty="0">
                <a:solidFill>
                  <a:srgbClr val="404040"/>
                </a:solidFill>
              </a:rPr>
              <a:t>Resource allocation, shared resources.</a:t>
            </a:r>
          </a:p>
          <a:p>
            <a:pPr marL="349250" indent="-349250">
              <a:spcAft>
                <a:spcPts val="1200"/>
              </a:spcAft>
              <a:buBlip>
                <a:blip r:embed="rId2"/>
              </a:buBlip>
            </a:pPr>
            <a:r>
              <a:rPr lang="en-US" sz="1800" dirty="0">
                <a:solidFill>
                  <a:srgbClr val="404040"/>
                </a:solidFill>
              </a:rPr>
              <a:t>Delivering software (or other business process/project) that is either outdated or doesn’t look/behave the way the stakeholders envisioned.</a:t>
            </a:r>
          </a:p>
          <a:p>
            <a:pPr marL="349250" indent="-349250">
              <a:spcAft>
                <a:spcPts val="1200"/>
              </a:spcAft>
              <a:buBlip>
                <a:blip r:embed="rId2"/>
              </a:buBlip>
            </a:pPr>
            <a:r>
              <a:rPr lang="en-US" sz="1800" dirty="0">
                <a:solidFill>
                  <a:srgbClr val="404040"/>
                </a:solidFill>
              </a:rPr>
              <a:t>Managing to assumptions, risks and issues.</a:t>
            </a:r>
          </a:p>
          <a:p>
            <a:pPr marL="349250" indent="-349250">
              <a:spcAft>
                <a:spcPts val="1200"/>
              </a:spcAft>
              <a:buBlip>
                <a:blip r:embed="rId2"/>
              </a:buBlip>
            </a:pPr>
            <a:endParaRPr lang="en-US" sz="1800" dirty="0"/>
          </a:p>
          <a:p>
            <a:pPr marL="349250" indent="-349250">
              <a:spcAft>
                <a:spcPts val="1200"/>
              </a:spcAft>
              <a:buBlip>
                <a:blip r:embed="rId2"/>
              </a:buBlip>
            </a:pPr>
            <a:endParaRPr lang="en-US" sz="1800" dirty="0"/>
          </a:p>
          <a:p>
            <a:pPr marL="349250" indent="-349250">
              <a:spcAft>
                <a:spcPts val="1200"/>
              </a:spcAft>
              <a:buBlip>
                <a:blip r:embed="rId2"/>
              </a:buBlip>
            </a:pPr>
            <a:endParaRPr lang="en-US" sz="1800" dirty="0"/>
          </a:p>
          <a:p>
            <a:pPr marL="117475" marR="0" lvl="0" indent="-117475"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5248894" y="261256"/>
            <a:ext cx="3443845" cy="369332"/>
          </a:xfrm>
          <a:prstGeom prst="rect">
            <a:avLst/>
          </a:prstGeom>
          <a:noFill/>
        </p:spPr>
        <p:txBody>
          <a:bodyPr wrap="square" rtlCol="0">
            <a:spAutoFit/>
          </a:bodyPr>
          <a:lstStyle/>
          <a:p>
            <a:pPr algn="r"/>
            <a:r>
              <a:rPr lang="en-US" sz="1800" b="1" dirty="0">
                <a:solidFill>
                  <a:srgbClr val="B50043"/>
                </a:solidFill>
              </a:rPr>
              <a:t>Problem</a:t>
            </a:r>
          </a:p>
        </p:txBody>
      </p:sp>
      <p:sp>
        <p:nvSpPr>
          <p:cNvPr id="6" name="Slide Number Placeholder 3"/>
          <p:cNvSpPr>
            <a:spLocks noGrp="1"/>
          </p:cNvSpPr>
          <p:nvPr>
            <p:ph type="sldNum" sz="quarter" idx="10"/>
          </p:nvPr>
        </p:nvSpPr>
        <p:spPr>
          <a:xfrm>
            <a:off x="6858000" y="6019800"/>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dirty="0">
                <a:solidFill>
                  <a:srgbClr val="404040"/>
                </a:solidFill>
              </a:rPr>
              <a:t>p </a:t>
            </a:r>
            <a:fld id="{FECDE8A2-6EE8-470F-B2B8-D3C5F69AF392}" type="slidenum">
              <a:rPr lang="en-US" sz="1000" smtClean="0">
                <a:solidFill>
                  <a:srgbClr val="404040"/>
                </a:solidFill>
              </a:rPr>
              <a:pPr/>
              <a:t>3</a:t>
            </a:fld>
            <a:endParaRPr lang="en-US" sz="1000" dirty="0">
              <a:solidFill>
                <a:srgbClr val="404040"/>
              </a:solidFill>
            </a:endParaRPr>
          </a:p>
        </p:txBody>
      </p:sp>
    </p:spTree>
    <p:extLst>
      <p:ext uri="{BB962C8B-B14F-4D97-AF65-F5344CB8AC3E}">
        <p14:creationId xmlns:p14="http://schemas.microsoft.com/office/powerpoint/2010/main" val="152737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175" y="871850"/>
            <a:ext cx="7772400" cy="762000"/>
          </a:xfrm>
        </p:spPr>
        <p:txBody>
          <a:bodyPr/>
          <a:lstStyle/>
          <a:p>
            <a:r>
              <a:rPr lang="en-US" sz="2800" dirty="0"/>
              <a:t>How Can Agile help?</a:t>
            </a:r>
          </a:p>
        </p:txBody>
      </p:sp>
      <p:sp>
        <p:nvSpPr>
          <p:cNvPr id="3" name="Content Placeholder 2"/>
          <p:cNvSpPr>
            <a:spLocks noGrp="1"/>
          </p:cNvSpPr>
          <p:nvPr>
            <p:ph idx="1"/>
          </p:nvPr>
        </p:nvSpPr>
        <p:spPr>
          <a:xfrm>
            <a:off x="638300" y="1686300"/>
            <a:ext cx="7772400" cy="4038600"/>
          </a:xfrm>
        </p:spPr>
        <p:txBody>
          <a:bodyPr/>
          <a:lstStyle/>
          <a:p>
            <a:pPr marL="349250" indent="-349250">
              <a:spcAft>
                <a:spcPts val="1200"/>
              </a:spcAft>
              <a:buBlip>
                <a:blip r:embed="rId2"/>
              </a:buBlip>
            </a:pPr>
            <a:r>
              <a:rPr lang="en-US" b="0" dirty="0">
                <a:solidFill>
                  <a:srgbClr val="404040"/>
                </a:solidFill>
              </a:rPr>
              <a:t>Make decisions about what we know now – Move forward and learn</a:t>
            </a:r>
          </a:p>
          <a:p>
            <a:pPr marL="349250" indent="-349250">
              <a:spcAft>
                <a:spcPts val="1200"/>
              </a:spcAft>
              <a:buBlip>
                <a:blip r:embed="rId2"/>
              </a:buBlip>
            </a:pPr>
            <a:r>
              <a:rPr lang="en-US" b="0" dirty="0">
                <a:solidFill>
                  <a:srgbClr val="404040"/>
                </a:solidFill>
              </a:rPr>
              <a:t>Prioritize features by highest value-add to the organization/users. </a:t>
            </a:r>
          </a:p>
          <a:p>
            <a:pPr marL="349250" indent="-349250">
              <a:spcAft>
                <a:spcPts val="1200"/>
              </a:spcAft>
              <a:buBlip>
                <a:blip r:embed="rId2"/>
              </a:buBlip>
            </a:pPr>
            <a:r>
              <a:rPr lang="en-US" b="0" dirty="0">
                <a:solidFill>
                  <a:srgbClr val="404040"/>
                </a:solidFill>
              </a:rPr>
              <a:t>Deliver working features (value) to your business stakeholders more frequently.</a:t>
            </a:r>
          </a:p>
          <a:p>
            <a:pPr marL="349250" indent="-349250">
              <a:spcAft>
                <a:spcPts val="1200"/>
              </a:spcAft>
              <a:buBlip>
                <a:blip r:embed="rId2"/>
              </a:buBlip>
            </a:pPr>
            <a:r>
              <a:rPr lang="en-US" b="0" dirty="0">
                <a:solidFill>
                  <a:srgbClr val="404040"/>
                </a:solidFill>
              </a:rPr>
              <a:t>Focus on planning instead of the plan.</a:t>
            </a:r>
          </a:p>
          <a:p>
            <a:pPr marL="0" indent="0">
              <a:spcAft>
                <a:spcPts val="1200"/>
              </a:spcAft>
              <a:buNone/>
            </a:pPr>
            <a:r>
              <a:rPr lang="en-US" b="0" dirty="0">
                <a:solidFill>
                  <a:srgbClr val="404040"/>
                </a:solidFill>
              </a:rPr>
              <a:t>	Most people don’t plan to fail – they fail to plan!</a:t>
            </a:r>
          </a:p>
          <a:p>
            <a:pPr marL="349250" indent="-349250">
              <a:spcAft>
                <a:spcPts val="1200"/>
              </a:spcAft>
              <a:buBlip>
                <a:blip r:embed="rId2"/>
              </a:buBlip>
            </a:pPr>
            <a:r>
              <a:rPr lang="en-US" b="0" dirty="0">
                <a:solidFill>
                  <a:srgbClr val="404040"/>
                </a:solidFill>
              </a:rPr>
              <a:t>Encourages change and improvement as we learn. </a:t>
            </a:r>
          </a:p>
          <a:p>
            <a:pPr marL="349250" indent="-349250">
              <a:spcAft>
                <a:spcPts val="1200"/>
              </a:spcAft>
              <a:buBlip>
                <a:blip r:embed="rId2"/>
              </a:buBlip>
            </a:pPr>
            <a:r>
              <a:rPr lang="en-US" b="0" dirty="0">
                <a:solidFill>
                  <a:srgbClr val="404040"/>
                </a:solidFill>
              </a:rPr>
              <a:t>Ferrets out issues EARLY and Solves issues quickly.</a:t>
            </a:r>
          </a:p>
          <a:p>
            <a:pPr marL="349250" indent="-349250">
              <a:spcAft>
                <a:spcPts val="1200"/>
              </a:spcAft>
              <a:buBlip>
                <a:blip r:embed="rId2"/>
              </a:buBlip>
            </a:pPr>
            <a:endParaRPr lang="en-US" b="0" dirty="0"/>
          </a:p>
          <a:p>
            <a:pPr>
              <a:buNone/>
            </a:pPr>
            <a:endParaRPr lang="en-US" b="0" dirty="0"/>
          </a:p>
        </p:txBody>
      </p:sp>
      <p:sp>
        <p:nvSpPr>
          <p:cNvPr id="5" name="TextBox 4"/>
          <p:cNvSpPr txBox="1"/>
          <p:nvPr/>
        </p:nvSpPr>
        <p:spPr>
          <a:xfrm>
            <a:off x="5248894" y="261256"/>
            <a:ext cx="3443845" cy="369332"/>
          </a:xfrm>
          <a:prstGeom prst="rect">
            <a:avLst/>
          </a:prstGeom>
          <a:noFill/>
        </p:spPr>
        <p:txBody>
          <a:bodyPr wrap="square" rtlCol="0">
            <a:spAutoFit/>
          </a:bodyPr>
          <a:lstStyle/>
          <a:p>
            <a:pPr algn="r"/>
            <a:r>
              <a:rPr lang="en-US" sz="1800" b="1" dirty="0">
                <a:solidFill>
                  <a:srgbClr val="B50043"/>
                </a:solidFill>
              </a:rPr>
              <a:t>Solution</a:t>
            </a:r>
          </a:p>
        </p:txBody>
      </p:sp>
      <p:sp>
        <p:nvSpPr>
          <p:cNvPr id="6" name="Slide Number Placeholder 3"/>
          <p:cNvSpPr>
            <a:spLocks noGrp="1"/>
          </p:cNvSpPr>
          <p:nvPr>
            <p:ph type="sldNum" sz="quarter" idx="10"/>
          </p:nvPr>
        </p:nvSpPr>
        <p:spPr>
          <a:xfrm>
            <a:off x="6858000" y="6019800"/>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dirty="0">
                <a:solidFill>
                  <a:srgbClr val="404040"/>
                </a:solidFill>
              </a:rPr>
              <a:t>p </a:t>
            </a:r>
            <a:fld id="{FECDE8A2-6EE8-470F-B2B8-D3C5F69AF392}" type="slidenum">
              <a:rPr lang="en-US" sz="1000" smtClean="0">
                <a:solidFill>
                  <a:srgbClr val="404040"/>
                </a:solidFill>
              </a:rPr>
              <a:pPr/>
              <a:t>4</a:t>
            </a:fld>
            <a:endParaRPr lang="en-US" sz="1000" dirty="0">
              <a:solidFill>
                <a:srgbClr val="40404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FD4D38-971E-4AAE-A043-ADC633E4A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118" y="1808431"/>
            <a:ext cx="5467350" cy="3835305"/>
          </a:xfrm>
          <a:prstGeom prst="rect">
            <a:avLst/>
          </a:prstGeom>
        </p:spPr>
      </p:pic>
      <p:sp>
        <p:nvSpPr>
          <p:cNvPr id="6" name="Slide Number Placeholder 3"/>
          <p:cNvSpPr>
            <a:spLocks noGrp="1"/>
          </p:cNvSpPr>
          <p:nvPr>
            <p:ph type="sldNum" sz="quarter" idx="10"/>
          </p:nvPr>
        </p:nvSpPr>
        <p:spPr>
          <a:xfrm>
            <a:off x="6858000" y="6019800"/>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dirty="0">
                <a:solidFill>
                  <a:srgbClr val="404040"/>
                </a:solidFill>
              </a:rPr>
              <a:t>p </a:t>
            </a:r>
            <a:fld id="{FECDE8A2-6EE8-470F-B2B8-D3C5F69AF392}" type="slidenum">
              <a:rPr lang="en-US" sz="1000" smtClean="0">
                <a:solidFill>
                  <a:srgbClr val="404040"/>
                </a:solidFill>
              </a:rPr>
              <a:pPr/>
              <a:t>5</a:t>
            </a:fld>
            <a:endParaRPr lang="en-US" sz="1000" dirty="0">
              <a:solidFill>
                <a:srgbClr val="404040"/>
              </a:solidFill>
            </a:endParaRPr>
          </a:p>
        </p:txBody>
      </p:sp>
      <p:sp>
        <p:nvSpPr>
          <p:cNvPr id="5" name="TextBox 4">
            <a:extLst>
              <a:ext uri="{FF2B5EF4-FFF2-40B4-BE49-F238E27FC236}">
                <a16:creationId xmlns:a16="http://schemas.microsoft.com/office/drawing/2014/main" id="{A6373468-9EA2-4055-99C7-3519BD0D23ED}"/>
              </a:ext>
            </a:extLst>
          </p:cNvPr>
          <p:cNvSpPr txBox="1"/>
          <p:nvPr/>
        </p:nvSpPr>
        <p:spPr>
          <a:xfrm>
            <a:off x="646386" y="1434662"/>
            <a:ext cx="4635062" cy="584775"/>
          </a:xfrm>
          <a:prstGeom prst="rect">
            <a:avLst/>
          </a:prstGeom>
          <a:noFill/>
        </p:spPr>
        <p:txBody>
          <a:bodyPr wrap="square" rtlCol="0">
            <a:spAutoFit/>
          </a:bodyPr>
          <a:lstStyle/>
          <a:p>
            <a:r>
              <a:rPr lang="en-US" sz="3200" dirty="0"/>
              <a:t>Team Exercise</a:t>
            </a:r>
          </a:p>
        </p:txBody>
      </p:sp>
    </p:spTree>
    <p:extLst>
      <p:ext uri="{BB962C8B-B14F-4D97-AF65-F5344CB8AC3E}">
        <p14:creationId xmlns:p14="http://schemas.microsoft.com/office/powerpoint/2010/main" val="194553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050" y="1508167"/>
            <a:ext cx="7772400" cy="4120738"/>
          </a:xfrm>
        </p:spPr>
        <p:txBody>
          <a:bodyPr/>
          <a:lstStyle/>
          <a:p>
            <a:pPr marL="349250" indent="-349250">
              <a:spcBef>
                <a:spcPct val="0"/>
              </a:spcBef>
              <a:spcAft>
                <a:spcPts val="1200"/>
              </a:spcAft>
              <a:buFontTx/>
              <a:buBlip>
                <a:blip r:embed="rId3"/>
              </a:buBlip>
            </a:pPr>
            <a:r>
              <a:rPr lang="en-US" b="0" kern="1200" dirty="0">
                <a:solidFill>
                  <a:srgbClr val="404040"/>
                </a:solidFill>
                <a:latin typeface="Arial" charset="0"/>
              </a:rPr>
              <a:t>Used to prioritize features identified by the customer.</a:t>
            </a:r>
          </a:p>
          <a:p>
            <a:pPr marL="349250" indent="-349250">
              <a:spcBef>
                <a:spcPct val="0"/>
              </a:spcBef>
              <a:spcAft>
                <a:spcPts val="1200"/>
              </a:spcAft>
              <a:buFontTx/>
              <a:buBlip>
                <a:blip r:embed="rId3"/>
              </a:buBlip>
            </a:pPr>
            <a:r>
              <a:rPr lang="en-US" b="0" kern="1200" dirty="0">
                <a:solidFill>
                  <a:srgbClr val="404040"/>
                </a:solidFill>
                <a:latin typeface="Arial" charset="0"/>
              </a:rPr>
              <a:t>Estimated in story points.</a:t>
            </a:r>
          </a:p>
          <a:p>
            <a:pPr marL="349250" indent="-349250">
              <a:spcBef>
                <a:spcPct val="0"/>
              </a:spcBef>
              <a:spcAft>
                <a:spcPts val="1200"/>
              </a:spcAft>
              <a:buFontTx/>
              <a:buBlip>
                <a:blip r:embed="rId3"/>
              </a:buBlip>
            </a:pPr>
            <a:r>
              <a:rPr lang="en-US" b="0" kern="1200" dirty="0">
                <a:solidFill>
                  <a:srgbClr val="404040"/>
                </a:solidFill>
                <a:latin typeface="Arial" charset="0"/>
              </a:rPr>
              <a:t>Three types of items fit in a backlog:</a:t>
            </a:r>
          </a:p>
          <a:p>
            <a:pPr marL="631825" lvl="1" indent="-349250">
              <a:spcBef>
                <a:spcPct val="0"/>
              </a:spcBef>
              <a:spcAft>
                <a:spcPts val="1200"/>
              </a:spcAft>
              <a:buBlip>
                <a:blip r:embed="rId3"/>
              </a:buBlip>
            </a:pPr>
            <a:r>
              <a:rPr lang="en-US" kern="1200" dirty="0">
                <a:solidFill>
                  <a:srgbClr val="404040"/>
                </a:solidFill>
                <a:latin typeface="Arial" charset="0"/>
              </a:rPr>
              <a:t>User stories (a.k.a. new features) – Value adding stories that will enhance the way your customer’s product functions.</a:t>
            </a:r>
          </a:p>
          <a:p>
            <a:pPr marL="631825" lvl="1" indent="-349250">
              <a:spcBef>
                <a:spcPct val="0"/>
              </a:spcBef>
              <a:spcAft>
                <a:spcPts val="1200"/>
              </a:spcAft>
              <a:buFontTx/>
              <a:buBlip>
                <a:blip r:embed="rId3"/>
              </a:buBlip>
            </a:pPr>
            <a:r>
              <a:rPr lang="en-US" kern="1200" dirty="0">
                <a:solidFill>
                  <a:srgbClr val="404040"/>
                </a:solidFill>
                <a:latin typeface="Arial" charset="0"/>
              </a:rPr>
              <a:t>Defects – Problems found by development, testing and end users.</a:t>
            </a:r>
          </a:p>
          <a:p>
            <a:pPr marL="631825" lvl="1" indent="-349250">
              <a:spcBef>
                <a:spcPct val="0"/>
              </a:spcBef>
              <a:spcAft>
                <a:spcPts val="1200"/>
              </a:spcAft>
              <a:buFontTx/>
              <a:buBlip>
                <a:blip r:embed="rId3"/>
              </a:buBlip>
            </a:pPr>
            <a:r>
              <a:rPr lang="en-US" kern="1200" dirty="0">
                <a:solidFill>
                  <a:srgbClr val="404040"/>
                </a:solidFill>
                <a:latin typeface="Arial" charset="0"/>
              </a:rPr>
              <a:t>Technical debt – Technology changes, prototyping feasibility, and expectations of performance and scalability.</a:t>
            </a:r>
          </a:p>
          <a:p>
            <a:pPr marL="349250" indent="-349250">
              <a:spcBef>
                <a:spcPct val="0"/>
              </a:spcBef>
              <a:spcAft>
                <a:spcPts val="1200"/>
              </a:spcAft>
              <a:buFontTx/>
              <a:buBlip>
                <a:blip r:embed="rId3"/>
              </a:buBlip>
            </a:pPr>
            <a:r>
              <a:rPr lang="en-US" b="0" kern="1200" dirty="0">
                <a:solidFill>
                  <a:srgbClr val="404040"/>
                </a:solidFill>
                <a:latin typeface="Arial" charset="0"/>
              </a:rPr>
              <a:t>Living document</a:t>
            </a:r>
          </a:p>
          <a:p>
            <a:pPr marL="631825" lvl="1" indent="-349250">
              <a:spcBef>
                <a:spcPct val="0"/>
              </a:spcBef>
              <a:spcAft>
                <a:spcPts val="1200"/>
              </a:spcAft>
              <a:buFontTx/>
              <a:buBlip>
                <a:blip r:embed="rId3"/>
              </a:buBlip>
            </a:pPr>
            <a:r>
              <a:rPr lang="en-US" kern="1200" dirty="0">
                <a:solidFill>
                  <a:srgbClr val="404040"/>
                </a:solidFill>
                <a:latin typeface="Arial" charset="0"/>
              </a:rPr>
              <a:t>Backlog grooming – Giving regular care and attention to the product backlog; clean-up outdated or no longer wanted features.</a:t>
            </a:r>
          </a:p>
          <a:p>
            <a:pPr>
              <a:buNone/>
            </a:pPr>
            <a:endParaRPr lang="en-US" sz="1600" b="0" dirty="0"/>
          </a:p>
        </p:txBody>
      </p:sp>
      <p:sp>
        <p:nvSpPr>
          <p:cNvPr id="7" name="Title 1"/>
          <p:cNvSpPr txBox="1">
            <a:spLocks/>
          </p:cNvSpPr>
          <p:nvPr/>
        </p:nvSpPr>
        <p:spPr bwMode="auto">
          <a:xfrm>
            <a:off x="662050" y="926276"/>
            <a:ext cx="7772400" cy="481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B7465A"/>
                </a:solidFill>
                <a:effectLst/>
                <a:uLnTx/>
                <a:uFillTx/>
                <a:latin typeface="+mj-lt"/>
                <a:ea typeface="+mj-ea"/>
                <a:cs typeface="+mj-cs"/>
              </a:rPr>
              <a:t>Product Backlog</a:t>
            </a:r>
          </a:p>
        </p:txBody>
      </p:sp>
      <p:sp>
        <p:nvSpPr>
          <p:cNvPr id="8" name="TextBox 7"/>
          <p:cNvSpPr txBox="1"/>
          <p:nvPr/>
        </p:nvSpPr>
        <p:spPr>
          <a:xfrm>
            <a:off x="5248894" y="261256"/>
            <a:ext cx="3443845" cy="369332"/>
          </a:xfrm>
          <a:prstGeom prst="rect">
            <a:avLst/>
          </a:prstGeom>
          <a:noFill/>
        </p:spPr>
        <p:txBody>
          <a:bodyPr wrap="square" rtlCol="0">
            <a:spAutoFit/>
          </a:bodyPr>
          <a:lstStyle/>
          <a:p>
            <a:pPr algn="r"/>
            <a:r>
              <a:rPr lang="en-US" sz="1800" b="1" dirty="0">
                <a:solidFill>
                  <a:srgbClr val="B50043"/>
                </a:solidFill>
              </a:rPr>
              <a:t>Definitions</a:t>
            </a:r>
          </a:p>
        </p:txBody>
      </p:sp>
      <p:sp>
        <p:nvSpPr>
          <p:cNvPr id="6" name="Slide Number Placeholder 3"/>
          <p:cNvSpPr>
            <a:spLocks noGrp="1"/>
          </p:cNvSpPr>
          <p:nvPr>
            <p:ph type="sldNum" sz="quarter" idx="10"/>
          </p:nvPr>
        </p:nvSpPr>
        <p:spPr>
          <a:xfrm>
            <a:off x="6858000" y="6019800"/>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dirty="0">
                <a:solidFill>
                  <a:srgbClr val="404040"/>
                </a:solidFill>
              </a:rPr>
              <a:t>p </a:t>
            </a:r>
            <a:fld id="{FECDE8A2-6EE8-470F-B2B8-D3C5F69AF392}" type="slidenum">
              <a:rPr lang="en-US" sz="1000" smtClean="0">
                <a:solidFill>
                  <a:srgbClr val="404040"/>
                </a:solidFill>
              </a:rPr>
              <a:pPr/>
              <a:t>6</a:t>
            </a:fld>
            <a:endParaRPr lang="en-US" sz="1000" dirty="0">
              <a:solidFill>
                <a:srgbClr val="404040"/>
              </a:solidFill>
            </a:endParaRPr>
          </a:p>
        </p:txBody>
      </p:sp>
    </p:spTree>
    <p:extLst>
      <p:ext uri="{BB962C8B-B14F-4D97-AF65-F5344CB8AC3E}">
        <p14:creationId xmlns:p14="http://schemas.microsoft.com/office/powerpoint/2010/main" val="144890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176" y="800597"/>
            <a:ext cx="7772400" cy="529442"/>
          </a:xfrm>
        </p:spPr>
        <p:txBody>
          <a:bodyPr/>
          <a:lstStyle/>
          <a:p>
            <a:pPr algn="just"/>
            <a:r>
              <a:rPr lang="en-US" sz="2400" dirty="0"/>
              <a:t>User Stories</a:t>
            </a:r>
          </a:p>
        </p:txBody>
      </p:sp>
      <p:sp>
        <p:nvSpPr>
          <p:cNvPr id="5" name="TextBox 4"/>
          <p:cNvSpPr txBox="1"/>
          <p:nvPr/>
        </p:nvSpPr>
        <p:spPr>
          <a:xfrm>
            <a:off x="5248894" y="261256"/>
            <a:ext cx="3443845" cy="369332"/>
          </a:xfrm>
          <a:prstGeom prst="rect">
            <a:avLst/>
          </a:prstGeom>
          <a:noFill/>
        </p:spPr>
        <p:txBody>
          <a:bodyPr wrap="square" rtlCol="0">
            <a:spAutoFit/>
          </a:bodyPr>
          <a:lstStyle/>
          <a:p>
            <a:pPr algn="r"/>
            <a:r>
              <a:rPr lang="en-US" sz="1800" b="1" dirty="0">
                <a:solidFill>
                  <a:srgbClr val="B50043"/>
                </a:solidFill>
              </a:rPr>
              <a:t>Definitions</a:t>
            </a:r>
          </a:p>
        </p:txBody>
      </p:sp>
      <p:sp>
        <p:nvSpPr>
          <p:cNvPr id="6" name="Title 1"/>
          <p:cNvSpPr txBox="1">
            <a:spLocks/>
          </p:cNvSpPr>
          <p:nvPr/>
        </p:nvSpPr>
        <p:spPr bwMode="auto">
          <a:xfrm>
            <a:off x="653143" y="4218696"/>
            <a:ext cx="7772400" cy="38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B7465A"/>
                </a:solidFill>
                <a:latin typeface="+mj-lt"/>
                <a:ea typeface="+mj-ea"/>
                <a:cs typeface="+mj-cs"/>
              </a:defRPr>
            </a:lvl1pPr>
            <a:lvl2pPr algn="l" rtl="0" eaLnBrk="0" fontAlgn="base" hangingPunct="0">
              <a:spcBef>
                <a:spcPct val="0"/>
              </a:spcBef>
              <a:spcAft>
                <a:spcPct val="0"/>
              </a:spcAft>
              <a:defRPr sz="4400" b="1">
                <a:solidFill>
                  <a:srgbClr val="B7465A"/>
                </a:solidFill>
                <a:latin typeface="Helvetica" pitchFamily="1" charset="0"/>
                <a:ea typeface="ヒラギノ角ゴ Pro W3" pitchFamily="1" charset="-128"/>
              </a:defRPr>
            </a:lvl2pPr>
            <a:lvl3pPr algn="l" rtl="0" eaLnBrk="0" fontAlgn="base" hangingPunct="0">
              <a:spcBef>
                <a:spcPct val="0"/>
              </a:spcBef>
              <a:spcAft>
                <a:spcPct val="0"/>
              </a:spcAft>
              <a:defRPr sz="4400" b="1">
                <a:solidFill>
                  <a:srgbClr val="B7465A"/>
                </a:solidFill>
                <a:latin typeface="Helvetica" pitchFamily="1" charset="0"/>
                <a:ea typeface="ヒラギノ角ゴ Pro W3" pitchFamily="1" charset="-128"/>
              </a:defRPr>
            </a:lvl3pPr>
            <a:lvl4pPr algn="l" rtl="0" eaLnBrk="0" fontAlgn="base" hangingPunct="0">
              <a:spcBef>
                <a:spcPct val="0"/>
              </a:spcBef>
              <a:spcAft>
                <a:spcPct val="0"/>
              </a:spcAft>
              <a:defRPr sz="4400" b="1">
                <a:solidFill>
                  <a:srgbClr val="B7465A"/>
                </a:solidFill>
                <a:latin typeface="Helvetica" pitchFamily="1" charset="0"/>
                <a:ea typeface="ヒラギノ角ゴ Pro W3" pitchFamily="1" charset="-128"/>
              </a:defRPr>
            </a:lvl4pPr>
            <a:lvl5pPr algn="l" rtl="0" eaLnBrk="0" fontAlgn="base" hangingPunct="0">
              <a:spcBef>
                <a:spcPct val="0"/>
              </a:spcBef>
              <a:spcAft>
                <a:spcPct val="0"/>
              </a:spcAft>
              <a:defRPr sz="4400" b="1">
                <a:solidFill>
                  <a:srgbClr val="B7465A"/>
                </a:solidFill>
                <a:latin typeface="Helvetica" pitchFamily="1" charset="0"/>
                <a:ea typeface="ヒラギノ角ゴ Pro W3" pitchFamily="1" charset="-128"/>
              </a:defRPr>
            </a:lvl5pPr>
            <a:lvl6pPr marL="457200" algn="l" rtl="0" fontAlgn="base">
              <a:spcBef>
                <a:spcPct val="0"/>
              </a:spcBef>
              <a:spcAft>
                <a:spcPct val="0"/>
              </a:spcAft>
              <a:defRPr b="1">
                <a:solidFill>
                  <a:srgbClr val="B7465A"/>
                </a:solidFill>
                <a:latin typeface="Helvetica" pitchFamily="1" charset="0"/>
                <a:ea typeface="ヒラギノ角ゴ Pro W3" pitchFamily="1" charset="-128"/>
              </a:defRPr>
            </a:lvl6pPr>
            <a:lvl7pPr marL="914400" algn="l" rtl="0" fontAlgn="base">
              <a:spcBef>
                <a:spcPct val="0"/>
              </a:spcBef>
              <a:spcAft>
                <a:spcPct val="0"/>
              </a:spcAft>
              <a:defRPr b="1">
                <a:solidFill>
                  <a:srgbClr val="B7465A"/>
                </a:solidFill>
                <a:latin typeface="Helvetica" pitchFamily="1" charset="0"/>
                <a:ea typeface="ヒラギノ角ゴ Pro W3" pitchFamily="1" charset="-128"/>
              </a:defRPr>
            </a:lvl7pPr>
            <a:lvl8pPr marL="1371600" algn="l" rtl="0" fontAlgn="base">
              <a:spcBef>
                <a:spcPct val="0"/>
              </a:spcBef>
              <a:spcAft>
                <a:spcPct val="0"/>
              </a:spcAft>
              <a:defRPr b="1">
                <a:solidFill>
                  <a:srgbClr val="B7465A"/>
                </a:solidFill>
                <a:latin typeface="Helvetica" pitchFamily="1" charset="0"/>
                <a:ea typeface="ヒラギノ角ゴ Pro W3" pitchFamily="1" charset="-128"/>
              </a:defRPr>
            </a:lvl8pPr>
            <a:lvl9pPr marL="1828800" algn="l" rtl="0" fontAlgn="base">
              <a:spcBef>
                <a:spcPct val="0"/>
              </a:spcBef>
              <a:spcAft>
                <a:spcPct val="0"/>
              </a:spcAft>
              <a:defRPr b="1">
                <a:solidFill>
                  <a:srgbClr val="B7465A"/>
                </a:solidFill>
                <a:latin typeface="Helvetica" pitchFamily="1" charset="0"/>
                <a:ea typeface="ヒラギノ角ゴ Pro W3" pitchFamily="1" charset="-128"/>
              </a:defRPr>
            </a:lvl9pPr>
          </a:lstStyle>
          <a:p>
            <a:r>
              <a:rPr lang="en-US" sz="2400" dirty="0"/>
              <a:t>Acceptance Criteria</a:t>
            </a:r>
          </a:p>
        </p:txBody>
      </p:sp>
      <p:sp>
        <p:nvSpPr>
          <p:cNvPr id="7" name="Content Placeholder 2"/>
          <p:cNvSpPr txBox="1">
            <a:spLocks/>
          </p:cNvSpPr>
          <p:nvPr/>
        </p:nvSpPr>
        <p:spPr bwMode="auto">
          <a:xfrm>
            <a:off x="601688" y="4678872"/>
            <a:ext cx="7772400" cy="142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17475" indent="-117475" algn="l" rtl="0" eaLnBrk="0" fontAlgn="base" hangingPunct="0">
              <a:spcBef>
                <a:spcPct val="20000"/>
              </a:spcBef>
              <a:spcAft>
                <a:spcPct val="0"/>
              </a:spcAft>
              <a:buChar char="•"/>
              <a:defRPr sz="1600" b="1">
                <a:solidFill>
                  <a:srgbClr val="9AA0A2"/>
                </a:solidFill>
                <a:latin typeface="+mn-lt"/>
                <a:ea typeface="+mn-ea"/>
                <a:cs typeface="+mn-cs"/>
              </a:defRPr>
            </a:lvl1pPr>
            <a:lvl2pPr marL="400050" indent="-168275" algn="l" rtl="0" eaLnBrk="0" fontAlgn="base" hangingPunct="0">
              <a:spcBef>
                <a:spcPct val="20000"/>
              </a:spcBef>
              <a:spcAft>
                <a:spcPct val="0"/>
              </a:spcAft>
              <a:buChar char="–"/>
              <a:defRPr sz="1400">
                <a:solidFill>
                  <a:srgbClr val="9AA0A2"/>
                </a:solidFill>
                <a:latin typeface="+mn-lt"/>
                <a:ea typeface="+mn-ea"/>
              </a:defRPr>
            </a:lvl2pPr>
            <a:lvl3pPr marL="627063" indent="-112713" algn="l" rtl="0" eaLnBrk="0" fontAlgn="base" hangingPunct="0">
              <a:spcBef>
                <a:spcPct val="20000"/>
              </a:spcBef>
              <a:spcAft>
                <a:spcPct val="0"/>
              </a:spcAft>
              <a:buChar char="•"/>
              <a:defRPr sz="1400">
                <a:solidFill>
                  <a:srgbClr val="9AA0A2"/>
                </a:solidFill>
                <a:latin typeface="+mn-lt"/>
                <a:ea typeface="+mn-ea"/>
              </a:defRPr>
            </a:lvl3pPr>
            <a:lvl4pPr marL="914400" indent="-173038" algn="l" rtl="0" eaLnBrk="0" fontAlgn="base" hangingPunct="0">
              <a:spcBef>
                <a:spcPct val="20000"/>
              </a:spcBef>
              <a:spcAft>
                <a:spcPct val="0"/>
              </a:spcAft>
              <a:buChar char="–"/>
              <a:defRPr sz="1400">
                <a:solidFill>
                  <a:srgbClr val="9AA0A2"/>
                </a:solidFill>
                <a:latin typeface="+mn-lt"/>
                <a:ea typeface="+mn-ea"/>
              </a:defRPr>
            </a:lvl4pPr>
            <a:lvl5pPr marL="1144588" indent="-115888" algn="l" rtl="0" eaLnBrk="0" fontAlgn="base" hangingPunct="0">
              <a:spcBef>
                <a:spcPct val="20000"/>
              </a:spcBef>
              <a:spcAft>
                <a:spcPct val="0"/>
              </a:spcAft>
              <a:buChar char="»"/>
              <a:defRPr sz="1400">
                <a:solidFill>
                  <a:srgbClr val="9AA0A2"/>
                </a:solidFill>
                <a:latin typeface="+mn-lt"/>
                <a:ea typeface="+mn-ea"/>
              </a:defRPr>
            </a:lvl5pPr>
            <a:lvl6pPr marL="1601788" indent="-115888" algn="l" rtl="0" fontAlgn="base">
              <a:spcBef>
                <a:spcPct val="20000"/>
              </a:spcBef>
              <a:spcAft>
                <a:spcPct val="0"/>
              </a:spcAft>
              <a:buChar char="»"/>
              <a:defRPr sz="1400">
                <a:solidFill>
                  <a:srgbClr val="9AA0A2"/>
                </a:solidFill>
                <a:latin typeface="+mn-lt"/>
                <a:ea typeface="+mn-ea"/>
              </a:defRPr>
            </a:lvl6pPr>
            <a:lvl7pPr marL="2058988" indent="-115888" algn="l" rtl="0" fontAlgn="base">
              <a:spcBef>
                <a:spcPct val="20000"/>
              </a:spcBef>
              <a:spcAft>
                <a:spcPct val="0"/>
              </a:spcAft>
              <a:buChar char="»"/>
              <a:defRPr sz="1400">
                <a:solidFill>
                  <a:srgbClr val="9AA0A2"/>
                </a:solidFill>
                <a:latin typeface="+mn-lt"/>
                <a:ea typeface="+mn-ea"/>
              </a:defRPr>
            </a:lvl7pPr>
            <a:lvl8pPr marL="2516188" indent="-115888" algn="l" rtl="0" fontAlgn="base">
              <a:spcBef>
                <a:spcPct val="20000"/>
              </a:spcBef>
              <a:spcAft>
                <a:spcPct val="0"/>
              </a:spcAft>
              <a:buChar char="»"/>
              <a:defRPr sz="1400">
                <a:solidFill>
                  <a:srgbClr val="9AA0A2"/>
                </a:solidFill>
                <a:latin typeface="+mn-lt"/>
                <a:ea typeface="+mn-ea"/>
              </a:defRPr>
            </a:lvl8pPr>
            <a:lvl9pPr marL="2973388" indent="-115888" algn="l" rtl="0" fontAlgn="base">
              <a:spcBef>
                <a:spcPct val="20000"/>
              </a:spcBef>
              <a:spcAft>
                <a:spcPct val="0"/>
              </a:spcAft>
              <a:buChar char="»"/>
              <a:defRPr sz="1400">
                <a:solidFill>
                  <a:srgbClr val="9AA0A2"/>
                </a:solidFill>
                <a:latin typeface="+mn-lt"/>
                <a:ea typeface="+mn-ea"/>
              </a:defRPr>
            </a:lvl9pPr>
          </a:lstStyle>
          <a:p>
            <a:pPr marL="0" indent="0">
              <a:spcBef>
                <a:spcPct val="0"/>
              </a:spcBef>
              <a:spcAft>
                <a:spcPts val="1200"/>
              </a:spcAft>
              <a:buNone/>
            </a:pPr>
            <a:r>
              <a:rPr lang="en-US" sz="1800" b="0" dirty="0">
                <a:solidFill>
                  <a:srgbClr val="404040"/>
                </a:solidFill>
                <a:latin typeface="Arial" charset="0"/>
              </a:rPr>
              <a:t>Is written when everyone has a common understanding of the user stories. Provides the conditions of satisfaction associated to the user story. </a:t>
            </a:r>
          </a:p>
          <a:p>
            <a:pPr marL="0" indent="0">
              <a:spcBef>
                <a:spcPct val="0"/>
              </a:spcBef>
              <a:spcAft>
                <a:spcPts val="1200"/>
              </a:spcAft>
              <a:buNone/>
            </a:pPr>
            <a:r>
              <a:rPr lang="en-US" sz="1800" b="0" dirty="0">
                <a:solidFill>
                  <a:srgbClr val="404040"/>
                </a:solidFill>
                <a:latin typeface="Arial" charset="0"/>
              </a:rPr>
              <a:t>It answers the question: “How will we know when it does what it should do?” OR  “How will we know when we are done?” </a:t>
            </a:r>
          </a:p>
        </p:txBody>
      </p:sp>
      <p:sp>
        <p:nvSpPr>
          <p:cNvPr id="10" name="Content Placeholder 2"/>
          <p:cNvSpPr txBox="1">
            <a:spLocks/>
          </p:cNvSpPr>
          <p:nvPr/>
        </p:nvSpPr>
        <p:spPr bwMode="auto">
          <a:xfrm>
            <a:off x="528458" y="1266696"/>
            <a:ext cx="7772400" cy="267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17475" indent="-117475" algn="l" rtl="0" eaLnBrk="0" fontAlgn="base" hangingPunct="0">
              <a:spcBef>
                <a:spcPct val="20000"/>
              </a:spcBef>
              <a:spcAft>
                <a:spcPct val="0"/>
              </a:spcAft>
              <a:buChar char="•"/>
              <a:defRPr sz="1600" b="1">
                <a:solidFill>
                  <a:srgbClr val="9AA0A2"/>
                </a:solidFill>
                <a:latin typeface="+mn-lt"/>
                <a:ea typeface="+mn-ea"/>
                <a:cs typeface="+mn-cs"/>
              </a:defRPr>
            </a:lvl1pPr>
            <a:lvl2pPr marL="400050" indent="-168275" algn="l" rtl="0" eaLnBrk="0" fontAlgn="base" hangingPunct="0">
              <a:spcBef>
                <a:spcPct val="20000"/>
              </a:spcBef>
              <a:spcAft>
                <a:spcPct val="0"/>
              </a:spcAft>
              <a:buChar char="–"/>
              <a:defRPr sz="1400">
                <a:solidFill>
                  <a:srgbClr val="9AA0A2"/>
                </a:solidFill>
                <a:latin typeface="+mn-lt"/>
                <a:ea typeface="+mn-ea"/>
              </a:defRPr>
            </a:lvl2pPr>
            <a:lvl3pPr marL="627063" indent="-112713" algn="l" rtl="0" eaLnBrk="0" fontAlgn="base" hangingPunct="0">
              <a:spcBef>
                <a:spcPct val="20000"/>
              </a:spcBef>
              <a:spcAft>
                <a:spcPct val="0"/>
              </a:spcAft>
              <a:buChar char="•"/>
              <a:defRPr sz="1400">
                <a:solidFill>
                  <a:srgbClr val="9AA0A2"/>
                </a:solidFill>
                <a:latin typeface="+mn-lt"/>
                <a:ea typeface="+mn-ea"/>
              </a:defRPr>
            </a:lvl3pPr>
            <a:lvl4pPr marL="914400" indent="-173038" algn="l" rtl="0" eaLnBrk="0" fontAlgn="base" hangingPunct="0">
              <a:spcBef>
                <a:spcPct val="20000"/>
              </a:spcBef>
              <a:spcAft>
                <a:spcPct val="0"/>
              </a:spcAft>
              <a:buChar char="–"/>
              <a:defRPr sz="1400">
                <a:solidFill>
                  <a:srgbClr val="9AA0A2"/>
                </a:solidFill>
                <a:latin typeface="+mn-lt"/>
                <a:ea typeface="+mn-ea"/>
              </a:defRPr>
            </a:lvl4pPr>
            <a:lvl5pPr marL="1144588" indent="-115888" algn="l" rtl="0" eaLnBrk="0" fontAlgn="base" hangingPunct="0">
              <a:spcBef>
                <a:spcPct val="20000"/>
              </a:spcBef>
              <a:spcAft>
                <a:spcPct val="0"/>
              </a:spcAft>
              <a:buChar char="»"/>
              <a:defRPr sz="1400">
                <a:solidFill>
                  <a:srgbClr val="9AA0A2"/>
                </a:solidFill>
                <a:latin typeface="+mn-lt"/>
                <a:ea typeface="+mn-ea"/>
              </a:defRPr>
            </a:lvl5pPr>
            <a:lvl6pPr marL="1601788" indent="-115888" algn="l" rtl="0" fontAlgn="base">
              <a:spcBef>
                <a:spcPct val="20000"/>
              </a:spcBef>
              <a:spcAft>
                <a:spcPct val="0"/>
              </a:spcAft>
              <a:buChar char="»"/>
              <a:defRPr sz="1400">
                <a:solidFill>
                  <a:srgbClr val="9AA0A2"/>
                </a:solidFill>
                <a:latin typeface="+mn-lt"/>
                <a:ea typeface="+mn-ea"/>
              </a:defRPr>
            </a:lvl6pPr>
            <a:lvl7pPr marL="2058988" indent="-115888" algn="l" rtl="0" fontAlgn="base">
              <a:spcBef>
                <a:spcPct val="20000"/>
              </a:spcBef>
              <a:spcAft>
                <a:spcPct val="0"/>
              </a:spcAft>
              <a:buChar char="»"/>
              <a:defRPr sz="1400">
                <a:solidFill>
                  <a:srgbClr val="9AA0A2"/>
                </a:solidFill>
                <a:latin typeface="+mn-lt"/>
                <a:ea typeface="+mn-ea"/>
              </a:defRPr>
            </a:lvl7pPr>
            <a:lvl8pPr marL="2516188" indent="-115888" algn="l" rtl="0" fontAlgn="base">
              <a:spcBef>
                <a:spcPct val="20000"/>
              </a:spcBef>
              <a:spcAft>
                <a:spcPct val="0"/>
              </a:spcAft>
              <a:buChar char="»"/>
              <a:defRPr sz="1400">
                <a:solidFill>
                  <a:srgbClr val="9AA0A2"/>
                </a:solidFill>
                <a:latin typeface="+mn-lt"/>
                <a:ea typeface="+mn-ea"/>
              </a:defRPr>
            </a:lvl8pPr>
            <a:lvl9pPr marL="2973388" indent="-115888" algn="l" rtl="0" fontAlgn="base">
              <a:spcBef>
                <a:spcPct val="20000"/>
              </a:spcBef>
              <a:spcAft>
                <a:spcPct val="0"/>
              </a:spcAft>
              <a:buChar char="»"/>
              <a:defRPr sz="1400">
                <a:solidFill>
                  <a:srgbClr val="9AA0A2"/>
                </a:solidFill>
                <a:latin typeface="+mn-lt"/>
                <a:ea typeface="+mn-ea"/>
              </a:defRPr>
            </a:lvl9pPr>
          </a:lstStyle>
          <a:p>
            <a:pPr marL="0" indent="0">
              <a:spcBef>
                <a:spcPct val="0"/>
              </a:spcBef>
              <a:spcAft>
                <a:spcPts val="1200"/>
              </a:spcAft>
              <a:buNone/>
            </a:pPr>
            <a:r>
              <a:rPr lang="en-US" sz="1800" b="0" dirty="0">
                <a:solidFill>
                  <a:srgbClr val="404040"/>
                </a:solidFill>
                <a:latin typeface="Arial" charset="0"/>
              </a:rPr>
              <a:t>Are the foundation of your product backlog. With the addition of conversation and acceptance criteria you have the formula to create an effective user story. </a:t>
            </a:r>
          </a:p>
          <a:p>
            <a:pPr marL="349250" lvl="0" indent="-349250">
              <a:spcBef>
                <a:spcPct val="0"/>
              </a:spcBef>
              <a:spcAft>
                <a:spcPts val="1200"/>
              </a:spcAft>
              <a:buBlip>
                <a:blip r:embed="rId2"/>
              </a:buBlip>
            </a:pPr>
            <a:r>
              <a:rPr lang="en-US" sz="1800" b="0" dirty="0">
                <a:solidFill>
                  <a:srgbClr val="404040"/>
                </a:solidFill>
                <a:latin typeface="Arial" charset="0"/>
                <a:ea typeface="ヒラギノ角ゴ Pro W3" pitchFamily="1" charset="-128"/>
              </a:rPr>
              <a:t>Stories are understandable, achievable within a short timeframe.</a:t>
            </a:r>
          </a:p>
          <a:p>
            <a:pPr marL="349250" lvl="0" indent="-349250">
              <a:spcBef>
                <a:spcPct val="0"/>
              </a:spcBef>
              <a:spcAft>
                <a:spcPts val="1200"/>
              </a:spcAft>
              <a:buBlip>
                <a:blip r:embed="rId2"/>
              </a:buBlip>
            </a:pPr>
            <a:r>
              <a:rPr lang="en-US" sz="1800" b="0" dirty="0">
                <a:solidFill>
                  <a:srgbClr val="404040"/>
                </a:solidFill>
                <a:latin typeface="Arial" charset="0"/>
                <a:ea typeface="ヒラギノ角ゴ Pro W3" pitchFamily="1" charset="-128"/>
              </a:rPr>
              <a:t>Written by the team. </a:t>
            </a:r>
          </a:p>
          <a:p>
            <a:pPr marL="349250" lvl="0" indent="-349250">
              <a:spcBef>
                <a:spcPct val="0"/>
              </a:spcBef>
              <a:spcAft>
                <a:spcPts val="1200"/>
              </a:spcAft>
              <a:buBlip>
                <a:blip r:embed="rId2"/>
              </a:buBlip>
            </a:pPr>
            <a:r>
              <a:rPr lang="en-US" sz="1800" b="0" dirty="0">
                <a:solidFill>
                  <a:srgbClr val="404040"/>
                </a:solidFill>
                <a:latin typeface="Arial" charset="0"/>
                <a:ea typeface="ヒラギノ角ゴ Pro W3" pitchFamily="1" charset="-128"/>
              </a:rPr>
              <a:t>Discussed by the team.</a:t>
            </a:r>
          </a:p>
          <a:p>
            <a:pPr marL="349250" lvl="0" indent="-349250">
              <a:spcBef>
                <a:spcPct val="0"/>
              </a:spcBef>
              <a:spcAft>
                <a:spcPts val="1200"/>
              </a:spcAft>
              <a:buBlip>
                <a:blip r:embed="rId2"/>
              </a:buBlip>
            </a:pPr>
            <a:r>
              <a:rPr lang="en-US" sz="1800" b="0" dirty="0">
                <a:solidFill>
                  <a:srgbClr val="404040"/>
                </a:solidFill>
                <a:latin typeface="Arial" charset="0"/>
                <a:ea typeface="ヒラギノ角ゴ Pro W3" pitchFamily="1" charset="-128"/>
              </a:rPr>
              <a:t>Support and encourage iterative development. </a:t>
            </a:r>
            <a:endParaRPr lang="en-US" sz="1800" b="0" dirty="0">
              <a:solidFill>
                <a:srgbClr val="404040"/>
              </a:solidFill>
              <a:latin typeface="Arial" charset="0"/>
            </a:endParaRPr>
          </a:p>
          <a:p>
            <a:pPr marL="0" indent="0">
              <a:spcBef>
                <a:spcPct val="0"/>
              </a:spcBef>
              <a:spcAft>
                <a:spcPts val="1200"/>
              </a:spcAft>
              <a:buNone/>
            </a:pPr>
            <a:endParaRPr lang="en-US" sz="1800" b="0" dirty="0">
              <a:solidFill>
                <a:srgbClr val="404040"/>
              </a:solidFill>
              <a:latin typeface="Arial" charset="0"/>
            </a:endParaRPr>
          </a:p>
          <a:p>
            <a:pPr marL="0" indent="0">
              <a:spcBef>
                <a:spcPct val="0"/>
              </a:spcBef>
              <a:spcAft>
                <a:spcPts val="1200"/>
              </a:spcAft>
              <a:buNone/>
            </a:pPr>
            <a:endParaRPr lang="en-US" sz="1800" b="0" dirty="0">
              <a:solidFill>
                <a:srgbClr val="404040"/>
              </a:solidFill>
              <a:latin typeface="Arial" charset="0"/>
            </a:endParaRPr>
          </a:p>
        </p:txBody>
      </p:sp>
      <p:sp>
        <p:nvSpPr>
          <p:cNvPr id="8" name="Slide Number Placeholder 3"/>
          <p:cNvSpPr>
            <a:spLocks noGrp="1"/>
          </p:cNvSpPr>
          <p:nvPr>
            <p:ph type="sldNum" sz="quarter" idx="10"/>
          </p:nvPr>
        </p:nvSpPr>
        <p:spPr>
          <a:xfrm>
            <a:off x="6858000" y="6019800"/>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dirty="0">
                <a:solidFill>
                  <a:srgbClr val="404040"/>
                </a:solidFill>
              </a:rPr>
              <a:t>p </a:t>
            </a:r>
            <a:fld id="{FECDE8A2-6EE8-470F-B2B8-D3C5F69AF392}" type="slidenum">
              <a:rPr lang="en-US" sz="1000" smtClean="0">
                <a:solidFill>
                  <a:srgbClr val="404040"/>
                </a:solidFill>
              </a:rPr>
              <a:pPr/>
              <a:t>7</a:t>
            </a:fld>
            <a:endParaRPr lang="en-US" sz="1000" dirty="0">
              <a:solidFill>
                <a:srgbClr val="404040"/>
              </a:solidFill>
            </a:endParaRPr>
          </a:p>
        </p:txBody>
      </p:sp>
    </p:spTree>
    <p:extLst>
      <p:ext uri="{BB962C8B-B14F-4D97-AF65-F5344CB8AC3E}">
        <p14:creationId xmlns:p14="http://schemas.microsoft.com/office/powerpoint/2010/main" val="20995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176" y="800597"/>
            <a:ext cx="7772400" cy="529442"/>
          </a:xfrm>
        </p:spPr>
        <p:txBody>
          <a:bodyPr/>
          <a:lstStyle/>
          <a:p>
            <a:pPr algn="just"/>
            <a:r>
              <a:rPr lang="en-US" sz="2400" dirty="0"/>
              <a:t>Epics</a:t>
            </a:r>
          </a:p>
        </p:txBody>
      </p:sp>
      <p:sp>
        <p:nvSpPr>
          <p:cNvPr id="5" name="TextBox 4"/>
          <p:cNvSpPr txBox="1"/>
          <p:nvPr/>
        </p:nvSpPr>
        <p:spPr>
          <a:xfrm>
            <a:off x="5248894" y="261256"/>
            <a:ext cx="3443845" cy="369332"/>
          </a:xfrm>
          <a:prstGeom prst="rect">
            <a:avLst/>
          </a:prstGeom>
          <a:noFill/>
        </p:spPr>
        <p:txBody>
          <a:bodyPr wrap="square" rtlCol="0">
            <a:spAutoFit/>
          </a:bodyPr>
          <a:lstStyle/>
          <a:p>
            <a:pPr algn="r"/>
            <a:r>
              <a:rPr lang="en-US" sz="1800" b="1" dirty="0">
                <a:solidFill>
                  <a:srgbClr val="B50043"/>
                </a:solidFill>
              </a:rPr>
              <a:t>Definitions</a:t>
            </a:r>
          </a:p>
        </p:txBody>
      </p:sp>
      <p:sp>
        <p:nvSpPr>
          <p:cNvPr id="6" name="Title 1"/>
          <p:cNvSpPr txBox="1">
            <a:spLocks/>
          </p:cNvSpPr>
          <p:nvPr/>
        </p:nvSpPr>
        <p:spPr bwMode="auto">
          <a:xfrm>
            <a:off x="510639" y="3874302"/>
            <a:ext cx="7772400" cy="38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B7465A"/>
                </a:solidFill>
                <a:latin typeface="+mj-lt"/>
                <a:ea typeface="+mj-ea"/>
                <a:cs typeface="+mj-cs"/>
              </a:defRPr>
            </a:lvl1pPr>
            <a:lvl2pPr algn="l" rtl="0" eaLnBrk="0" fontAlgn="base" hangingPunct="0">
              <a:spcBef>
                <a:spcPct val="0"/>
              </a:spcBef>
              <a:spcAft>
                <a:spcPct val="0"/>
              </a:spcAft>
              <a:defRPr sz="4400" b="1">
                <a:solidFill>
                  <a:srgbClr val="B7465A"/>
                </a:solidFill>
                <a:latin typeface="Helvetica" pitchFamily="1" charset="0"/>
                <a:ea typeface="ヒラギノ角ゴ Pro W3" pitchFamily="1" charset="-128"/>
              </a:defRPr>
            </a:lvl2pPr>
            <a:lvl3pPr algn="l" rtl="0" eaLnBrk="0" fontAlgn="base" hangingPunct="0">
              <a:spcBef>
                <a:spcPct val="0"/>
              </a:spcBef>
              <a:spcAft>
                <a:spcPct val="0"/>
              </a:spcAft>
              <a:defRPr sz="4400" b="1">
                <a:solidFill>
                  <a:srgbClr val="B7465A"/>
                </a:solidFill>
                <a:latin typeface="Helvetica" pitchFamily="1" charset="0"/>
                <a:ea typeface="ヒラギノ角ゴ Pro W3" pitchFamily="1" charset="-128"/>
              </a:defRPr>
            </a:lvl3pPr>
            <a:lvl4pPr algn="l" rtl="0" eaLnBrk="0" fontAlgn="base" hangingPunct="0">
              <a:spcBef>
                <a:spcPct val="0"/>
              </a:spcBef>
              <a:spcAft>
                <a:spcPct val="0"/>
              </a:spcAft>
              <a:defRPr sz="4400" b="1">
                <a:solidFill>
                  <a:srgbClr val="B7465A"/>
                </a:solidFill>
                <a:latin typeface="Helvetica" pitchFamily="1" charset="0"/>
                <a:ea typeface="ヒラギノ角ゴ Pro W3" pitchFamily="1" charset="-128"/>
              </a:defRPr>
            </a:lvl4pPr>
            <a:lvl5pPr algn="l" rtl="0" eaLnBrk="0" fontAlgn="base" hangingPunct="0">
              <a:spcBef>
                <a:spcPct val="0"/>
              </a:spcBef>
              <a:spcAft>
                <a:spcPct val="0"/>
              </a:spcAft>
              <a:defRPr sz="4400" b="1">
                <a:solidFill>
                  <a:srgbClr val="B7465A"/>
                </a:solidFill>
                <a:latin typeface="Helvetica" pitchFamily="1" charset="0"/>
                <a:ea typeface="ヒラギノ角ゴ Pro W3" pitchFamily="1" charset="-128"/>
              </a:defRPr>
            </a:lvl5pPr>
            <a:lvl6pPr marL="457200" algn="l" rtl="0" fontAlgn="base">
              <a:spcBef>
                <a:spcPct val="0"/>
              </a:spcBef>
              <a:spcAft>
                <a:spcPct val="0"/>
              </a:spcAft>
              <a:defRPr b="1">
                <a:solidFill>
                  <a:srgbClr val="B7465A"/>
                </a:solidFill>
                <a:latin typeface="Helvetica" pitchFamily="1" charset="0"/>
                <a:ea typeface="ヒラギノ角ゴ Pro W3" pitchFamily="1" charset="-128"/>
              </a:defRPr>
            </a:lvl6pPr>
            <a:lvl7pPr marL="914400" algn="l" rtl="0" fontAlgn="base">
              <a:spcBef>
                <a:spcPct val="0"/>
              </a:spcBef>
              <a:spcAft>
                <a:spcPct val="0"/>
              </a:spcAft>
              <a:defRPr b="1">
                <a:solidFill>
                  <a:srgbClr val="B7465A"/>
                </a:solidFill>
                <a:latin typeface="Helvetica" pitchFamily="1" charset="0"/>
                <a:ea typeface="ヒラギノ角ゴ Pro W3" pitchFamily="1" charset="-128"/>
              </a:defRPr>
            </a:lvl7pPr>
            <a:lvl8pPr marL="1371600" algn="l" rtl="0" fontAlgn="base">
              <a:spcBef>
                <a:spcPct val="0"/>
              </a:spcBef>
              <a:spcAft>
                <a:spcPct val="0"/>
              </a:spcAft>
              <a:defRPr b="1">
                <a:solidFill>
                  <a:srgbClr val="B7465A"/>
                </a:solidFill>
                <a:latin typeface="Helvetica" pitchFamily="1" charset="0"/>
                <a:ea typeface="ヒラギノ角ゴ Pro W3" pitchFamily="1" charset="-128"/>
              </a:defRPr>
            </a:lvl8pPr>
            <a:lvl9pPr marL="1828800" algn="l" rtl="0" fontAlgn="base">
              <a:spcBef>
                <a:spcPct val="0"/>
              </a:spcBef>
              <a:spcAft>
                <a:spcPct val="0"/>
              </a:spcAft>
              <a:defRPr b="1">
                <a:solidFill>
                  <a:srgbClr val="B7465A"/>
                </a:solidFill>
                <a:latin typeface="Helvetica" pitchFamily="1" charset="0"/>
                <a:ea typeface="ヒラギノ角ゴ Pro W3" pitchFamily="1" charset="-128"/>
              </a:defRPr>
            </a:lvl9pPr>
          </a:lstStyle>
          <a:p>
            <a:r>
              <a:rPr lang="en-US" sz="2400" dirty="0"/>
              <a:t>Themes</a:t>
            </a:r>
          </a:p>
        </p:txBody>
      </p:sp>
      <p:sp>
        <p:nvSpPr>
          <p:cNvPr id="10" name="Content Placeholder 2"/>
          <p:cNvSpPr txBox="1">
            <a:spLocks/>
          </p:cNvSpPr>
          <p:nvPr/>
        </p:nvSpPr>
        <p:spPr bwMode="auto">
          <a:xfrm>
            <a:off x="528458" y="1266697"/>
            <a:ext cx="7772400" cy="250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17475" indent="-117475" algn="l" rtl="0" eaLnBrk="0" fontAlgn="base" hangingPunct="0">
              <a:spcBef>
                <a:spcPct val="20000"/>
              </a:spcBef>
              <a:spcAft>
                <a:spcPct val="0"/>
              </a:spcAft>
              <a:buChar char="•"/>
              <a:defRPr sz="1600" b="1">
                <a:solidFill>
                  <a:srgbClr val="9AA0A2"/>
                </a:solidFill>
                <a:latin typeface="+mn-lt"/>
                <a:ea typeface="+mn-ea"/>
                <a:cs typeface="+mn-cs"/>
              </a:defRPr>
            </a:lvl1pPr>
            <a:lvl2pPr marL="400050" indent="-168275" algn="l" rtl="0" eaLnBrk="0" fontAlgn="base" hangingPunct="0">
              <a:spcBef>
                <a:spcPct val="20000"/>
              </a:spcBef>
              <a:spcAft>
                <a:spcPct val="0"/>
              </a:spcAft>
              <a:buChar char="–"/>
              <a:defRPr sz="1400">
                <a:solidFill>
                  <a:srgbClr val="9AA0A2"/>
                </a:solidFill>
                <a:latin typeface="+mn-lt"/>
                <a:ea typeface="+mn-ea"/>
              </a:defRPr>
            </a:lvl2pPr>
            <a:lvl3pPr marL="627063" indent="-112713" algn="l" rtl="0" eaLnBrk="0" fontAlgn="base" hangingPunct="0">
              <a:spcBef>
                <a:spcPct val="20000"/>
              </a:spcBef>
              <a:spcAft>
                <a:spcPct val="0"/>
              </a:spcAft>
              <a:buChar char="•"/>
              <a:defRPr sz="1400">
                <a:solidFill>
                  <a:srgbClr val="9AA0A2"/>
                </a:solidFill>
                <a:latin typeface="+mn-lt"/>
                <a:ea typeface="+mn-ea"/>
              </a:defRPr>
            </a:lvl3pPr>
            <a:lvl4pPr marL="914400" indent="-173038" algn="l" rtl="0" eaLnBrk="0" fontAlgn="base" hangingPunct="0">
              <a:spcBef>
                <a:spcPct val="20000"/>
              </a:spcBef>
              <a:spcAft>
                <a:spcPct val="0"/>
              </a:spcAft>
              <a:buChar char="–"/>
              <a:defRPr sz="1400">
                <a:solidFill>
                  <a:srgbClr val="9AA0A2"/>
                </a:solidFill>
                <a:latin typeface="+mn-lt"/>
                <a:ea typeface="+mn-ea"/>
              </a:defRPr>
            </a:lvl4pPr>
            <a:lvl5pPr marL="1144588" indent="-115888" algn="l" rtl="0" eaLnBrk="0" fontAlgn="base" hangingPunct="0">
              <a:spcBef>
                <a:spcPct val="20000"/>
              </a:spcBef>
              <a:spcAft>
                <a:spcPct val="0"/>
              </a:spcAft>
              <a:buChar char="»"/>
              <a:defRPr sz="1400">
                <a:solidFill>
                  <a:srgbClr val="9AA0A2"/>
                </a:solidFill>
                <a:latin typeface="+mn-lt"/>
                <a:ea typeface="+mn-ea"/>
              </a:defRPr>
            </a:lvl5pPr>
            <a:lvl6pPr marL="1601788" indent="-115888" algn="l" rtl="0" fontAlgn="base">
              <a:spcBef>
                <a:spcPct val="20000"/>
              </a:spcBef>
              <a:spcAft>
                <a:spcPct val="0"/>
              </a:spcAft>
              <a:buChar char="»"/>
              <a:defRPr sz="1400">
                <a:solidFill>
                  <a:srgbClr val="9AA0A2"/>
                </a:solidFill>
                <a:latin typeface="+mn-lt"/>
                <a:ea typeface="+mn-ea"/>
              </a:defRPr>
            </a:lvl6pPr>
            <a:lvl7pPr marL="2058988" indent="-115888" algn="l" rtl="0" fontAlgn="base">
              <a:spcBef>
                <a:spcPct val="20000"/>
              </a:spcBef>
              <a:spcAft>
                <a:spcPct val="0"/>
              </a:spcAft>
              <a:buChar char="»"/>
              <a:defRPr sz="1400">
                <a:solidFill>
                  <a:srgbClr val="9AA0A2"/>
                </a:solidFill>
                <a:latin typeface="+mn-lt"/>
                <a:ea typeface="+mn-ea"/>
              </a:defRPr>
            </a:lvl7pPr>
            <a:lvl8pPr marL="2516188" indent="-115888" algn="l" rtl="0" fontAlgn="base">
              <a:spcBef>
                <a:spcPct val="20000"/>
              </a:spcBef>
              <a:spcAft>
                <a:spcPct val="0"/>
              </a:spcAft>
              <a:buChar char="»"/>
              <a:defRPr sz="1400">
                <a:solidFill>
                  <a:srgbClr val="9AA0A2"/>
                </a:solidFill>
                <a:latin typeface="+mn-lt"/>
                <a:ea typeface="+mn-ea"/>
              </a:defRPr>
            </a:lvl8pPr>
            <a:lvl9pPr marL="2973388" indent="-115888" algn="l" rtl="0" fontAlgn="base">
              <a:spcBef>
                <a:spcPct val="20000"/>
              </a:spcBef>
              <a:spcAft>
                <a:spcPct val="0"/>
              </a:spcAft>
              <a:buChar char="»"/>
              <a:defRPr sz="1400">
                <a:solidFill>
                  <a:srgbClr val="9AA0A2"/>
                </a:solidFill>
                <a:latin typeface="+mn-lt"/>
                <a:ea typeface="+mn-ea"/>
              </a:defRPr>
            </a:lvl9pPr>
          </a:lstStyle>
          <a:p>
            <a:pPr marL="0" indent="0">
              <a:spcBef>
                <a:spcPct val="0"/>
              </a:spcBef>
              <a:spcAft>
                <a:spcPts val="1200"/>
              </a:spcAft>
              <a:buNone/>
            </a:pPr>
            <a:r>
              <a:rPr lang="en-US" sz="1800" b="0" dirty="0">
                <a:solidFill>
                  <a:srgbClr val="404040"/>
                </a:solidFill>
                <a:latin typeface="Arial" charset="0"/>
              </a:rPr>
              <a:t>A large user story that awaits decomposition into smaller stories prior to implementation. </a:t>
            </a:r>
          </a:p>
          <a:p>
            <a:pPr marL="349250" lvl="0" indent="-349250">
              <a:spcBef>
                <a:spcPct val="0"/>
              </a:spcBef>
              <a:spcAft>
                <a:spcPts val="1200"/>
              </a:spcAft>
              <a:buBlip>
                <a:blip r:embed="rId3"/>
              </a:buBlip>
            </a:pPr>
            <a:r>
              <a:rPr lang="en-US" sz="1800" b="0" dirty="0">
                <a:solidFill>
                  <a:srgbClr val="404040"/>
                </a:solidFill>
                <a:latin typeface="Arial" charset="0"/>
                <a:ea typeface="ヒラギノ角ゴ Pro W3" pitchFamily="1" charset="-128"/>
              </a:rPr>
              <a:t>Typically far off in the development schedule.</a:t>
            </a:r>
          </a:p>
          <a:p>
            <a:pPr marL="349250" lvl="0" indent="-349250">
              <a:spcBef>
                <a:spcPct val="0"/>
              </a:spcBef>
              <a:spcAft>
                <a:spcPts val="1200"/>
              </a:spcAft>
              <a:buBlip>
                <a:blip r:embed="rId3"/>
              </a:buBlip>
            </a:pPr>
            <a:r>
              <a:rPr lang="en-US" sz="1800" b="0" dirty="0">
                <a:solidFill>
                  <a:srgbClr val="404040"/>
                </a:solidFill>
                <a:latin typeface="Arial" charset="0"/>
                <a:ea typeface="ヒラギノ角ゴ Pro W3" pitchFamily="1" charset="-128"/>
              </a:rPr>
              <a:t>Way to organize large groupings of “like-requirements”. </a:t>
            </a:r>
          </a:p>
          <a:p>
            <a:pPr marL="349250" lvl="0" indent="-349250">
              <a:spcBef>
                <a:spcPct val="0"/>
              </a:spcBef>
              <a:spcAft>
                <a:spcPts val="1200"/>
              </a:spcAft>
              <a:buBlip>
                <a:blip r:embed="rId3"/>
              </a:buBlip>
            </a:pPr>
            <a:r>
              <a:rPr lang="en-US" sz="1800" b="0" dirty="0">
                <a:solidFill>
                  <a:srgbClr val="404040"/>
                </a:solidFill>
                <a:latin typeface="Arial" charset="0"/>
                <a:ea typeface="ヒラギノ角ゴ Pro W3" pitchFamily="1" charset="-128"/>
              </a:rPr>
              <a:t>Sometimes used to organize low priority items. </a:t>
            </a:r>
          </a:p>
          <a:p>
            <a:pPr marL="349250" lvl="0" indent="-349250">
              <a:spcBef>
                <a:spcPct val="0"/>
              </a:spcBef>
              <a:spcAft>
                <a:spcPts val="1200"/>
              </a:spcAft>
              <a:buBlip>
                <a:blip r:embed="rId3"/>
              </a:buBlip>
            </a:pPr>
            <a:r>
              <a:rPr lang="en-US" sz="1800" b="0" dirty="0">
                <a:solidFill>
                  <a:srgbClr val="404040"/>
                </a:solidFill>
                <a:latin typeface="Arial" charset="0"/>
                <a:ea typeface="ヒラギノ角ゴ Pro W3" pitchFamily="1" charset="-128"/>
              </a:rPr>
              <a:t>Must be decomposed into smaller stories before sizing.</a:t>
            </a:r>
          </a:p>
          <a:p>
            <a:pPr marL="0" indent="0">
              <a:spcBef>
                <a:spcPct val="0"/>
              </a:spcBef>
              <a:spcAft>
                <a:spcPts val="1200"/>
              </a:spcAft>
              <a:buNone/>
            </a:pPr>
            <a:endParaRPr lang="en-US" sz="1800" b="0" dirty="0">
              <a:solidFill>
                <a:srgbClr val="404040"/>
              </a:solidFill>
              <a:latin typeface="Arial" charset="0"/>
            </a:endParaRPr>
          </a:p>
          <a:p>
            <a:pPr marL="0" indent="0">
              <a:spcBef>
                <a:spcPct val="0"/>
              </a:spcBef>
              <a:spcAft>
                <a:spcPts val="1200"/>
              </a:spcAft>
              <a:buNone/>
            </a:pPr>
            <a:endParaRPr lang="en-US" sz="1800" b="0" dirty="0">
              <a:solidFill>
                <a:srgbClr val="404040"/>
              </a:solidFill>
              <a:latin typeface="Arial" charset="0"/>
            </a:endParaRPr>
          </a:p>
        </p:txBody>
      </p:sp>
      <p:sp>
        <p:nvSpPr>
          <p:cNvPr id="8" name="Content Placeholder 2"/>
          <p:cNvSpPr txBox="1">
            <a:spLocks/>
          </p:cNvSpPr>
          <p:nvPr/>
        </p:nvSpPr>
        <p:spPr bwMode="auto">
          <a:xfrm>
            <a:off x="609606" y="4340415"/>
            <a:ext cx="7772400" cy="1846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17475" indent="-117475" algn="l" rtl="0" eaLnBrk="0" fontAlgn="base" hangingPunct="0">
              <a:spcBef>
                <a:spcPct val="20000"/>
              </a:spcBef>
              <a:spcAft>
                <a:spcPct val="0"/>
              </a:spcAft>
              <a:buChar char="•"/>
              <a:defRPr sz="1600" b="1">
                <a:solidFill>
                  <a:srgbClr val="9AA0A2"/>
                </a:solidFill>
                <a:latin typeface="+mn-lt"/>
                <a:ea typeface="+mn-ea"/>
                <a:cs typeface="+mn-cs"/>
              </a:defRPr>
            </a:lvl1pPr>
            <a:lvl2pPr marL="400050" indent="-168275" algn="l" rtl="0" eaLnBrk="0" fontAlgn="base" hangingPunct="0">
              <a:spcBef>
                <a:spcPct val="20000"/>
              </a:spcBef>
              <a:spcAft>
                <a:spcPct val="0"/>
              </a:spcAft>
              <a:buChar char="–"/>
              <a:defRPr sz="1400">
                <a:solidFill>
                  <a:srgbClr val="9AA0A2"/>
                </a:solidFill>
                <a:latin typeface="+mn-lt"/>
                <a:ea typeface="+mn-ea"/>
              </a:defRPr>
            </a:lvl2pPr>
            <a:lvl3pPr marL="627063" indent="-112713" algn="l" rtl="0" eaLnBrk="0" fontAlgn="base" hangingPunct="0">
              <a:spcBef>
                <a:spcPct val="20000"/>
              </a:spcBef>
              <a:spcAft>
                <a:spcPct val="0"/>
              </a:spcAft>
              <a:buChar char="•"/>
              <a:defRPr sz="1400">
                <a:solidFill>
                  <a:srgbClr val="9AA0A2"/>
                </a:solidFill>
                <a:latin typeface="+mn-lt"/>
                <a:ea typeface="+mn-ea"/>
              </a:defRPr>
            </a:lvl3pPr>
            <a:lvl4pPr marL="914400" indent="-173038" algn="l" rtl="0" eaLnBrk="0" fontAlgn="base" hangingPunct="0">
              <a:spcBef>
                <a:spcPct val="20000"/>
              </a:spcBef>
              <a:spcAft>
                <a:spcPct val="0"/>
              </a:spcAft>
              <a:buChar char="–"/>
              <a:defRPr sz="1400">
                <a:solidFill>
                  <a:srgbClr val="9AA0A2"/>
                </a:solidFill>
                <a:latin typeface="+mn-lt"/>
                <a:ea typeface="+mn-ea"/>
              </a:defRPr>
            </a:lvl4pPr>
            <a:lvl5pPr marL="1144588" indent="-115888" algn="l" rtl="0" eaLnBrk="0" fontAlgn="base" hangingPunct="0">
              <a:spcBef>
                <a:spcPct val="20000"/>
              </a:spcBef>
              <a:spcAft>
                <a:spcPct val="0"/>
              </a:spcAft>
              <a:buChar char="»"/>
              <a:defRPr sz="1400">
                <a:solidFill>
                  <a:srgbClr val="9AA0A2"/>
                </a:solidFill>
                <a:latin typeface="+mn-lt"/>
                <a:ea typeface="+mn-ea"/>
              </a:defRPr>
            </a:lvl5pPr>
            <a:lvl6pPr marL="1601788" indent="-115888" algn="l" rtl="0" fontAlgn="base">
              <a:spcBef>
                <a:spcPct val="20000"/>
              </a:spcBef>
              <a:spcAft>
                <a:spcPct val="0"/>
              </a:spcAft>
              <a:buChar char="»"/>
              <a:defRPr sz="1400">
                <a:solidFill>
                  <a:srgbClr val="9AA0A2"/>
                </a:solidFill>
                <a:latin typeface="+mn-lt"/>
                <a:ea typeface="+mn-ea"/>
              </a:defRPr>
            </a:lvl6pPr>
            <a:lvl7pPr marL="2058988" indent="-115888" algn="l" rtl="0" fontAlgn="base">
              <a:spcBef>
                <a:spcPct val="20000"/>
              </a:spcBef>
              <a:spcAft>
                <a:spcPct val="0"/>
              </a:spcAft>
              <a:buChar char="»"/>
              <a:defRPr sz="1400">
                <a:solidFill>
                  <a:srgbClr val="9AA0A2"/>
                </a:solidFill>
                <a:latin typeface="+mn-lt"/>
                <a:ea typeface="+mn-ea"/>
              </a:defRPr>
            </a:lvl7pPr>
            <a:lvl8pPr marL="2516188" indent="-115888" algn="l" rtl="0" fontAlgn="base">
              <a:spcBef>
                <a:spcPct val="20000"/>
              </a:spcBef>
              <a:spcAft>
                <a:spcPct val="0"/>
              </a:spcAft>
              <a:buChar char="»"/>
              <a:defRPr sz="1400">
                <a:solidFill>
                  <a:srgbClr val="9AA0A2"/>
                </a:solidFill>
                <a:latin typeface="+mn-lt"/>
                <a:ea typeface="+mn-ea"/>
              </a:defRPr>
            </a:lvl8pPr>
            <a:lvl9pPr marL="2973388" indent="-115888" algn="l" rtl="0" fontAlgn="base">
              <a:spcBef>
                <a:spcPct val="20000"/>
              </a:spcBef>
              <a:spcAft>
                <a:spcPct val="0"/>
              </a:spcAft>
              <a:buChar char="»"/>
              <a:defRPr sz="1400">
                <a:solidFill>
                  <a:srgbClr val="9AA0A2"/>
                </a:solidFill>
                <a:latin typeface="+mn-lt"/>
                <a:ea typeface="+mn-ea"/>
              </a:defRPr>
            </a:lvl9pPr>
          </a:lstStyle>
          <a:p>
            <a:pPr marL="0" indent="0">
              <a:spcBef>
                <a:spcPct val="0"/>
              </a:spcBef>
              <a:spcAft>
                <a:spcPts val="1200"/>
              </a:spcAft>
              <a:buNone/>
            </a:pPr>
            <a:r>
              <a:rPr lang="en-US" sz="1800" b="0" dirty="0">
                <a:solidFill>
                  <a:srgbClr val="404040"/>
                </a:solidFill>
                <a:latin typeface="Arial" charset="0"/>
              </a:rPr>
              <a:t>A collection of related user stories. i.e. for an online airline reservation system there may be themes of account management, reservations, flight changes/cancellations, and financial processing.</a:t>
            </a:r>
          </a:p>
          <a:p>
            <a:pPr marL="349250" lvl="0" indent="-349250">
              <a:spcBef>
                <a:spcPct val="0"/>
              </a:spcBef>
              <a:spcAft>
                <a:spcPts val="1200"/>
              </a:spcAft>
              <a:buBlip>
                <a:blip r:embed="rId3"/>
              </a:buBlip>
            </a:pPr>
            <a:r>
              <a:rPr lang="en-US" sz="1800" b="0" dirty="0">
                <a:solidFill>
                  <a:srgbClr val="404040"/>
                </a:solidFill>
                <a:latin typeface="Arial" charset="0"/>
                <a:ea typeface="ヒラギノ角ゴ Pro W3" pitchFamily="1" charset="-128"/>
              </a:rPr>
              <a:t>Typically used to organize stories into releases.</a:t>
            </a:r>
          </a:p>
          <a:p>
            <a:pPr marL="349250" lvl="0" indent="-349250">
              <a:spcBef>
                <a:spcPct val="0"/>
              </a:spcBef>
              <a:spcAft>
                <a:spcPts val="1200"/>
              </a:spcAft>
              <a:buBlip>
                <a:blip r:embed="rId3"/>
              </a:buBlip>
            </a:pPr>
            <a:r>
              <a:rPr lang="en-US" sz="1800" b="0" dirty="0">
                <a:solidFill>
                  <a:srgbClr val="404040"/>
                </a:solidFill>
                <a:latin typeface="Arial" charset="0"/>
                <a:ea typeface="ヒラギノ角ゴ Pro W3" pitchFamily="1" charset="-128"/>
              </a:rPr>
              <a:t>Can be used to organize so </a:t>
            </a:r>
            <a:r>
              <a:rPr lang="en-US" sz="1800" b="0" dirty="0" err="1">
                <a:solidFill>
                  <a:srgbClr val="404040"/>
                </a:solidFill>
                <a:latin typeface="Arial" charset="0"/>
                <a:ea typeface="ヒラギノ角ゴ Pro W3" pitchFamily="1" charset="-128"/>
              </a:rPr>
              <a:t>subteams</a:t>
            </a:r>
            <a:r>
              <a:rPr lang="en-US" sz="1800" b="0" dirty="0">
                <a:solidFill>
                  <a:srgbClr val="404040"/>
                </a:solidFill>
                <a:latin typeface="Arial" charset="0"/>
                <a:ea typeface="ヒラギノ角ゴ Pro W3" pitchFamily="1" charset="-128"/>
              </a:rPr>
              <a:t> can work them. </a:t>
            </a:r>
            <a:endParaRPr lang="en-US" sz="1800" b="0" dirty="0">
              <a:solidFill>
                <a:srgbClr val="404040"/>
              </a:solidFill>
              <a:latin typeface="Arial" charset="0"/>
            </a:endParaRPr>
          </a:p>
        </p:txBody>
      </p:sp>
      <p:sp>
        <p:nvSpPr>
          <p:cNvPr id="9" name="Slide Number Placeholder 3"/>
          <p:cNvSpPr>
            <a:spLocks noGrp="1"/>
          </p:cNvSpPr>
          <p:nvPr>
            <p:ph type="sldNum" sz="quarter" idx="10"/>
          </p:nvPr>
        </p:nvSpPr>
        <p:spPr>
          <a:xfrm>
            <a:off x="6858000" y="6019800"/>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dirty="0">
                <a:solidFill>
                  <a:srgbClr val="404040"/>
                </a:solidFill>
              </a:rPr>
              <a:t>p </a:t>
            </a:r>
            <a:fld id="{FECDE8A2-6EE8-470F-B2B8-D3C5F69AF392}" type="slidenum">
              <a:rPr lang="en-US" sz="1000" smtClean="0">
                <a:solidFill>
                  <a:srgbClr val="404040"/>
                </a:solidFill>
              </a:rPr>
              <a:pPr/>
              <a:t>8</a:t>
            </a:fld>
            <a:endParaRPr lang="en-US" sz="1000" dirty="0">
              <a:solidFill>
                <a:srgbClr val="404040"/>
              </a:solidFill>
            </a:endParaRPr>
          </a:p>
        </p:txBody>
      </p:sp>
    </p:spTree>
    <p:extLst>
      <p:ext uri="{BB962C8B-B14F-4D97-AF65-F5344CB8AC3E}">
        <p14:creationId xmlns:p14="http://schemas.microsoft.com/office/powerpoint/2010/main" val="209959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925" y="859972"/>
            <a:ext cx="7772400" cy="434438"/>
          </a:xfrm>
        </p:spPr>
        <p:txBody>
          <a:bodyPr/>
          <a:lstStyle/>
          <a:p>
            <a:pPr algn="just"/>
            <a:r>
              <a:rPr lang="en-US" sz="2400" dirty="0"/>
              <a:t>User Stories</a:t>
            </a:r>
          </a:p>
        </p:txBody>
      </p:sp>
      <p:sp>
        <p:nvSpPr>
          <p:cNvPr id="3" name="Content Placeholder 2"/>
          <p:cNvSpPr>
            <a:spLocks noGrp="1"/>
          </p:cNvSpPr>
          <p:nvPr>
            <p:ph idx="1"/>
          </p:nvPr>
        </p:nvSpPr>
        <p:spPr>
          <a:xfrm>
            <a:off x="644239" y="1330038"/>
            <a:ext cx="7772400" cy="4631377"/>
          </a:xfrm>
        </p:spPr>
        <p:txBody>
          <a:bodyPr/>
          <a:lstStyle/>
          <a:p>
            <a:pPr marL="349250" indent="-349250">
              <a:spcBef>
                <a:spcPct val="0"/>
              </a:spcBef>
              <a:spcAft>
                <a:spcPts val="1200"/>
              </a:spcAft>
              <a:buBlip>
                <a:blip r:embed="rId3"/>
              </a:buBlip>
              <a:defRPr/>
            </a:pPr>
            <a:r>
              <a:rPr lang="en-US" b="0" kern="1200" dirty="0">
                <a:solidFill>
                  <a:srgbClr val="404040"/>
                </a:solidFill>
                <a:latin typeface="Arial" charset="0"/>
              </a:rPr>
              <a:t>Prioritized in the backlog by business value.</a:t>
            </a:r>
          </a:p>
          <a:p>
            <a:pPr marL="349250" indent="-349250">
              <a:spcBef>
                <a:spcPct val="0"/>
              </a:spcBef>
              <a:spcAft>
                <a:spcPts val="1200"/>
              </a:spcAft>
              <a:buBlip>
                <a:blip r:embed="rId3"/>
              </a:buBlip>
              <a:defRPr/>
            </a:pPr>
            <a:r>
              <a:rPr lang="en-US" b="0" kern="1200" dirty="0">
                <a:solidFill>
                  <a:srgbClr val="404040"/>
                </a:solidFill>
                <a:latin typeface="Arial" charset="0"/>
              </a:rPr>
              <a:t>Sometimes called “Placeholders”.</a:t>
            </a:r>
          </a:p>
          <a:p>
            <a:pPr marL="349250" indent="-349250">
              <a:spcBef>
                <a:spcPct val="0"/>
              </a:spcBef>
              <a:spcAft>
                <a:spcPts val="1200"/>
              </a:spcAft>
              <a:buBlip>
                <a:blip r:embed="rId3"/>
              </a:buBlip>
              <a:defRPr/>
            </a:pPr>
            <a:r>
              <a:rPr lang="en-US" b="0" kern="1200" dirty="0">
                <a:solidFill>
                  <a:srgbClr val="404040"/>
                </a:solidFill>
                <a:latin typeface="Arial" charset="0"/>
              </a:rPr>
              <a:t>Not complete requirements.</a:t>
            </a:r>
          </a:p>
          <a:p>
            <a:pPr marL="349250" indent="-349250">
              <a:spcBef>
                <a:spcPct val="0"/>
              </a:spcBef>
              <a:spcAft>
                <a:spcPts val="1200"/>
              </a:spcAft>
              <a:buBlip>
                <a:blip r:embed="rId3"/>
              </a:buBlip>
              <a:defRPr/>
            </a:pPr>
            <a:r>
              <a:rPr lang="en-US" b="0" kern="1200" dirty="0">
                <a:solidFill>
                  <a:srgbClr val="404040"/>
                </a:solidFill>
                <a:latin typeface="Arial" charset="0"/>
              </a:rPr>
              <a:t>Encourages conversations.</a:t>
            </a:r>
          </a:p>
          <a:p>
            <a:pPr marL="631825" lvl="1" indent="-349250">
              <a:spcBef>
                <a:spcPct val="0"/>
              </a:spcBef>
              <a:spcAft>
                <a:spcPts val="1200"/>
              </a:spcAft>
              <a:buBlip>
                <a:blip r:embed="rId3"/>
              </a:buBlip>
              <a:defRPr/>
            </a:pPr>
            <a:r>
              <a:rPr lang="en-US" kern="1200" dirty="0">
                <a:solidFill>
                  <a:srgbClr val="404040"/>
                </a:solidFill>
                <a:latin typeface="Arial" charset="0"/>
              </a:rPr>
              <a:t>Generate common understanding.</a:t>
            </a:r>
          </a:p>
          <a:p>
            <a:pPr marL="631825" lvl="1" indent="-349250">
              <a:spcBef>
                <a:spcPct val="0"/>
              </a:spcBef>
              <a:spcAft>
                <a:spcPts val="1200"/>
              </a:spcAft>
              <a:buBlip>
                <a:blip r:embed="rId3"/>
              </a:buBlip>
              <a:defRPr/>
            </a:pPr>
            <a:r>
              <a:rPr lang="en-US" kern="1200" dirty="0">
                <a:solidFill>
                  <a:srgbClr val="404040"/>
                </a:solidFill>
                <a:latin typeface="Arial" charset="0"/>
              </a:rPr>
              <a:t>Determine what needs to be done.</a:t>
            </a:r>
          </a:p>
          <a:p>
            <a:pPr marL="631825" lvl="1" indent="-349250">
              <a:spcBef>
                <a:spcPct val="0"/>
              </a:spcBef>
              <a:spcAft>
                <a:spcPts val="1200"/>
              </a:spcAft>
              <a:buBlip>
                <a:blip r:embed="rId3"/>
              </a:buBlip>
              <a:defRPr/>
            </a:pPr>
            <a:r>
              <a:rPr lang="en-US" kern="1200" dirty="0">
                <a:solidFill>
                  <a:srgbClr val="404040"/>
                </a:solidFill>
                <a:latin typeface="Arial" charset="0"/>
              </a:rPr>
              <a:t>Agreement on the definition of “done”.</a:t>
            </a:r>
          </a:p>
          <a:p>
            <a:pPr marL="349250" indent="-349250">
              <a:spcBef>
                <a:spcPct val="0"/>
              </a:spcBef>
              <a:spcAft>
                <a:spcPts val="1200"/>
              </a:spcAft>
              <a:buBlip>
                <a:blip r:embed="rId3"/>
              </a:buBlip>
              <a:defRPr/>
            </a:pPr>
            <a:r>
              <a:rPr lang="en-US" b="0" kern="1200" dirty="0">
                <a:solidFill>
                  <a:srgbClr val="404040"/>
                </a:solidFill>
                <a:latin typeface="Arial" charset="0"/>
              </a:rPr>
              <a:t>Grouped by theme to create flexibility in sprint planning.</a:t>
            </a:r>
          </a:p>
          <a:p>
            <a:pPr marL="349250" indent="-349250">
              <a:spcBef>
                <a:spcPct val="0"/>
              </a:spcBef>
              <a:spcAft>
                <a:spcPts val="1200"/>
              </a:spcAft>
              <a:buBlip>
                <a:blip r:embed="rId3"/>
              </a:buBlip>
              <a:defRPr/>
            </a:pPr>
            <a:r>
              <a:rPr lang="en-US" b="0" kern="1200" dirty="0">
                <a:solidFill>
                  <a:srgbClr val="404040"/>
                </a:solidFill>
                <a:latin typeface="Arial" charset="0"/>
              </a:rPr>
              <a:t>Negotiable.</a:t>
            </a:r>
          </a:p>
          <a:p>
            <a:pPr marL="349250" indent="-349250">
              <a:spcBef>
                <a:spcPct val="0"/>
              </a:spcBef>
              <a:spcAft>
                <a:spcPts val="1200"/>
              </a:spcAft>
              <a:buBlip>
                <a:blip r:embed="rId3"/>
              </a:buBlip>
              <a:defRPr/>
            </a:pPr>
            <a:r>
              <a:rPr lang="en-US" b="0" kern="1200" dirty="0">
                <a:solidFill>
                  <a:srgbClr val="404040"/>
                </a:solidFill>
                <a:latin typeface="Arial" charset="0"/>
              </a:rPr>
              <a:t>Understood by the whole team.</a:t>
            </a:r>
          </a:p>
          <a:p>
            <a:pPr marL="0" indent="0">
              <a:spcBef>
                <a:spcPct val="0"/>
              </a:spcBef>
              <a:spcAft>
                <a:spcPts val="1200"/>
              </a:spcAft>
              <a:buNone/>
            </a:pPr>
            <a:endParaRPr lang="en-US" sz="1600" b="0" kern="1200" dirty="0">
              <a:solidFill>
                <a:srgbClr val="404040"/>
              </a:solidFill>
              <a:latin typeface="Arial" charset="0"/>
            </a:endParaRPr>
          </a:p>
          <a:p>
            <a:pPr marL="0" indent="0">
              <a:spcBef>
                <a:spcPct val="0"/>
              </a:spcBef>
              <a:spcAft>
                <a:spcPts val="1200"/>
              </a:spcAft>
              <a:buNone/>
            </a:pPr>
            <a:endParaRPr lang="en-US" sz="1600" b="0" kern="1200" dirty="0">
              <a:solidFill>
                <a:srgbClr val="404040"/>
              </a:solidFill>
              <a:latin typeface="Arial" charset="0"/>
            </a:endParaRPr>
          </a:p>
          <a:p>
            <a:pPr>
              <a:buNone/>
            </a:pPr>
            <a:endParaRPr lang="en-US" sz="1600" b="0" dirty="0">
              <a:solidFill>
                <a:srgbClr val="404040"/>
              </a:solidFill>
            </a:endParaRPr>
          </a:p>
        </p:txBody>
      </p:sp>
      <p:sp>
        <p:nvSpPr>
          <p:cNvPr id="5" name="TextBox 4"/>
          <p:cNvSpPr txBox="1"/>
          <p:nvPr/>
        </p:nvSpPr>
        <p:spPr>
          <a:xfrm>
            <a:off x="5248894" y="261256"/>
            <a:ext cx="3443845" cy="369332"/>
          </a:xfrm>
          <a:prstGeom prst="rect">
            <a:avLst/>
          </a:prstGeom>
          <a:noFill/>
        </p:spPr>
        <p:txBody>
          <a:bodyPr wrap="square" rtlCol="0">
            <a:spAutoFit/>
          </a:bodyPr>
          <a:lstStyle/>
          <a:p>
            <a:pPr algn="r"/>
            <a:r>
              <a:rPr lang="en-US" sz="1800" b="1" dirty="0">
                <a:solidFill>
                  <a:srgbClr val="B50043"/>
                </a:solidFill>
              </a:rPr>
              <a:t>User Stories</a:t>
            </a:r>
          </a:p>
        </p:txBody>
      </p:sp>
      <p:sp>
        <p:nvSpPr>
          <p:cNvPr id="6" name="Slide Number Placeholder 3"/>
          <p:cNvSpPr>
            <a:spLocks noGrp="1"/>
          </p:cNvSpPr>
          <p:nvPr>
            <p:ph type="sldNum" sz="quarter" idx="10"/>
          </p:nvPr>
        </p:nvSpPr>
        <p:spPr>
          <a:xfrm>
            <a:off x="6858000" y="6019800"/>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dirty="0">
                <a:solidFill>
                  <a:srgbClr val="404040"/>
                </a:solidFill>
              </a:rPr>
              <a:t>p </a:t>
            </a:r>
            <a:fld id="{FECDE8A2-6EE8-470F-B2B8-D3C5F69AF392}" type="slidenum">
              <a:rPr lang="en-US" sz="1000" smtClean="0">
                <a:solidFill>
                  <a:srgbClr val="404040"/>
                </a:solidFill>
              </a:rPr>
              <a:pPr/>
              <a:t>9</a:t>
            </a:fld>
            <a:endParaRPr lang="en-US" sz="1000" dirty="0">
              <a:solidFill>
                <a:srgbClr val="404040"/>
              </a:solidFill>
            </a:endParaRPr>
          </a:p>
        </p:txBody>
      </p:sp>
    </p:spTree>
    <p:extLst>
      <p:ext uri="{BB962C8B-B14F-4D97-AF65-F5344CB8AC3E}">
        <p14:creationId xmlns:p14="http://schemas.microsoft.com/office/powerpoint/2010/main" val="2997487549"/>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Helvetica"/>
        <a:ea typeface="ヒラギノ角ゴ Pro W3"/>
        <a:cs typeface=""/>
      </a:majorFont>
      <a:minorFont>
        <a:latin typeface="Helvetica"/>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21245</TotalTime>
  <Words>1293</Words>
  <Application>Microsoft Office PowerPoint</Application>
  <PresentationFormat>On-screen Show (4:3)</PresentationFormat>
  <Paragraphs>182</Paragraphs>
  <Slides>20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Comic Sans MS</vt:lpstr>
      <vt:lpstr>Helvetica</vt:lpstr>
      <vt:lpstr>Wingdings</vt:lpstr>
      <vt:lpstr>ヒラギノ角ゴ Pro W3</vt:lpstr>
      <vt:lpstr>Blank Presentation</vt:lpstr>
      <vt:lpstr>I.N.V.E.S.T. in User Stories</vt:lpstr>
      <vt:lpstr>PowerPoint Presentation</vt:lpstr>
      <vt:lpstr>Problems with “traditional” project requirements</vt:lpstr>
      <vt:lpstr>How Can Agile help?</vt:lpstr>
      <vt:lpstr>PowerPoint Presentation</vt:lpstr>
      <vt:lpstr>PowerPoint Presentation</vt:lpstr>
      <vt:lpstr>User Stories</vt:lpstr>
      <vt:lpstr>Epics</vt:lpstr>
      <vt:lpstr>User Stories</vt:lpstr>
      <vt:lpstr>Acceptance Criteria</vt:lpstr>
      <vt:lpstr>PowerPoint Presentation</vt:lpstr>
      <vt:lpstr>INVEST</vt:lpstr>
      <vt:lpstr>PowerPoint Presentation</vt:lpstr>
      <vt:lpstr>SMART Tasks</vt:lpstr>
      <vt:lpstr>PowerPoint Presentation</vt:lpstr>
      <vt:lpstr>PowerPoint Presentation</vt:lpstr>
      <vt:lpstr>MoSCoW</vt:lpstr>
      <vt:lpstr>PowerPoint Presentation</vt:lpstr>
      <vt:lpstr>PowerPoint Presentation</vt:lpstr>
      <vt:lpstr>PowerPoint Presentation</vt:lpstr>
    </vt:vector>
  </TitlesOfParts>
  <Company>Tailfin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Amelia Linton</dc:creator>
  <cp:lastModifiedBy>Ketchum, Nancy (CEI-Atlanta-CON)</cp:lastModifiedBy>
  <cp:revision>297</cp:revision>
  <cp:lastPrinted>2012-07-16T15:53:24Z</cp:lastPrinted>
  <dcterms:created xsi:type="dcterms:W3CDTF">2010-08-23T14:28:38Z</dcterms:created>
  <dcterms:modified xsi:type="dcterms:W3CDTF">2018-10-11T18:29:39Z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Jive_LatestUserAccountName">
    <vt:lpwstr>nketchum@sei.com</vt:lpwstr>
  </property>
  <property fmtid="{D5CDD505-2E9C-101B-9397-08002B2CF9AE}" pid="4" name="Jive_VersionGuid">
    <vt:lpwstr>a300f0ce-dc53-49bf-b5a3-4a58d9cdcad7</vt:lpwstr>
  </property>
  <property fmtid="{D5CDD505-2E9C-101B-9397-08002B2CF9AE}" pid="5" name="Offisync_ProviderInitializationData">
    <vt:lpwstr>https://sysev.jiveon.com</vt:lpwstr>
  </property>
  <property fmtid="{D5CDD505-2E9C-101B-9397-08002B2CF9AE}" pid="6" name="Offisync_ServerID">
    <vt:lpwstr>a870ff68-bd84-489a-be74-ebb975141355</vt:lpwstr>
  </property>
  <property fmtid="{D5CDD505-2E9C-101B-9397-08002B2CF9AE}" pid="7" name="Offisync_UniqueId">
    <vt:lpwstr>1359</vt:lpwstr>
  </property>
  <property fmtid="{D5CDD505-2E9C-101B-9397-08002B2CF9AE}" pid="8" name="Offisync_UpdateToken">
    <vt:lpwstr>1</vt:lpwstr>
  </property>
  <property fmtid="{D5CDD505-2E9C-101B-9397-08002B2CF9AE}" pid="9" name="Jive_ModifiedButNotPublished">
    <vt:lpwstr>True</vt:lpwstr>
  </property>
</Properties>
</file>