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sldIdLst>
    <p:sldId id="256" r:id="rId2"/>
    <p:sldId id="309" r:id="rId3"/>
    <p:sldId id="271" r:id="rId4"/>
    <p:sldId id="310" r:id="rId5"/>
    <p:sldId id="300" r:id="rId6"/>
    <p:sldId id="311" r:id="rId7"/>
    <p:sldId id="272" r:id="rId8"/>
    <p:sldId id="281" r:id="rId9"/>
    <p:sldId id="288" r:id="rId10"/>
    <p:sldId id="303" r:id="rId11"/>
    <p:sldId id="304" r:id="rId12"/>
    <p:sldId id="307" r:id="rId13"/>
    <p:sldId id="308" r:id="rId14"/>
    <p:sldId id="296" r:id="rId15"/>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itchFamily="34" charset="0"/>
        <a:ea typeface="ヒラギノ角ゴ Pro W3"/>
        <a:cs typeface="ヒラギノ角ゴ Pro W3"/>
      </a:defRPr>
    </a:lvl1pPr>
    <a:lvl2pPr marL="457200" algn="l" rtl="0" fontAlgn="base">
      <a:spcBef>
        <a:spcPct val="0"/>
      </a:spcBef>
      <a:spcAft>
        <a:spcPct val="0"/>
      </a:spcAft>
      <a:defRPr sz="2400" kern="1200">
        <a:solidFill>
          <a:schemeClr val="tx1"/>
        </a:solidFill>
        <a:latin typeface="Arial" pitchFamily="34" charset="0"/>
        <a:ea typeface="ヒラギノ角ゴ Pro W3"/>
        <a:cs typeface="ヒラギノ角ゴ Pro W3"/>
      </a:defRPr>
    </a:lvl2pPr>
    <a:lvl3pPr marL="914400" algn="l" rtl="0" fontAlgn="base">
      <a:spcBef>
        <a:spcPct val="0"/>
      </a:spcBef>
      <a:spcAft>
        <a:spcPct val="0"/>
      </a:spcAft>
      <a:defRPr sz="2400" kern="1200">
        <a:solidFill>
          <a:schemeClr val="tx1"/>
        </a:solidFill>
        <a:latin typeface="Arial" pitchFamily="34" charset="0"/>
        <a:ea typeface="ヒラギノ角ゴ Pro W3"/>
        <a:cs typeface="ヒラギノ角ゴ Pro W3"/>
      </a:defRPr>
    </a:lvl3pPr>
    <a:lvl4pPr marL="1371600" algn="l" rtl="0" fontAlgn="base">
      <a:spcBef>
        <a:spcPct val="0"/>
      </a:spcBef>
      <a:spcAft>
        <a:spcPct val="0"/>
      </a:spcAft>
      <a:defRPr sz="2400" kern="1200">
        <a:solidFill>
          <a:schemeClr val="tx1"/>
        </a:solidFill>
        <a:latin typeface="Arial" pitchFamily="34" charset="0"/>
        <a:ea typeface="ヒラギノ角ゴ Pro W3"/>
        <a:cs typeface="ヒラギノ角ゴ Pro W3"/>
      </a:defRPr>
    </a:lvl4pPr>
    <a:lvl5pPr marL="1828800" algn="l" rtl="0" fontAlgn="base">
      <a:spcBef>
        <a:spcPct val="0"/>
      </a:spcBef>
      <a:spcAft>
        <a:spcPct val="0"/>
      </a:spcAft>
      <a:defRPr sz="2400" kern="1200">
        <a:solidFill>
          <a:schemeClr val="tx1"/>
        </a:solidFill>
        <a:latin typeface="Arial" pitchFamily="34" charset="0"/>
        <a:ea typeface="ヒラギノ角ゴ Pro W3"/>
        <a:cs typeface="ヒラギノ角ゴ Pro W3"/>
      </a:defRPr>
    </a:lvl5pPr>
    <a:lvl6pPr marL="2286000" algn="l" defTabSz="914400" rtl="0" eaLnBrk="1" latinLnBrk="0" hangingPunct="1">
      <a:defRPr sz="2400" kern="1200">
        <a:solidFill>
          <a:schemeClr val="tx1"/>
        </a:solidFill>
        <a:latin typeface="Arial" pitchFamily="34" charset="0"/>
        <a:ea typeface="ヒラギノ角ゴ Pro W3"/>
        <a:cs typeface="ヒラギノ角ゴ Pro W3"/>
      </a:defRPr>
    </a:lvl6pPr>
    <a:lvl7pPr marL="2743200" algn="l" defTabSz="914400" rtl="0" eaLnBrk="1" latinLnBrk="0" hangingPunct="1">
      <a:defRPr sz="2400" kern="1200">
        <a:solidFill>
          <a:schemeClr val="tx1"/>
        </a:solidFill>
        <a:latin typeface="Arial" pitchFamily="34" charset="0"/>
        <a:ea typeface="ヒラギノ角ゴ Pro W3"/>
        <a:cs typeface="ヒラギノ角ゴ Pro W3"/>
      </a:defRPr>
    </a:lvl7pPr>
    <a:lvl8pPr marL="3200400" algn="l" defTabSz="914400" rtl="0" eaLnBrk="1" latinLnBrk="0" hangingPunct="1">
      <a:defRPr sz="2400" kern="1200">
        <a:solidFill>
          <a:schemeClr val="tx1"/>
        </a:solidFill>
        <a:latin typeface="Arial" pitchFamily="34" charset="0"/>
        <a:ea typeface="ヒラギノ角ゴ Pro W3"/>
        <a:cs typeface="ヒラギノ角ゴ Pro W3"/>
      </a:defRPr>
    </a:lvl8pPr>
    <a:lvl9pPr marL="3657600" algn="l" defTabSz="914400" rtl="0" eaLnBrk="1" latinLnBrk="0" hangingPunct="1">
      <a:defRPr sz="24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orient="horz" pos="350">
          <p15:clr>
            <a:srgbClr val="A4A3A4"/>
          </p15:clr>
        </p15:guide>
        <p15:guide id="3" orient="horz" pos="684">
          <p15:clr>
            <a:srgbClr val="A4A3A4"/>
          </p15:clr>
        </p15:guide>
        <p15:guide id="4" orient="horz" pos="1045">
          <p15:clr>
            <a:srgbClr val="A4A3A4"/>
          </p15:clr>
        </p15:guide>
        <p15:guide id="5"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B50043"/>
    <a:srgbClr val="B7465A"/>
    <a:srgbClr val="FF7C80"/>
    <a:srgbClr val="FFCCCC"/>
    <a:srgbClr val="DDDDDD"/>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5" autoAdjust="0"/>
    <p:restoredTop sz="99290" autoAdjust="0"/>
  </p:normalViewPr>
  <p:slideViewPr>
    <p:cSldViewPr snapToGrid="0">
      <p:cViewPr varScale="1">
        <p:scale>
          <a:sx n="72" d="100"/>
          <a:sy n="72" d="100"/>
        </p:scale>
        <p:origin x="978" y="78"/>
      </p:cViewPr>
      <p:guideLst>
        <p:guide orient="horz" pos="2160"/>
        <p:guide orient="horz" pos="350"/>
        <p:guide orient="horz" pos="684"/>
        <p:guide orient="horz" pos="104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24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eaLnBrk="0" hangingPunct="0">
              <a:defRPr sz="1200">
                <a:latin typeface="Arial" charset="0"/>
                <a:ea typeface="ヒラギノ角ゴ Pro W3" pitchFamily="96" charset="-128"/>
                <a:cs typeface="+mn-cs"/>
              </a:defRPr>
            </a:lvl1pPr>
          </a:lstStyle>
          <a:p>
            <a:pPr>
              <a:defRPr/>
            </a:pPr>
            <a:endParaRPr lang="en-US" dirty="0"/>
          </a:p>
        </p:txBody>
      </p:sp>
      <p:sp>
        <p:nvSpPr>
          <p:cNvPr id="921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eaLnBrk="0" hangingPunct="0">
              <a:defRPr sz="1200">
                <a:latin typeface="Arial" charset="0"/>
                <a:ea typeface="ヒラギノ角ゴ Pro W3" pitchFamily="96" charset="-128"/>
                <a:cs typeface="+mn-cs"/>
              </a:defRPr>
            </a:lvl1pPr>
          </a:lstStyle>
          <a:p>
            <a:pPr>
              <a:defRPr/>
            </a:pPr>
            <a:endParaRPr lang="en-US" dirty="0"/>
          </a:p>
        </p:txBody>
      </p:sp>
      <p:sp>
        <p:nvSpPr>
          <p:cNvPr id="122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eaLnBrk="0" hangingPunct="0">
              <a:defRPr sz="1200">
                <a:latin typeface="Arial" charset="0"/>
                <a:ea typeface="ヒラギノ角ゴ Pro W3" pitchFamily="96" charset="-128"/>
                <a:cs typeface="+mn-cs"/>
              </a:defRPr>
            </a:lvl1pPr>
          </a:lstStyle>
          <a:p>
            <a:pPr>
              <a:defRPr/>
            </a:pPr>
            <a:endParaRPr lang="en-US" dirty="0"/>
          </a:p>
        </p:txBody>
      </p:sp>
      <p:sp>
        <p:nvSpPr>
          <p:cNvPr id="922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eaLnBrk="0" hangingPunct="0">
              <a:defRPr sz="1200">
                <a:latin typeface="Arial" charset="0"/>
                <a:ea typeface="ヒラギノ角ゴ Pro W3" pitchFamily="96" charset="-128"/>
                <a:cs typeface="+mn-cs"/>
              </a:defRPr>
            </a:lvl1pPr>
          </a:lstStyle>
          <a:p>
            <a:pPr>
              <a:defRPr/>
            </a:pPr>
            <a:fld id="{B247BA63-5127-4A3B-8695-71D8ABF714BF}" type="slidenum">
              <a:rPr lang="en-US"/>
              <a:pPr>
                <a:defRPr/>
              </a:pPr>
              <a:t>‹#›</a:t>
            </a:fld>
            <a:endParaRPr lang="en-US" dirty="0"/>
          </a:p>
        </p:txBody>
      </p:sp>
    </p:spTree>
    <p:extLst>
      <p:ext uri="{BB962C8B-B14F-4D97-AF65-F5344CB8AC3E}">
        <p14:creationId xmlns:p14="http://schemas.microsoft.com/office/powerpoint/2010/main" val="4163106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96" charset="-128"/>
        <a:cs typeface="ヒラギノ角ゴ Pro W3"/>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96"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XU0llRltyF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endParaRPr lang="en-US" dirty="0">
              <a:latin typeface="Arial" pitchFamily="34" charset="0"/>
              <a:ea typeface="ヒラギノ角ゴ Pro W3"/>
            </a:endParaRPr>
          </a:p>
        </p:txBody>
      </p:sp>
      <p:sp>
        <p:nvSpPr>
          <p:cNvPr id="4" name="Slide Number Placeholder 3"/>
          <p:cNvSpPr>
            <a:spLocks noGrp="1"/>
          </p:cNvSpPr>
          <p:nvPr>
            <p:ph type="sldNum" sz="quarter" idx="5"/>
          </p:nvPr>
        </p:nvSpPr>
        <p:spPr/>
        <p:txBody>
          <a:bodyPr/>
          <a:lstStyle/>
          <a:p>
            <a:pPr>
              <a:defRPr/>
            </a:pPr>
            <a:fld id="{30DAF901-D02C-4FA1-8E52-09C713892EB8}" type="slidenum">
              <a:rPr lang="en-US" smtClean="0"/>
              <a:pPr>
                <a:defRPr/>
              </a:pPr>
              <a:t>1</a:t>
            </a:fld>
            <a:endParaRPr lang="en-US" dirty="0"/>
          </a:p>
        </p:txBody>
      </p:sp>
    </p:spTree>
    <p:extLst>
      <p:ext uri="{BB962C8B-B14F-4D97-AF65-F5344CB8AC3E}">
        <p14:creationId xmlns:p14="http://schemas.microsoft.com/office/powerpoint/2010/main" val="2447379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98B95-B5AD-4710-A9FC-29A0DAD3B988}" type="slidenum">
              <a:rPr lang="en-US"/>
              <a:pPr/>
              <a:t>10</a:t>
            </a:fld>
            <a:endParaRPr lang="en-US" dirty="0"/>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pPr>
              <a:lnSpc>
                <a:spcPct val="90000"/>
              </a:lnSpc>
            </a:pPr>
            <a:endParaRPr lang="en-US" sz="1000" dirty="0"/>
          </a:p>
        </p:txBody>
      </p:sp>
    </p:spTree>
    <p:extLst>
      <p:ext uri="{BB962C8B-B14F-4D97-AF65-F5344CB8AC3E}">
        <p14:creationId xmlns:p14="http://schemas.microsoft.com/office/powerpoint/2010/main" val="4290720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98B95-B5AD-4710-A9FC-29A0DAD3B988}" type="slidenum">
              <a:rPr lang="en-US"/>
              <a:pPr/>
              <a:t>11</a:t>
            </a:fld>
            <a:endParaRPr lang="en-US" dirty="0"/>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pPr>
              <a:lnSpc>
                <a:spcPct val="90000"/>
              </a:lnSpc>
            </a:pPr>
            <a:endParaRPr lang="en-US" sz="1000" dirty="0"/>
          </a:p>
        </p:txBody>
      </p:sp>
    </p:spTree>
    <p:extLst>
      <p:ext uri="{BB962C8B-B14F-4D97-AF65-F5344CB8AC3E}">
        <p14:creationId xmlns:p14="http://schemas.microsoft.com/office/powerpoint/2010/main" val="3209862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247BA63-5127-4A3B-8695-71D8ABF714BF}" type="slidenum">
              <a:rPr lang="en-US" smtClean="0"/>
              <a:pPr>
                <a:defRPr/>
              </a:pPr>
              <a:t>12</a:t>
            </a:fld>
            <a:endParaRPr lang="en-US" dirty="0"/>
          </a:p>
        </p:txBody>
      </p:sp>
    </p:spTree>
    <p:extLst>
      <p:ext uri="{BB962C8B-B14F-4D97-AF65-F5344CB8AC3E}">
        <p14:creationId xmlns:p14="http://schemas.microsoft.com/office/powerpoint/2010/main" val="2035755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your team is happy with how you are proceeding with your Agile Project Delivery Process, you will want to look into how you could scale it in a wider area of your organization. Examples include pulling in Dev-Ops, QA, etc. Some of this will happen naturally as you work with other teams and they see your ability to execute and deliver. Other times, you will need to be more forward thinking – usually as you migrate the thinking out to all delivery and how the organization prioritizes as a whole. </a:t>
            </a:r>
          </a:p>
        </p:txBody>
      </p:sp>
      <p:sp>
        <p:nvSpPr>
          <p:cNvPr id="4" name="Slide Number Placeholder 3"/>
          <p:cNvSpPr>
            <a:spLocks noGrp="1"/>
          </p:cNvSpPr>
          <p:nvPr>
            <p:ph type="sldNum" sz="quarter" idx="5"/>
          </p:nvPr>
        </p:nvSpPr>
        <p:spPr/>
        <p:txBody>
          <a:bodyPr/>
          <a:lstStyle/>
          <a:p>
            <a:pPr>
              <a:defRPr/>
            </a:pPr>
            <a:fld id="{B247BA63-5127-4A3B-8695-71D8ABF714BF}" type="slidenum">
              <a:rPr lang="en-US" smtClean="0"/>
              <a:pPr>
                <a:defRPr/>
              </a:pPr>
              <a:t>13</a:t>
            </a:fld>
            <a:endParaRPr lang="en-US" dirty="0"/>
          </a:p>
        </p:txBody>
      </p:sp>
    </p:spTree>
    <p:extLst>
      <p:ext uri="{BB962C8B-B14F-4D97-AF65-F5344CB8AC3E}">
        <p14:creationId xmlns:p14="http://schemas.microsoft.com/office/powerpoint/2010/main" val="3808578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EBC55-30F4-471E-B13F-524AEB349271}" type="slidenum">
              <a:rPr lang="en-US"/>
              <a:pPr/>
              <a:t>14</a:t>
            </a:fld>
            <a:endParaRPr lang="en-US"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64901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171450" indent="-171450">
              <a:buFontTx/>
              <a:buChar char="-"/>
            </a:pPr>
            <a:r>
              <a:rPr lang="en-US" dirty="0"/>
              <a:t>Being Agile is characterized by you Personal Commitment and being highly collaborative with your team and stakeholders. </a:t>
            </a:r>
          </a:p>
          <a:p>
            <a:pPr marL="171450" indent="-171450">
              <a:buFontTx/>
              <a:buChar char="-"/>
            </a:pPr>
            <a:r>
              <a:rPr lang="en-US" dirty="0"/>
              <a:t>Agile values PEOPLE over processes. </a:t>
            </a:r>
          </a:p>
          <a:p>
            <a:pPr marL="171450" indent="-171450">
              <a:buFontTx/>
              <a:buChar char="-"/>
            </a:pPr>
            <a:r>
              <a:rPr lang="en-US" dirty="0"/>
              <a:t>Some consider Agile to be process intensive because of the number of ceremonies, planning sessions, etc. This is because Agile is HIGHLY Collaborative. </a:t>
            </a:r>
          </a:p>
          <a:p>
            <a:pPr marL="171450" indent="-171450">
              <a:buFontTx/>
              <a:buChar char="-"/>
            </a:pPr>
            <a:r>
              <a:rPr lang="en-US" dirty="0"/>
              <a:t>Discipline to the process is important – we need to stick to the process 98% of the time. When we do not, we need to be VERY INTENTIONAL and OVER COMMUNICATE</a:t>
            </a:r>
          </a:p>
          <a:p>
            <a:pPr marL="171450" indent="-171450">
              <a:buFontTx/>
              <a:buChar char="-"/>
            </a:pPr>
            <a:r>
              <a:rPr lang="en-US" dirty="0"/>
              <a:t>Documentation gets done as part of the work. We include documentation in the Definition of Done and/or Acceptance Criteria.</a:t>
            </a:r>
          </a:p>
          <a:p>
            <a:pPr marL="171450" indent="-171450">
              <a:buFontTx/>
              <a:buChar char="-"/>
            </a:pPr>
            <a:r>
              <a:rPr lang="en-US" dirty="0"/>
              <a:t>The goal is to keep a steady pace of work for all on the team(s) so that we can be reliable and consistently deliver. </a:t>
            </a:r>
          </a:p>
          <a:p>
            <a:pPr marL="171450" indent="-171450">
              <a:buFontTx/>
              <a:buChar char="-"/>
            </a:pPr>
            <a:r>
              <a:rPr lang="en-US" dirty="0"/>
              <a:t>Work is iterative and builds on itself. This may mean we re-work things as we get to later sprints and stories. </a:t>
            </a:r>
          </a:p>
          <a:p>
            <a:r>
              <a:rPr lang="en-US" dirty="0"/>
              <a:t> </a:t>
            </a:r>
          </a:p>
          <a:p>
            <a:endParaRPr lang="en-US" dirty="0"/>
          </a:p>
          <a:p>
            <a:r>
              <a:rPr lang="en-US" dirty="0"/>
              <a:t>Scrum Values</a:t>
            </a:r>
          </a:p>
          <a:p>
            <a:r>
              <a:rPr lang="en-US" dirty="0"/>
              <a:t>All work performed in Scrum needs a set of values as the foundation for the team's processes and interactions. And by embracing these five values, the team makes them even more instrumental to its health and success.  </a:t>
            </a:r>
          </a:p>
          <a:p>
            <a:r>
              <a:rPr lang="en-US" b="1" u="sng" dirty="0"/>
              <a:t>Focus</a:t>
            </a:r>
          </a:p>
          <a:p>
            <a:r>
              <a:rPr lang="en-US" dirty="0"/>
              <a:t>Because we focus on only a few things at a time, we work well together and produce excellent work. We deliver valuable items sooner.  </a:t>
            </a:r>
          </a:p>
          <a:p>
            <a:r>
              <a:rPr lang="en-US" b="1" u="sng" dirty="0"/>
              <a:t>Courage</a:t>
            </a:r>
          </a:p>
          <a:p>
            <a:r>
              <a:rPr lang="en-US" dirty="0"/>
              <a:t>Because we work as a team, we feel supported and have more resources at our disposal. This gives us the courage to undertake greater challenges.  </a:t>
            </a:r>
          </a:p>
          <a:p>
            <a:r>
              <a:rPr lang="en-US" b="1" u="sng" dirty="0"/>
              <a:t>Openness</a:t>
            </a:r>
          </a:p>
          <a:p>
            <a:r>
              <a:rPr lang="en-US" dirty="0"/>
              <a:t>As we work together, we express how we're doing, what's in our way, and our concerns so they can be addressed.  </a:t>
            </a:r>
          </a:p>
          <a:p>
            <a:r>
              <a:rPr lang="en-US" b="1" u="sng" dirty="0"/>
              <a:t>Commitment</a:t>
            </a:r>
          </a:p>
          <a:p>
            <a:r>
              <a:rPr lang="en-US" dirty="0"/>
              <a:t>Because we have great control over our own destiny, we are more committed to success.  </a:t>
            </a:r>
          </a:p>
          <a:p>
            <a:r>
              <a:rPr lang="en-US" b="1" u="sng" dirty="0"/>
              <a:t>Respect</a:t>
            </a:r>
          </a:p>
          <a:p>
            <a:r>
              <a:rPr lang="en-US" dirty="0"/>
              <a:t>As we work together, sharing successes and failures, we come to respect each other and to help each other become worthy of respect.  </a:t>
            </a:r>
          </a:p>
          <a:p>
            <a:endParaRPr lang="en-US" dirty="0"/>
          </a:p>
        </p:txBody>
      </p:sp>
      <p:sp>
        <p:nvSpPr>
          <p:cNvPr id="4" name="Slide Number Placeholder 3"/>
          <p:cNvSpPr>
            <a:spLocks noGrp="1"/>
          </p:cNvSpPr>
          <p:nvPr>
            <p:ph type="sldNum" sz="quarter" idx="10"/>
          </p:nvPr>
        </p:nvSpPr>
        <p:spPr/>
        <p:txBody>
          <a:bodyPr/>
          <a:lstStyle/>
          <a:p>
            <a:pPr>
              <a:defRPr/>
            </a:pPr>
            <a:fld id="{6D40EE07-18FB-44EC-9BC5-FE2D23435A7B}" type="slidenum">
              <a:rPr lang="en-US" smtClean="0"/>
              <a:pPr>
                <a:defRPr/>
              </a:pPr>
              <a:t>2</a:t>
            </a:fld>
            <a:endParaRPr lang="en-US"/>
          </a:p>
        </p:txBody>
      </p:sp>
    </p:spTree>
    <p:extLst>
      <p:ext uri="{BB962C8B-B14F-4D97-AF65-F5344CB8AC3E}">
        <p14:creationId xmlns:p14="http://schemas.microsoft.com/office/powerpoint/2010/main" val="276729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p:spPr>
        <p:txBody>
          <a:bodyPr/>
          <a:lstStyle/>
          <a:p>
            <a:endParaRPr lang="en-US" dirty="0">
              <a:latin typeface="Arial" pitchFamily="34" charset="0"/>
              <a:ea typeface="ヒラギノ角ゴ Pro W3"/>
            </a:endParaRPr>
          </a:p>
        </p:txBody>
      </p:sp>
      <p:sp>
        <p:nvSpPr>
          <p:cNvPr id="4" name="Slide Number Placeholder 3"/>
          <p:cNvSpPr>
            <a:spLocks noGrp="1"/>
          </p:cNvSpPr>
          <p:nvPr>
            <p:ph type="sldNum" sz="quarter" idx="5"/>
          </p:nvPr>
        </p:nvSpPr>
        <p:spPr/>
        <p:txBody>
          <a:bodyPr/>
          <a:lstStyle/>
          <a:p>
            <a:pPr>
              <a:defRPr/>
            </a:pPr>
            <a:fld id="{CE7E11BB-B698-477D-9486-6B3BBA8E8F53}" type="slidenum">
              <a:rPr lang="en-US" smtClean="0"/>
              <a:pPr>
                <a:defRPr/>
              </a:pPr>
              <a:t>3</a:t>
            </a:fld>
            <a:endParaRPr lang="en-US" dirty="0"/>
          </a:p>
        </p:txBody>
      </p:sp>
    </p:spTree>
    <p:extLst>
      <p:ext uri="{BB962C8B-B14F-4D97-AF65-F5344CB8AC3E}">
        <p14:creationId xmlns:p14="http://schemas.microsoft.com/office/powerpoint/2010/main" val="4287674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p:spPr>
        <p:txBody>
          <a:bodyPr/>
          <a:lstStyle/>
          <a:p>
            <a:endParaRPr lang="en-US" dirty="0">
              <a:latin typeface="Arial" pitchFamily="34" charset="0"/>
              <a:ea typeface="ヒラギノ角ゴ Pro W3"/>
            </a:endParaRPr>
          </a:p>
        </p:txBody>
      </p:sp>
      <p:sp>
        <p:nvSpPr>
          <p:cNvPr id="4" name="Slide Number Placeholder 3"/>
          <p:cNvSpPr>
            <a:spLocks noGrp="1"/>
          </p:cNvSpPr>
          <p:nvPr>
            <p:ph type="sldNum" sz="quarter" idx="5"/>
          </p:nvPr>
        </p:nvSpPr>
        <p:spPr/>
        <p:txBody>
          <a:bodyPr/>
          <a:lstStyle/>
          <a:p>
            <a:pPr>
              <a:defRPr/>
            </a:pPr>
            <a:fld id="{CE7E11BB-B698-477D-9486-6B3BBA8E8F53}" type="slidenum">
              <a:rPr lang="en-US" smtClean="0"/>
              <a:pPr>
                <a:defRPr/>
              </a:pPr>
              <a:t>4</a:t>
            </a:fld>
            <a:endParaRPr lang="en-US" dirty="0"/>
          </a:p>
        </p:txBody>
      </p:sp>
    </p:spTree>
    <p:extLst>
      <p:ext uri="{BB962C8B-B14F-4D97-AF65-F5344CB8AC3E}">
        <p14:creationId xmlns:p14="http://schemas.microsoft.com/office/powerpoint/2010/main" val="3725645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p:spPr>
        <p:txBody>
          <a:bodyPr/>
          <a:lstStyle/>
          <a:p>
            <a:r>
              <a:rPr lang="en-US" dirty="0">
                <a:latin typeface="Arial" pitchFamily="34" charset="0"/>
                <a:ea typeface="ヒラギノ角ゴ Pro W3"/>
              </a:rPr>
              <a:t>May require a bit of a shift in thinking: </a:t>
            </a:r>
          </a:p>
          <a:p>
            <a:r>
              <a:rPr lang="en-US" dirty="0">
                <a:latin typeface="Arial" pitchFamily="34" charset="0"/>
                <a:ea typeface="ヒラギノ角ゴ Pro W3"/>
              </a:rPr>
              <a:t>People over process </a:t>
            </a:r>
          </a:p>
          <a:p>
            <a:r>
              <a:rPr lang="en-US" dirty="0">
                <a:latin typeface="Arial" pitchFamily="34" charset="0"/>
                <a:ea typeface="ヒラギノ角ゴ Pro W3"/>
              </a:rPr>
              <a:t>Usable features over documentation which is stale pretty quickly</a:t>
            </a:r>
          </a:p>
          <a:p>
            <a:r>
              <a:rPr lang="en-US" dirty="0">
                <a:latin typeface="Arial" pitchFamily="34" charset="0"/>
                <a:ea typeface="ヒラギノ角ゴ Pro W3"/>
              </a:rPr>
              <a:t>We don’t know everything before we begin. We find out along the way working with our customers. </a:t>
            </a:r>
          </a:p>
          <a:p>
            <a:endParaRPr lang="en-US" dirty="0">
              <a:latin typeface="Arial" pitchFamily="34" charset="0"/>
              <a:ea typeface="ヒラギノ角ゴ Pro W3"/>
            </a:endParaRPr>
          </a:p>
          <a:p>
            <a:r>
              <a:rPr lang="en-US" dirty="0">
                <a:latin typeface="Arial" pitchFamily="34" charset="0"/>
                <a:ea typeface="ヒラギノ角ゴ Pro W3"/>
              </a:rPr>
              <a:t>Not only will the business needs change frequently the longer your project is, yet you learn more from what you have accomplished that can change the needs and priorities. </a:t>
            </a:r>
          </a:p>
          <a:p>
            <a:endParaRPr lang="en-US" dirty="0">
              <a:latin typeface="Arial" pitchFamily="34" charset="0"/>
              <a:ea typeface="ヒラギノ角ゴ Pro W3"/>
            </a:endParaRPr>
          </a:p>
          <a:p>
            <a:r>
              <a:rPr lang="en-US" dirty="0">
                <a:latin typeface="Arial" pitchFamily="34" charset="0"/>
                <a:ea typeface="ヒラギノ角ゴ Pro W3"/>
              </a:rPr>
              <a:t>We will have to be comfortable with uncertainty yet be able to work with it. </a:t>
            </a:r>
          </a:p>
          <a:p>
            <a:r>
              <a:rPr lang="en-US" dirty="0">
                <a:latin typeface="Arial" pitchFamily="34" charset="0"/>
                <a:ea typeface="ヒラギノ角ゴ Pro W3"/>
              </a:rPr>
              <a:t> </a:t>
            </a:r>
          </a:p>
        </p:txBody>
      </p:sp>
      <p:sp>
        <p:nvSpPr>
          <p:cNvPr id="4" name="Slide Number Placeholder 3"/>
          <p:cNvSpPr>
            <a:spLocks noGrp="1"/>
          </p:cNvSpPr>
          <p:nvPr>
            <p:ph type="sldNum" sz="quarter" idx="5"/>
          </p:nvPr>
        </p:nvSpPr>
        <p:spPr/>
        <p:txBody>
          <a:bodyPr/>
          <a:lstStyle/>
          <a:p>
            <a:pPr>
              <a:defRPr/>
            </a:pPr>
            <a:fld id="{CE7E11BB-B698-477D-9486-6B3BBA8E8F53}" type="slidenum">
              <a:rPr lang="en-US" smtClean="0"/>
              <a:pPr>
                <a:defRPr/>
              </a:pPr>
              <a:t>5</a:t>
            </a:fld>
            <a:endParaRPr lang="en-US" dirty="0"/>
          </a:p>
        </p:txBody>
      </p:sp>
    </p:spTree>
    <p:extLst>
      <p:ext uri="{BB962C8B-B14F-4D97-AF65-F5344CB8AC3E}">
        <p14:creationId xmlns:p14="http://schemas.microsoft.com/office/powerpoint/2010/main" val="2975099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p:spPr>
        <p:txBody>
          <a:bodyPr/>
          <a:lstStyle/>
          <a:p>
            <a:r>
              <a:rPr lang="en-US" dirty="0">
                <a:latin typeface="Arial" pitchFamily="34" charset="0"/>
                <a:ea typeface="ヒラギノ角ゴ Pro W3"/>
              </a:rPr>
              <a:t>May require a bit of a shift in thinking: </a:t>
            </a:r>
          </a:p>
          <a:p>
            <a:r>
              <a:rPr lang="en-US" dirty="0">
                <a:latin typeface="Arial" pitchFamily="34" charset="0"/>
                <a:ea typeface="ヒラギノ角ゴ Pro W3"/>
              </a:rPr>
              <a:t>People over process </a:t>
            </a:r>
          </a:p>
          <a:p>
            <a:r>
              <a:rPr lang="en-US" dirty="0">
                <a:latin typeface="Arial" pitchFamily="34" charset="0"/>
                <a:ea typeface="ヒラギノ角ゴ Pro W3"/>
              </a:rPr>
              <a:t>Usable features over documentation which is stale pretty quickly</a:t>
            </a:r>
          </a:p>
          <a:p>
            <a:r>
              <a:rPr lang="en-US" dirty="0">
                <a:latin typeface="Arial" pitchFamily="34" charset="0"/>
                <a:ea typeface="ヒラギノ角ゴ Pro W3"/>
              </a:rPr>
              <a:t>We don’t know everything before we begin. We find out along the way working with our customers. </a:t>
            </a:r>
          </a:p>
          <a:p>
            <a:endParaRPr lang="en-US" dirty="0">
              <a:latin typeface="Arial" pitchFamily="34" charset="0"/>
              <a:ea typeface="ヒラギノ角ゴ Pro W3"/>
            </a:endParaRPr>
          </a:p>
          <a:p>
            <a:r>
              <a:rPr lang="en-US" dirty="0">
                <a:latin typeface="Arial" pitchFamily="34" charset="0"/>
                <a:ea typeface="ヒラギノ角ゴ Pro W3"/>
              </a:rPr>
              <a:t>Not only will the business needs change frequently the longer your project is, yet you learn more from what you have accomplished that can change the needs and priorities. </a:t>
            </a:r>
          </a:p>
          <a:p>
            <a:endParaRPr lang="en-US" dirty="0">
              <a:latin typeface="Arial" pitchFamily="34" charset="0"/>
              <a:ea typeface="ヒラギノ角ゴ Pro W3"/>
            </a:endParaRPr>
          </a:p>
          <a:p>
            <a:r>
              <a:rPr lang="en-US" dirty="0">
                <a:latin typeface="Arial" pitchFamily="34" charset="0"/>
                <a:ea typeface="ヒラギノ角ゴ Pro W3"/>
              </a:rPr>
              <a:t>We will have to be comfortable with uncertainty yet be able to work with it. </a:t>
            </a:r>
          </a:p>
          <a:p>
            <a:r>
              <a:rPr lang="en-US" dirty="0">
                <a:latin typeface="Arial" pitchFamily="34" charset="0"/>
                <a:ea typeface="ヒラギノ角ゴ Pro W3"/>
              </a:rPr>
              <a:t> </a:t>
            </a:r>
          </a:p>
        </p:txBody>
      </p:sp>
      <p:sp>
        <p:nvSpPr>
          <p:cNvPr id="4" name="Slide Number Placeholder 3"/>
          <p:cNvSpPr>
            <a:spLocks noGrp="1"/>
          </p:cNvSpPr>
          <p:nvPr>
            <p:ph type="sldNum" sz="quarter" idx="5"/>
          </p:nvPr>
        </p:nvSpPr>
        <p:spPr/>
        <p:txBody>
          <a:bodyPr/>
          <a:lstStyle/>
          <a:p>
            <a:pPr>
              <a:defRPr/>
            </a:pPr>
            <a:fld id="{CE7E11BB-B698-477D-9486-6B3BBA8E8F53}" type="slidenum">
              <a:rPr lang="en-US" smtClean="0"/>
              <a:pPr>
                <a:defRPr/>
              </a:pPr>
              <a:t>6</a:t>
            </a:fld>
            <a:endParaRPr lang="en-US" dirty="0"/>
          </a:p>
        </p:txBody>
      </p:sp>
    </p:spTree>
    <p:extLst>
      <p:ext uri="{BB962C8B-B14F-4D97-AF65-F5344CB8AC3E}">
        <p14:creationId xmlns:p14="http://schemas.microsoft.com/office/powerpoint/2010/main" val="627554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r>
              <a:rPr lang="en-US" dirty="0">
                <a:latin typeface="Arial" pitchFamily="34" charset="0"/>
                <a:ea typeface="ヒラギノ角ゴ Pro W3"/>
              </a:rPr>
              <a:t>The big difference is that Waterfall takes a long time before we demonstrate any REAL results in working software. </a:t>
            </a:r>
          </a:p>
          <a:p>
            <a:endParaRPr lang="en-US" dirty="0">
              <a:latin typeface="Arial" pitchFamily="34" charset="0"/>
              <a:ea typeface="ヒラギノ角ゴ Pro W3"/>
            </a:endParaRPr>
          </a:p>
          <a:p>
            <a:r>
              <a:rPr lang="en-US" dirty="0">
                <a:latin typeface="Arial" pitchFamily="34" charset="0"/>
                <a:ea typeface="ヒラギノ角ゴ Pro W3"/>
              </a:rPr>
              <a:t>Agile we deliver results often where our customers see working software. It might not have all the features they requested yet – but what we do have works. </a:t>
            </a:r>
          </a:p>
          <a:p>
            <a:endParaRPr lang="en-US" dirty="0">
              <a:latin typeface="Arial" pitchFamily="34" charset="0"/>
              <a:ea typeface="ヒラギノ角ゴ Pro W3"/>
            </a:endParaRPr>
          </a:p>
          <a:p>
            <a:r>
              <a:rPr lang="en-US" dirty="0">
                <a:latin typeface="Arial" pitchFamily="34" charset="0"/>
                <a:ea typeface="ヒラギノ角ゴ Pro W3"/>
              </a:rPr>
              <a:t>We do all the same types of activities – just in smaller chunks </a:t>
            </a:r>
          </a:p>
          <a:p>
            <a:endParaRPr lang="en-US" dirty="0">
              <a:latin typeface="Arial" pitchFamily="34" charset="0"/>
              <a:ea typeface="ヒラギノ角ゴ Pro W3"/>
            </a:endParaRPr>
          </a:p>
          <a:p>
            <a:r>
              <a:rPr lang="en-US" dirty="0">
                <a:latin typeface="Arial" pitchFamily="34" charset="0"/>
                <a:ea typeface="ヒラギノ角ゴ Pro W3"/>
              </a:rPr>
              <a:t>The sprint is meant to keep us perpetually focused on what we need to deliver NOW. </a:t>
            </a:r>
          </a:p>
          <a:p>
            <a:endParaRPr lang="en-US" dirty="0">
              <a:latin typeface="Arial" pitchFamily="34" charset="0"/>
              <a:ea typeface="ヒラギノ角ゴ Pro W3"/>
            </a:endParaRPr>
          </a:p>
          <a:p>
            <a:r>
              <a:rPr lang="en-US" dirty="0">
                <a:latin typeface="Arial" pitchFamily="34" charset="0"/>
                <a:ea typeface="ヒラギノ角ゴ Pro W3"/>
              </a:rPr>
              <a:t>We focus ONLY on the most valuable items NOW. – this means we try to spend as little of our time thinking about, talking about, writing about, estimating, etc. anything that is not the most important work to be completed NOW – and that is the work in the active sprint. </a:t>
            </a:r>
          </a:p>
        </p:txBody>
      </p:sp>
      <p:sp>
        <p:nvSpPr>
          <p:cNvPr id="4" name="Slide Number Placeholder 3"/>
          <p:cNvSpPr>
            <a:spLocks noGrp="1"/>
          </p:cNvSpPr>
          <p:nvPr>
            <p:ph type="sldNum" sz="quarter" idx="5"/>
          </p:nvPr>
        </p:nvSpPr>
        <p:spPr/>
        <p:txBody>
          <a:bodyPr/>
          <a:lstStyle/>
          <a:p>
            <a:pPr>
              <a:defRPr/>
            </a:pPr>
            <a:fld id="{C8B352DC-C651-4295-B367-5B3AB6DC4EB4}" type="slidenum">
              <a:rPr lang="en-US" smtClean="0"/>
              <a:pPr>
                <a:defRPr/>
              </a:pPr>
              <a:t>7</a:t>
            </a:fld>
            <a:endParaRPr lang="en-US" dirty="0"/>
          </a:p>
        </p:txBody>
      </p:sp>
    </p:spTree>
    <p:extLst>
      <p:ext uri="{BB962C8B-B14F-4D97-AF65-F5344CB8AC3E}">
        <p14:creationId xmlns:p14="http://schemas.microsoft.com/office/powerpoint/2010/main" val="3476418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98B95-B5AD-4710-A9FC-29A0DAD3B988}" type="slidenum">
              <a:rPr lang="en-US"/>
              <a:pPr/>
              <a:t>8</a:t>
            </a:fld>
            <a:endParaRPr lang="en-US" dirty="0"/>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pPr>
              <a:lnSpc>
                <a:spcPct val="90000"/>
              </a:lnSpc>
            </a:pPr>
            <a:endParaRPr lang="en-US" sz="1000" dirty="0"/>
          </a:p>
        </p:txBody>
      </p:sp>
    </p:spTree>
    <p:extLst>
      <p:ext uri="{BB962C8B-B14F-4D97-AF65-F5344CB8AC3E}">
        <p14:creationId xmlns:p14="http://schemas.microsoft.com/office/powerpoint/2010/main" val="3223462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4DDE2-5935-4970-B831-AF91211DF496}" type="slidenum">
              <a:rPr lang="en-US"/>
              <a:pPr/>
              <a:t>9</a:t>
            </a:fld>
            <a:endParaRPr lang="en-US" dirty="0"/>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pPr>
              <a:lnSpc>
                <a:spcPct val="90000"/>
              </a:lnSpc>
            </a:pPr>
            <a:r>
              <a:rPr lang="en-US" sz="1000" b="1" u="sng" dirty="0">
                <a:hlinkClick r:id="rId3"/>
              </a:rPr>
              <a:t>Watch Video of Scrum in 10:</a:t>
            </a:r>
          </a:p>
          <a:p>
            <a:pPr>
              <a:lnSpc>
                <a:spcPct val="90000"/>
              </a:lnSpc>
            </a:pPr>
            <a:endParaRPr lang="en-US" sz="1000" dirty="0">
              <a:hlinkClick r:id="rId3"/>
            </a:endParaRPr>
          </a:p>
          <a:p>
            <a:pPr>
              <a:lnSpc>
                <a:spcPct val="90000"/>
              </a:lnSpc>
            </a:pPr>
            <a:r>
              <a:rPr lang="en-US" sz="1000" dirty="0">
                <a:hlinkClick r:id="rId3"/>
              </a:rPr>
              <a:t>https://www.youtube.com/watch?v=XU0llRltyFM</a:t>
            </a:r>
            <a:endParaRPr lang="en-US" sz="1000" dirty="0"/>
          </a:p>
          <a:p>
            <a:pPr>
              <a:lnSpc>
                <a:spcPct val="90000"/>
              </a:lnSpc>
            </a:pPr>
            <a:endParaRPr lang="en-US" sz="1000" dirty="0"/>
          </a:p>
          <a:p>
            <a:pPr>
              <a:lnSpc>
                <a:spcPct val="90000"/>
              </a:lnSpc>
            </a:pPr>
            <a:r>
              <a:rPr lang="en-US" sz="1000" dirty="0"/>
              <a:t>Scrum Alliance: </a:t>
            </a:r>
          </a:p>
          <a:p>
            <a:pPr>
              <a:lnSpc>
                <a:spcPct val="90000"/>
              </a:lnSpc>
            </a:pPr>
            <a:endParaRPr lang="en-US" sz="1000" dirty="0"/>
          </a:p>
          <a:p>
            <a:pPr>
              <a:lnSpc>
                <a:spcPct val="90000"/>
              </a:lnSpc>
            </a:pPr>
            <a:r>
              <a:rPr lang="en-US" sz="1000" dirty="0"/>
              <a:t>https://www.youtube.com/watch?v=TRcReyRYIMg</a:t>
            </a:r>
          </a:p>
          <a:p>
            <a:pPr>
              <a:lnSpc>
                <a:spcPct val="90000"/>
              </a:lnSpc>
            </a:pPr>
            <a:endParaRPr lang="en-US" sz="1000" dirty="0"/>
          </a:p>
          <a:p>
            <a:pPr>
              <a:lnSpc>
                <a:spcPct val="90000"/>
              </a:lnSpc>
            </a:pPr>
            <a:r>
              <a:rPr lang="en-US" sz="1000" dirty="0"/>
              <a:t>Scrum v. Kanban: </a:t>
            </a:r>
          </a:p>
          <a:p>
            <a:pPr>
              <a:lnSpc>
                <a:spcPct val="90000"/>
              </a:lnSpc>
            </a:pPr>
            <a:endParaRPr lang="en-US" sz="1000" dirty="0"/>
          </a:p>
          <a:p>
            <a:pPr>
              <a:lnSpc>
                <a:spcPct val="90000"/>
              </a:lnSpc>
            </a:pPr>
            <a:r>
              <a:rPr lang="en-US" sz="1000" dirty="0"/>
              <a:t>https://www.youtube.com/watch?v=rIaz-l1Kf8w</a:t>
            </a:r>
          </a:p>
          <a:p>
            <a:pPr>
              <a:lnSpc>
                <a:spcPct val="90000"/>
              </a:lnSpc>
            </a:pPr>
            <a:endParaRPr lang="en-US" sz="1000" dirty="0"/>
          </a:p>
        </p:txBody>
      </p:sp>
    </p:spTree>
    <p:extLst>
      <p:ext uri="{BB962C8B-B14F-4D97-AF65-F5344CB8AC3E}">
        <p14:creationId xmlns:p14="http://schemas.microsoft.com/office/powerpoint/2010/main" val="1603188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SEI1003_PPT_Temp_TitleSlide090110"/>
          <p:cNvPicPr>
            <a:picLocks noChangeAspect="1" noChangeArrowheads="1"/>
          </p:cNvPicPr>
          <p:nvPr userDrawn="1"/>
        </p:nvPicPr>
        <p:blipFill>
          <a:blip r:embed="rId2" cstate="print"/>
          <a:srcRect/>
          <a:stretch>
            <a:fillRect/>
          </a:stretch>
        </p:blipFill>
        <p:spPr bwMode="auto">
          <a:xfrm>
            <a:off x="0" y="1582738"/>
            <a:ext cx="9145588" cy="2286000"/>
          </a:xfrm>
          <a:prstGeom prst="rect">
            <a:avLst/>
          </a:prstGeom>
          <a:noFill/>
          <a:ln w="9525">
            <a:noFill/>
            <a:miter lim="800000"/>
            <a:headEnd/>
            <a:tailEnd/>
          </a:ln>
        </p:spPr>
      </p:pic>
      <p:sp>
        <p:nvSpPr>
          <p:cNvPr id="3076" name="Rectangle 4"/>
          <p:cNvSpPr>
            <a:spLocks noGrp="1" noChangeArrowheads="1"/>
          </p:cNvSpPr>
          <p:nvPr>
            <p:ph type="ctrTitle"/>
          </p:nvPr>
        </p:nvSpPr>
        <p:spPr>
          <a:xfrm>
            <a:off x="685800" y="3962400"/>
            <a:ext cx="7772400" cy="1143000"/>
          </a:xfrm>
        </p:spPr>
        <p:txBody>
          <a:bodyPr/>
          <a:lstStyle>
            <a:lvl1pPr algn="ctr">
              <a:defRPr sz="2400"/>
            </a:lvl1pPr>
          </a:lstStyle>
          <a:p>
            <a:r>
              <a:rPr lang="en-US"/>
              <a:t>Click to edit Master title style</a:t>
            </a:r>
          </a:p>
        </p:txBody>
      </p:sp>
      <p:sp>
        <p:nvSpPr>
          <p:cNvPr id="3077" name="Rectangle 5"/>
          <p:cNvSpPr>
            <a:spLocks noGrp="1" noChangeArrowheads="1"/>
          </p:cNvSpPr>
          <p:nvPr>
            <p:ph type="subTitle" idx="1"/>
          </p:nvPr>
        </p:nvSpPr>
        <p:spPr>
          <a:xfrm>
            <a:off x="1371600" y="5181600"/>
            <a:ext cx="6400800" cy="609600"/>
          </a:xfrm>
        </p:spPr>
        <p:txBody>
          <a:bodyPr/>
          <a:lstStyle>
            <a:lvl1pPr algn="ctr">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0600"/>
            <a:ext cx="1943100" cy="4876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90600"/>
            <a:ext cx="5676900" cy="4876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9906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85800" y="1828800"/>
            <a:ext cx="77724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1" descr="SEI1003_PPT_SlideHeaderFooter_090110"/>
          <p:cNvPicPr>
            <a:picLocks noChangeAspect="1" noChangeArrowheads="1"/>
          </p:cNvPicPr>
          <p:nvPr userDrawn="1"/>
        </p:nvPicPr>
        <p:blipFill>
          <a:blip r:embed="rId13" cstate="print"/>
          <a:srcRect/>
          <a:stretch>
            <a:fillRect/>
          </a:stretch>
        </p:blipFill>
        <p:spPr bwMode="auto">
          <a:xfrm>
            <a:off x="0" y="0"/>
            <a:ext cx="9145588" cy="914400"/>
          </a:xfrm>
          <a:prstGeom prst="rect">
            <a:avLst/>
          </a:prstGeom>
          <a:noFill/>
          <a:ln w="9525">
            <a:noFill/>
            <a:miter lim="800000"/>
            <a:headEnd/>
            <a:tailEnd/>
          </a:ln>
        </p:spPr>
      </p:pic>
      <p:pic>
        <p:nvPicPr>
          <p:cNvPr id="7" name="Picture 6" descr="SEI_Footer.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19075" y="6221413"/>
            <a:ext cx="86788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7"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l" rtl="0" eaLnBrk="0" fontAlgn="base" hangingPunct="0">
        <a:spcBef>
          <a:spcPct val="0"/>
        </a:spcBef>
        <a:spcAft>
          <a:spcPct val="0"/>
        </a:spcAft>
        <a:defRPr b="1">
          <a:solidFill>
            <a:srgbClr val="B70B3B"/>
          </a:solidFill>
          <a:latin typeface="+mj-lt"/>
          <a:ea typeface="+mj-ea"/>
          <a:cs typeface="ヒラギノ角ゴ Pro W3"/>
        </a:defRPr>
      </a:lvl1pPr>
      <a:lvl2pPr algn="l" rtl="0" eaLnBrk="0" fontAlgn="base" hangingPunct="0">
        <a:spcBef>
          <a:spcPct val="0"/>
        </a:spcBef>
        <a:spcAft>
          <a:spcPct val="0"/>
        </a:spcAft>
        <a:defRPr b="1">
          <a:solidFill>
            <a:srgbClr val="B70B3B"/>
          </a:solidFill>
          <a:latin typeface="Arial" charset="0"/>
          <a:ea typeface="ヒラギノ角ゴ Pro W3" pitchFamily="96" charset="-128"/>
          <a:cs typeface="ヒラギノ角ゴ Pro W3"/>
        </a:defRPr>
      </a:lvl2pPr>
      <a:lvl3pPr algn="l" rtl="0" eaLnBrk="0" fontAlgn="base" hangingPunct="0">
        <a:spcBef>
          <a:spcPct val="0"/>
        </a:spcBef>
        <a:spcAft>
          <a:spcPct val="0"/>
        </a:spcAft>
        <a:defRPr b="1">
          <a:solidFill>
            <a:srgbClr val="B70B3B"/>
          </a:solidFill>
          <a:latin typeface="Arial" charset="0"/>
          <a:ea typeface="ヒラギノ角ゴ Pro W3" pitchFamily="96" charset="-128"/>
          <a:cs typeface="ヒラギノ角ゴ Pro W3"/>
        </a:defRPr>
      </a:lvl3pPr>
      <a:lvl4pPr algn="l" rtl="0" eaLnBrk="0" fontAlgn="base" hangingPunct="0">
        <a:spcBef>
          <a:spcPct val="0"/>
        </a:spcBef>
        <a:spcAft>
          <a:spcPct val="0"/>
        </a:spcAft>
        <a:defRPr b="1">
          <a:solidFill>
            <a:srgbClr val="B70B3B"/>
          </a:solidFill>
          <a:latin typeface="Arial" charset="0"/>
          <a:ea typeface="ヒラギノ角ゴ Pro W3" pitchFamily="96" charset="-128"/>
          <a:cs typeface="ヒラギノ角ゴ Pro W3"/>
        </a:defRPr>
      </a:lvl4pPr>
      <a:lvl5pPr algn="l" rtl="0" eaLnBrk="0" fontAlgn="base" hangingPunct="0">
        <a:spcBef>
          <a:spcPct val="0"/>
        </a:spcBef>
        <a:spcAft>
          <a:spcPct val="0"/>
        </a:spcAft>
        <a:defRPr b="1">
          <a:solidFill>
            <a:srgbClr val="B70B3B"/>
          </a:solidFill>
          <a:latin typeface="Arial" charset="0"/>
          <a:ea typeface="ヒラギノ角ゴ Pro W3" pitchFamily="96" charset="-128"/>
          <a:cs typeface="ヒラギノ角ゴ Pro W3"/>
        </a:defRPr>
      </a:lvl5pPr>
      <a:lvl6pPr marL="457200" algn="l" rtl="0" fontAlgn="base">
        <a:spcBef>
          <a:spcPct val="0"/>
        </a:spcBef>
        <a:spcAft>
          <a:spcPct val="0"/>
        </a:spcAft>
        <a:defRPr b="1">
          <a:solidFill>
            <a:srgbClr val="B70B3B"/>
          </a:solidFill>
          <a:latin typeface="Arial" charset="0"/>
          <a:ea typeface="ヒラギノ角ゴ Pro W3" pitchFamily="96" charset="-128"/>
        </a:defRPr>
      </a:lvl6pPr>
      <a:lvl7pPr marL="914400" algn="l" rtl="0" fontAlgn="base">
        <a:spcBef>
          <a:spcPct val="0"/>
        </a:spcBef>
        <a:spcAft>
          <a:spcPct val="0"/>
        </a:spcAft>
        <a:defRPr b="1">
          <a:solidFill>
            <a:srgbClr val="B70B3B"/>
          </a:solidFill>
          <a:latin typeface="Arial" charset="0"/>
          <a:ea typeface="ヒラギノ角ゴ Pro W3" pitchFamily="96" charset="-128"/>
        </a:defRPr>
      </a:lvl7pPr>
      <a:lvl8pPr marL="1371600" algn="l" rtl="0" fontAlgn="base">
        <a:spcBef>
          <a:spcPct val="0"/>
        </a:spcBef>
        <a:spcAft>
          <a:spcPct val="0"/>
        </a:spcAft>
        <a:defRPr b="1">
          <a:solidFill>
            <a:srgbClr val="B70B3B"/>
          </a:solidFill>
          <a:latin typeface="Arial" charset="0"/>
          <a:ea typeface="ヒラギノ角ゴ Pro W3" pitchFamily="96" charset="-128"/>
        </a:defRPr>
      </a:lvl8pPr>
      <a:lvl9pPr marL="1828800" algn="l" rtl="0" fontAlgn="base">
        <a:spcBef>
          <a:spcPct val="0"/>
        </a:spcBef>
        <a:spcAft>
          <a:spcPct val="0"/>
        </a:spcAft>
        <a:defRPr b="1">
          <a:solidFill>
            <a:srgbClr val="B70B3B"/>
          </a:solidFill>
          <a:latin typeface="Arial" charset="0"/>
          <a:ea typeface="ヒラギノ角ゴ Pro W3" pitchFamily="96" charset="-128"/>
        </a:defRPr>
      </a:lvl9pPr>
    </p:titleStyle>
    <p:bodyStyle>
      <a:lvl1pPr marL="342900" indent="-342900" algn="l" rtl="0" eaLnBrk="0" fontAlgn="base" hangingPunct="0">
        <a:spcBef>
          <a:spcPct val="20000"/>
        </a:spcBef>
        <a:spcAft>
          <a:spcPct val="0"/>
        </a:spcAft>
        <a:defRPr sz="1600" b="1">
          <a:solidFill>
            <a:srgbClr val="404040"/>
          </a:solidFill>
          <a:latin typeface="+mn-lt"/>
          <a:ea typeface="+mn-ea"/>
          <a:cs typeface="ヒラギノ角ゴ Pro W3"/>
        </a:defRPr>
      </a:lvl1pPr>
      <a:lvl2pPr marL="400050" indent="-168275" algn="l" rtl="0" eaLnBrk="0" fontAlgn="base" hangingPunct="0">
        <a:spcBef>
          <a:spcPct val="20000"/>
        </a:spcBef>
        <a:spcAft>
          <a:spcPct val="0"/>
        </a:spcAft>
        <a:buChar char="–"/>
        <a:defRPr sz="1400">
          <a:solidFill>
            <a:srgbClr val="404040"/>
          </a:solidFill>
          <a:latin typeface="+mn-lt"/>
          <a:ea typeface="+mn-ea"/>
          <a:cs typeface="ヒラギノ角ゴ Pro W3"/>
        </a:defRPr>
      </a:lvl2pPr>
      <a:lvl3pPr marL="627063" indent="-112713" algn="l" rtl="0" eaLnBrk="0" fontAlgn="base" hangingPunct="0">
        <a:spcBef>
          <a:spcPct val="20000"/>
        </a:spcBef>
        <a:spcAft>
          <a:spcPct val="0"/>
        </a:spcAft>
        <a:buChar char="•"/>
        <a:defRPr sz="1400">
          <a:solidFill>
            <a:srgbClr val="404040"/>
          </a:solidFill>
          <a:latin typeface="+mn-lt"/>
          <a:ea typeface="+mn-ea"/>
          <a:cs typeface="ヒラギノ角ゴ Pro W3"/>
        </a:defRPr>
      </a:lvl3pPr>
      <a:lvl4pPr marL="914400" indent="-173038" algn="l" rtl="0" eaLnBrk="0" fontAlgn="base" hangingPunct="0">
        <a:spcBef>
          <a:spcPct val="20000"/>
        </a:spcBef>
        <a:spcAft>
          <a:spcPct val="0"/>
        </a:spcAft>
        <a:buChar char="–"/>
        <a:defRPr sz="1400">
          <a:solidFill>
            <a:srgbClr val="404040"/>
          </a:solidFill>
          <a:latin typeface="+mn-lt"/>
          <a:ea typeface="+mn-ea"/>
          <a:cs typeface="ヒラギノ角ゴ Pro W3"/>
        </a:defRPr>
      </a:lvl4pPr>
      <a:lvl5pPr marL="1144588" indent="-115888" algn="l" rtl="0" eaLnBrk="0" fontAlgn="base" hangingPunct="0">
        <a:spcBef>
          <a:spcPct val="20000"/>
        </a:spcBef>
        <a:spcAft>
          <a:spcPct val="0"/>
        </a:spcAft>
        <a:buChar char="»"/>
        <a:defRPr sz="1400">
          <a:solidFill>
            <a:srgbClr val="404040"/>
          </a:solidFill>
          <a:latin typeface="+mn-lt"/>
          <a:ea typeface="+mn-ea"/>
          <a:cs typeface="ヒラギノ角ゴ Pro W3"/>
        </a:defRPr>
      </a:lvl5pPr>
      <a:lvl6pPr marL="1601788" indent="-115888" algn="l" rtl="0" fontAlgn="base">
        <a:spcBef>
          <a:spcPct val="20000"/>
        </a:spcBef>
        <a:spcAft>
          <a:spcPct val="0"/>
        </a:spcAft>
        <a:buChar char="»"/>
        <a:defRPr sz="1400">
          <a:solidFill>
            <a:srgbClr val="404040"/>
          </a:solidFill>
          <a:latin typeface="+mn-lt"/>
          <a:ea typeface="+mn-ea"/>
        </a:defRPr>
      </a:lvl6pPr>
      <a:lvl7pPr marL="2058988" indent="-115888" algn="l" rtl="0" fontAlgn="base">
        <a:spcBef>
          <a:spcPct val="20000"/>
        </a:spcBef>
        <a:spcAft>
          <a:spcPct val="0"/>
        </a:spcAft>
        <a:buChar char="»"/>
        <a:defRPr sz="1400">
          <a:solidFill>
            <a:srgbClr val="404040"/>
          </a:solidFill>
          <a:latin typeface="+mn-lt"/>
          <a:ea typeface="+mn-ea"/>
        </a:defRPr>
      </a:lvl7pPr>
      <a:lvl8pPr marL="2516188" indent="-115888" algn="l" rtl="0" fontAlgn="base">
        <a:spcBef>
          <a:spcPct val="20000"/>
        </a:spcBef>
        <a:spcAft>
          <a:spcPct val="0"/>
        </a:spcAft>
        <a:buChar char="»"/>
        <a:defRPr sz="1400">
          <a:solidFill>
            <a:srgbClr val="404040"/>
          </a:solidFill>
          <a:latin typeface="+mn-lt"/>
          <a:ea typeface="+mn-ea"/>
        </a:defRPr>
      </a:lvl8pPr>
      <a:lvl9pPr marL="2973388" indent="-115888" algn="l" rtl="0" fontAlgn="base">
        <a:spcBef>
          <a:spcPct val="20000"/>
        </a:spcBef>
        <a:spcAft>
          <a:spcPct val="0"/>
        </a:spcAft>
        <a:buChar char="»"/>
        <a:defRPr sz="1400">
          <a:solidFill>
            <a:srgbClr val="40404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Software_development_methodologies" TargetMode="External"/><Relationship Id="rId7" Type="http://schemas.openxmlformats.org/officeDocument/2006/relationships/hyperlink" Target="http://en.wikipedia.org/wiki/Time_boxin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en.wikipedia.org/wiki/Cross-functional_team" TargetMode="External"/><Relationship Id="rId5" Type="http://schemas.openxmlformats.org/officeDocument/2006/relationships/hyperlink" Target="http://en.wikipedia.org/wiki/Self-organization" TargetMode="External"/><Relationship Id="rId4" Type="http://schemas.openxmlformats.org/officeDocument/2006/relationships/hyperlink" Target="http://en.wikipedia.org/wiki/Iterative_and_incremental_developme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4086225"/>
            <a:ext cx="7772400" cy="869950"/>
          </a:xfrm>
        </p:spPr>
        <p:txBody>
          <a:bodyPr/>
          <a:lstStyle/>
          <a:p>
            <a:pPr eaLnBrk="1" hangingPunct="1"/>
            <a:r>
              <a:rPr lang="en-US" dirty="0">
                <a:solidFill>
                  <a:srgbClr val="B50043"/>
                </a:solidFill>
              </a:rPr>
              <a:t>Agile Primer for BADS Team</a:t>
            </a:r>
          </a:p>
        </p:txBody>
      </p:sp>
      <p:sp>
        <p:nvSpPr>
          <p:cNvPr id="5124" name="Text Box 5"/>
          <p:cNvSpPr txBox="1">
            <a:spLocks noChangeArrowheads="1"/>
          </p:cNvSpPr>
          <p:nvPr/>
        </p:nvSpPr>
        <p:spPr bwMode="auto">
          <a:xfrm>
            <a:off x="3130550" y="5903913"/>
            <a:ext cx="2882900" cy="457200"/>
          </a:xfrm>
          <a:prstGeom prst="rect">
            <a:avLst/>
          </a:prstGeom>
          <a:noFill/>
          <a:ln w="9525">
            <a:noFill/>
            <a:miter lim="800000"/>
            <a:headEnd/>
            <a:tailEnd/>
          </a:ln>
        </p:spPr>
        <p:txBody>
          <a:bodyPr>
            <a:spAutoFit/>
          </a:bodyPr>
          <a:lstStyle/>
          <a:p>
            <a:pPr eaLnBrk="0" hangingPunct="0">
              <a:spcBef>
                <a:spcPct val="50000"/>
              </a:spcBef>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What is </a:t>
            </a:r>
            <a:r>
              <a:rPr lang="en-US" sz="1800" b="1" dirty="0" err="1">
                <a:solidFill>
                  <a:srgbClr val="B50043"/>
                </a:solidFill>
              </a:rPr>
              <a:t>Kanban</a:t>
            </a:r>
            <a:r>
              <a:rPr lang="en-US" sz="1800" b="1" dirty="0">
                <a:solidFill>
                  <a:srgbClr val="B50043"/>
                </a:solidFill>
              </a:rPr>
              <a:t>?</a:t>
            </a:r>
          </a:p>
        </p:txBody>
      </p:sp>
      <p:sp>
        <p:nvSpPr>
          <p:cNvPr id="6" name="Rectangle 4"/>
          <p:cNvSpPr txBox="1">
            <a:spLocks noChangeArrowheads="1"/>
          </p:cNvSpPr>
          <p:nvPr/>
        </p:nvSpPr>
        <p:spPr bwMode="auto">
          <a:xfrm>
            <a:off x="232003" y="883502"/>
            <a:ext cx="8672022" cy="18460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1600" b="1">
                <a:solidFill>
                  <a:srgbClr val="404040"/>
                </a:solidFill>
                <a:latin typeface="+mn-lt"/>
                <a:ea typeface="+mn-ea"/>
                <a:cs typeface="ヒラギノ角ゴ Pro W3"/>
              </a:defRPr>
            </a:lvl1pPr>
            <a:lvl2pPr marL="400050" indent="-168275" algn="l" rtl="0" eaLnBrk="0" fontAlgn="base" hangingPunct="0">
              <a:spcBef>
                <a:spcPct val="20000"/>
              </a:spcBef>
              <a:spcAft>
                <a:spcPct val="0"/>
              </a:spcAft>
              <a:buChar char="–"/>
              <a:defRPr sz="1400">
                <a:solidFill>
                  <a:srgbClr val="404040"/>
                </a:solidFill>
                <a:latin typeface="+mn-lt"/>
                <a:ea typeface="+mn-ea"/>
                <a:cs typeface="ヒラギノ角ゴ Pro W3"/>
              </a:defRPr>
            </a:lvl2pPr>
            <a:lvl3pPr marL="627063" indent="-112713" algn="l" rtl="0" eaLnBrk="0" fontAlgn="base" hangingPunct="0">
              <a:spcBef>
                <a:spcPct val="20000"/>
              </a:spcBef>
              <a:spcAft>
                <a:spcPct val="0"/>
              </a:spcAft>
              <a:buChar char="•"/>
              <a:defRPr sz="1400">
                <a:solidFill>
                  <a:srgbClr val="404040"/>
                </a:solidFill>
                <a:latin typeface="+mn-lt"/>
                <a:ea typeface="+mn-ea"/>
                <a:cs typeface="ヒラギノ角ゴ Pro W3"/>
              </a:defRPr>
            </a:lvl3pPr>
            <a:lvl4pPr marL="914400" indent="-173038" algn="l" rtl="0" eaLnBrk="0" fontAlgn="base" hangingPunct="0">
              <a:spcBef>
                <a:spcPct val="20000"/>
              </a:spcBef>
              <a:spcAft>
                <a:spcPct val="0"/>
              </a:spcAft>
              <a:buChar char="–"/>
              <a:defRPr sz="1400">
                <a:solidFill>
                  <a:srgbClr val="404040"/>
                </a:solidFill>
                <a:latin typeface="+mn-lt"/>
                <a:ea typeface="+mn-ea"/>
                <a:cs typeface="ヒラギノ角ゴ Pro W3"/>
              </a:defRPr>
            </a:lvl4pPr>
            <a:lvl5pPr marL="1144588" indent="-115888" algn="l" rtl="0" eaLnBrk="0" fontAlgn="base" hangingPunct="0">
              <a:spcBef>
                <a:spcPct val="20000"/>
              </a:spcBef>
              <a:spcAft>
                <a:spcPct val="0"/>
              </a:spcAft>
              <a:buChar char="»"/>
              <a:defRPr sz="1400">
                <a:solidFill>
                  <a:srgbClr val="404040"/>
                </a:solidFill>
                <a:latin typeface="+mn-lt"/>
                <a:ea typeface="+mn-ea"/>
                <a:cs typeface="ヒラギノ角ゴ Pro W3"/>
              </a:defRPr>
            </a:lvl5pPr>
            <a:lvl6pPr marL="1601788" indent="-115888" algn="l" rtl="0" fontAlgn="base">
              <a:spcBef>
                <a:spcPct val="20000"/>
              </a:spcBef>
              <a:spcAft>
                <a:spcPct val="0"/>
              </a:spcAft>
              <a:buChar char="»"/>
              <a:defRPr sz="1400">
                <a:solidFill>
                  <a:srgbClr val="404040"/>
                </a:solidFill>
                <a:latin typeface="+mn-lt"/>
                <a:ea typeface="+mn-ea"/>
              </a:defRPr>
            </a:lvl6pPr>
            <a:lvl7pPr marL="2058988" indent="-115888" algn="l" rtl="0" fontAlgn="base">
              <a:spcBef>
                <a:spcPct val="20000"/>
              </a:spcBef>
              <a:spcAft>
                <a:spcPct val="0"/>
              </a:spcAft>
              <a:buChar char="»"/>
              <a:defRPr sz="1400">
                <a:solidFill>
                  <a:srgbClr val="404040"/>
                </a:solidFill>
                <a:latin typeface="+mn-lt"/>
                <a:ea typeface="+mn-ea"/>
              </a:defRPr>
            </a:lvl7pPr>
            <a:lvl8pPr marL="2516188" indent="-115888" algn="l" rtl="0" fontAlgn="base">
              <a:spcBef>
                <a:spcPct val="20000"/>
              </a:spcBef>
              <a:spcAft>
                <a:spcPct val="0"/>
              </a:spcAft>
              <a:buChar char="»"/>
              <a:defRPr sz="1400">
                <a:solidFill>
                  <a:srgbClr val="404040"/>
                </a:solidFill>
                <a:latin typeface="+mn-lt"/>
                <a:ea typeface="+mn-ea"/>
              </a:defRPr>
            </a:lvl8pPr>
            <a:lvl9pPr marL="2973388" indent="-115888" algn="l" rtl="0" fontAlgn="base">
              <a:spcBef>
                <a:spcPct val="20000"/>
              </a:spcBef>
              <a:spcAft>
                <a:spcPct val="0"/>
              </a:spcAft>
              <a:buChar char="»"/>
              <a:defRPr sz="1400">
                <a:solidFill>
                  <a:srgbClr val="404040"/>
                </a:solidFill>
                <a:latin typeface="+mn-lt"/>
                <a:ea typeface="+mn-ea"/>
              </a:defRPr>
            </a:lvl9pPr>
          </a:lstStyle>
          <a:p>
            <a:pPr>
              <a:buFont typeface="Arial" pitchFamily="34" charset="0"/>
              <a:buChar char="•"/>
            </a:pPr>
            <a:r>
              <a:rPr lang="en-US" dirty="0"/>
              <a:t>A method for developing software with an emphasis on just-in-time delivery:</a:t>
            </a:r>
          </a:p>
          <a:p>
            <a:pPr>
              <a:buFont typeface="Arial" pitchFamily="34" charset="0"/>
              <a:buChar char="•"/>
            </a:pPr>
            <a:r>
              <a:rPr lang="en-US" dirty="0"/>
              <a:t>Utilizes a queue/pipeline based system to pull and deliver work. </a:t>
            </a:r>
          </a:p>
          <a:p>
            <a:pPr>
              <a:buFont typeface="Arial" pitchFamily="34" charset="0"/>
              <a:buChar char="•"/>
            </a:pPr>
            <a:r>
              <a:rPr lang="en-US" dirty="0"/>
              <a:t>Uses a visual approach (Kanban board) to determine what work to be done vs. in progress vs. completed.</a:t>
            </a:r>
          </a:p>
          <a:p>
            <a:pPr>
              <a:buFont typeface="Arial" pitchFamily="34" charset="0"/>
              <a:buChar char="•"/>
            </a:pPr>
            <a:r>
              <a:rPr lang="en-US" dirty="0"/>
              <a:t>Is designed to limit Work In Process (WIP) at various stages in the lifecycle</a:t>
            </a:r>
          </a:p>
          <a:p>
            <a:pPr>
              <a:buFont typeface="Arial" pitchFamily="34" charset="0"/>
              <a:buChar char="•"/>
            </a:pPr>
            <a:r>
              <a:rPr lang="en-US" dirty="0"/>
              <a:t>Suitable for managing support related activities or work that never ends… </a:t>
            </a:r>
          </a:p>
          <a:p>
            <a:pPr>
              <a:buFont typeface="Arial" pitchFamily="34" charset="0"/>
              <a:buChar char="•"/>
            </a:pPr>
            <a:endParaRPr lang="en-US" dirty="0"/>
          </a:p>
        </p:txBody>
      </p:sp>
      <p:pic>
        <p:nvPicPr>
          <p:cNvPr id="28677" name="Picture 5" descr="http://upload.wikimedia.org/wikipedia/commons/f/f5/Kanban_board_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132" y="2605610"/>
            <a:ext cx="4429736" cy="365871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10</a:t>
            </a:fld>
            <a:endParaRPr lang="en-US" sz="1000">
              <a:solidFill>
                <a:srgbClr val="404040"/>
              </a:solidFill>
            </a:endParaRPr>
          </a:p>
        </p:txBody>
      </p:sp>
      <p:sp>
        <p:nvSpPr>
          <p:cNvPr id="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4747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Scrum vs. Kanban</a:t>
            </a:r>
          </a:p>
        </p:txBody>
      </p:sp>
      <p:graphicFrame>
        <p:nvGraphicFramePr>
          <p:cNvPr id="2" name="Table 1"/>
          <p:cNvGraphicFramePr>
            <a:graphicFrameLocks noGrp="1"/>
          </p:cNvGraphicFramePr>
          <p:nvPr>
            <p:extLst>
              <p:ext uri="{D42A27DB-BD31-4B8C-83A1-F6EECF244321}">
                <p14:modId xmlns:p14="http://schemas.microsoft.com/office/powerpoint/2010/main" val="391882359"/>
              </p:ext>
            </p:extLst>
          </p:nvPr>
        </p:nvGraphicFramePr>
        <p:xfrm>
          <a:off x="436728" y="1124039"/>
          <a:ext cx="8161361" cy="4703549"/>
        </p:xfrm>
        <a:graphic>
          <a:graphicData uri="http://schemas.openxmlformats.org/drawingml/2006/table">
            <a:tbl>
              <a:tblPr firstRow="1" bandRow="1">
                <a:tableStyleId>{ED083AE6-46FA-4A59-8FB0-9F97EB10719F}</a:tableStyleId>
              </a:tblPr>
              <a:tblGrid>
                <a:gridCol w="1887858">
                  <a:extLst>
                    <a:ext uri="{9D8B030D-6E8A-4147-A177-3AD203B41FA5}">
                      <a16:colId xmlns:a16="http://schemas.microsoft.com/office/drawing/2014/main" val="20000"/>
                    </a:ext>
                  </a:extLst>
                </a:gridCol>
                <a:gridCol w="3055797">
                  <a:extLst>
                    <a:ext uri="{9D8B030D-6E8A-4147-A177-3AD203B41FA5}">
                      <a16:colId xmlns:a16="http://schemas.microsoft.com/office/drawing/2014/main" val="20001"/>
                    </a:ext>
                  </a:extLst>
                </a:gridCol>
                <a:gridCol w="3217706">
                  <a:extLst>
                    <a:ext uri="{9D8B030D-6E8A-4147-A177-3AD203B41FA5}">
                      <a16:colId xmlns:a16="http://schemas.microsoft.com/office/drawing/2014/main" val="20002"/>
                    </a:ext>
                  </a:extLst>
                </a:gridCol>
              </a:tblGrid>
              <a:tr h="503459">
                <a:tc>
                  <a:txBody>
                    <a:bodyPr/>
                    <a:lstStyle/>
                    <a:p>
                      <a:pPr algn="ctr"/>
                      <a:r>
                        <a:rPr lang="en-US" sz="1800" dirty="0"/>
                        <a:t>Area</a:t>
                      </a:r>
                      <a:endParaRPr lang="en-US" dirty="0"/>
                    </a:p>
                  </a:txBody>
                  <a:tcPr anchor="ctr"/>
                </a:tc>
                <a:tc>
                  <a:txBody>
                    <a:bodyPr/>
                    <a:lstStyle/>
                    <a:p>
                      <a:pPr algn="ctr"/>
                      <a:r>
                        <a:rPr lang="en-US" sz="1600" dirty="0"/>
                        <a:t>Scrum</a:t>
                      </a:r>
                    </a:p>
                  </a:txBody>
                  <a:tcPr anchor="ctr"/>
                </a:tc>
                <a:tc>
                  <a:txBody>
                    <a:bodyPr/>
                    <a:lstStyle/>
                    <a:p>
                      <a:pPr algn="ctr"/>
                      <a:r>
                        <a:rPr lang="en-US" sz="1600" dirty="0"/>
                        <a:t>Kanban</a:t>
                      </a:r>
                    </a:p>
                  </a:txBody>
                  <a:tcPr anchor="ctr"/>
                </a:tc>
                <a:extLst>
                  <a:ext uri="{0D108BD9-81ED-4DB2-BD59-A6C34878D82A}">
                    <a16:rowId xmlns:a16="http://schemas.microsoft.com/office/drawing/2014/main" val="10000"/>
                  </a:ext>
                </a:extLst>
              </a:tr>
              <a:tr h="503459">
                <a:tc>
                  <a:txBody>
                    <a:bodyPr/>
                    <a:lstStyle/>
                    <a:p>
                      <a:r>
                        <a:rPr lang="en-US" sz="1400" dirty="0"/>
                        <a:t>Timeframe</a:t>
                      </a:r>
                    </a:p>
                  </a:txBody>
                  <a:tcPr anchor="ctr"/>
                </a:tc>
                <a:tc>
                  <a:txBody>
                    <a:bodyPr/>
                    <a:lstStyle/>
                    <a:p>
                      <a:r>
                        <a:rPr lang="en-US" sz="1400" dirty="0"/>
                        <a:t>2 – 4</a:t>
                      </a:r>
                      <a:r>
                        <a:rPr lang="en-US" sz="1400" baseline="0" dirty="0"/>
                        <a:t> weeks </a:t>
                      </a:r>
                      <a:r>
                        <a:rPr lang="en-US" sz="1400" dirty="0"/>
                        <a:t>Sprints/Iterations </a:t>
                      </a:r>
                    </a:p>
                  </a:txBody>
                  <a:tcPr anchor="ctr"/>
                </a:tc>
                <a:tc>
                  <a:txBody>
                    <a:bodyPr/>
                    <a:lstStyle/>
                    <a:p>
                      <a:r>
                        <a:rPr lang="en-US" sz="1400" dirty="0"/>
                        <a:t>No</a:t>
                      </a:r>
                      <a:r>
                        <a:rPr lang="en-US" sz="1400" baseline="0" dirty="0"/>
                        <a:t>t time boxed…on-going</a:t>
                      </a:r>
                      <a:endParaRPr lang="en-US" sz="1400" dirty="0"/>
                    </a:p>
                  </a:txBody>
                  <a:tcPr anchor="ctr"/>
                </a:tc>
                <a:extLst>
                  <a:ext uri="{0D108BD9-81ED-4DB2-BD59-A6C34878D82A}">
                    <a16:rowId xmlns:a16="http://schemas.microsoft.com/office/drawing/2014/main" val="10001"/>
                  </a:ext>
                </a:extLst>
              </a:tr>
              <a:tr h="703463">
                <a:tc>
                  <a:txBody>
                    <a:bodyPr/>
                    <a:lstStyle/>
                    <a:p>
                      <a:r>
                        <a:rPr lang="en-US" sz="1400" dirty="0"/>
                        <a:t>Work measurements</a:t>
                      </a:r>
                    </a:p>
                  </a:txBody>
                  <a:tcPr anchor="ctr"/>
                </a:tc>
                <a:tc>
                  <a:txBody>
                    <a:bodyPr/>
                    <a:lstStyle/>
                    <a:p>
                      <a:r>
                        <a:rPr lang="en-US" sz="1400" dirty="0"/>
                        <a:t>Velocity</a:t>
                      </a:r>
                    </a:p>
                  </a:txBody>
                  <a:tcPr anchor="ctr"/>
                </a:tc>
                <a:tc>
                  <a:txBody>
                    <a:bodyPr/>
                    <a:lstStyle/>
                    <a:p>
                      <a:r>
                        <a:rPr lang="en-US" sz="1400" dirty="0"/>
                        <a:t>Measures Work In Process (WIP) across each stage</a:t>
                      </a:r>
                    </a:p>
                  </a:txBody>
                  <a:tcPr anchor="ctr"/>
                </a:tc>
                <a:extLst>
                  <a:ext uri="{0D108BD9-81ED-4DB2-BD59-A6C34878D82A}">
                    <a16:rowId xmlns:a16="http://schemas.microsoft.com/office/drawing/2014/main" val="10002"/>
                  </a:ext>
                </a:extLst>
              </a:tr>
              <a:tr h="503459">
                <a:tc>
                  <a:txBody>
                    <a:bodyPr/>
                    <a:lstStyle/>
                    <a:p>
                      <a:r>
                        <a:rPr lang="en-US" sz="1400" dirty="0"/>
                        <a:t>New Work Started</a:t>
                      </a:r>
                    </a:p>
                  </a:txBody>
                  <a:tcPr anchor="ctr"/>
                </a:tc>
                <a:tc>
                  <a:txBody>
                    <a:bodyPr/>
                    <a:lstStyle/>
                    <a:p>
                      <a:r>
                        <a:rPr lang="en-US" sz="1400" dirty="0"/>
                        <a:t>At the</a:t>
                      </a:r>
                      <a:r>
                        <a:rPr lang="en-US" sz="1400" baseline="0" dirty="0"/>
                        <a:t> beginning of each iteration</a:t>
                      </a:r>
                      <a:endParaRPr lang="en-US" sz="1400" dirty="0"/>
                    </a:p>
                  </a:txBody>
                  <a:tcPr anchor="ctr"/>
                </a:tc>
                <a:tc>
                  <a:txBody>
                    <a:bodyPr/>
                    <a:lstStyle/>
                    <a:p>
                      <a:r>
                        <a:rPr lang="en-US" sz="1400" dirty="0"/>
                        <a:t>As</a:t>
                      </a:r>
                      <a:r>
                        <a:rPr lang="en-US" sz="1400" baseline="0" dirty="0"/>
                        <a:t> needed based on WIP limits</a:t>
                      </a:r>
                      <a:endParaRPr lang="en-US" sz="1400" dirty="0"/>
                    </a:p>
                  </a:txBody>
                  <a:tcPr anchor="ctr"/>
                </a:tc>
                <a:extLst>
                  <a:ext uri="{0D108BD9-81ED-4DB2-BD59-A6C34878D82A}">
                    <a16:rowId xmlns:a16="http://schemas.microsoft.com/office/drawing/2014/main" val="10003"/>
                  </a:ext>
                </a:extLst>
              </a:tr>
              <a:tr h="993125">
                <a:tc>
                  <a:txBody>
                    <a:bodyPr/>
                    <a:lstStyle/>
                    <a:p>
                      <a:r>
                        <a:rPr lang="en-US" sz="1400" dirty="0"/>
                        <a:t>Roles and Responsibilities</a:t>
                      </a:r>
                    </a:p>
                  </a:txBody>
                  <a:tcPr anchor="ctr"/>
                </a:tc>
                <a:tc>
                  <a:txBody>
                    <a:bodyPr/>
                    <a:lstStyle/>
                    <a:p>
                      <a:r>
                        <a:rPr lang="en-US" sz="1400" dirty="0"/>
                        <a:t>Prescribed roles/responsibilities</a:t>
                      </a:r>
                    </a:p>
                  </a:txBody>
                  <a:tcPr anchor="ctr"/>
                </a:tc>
                <a:tc>
                  <a:txBody>
                    <a:bodyPr/>
                    <a:lstStyle/>
                    <a:p>
                      <a:r>
                        <a:rPr lang="en-US" sz="1400" dirty="0"/>
                        <a:t>No prescribed roles/responsibilities</a:t>
                      </a:r>
                    </a:p>
                  </a:txBody>
                  <a:tcPr anchor="ctr"/>
                </a:tc>
                <a:extLst>
                  <a:ext uri="{0D108BD9-81ED-4DB2-BD59-A6C34878D82A}">
                    <a16:rowId xmlns:a16="http://schemas.microsoft.com/office/drawing/2014/main" val="10004"/>
                  </a:ext>
                </a:extLst>
              </a:tr>
              <a:tr h="503459">
                <a:tc>
                  <a:txBody>
                    <a:bodyPr/>
                    <a:lstStyle/>
                    <a:p>
                      <a:r>
                        <a:rPr lang="en-US" sz="1400" dirty="0"/>
                        <a:t>Inspec</a:t>
                      </a:r>
                      <a:r>
                        <a:rPr lang="en-US" sz="1400" baseline="0" dirty="0"/>
                        <a:t>t and Adapt</a:t>
                      </a:r>
                      <a:endParaRPr lang="en-US" sz="1400" dirty="0"/>
                    </a:p>
                  </a:txBody>
                  <a:tcPr anchor="ctr"/>
                </a:tc>
                <a:tc>
                  <a:txBody>
                    <a:bodyPr/>
                    <a:lstStyle/>
                    <a:p>
                      <a:r>
                        <a:rPr lang="en-US" sz="1400" dirty="0"/>
                        <a:t>At</a:t>
                      </a:r>
                      <a:r>
                        <a:rPr lang="en-US" sz="1400" baseline="0" dirty="0"/>
                        <a:t> the end of each Sprint</a:t>
                      </a:r>
                      <a:endParaRPr lang="en-US" sz="1400" dirty="0"/>
                    </a:p>
                  </a:txBody>
                  <a:tcPr anchor="ctr"/>
                </a:tc>
                <a:tc>
                  <a:txBody>
                    <a:bodyPr/>
                    <a:lstStyle/>
                    <a:p>
                      <a:r>
                        <a:rPr lang="en-US" sz="1400" dirty="0"/>
                        <a:t>On-going as</a:t>
                      </a:r>
                      <a:r>
                        <a:rPr lang="en-US" sz="1400" baseline="0" dirty="0"/>
                        <a:t> needed</a:t>
                      </a:r>
                      <a:endParaRPr lang="en-US" sz="1400" dirty="0"/>
                    </a:p>
                  </a:txBody>
                  <a:tcPr anchor="ctr"/>
                </a:tc>
                <a:extLst>
                  <a:ext uri="{0D108BD9-81ED-4DB2-BD59-A6C34878D82A}">
                    <a16:rowId xmlns:a16="http://schemas.microsoft.com/office/drawing/2014/main" val="10005"/>
                  </a:ext>
                </a:extLst>
              </a:tr>
              <a:tr h="993125">
                <a:tc>
                  <a:txBody>
                    <a:bodyPr/>
                    <a:lstStyle/>
                    <a:p>
                      <a:r>
                        <a:rPr lang="en-US" sz="1400" dirty="0"/>
                        <a:t>Works well</a:t>
                      </a:r>
                      <a:r>
                        <a:rPr lang="en-US" sz="1400" baseline="0" dirty="0"/>
                        <a:t> for</a:t>
                      </a:r>
                      <a:endParaRPr lang="en-US" sz="1400" dirty="0"/>
                    </a:p>
                  </a:txBody>
                  <a:tcPr anchor="ctr"/>
                </a:tc>
                <a:tc>
                  <a:txBody>
                    <a:bodyPr/>
                    <a:lstStyle/>
                    <a:p>
                      <a:r>
                        <a:rPr lang="en-US" sz="1400" dirty="0"/>
                        <a:t>Complex</a:t>
                      </a:r>
                      <a:r>
                        <a:rPr lang="en-US" sz="1400" baseline="0" dirty="0"/>
                        <a:t> </a:t>
                      </a:r>
                      <a:r>
                        <a:rPr lang="en-US" sz="1400" dirty="0"/>
                        <a:t>Product</a:t>
                      </a:r>
                      <a:r>
                        <a:rPr lang="en-US" sz="1400" baseline="0" dirty="0"/>
                        <a:t> Development</a:t>
                      </a:r>
                      <a:endParaRPr lang="en-US" sz="1400" dirty="0"/>
                    </a:p>
                  </a:txBody>
                  <a:tcPr anchor="ctr"/>
                </a:tc>
                <a:tc>
                  <a:txBody>
                    <a:bodyPr/>
                    <a:lstStyle/>
                    <a:p>
                      <a:r>
                        <a:rPr lang="en-US" sz="1400" dirty="0"/>
                        <a:t>Production Support</a:t>
                      </a:r>
                    </a:p>
                    <a:p>
                      <a:r>
                        <a:rPr lang="en-US" sz="1400" dirty="0"/>
                        <a:t>Rapid prototyping</a:t>
                      </a:r>
                      <a:r>
                        <a:rPr lang="en-US" sz="1400" baseline="0" dirty="0"/>
                        <a:t> for new products</a:t>
                      </a:r>
                      <a:endParaRPr lang="en-US" sz="1400" dirty="0"/>
                    </a:p>
                  </a:txBody>
                  <a:tcPr anchor="ctr"/>
                </a:tc>
                <a:extLst>
                  <a:ext uri="{0D108BD9-81ED-4DB2-BD59-A6C34878D82A}">
                    <a16:rowId xmlns:a16="http://schemas.microsoft.com/office/drawing/2014/main" val="10006"/>
                  </a:ext>
                </a:extLst>
              </a:tr>
            </a:tbl>
          </a:graphicData>
        </a:graphic>
      </p:graphicFrame>
      <p:sp>
        <p:nvSpPr>
          <p:cNvPr id="7"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11</a:t>
            </a:fld>
            <a:endParaRPr lang="en-US" sz="1000">
              <a:solidFill>
                <a:srgbClr val="404040"/>
              </a:solidFill>
            </a:endParaRPr>
          </a:p>
        </p:txBody>
      </p:sp>
      <p:sp>
        <p:nvSpPr>
          <p:cNvPr id="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01048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343701" y="312738"/>
            <a:ext cx="54954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1800" b="1" dirty="0">
                <a:solidFill>
                  <a:srgbClr val="B50043"/>
                </a:solidFill>
              </a:rPr>
              <a:t>Considerations if moving from Waterfall to Agile</a:t>
            </a:r>
          </a:p>
        </p:txBody>
      </p:sp>
      <p:graphicFrame>
        <p:nvGraphicFramePr>
          <p:cNvPr id="2" name="Table 1"/>
          <p:cNvGraphicFramePr>
            <a:graphicFrameLocks noGrp="1"/>
          </p:cNvGraphicFramePr>
          <p:nvPr>
            <p:extLst>
              <p:ext uri="{D42A27DB-BD31-4B8C-83A1-F6EECF244321}">
                <p14:modId xmlns:p14="http://schemas.microsoft.com/office/powerpoint/2010/main" val="2209502547"/>
              </p:ext>
            </p:extLst>
          </p:nvPr>
        </p:nvGraphicFramePr>
        <p:xfrm>
          <a:off x="374650" y="954110"/>
          <a:ext cx="8464550" cy="4988045"/>
        </p:xfrm>
        <a:graphic>
          <a:graphicData uri="http://schemas.openxmlformats.org/drawingml/2006/table">
            <a:tbl>
              <a:tblPr firstRow="1" bandRow="1"/>
              <a:tblGrid>
                <a:gridCol w="1887525">
                  <a:extLst>
                    <a:ext uri="{9D8B030D-6E8A-4147-A177-3AD203B41FA5}">
                      <a16:colId xmlns:a16="http://schemas.microsoft.com/office/drawing/2014/main" val="20000"/>
                    </a:ext>
                  </a:extLst>
                </a:gridCol>
                <a:gridCol w="6577025">
                  <a:extLst>
                    <a:ext uri="{9D8B030D-6E8A-4147-A177-3AD203B41FA5}">
                      <a16:colId xmlns:a16="http://schemas.microsoft.com/office/drawing/2014/main" val="20001"/>
                    </a:ext>
                  </a:extLst>
                </a:gridCol>
              </a:tblGrid>
              <a:tr h="370753">
                <a:tc>
                  <a:txBody>
                    <a:bodyPr/>
                    <a:lstStyle/>
                    <a:p>
                      <a:pPr algn="ctr"/>
                      <a:r>
                        <a:rPr lang="en-US" sz="1600" b="1" dirty="0">
                          <a:solidFill>
                            <a:srgbClr val="B50043"/>
                          </a:solidFill>
                          <a:latin typeface="+mn-lt"/>
                          <a:cs typeface="Calibri" pitchFamily="34" charset="0"/>
                        </a:rPr>
                        <a:t>Area</a:t>
                      </a:r>
                    </a:p>
                  </a:txBody>
                  <a:tcPr marL="91445" marR="91445" marT="45709" marB="45709">
                    <a:solidFill>
                      <a:schemeClr val="bg1">
                        <a:lumMod val="95000"/>
                      </a:schemeClr>
                    </a:solidFill>
                  </a:tcPr>
                </a:tc>
                <a:tc>
                  <a:txBody>
                    <a:bodyPr/>
                    <a:lstStyle/>
                    <a:p>
                      <a:pPr algn="ctr"/>
                      <a:r>
                        <a:rPr lang="en-US" sz="1600" b="1" dirty="0">
                          <a:solidFill>
                            <a:srgbClr val="B50043"/>
                          </a:solidFill>
                          <a:latin typeface="+mn-lt"/>
                          <a:cs typeface="Calibri" pitchFamily="34" charset="0"/>
                        </a:rPr>
                        <a:t>Considerations</a:t>
                      </a:r>
                    </a:p>
                  </a:txBody>
                  <a:tcPr marL="91445" marR="91445" marT="45709" marB="45709">
                    <a:solidFill>
                      <a:schemeClr val="bg1">
                        <a:lumMod val="95000"/>
                      </a:schemeClr>
                    </a:solidFill>
                  </a:tcPr>
                </a:tc>
                <a:extLst>
                  <a:ext uri="{0D108BD9-81ED-4DB2-BD59-A6C34878D82A}">
                    <a16:rowId xmlns:a16="http://schemas.microsoft.com/office/drawing/2014/main" val="10000"/>
                  </a:ext>
                </a:extLst>
              </a:tr>
              <a:tr h="11885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effectLst/>
                          <a:latin typeface="+mn-lt"/>
                          <a:cs typeface="Calibri" pitchFamily="34" charset="0"/>
                        </a:rPr>
                        <a:t>Organizational Impacts and Considerations</a:t>
                      </a:r>
                    </a:p>
                    <a:p>
                      <a:endParaRPr lang="en-US" sz="1200" dirty="0">
                        <a:latin typeface="+mn-lt"/>
                        <a:cs typeface="Calibri" pitchFamily="34" charset="0"/>
                      </a:endParaRPr>
                    </a:p>
                  </a:txBody>
                  <a:tcPr marL="91445" marR="91445" marT="45709" marB="45709"/>
                </a:tc>
                <a:tc>
                  <a:txBody>
                    <a:bodyPr/>
                    <a:lstStyle/>
                    <a:p>
                      <a:pPr marL="171450" lvl="0" indent="-171450" algn="l">
                        <a:buFont typeface="Arial" pitchFamily="34" charset="0"/>
                        <a:buChar char="•"/>
                      </a:pPr>
                      <a:r>
                        <a:rPr lang="en-US" sz="1200" kern="1200" dirty="0">
                          <a:effectLst/>
                          <a:latin typeface="+mn-lt"/>
                          <a:cs typeface="Calibri" pitchFamily="34" charset="0"/>
                        </a:rPr>
                        <a:t>Reasons for moving to Agile</a:t>
                      </a:r>
                    </a:p>
                    <a:p>
                      <a:pPr marL="171450" lvl="0" indent="-171450">
                        <a:buFont typeface="Arial" pitchFamily="34" charset="0"/>
                        <a:buChar char="•"/>
                      </a:pPr>
                      <a:r>
                        <a:rPr lang="en-US" sz="1200" kern="1200" dirty="0">
                          <a:effectLst/>
                          <a:latin typeface="+mn-lt"/>
                          <a:cs typeface="Calibri" pitchFamily="34" charset="0"/>
                        </a:rPr>
                        <a:t>Top down or grassroots efforts</a:t>
                      </a:r>
                    </a:p>
                    <a:p>
                      <a:pPr marL="171450" lvl="0" indent="-171450">
                        <a:buFont typeface="Arial" pitchFamily="34" charset="0"/>
                        <a:buChar char="•"/>
                      </a:pPr>
                      <a:r>
                        <a:rPr lang="en-US" sz="1200" kern="1200" dirty="0">
                          <a:effectLst/>
                          <a:latin typeface="+mn-lt"/>
                          <a:cs typeface="Calibri" pitchFamily="34" charset="0"/>
                        </a:rPr>
                        <a:t>Organizational Expectation Setting and Readiness</a:t>
                      </a:r>
                    </a:p>
                    <a:p>
                      <a:pPr marL="628650" lvl="1" indent="-171450">
                        <a:buFont typeface="Arial" pitchFamily="34" charset="0"/>
                        <a:buChar char="•"/>
                      </a:pPr>
                      <a:r>
                        <a:rPr lang="en-US" sz="1200" kern="1200" dirty="0">
                          <a:effectLst/>
                          <a:latin typeface="+mn-lt"/>
                          <a:cs typeface="Calibri" pitchFamily="34" charset="0"/>
                        </a:rPr>
                        <a:t>Demystifying Agile as a “silver bullet”</a:t>
                      </a:r>
                    </a:p>
                    <a:p>
                      <a:pPr marL="628650" lvl="1" indent="-171450">
                        <a:buFont typeface="Arial" pitchFamily="34" charset="0"/>
                        <a:buChar char="•"/>
                      </a:pPr>
                      <a:r>
                        <a:rPr lang="en-US" sz="1200" kern="1200" dirty="0">
                          <a:effectLst/>
                          <a:latin typeface="+mn-lt"/>
                          <a:cs typeface="Calibri" pitchFamily="34" charset="0"/>
                        </a:rPr>
                        <a:t>Moving to “agile” is a journey (e.g. marathon not a sprint)</a:t>
                      </a:r>
                    </a:p>
                    <a:p>
                      <a:pPr marL="628650" lvl="1" indent="-171450">
                        <a:buFont typeface="Arial" pitchFamily="34" charset="0"/>
                        <a:buChar char="•"/>
                      </a:pPr>
                      <a:r>
                        <a:rPr lang="en-US" sz="1200" kern="1200" dirty="0">
                          <a:effectLst/>
                          <a:latin typeface="+mn-lt"/>
                          <a:cs typeface="Calibri" pitchFamily="34" charset="0"/>
                        </a:rPr>
                        <a:t>Culture - “Continuous Learning / Kaizen” vs. “Command and Control”</a:t>
                      </a:r>
                      <a:endParaRPr lang="en-US" sz="1200" kern="1200" dirty="0">
                        <a:solidFill>
                          <a:schemeClr val="dk1"/>
                        </a:solidFill>
                        <a:effectLst/>
                        <a:latin typeface="+mn-lt"/>
                        <a:ea typeface="+mn-ea"/>
                        <a:cs typeface="Calibri" pitchFamily="34" charset="0"/>
                      </a:endParaRPr>
                    </a:p>
                  </a:txBody>
                  <a:tcPr marL="91445" marR="91445" marT="45709" marB="45709"/>
                </a:tc>
                <a:extLst>
                  <a:ext uri="{0D108BD9-81ED-4DB2-BD59-A6C34878D82A}">
                    <a16:rowId xmlns:a16="http://schemas.microsoft.com/office/drawing/2014/main" val="10001"/>
                  </a:ext>
                </a:extLst>
              </a:tr>
              <a:tr h="15634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effectLst/>
                          <a:latin typeface="+mn-lt"/>
                          <a:cs typeface="Calibri" pitchFamily="34" charset="0"/>
                        </a:rPr>
                        <a:t>Right approach for the right projects</a:t>
                      </a:r>
                    </a:p>
                    <a:p>
                      <a:endParaRPr lang="en-US" sz="1200" dirty="0">
                        <a:latin typeface="+mn-lt"/>
                        <a:cs typeface="Calibri" pitchFamily="34" charset="0"/>
                      </a:endParaRPr>
                    </a:p>
                  </a:txBody>
                  <a:tcPr marL="91445" marR="91445" marT="45709" marB="45709"/>
                </a:tc>
                <a:tc>
                  <a:txBody>
                    <a:bodyPr/>
                    <a:lstStyle/>
                    <a:p>
                      <a:pPr marL="285750" marR="0" lvl="0" indent="-285750">
                        <a:lnSpc>
                          <a:spcPct val="115000"/>
                        </a:lnSpc>
                        <a:spcBef>
                          <a:spcPts val="0"/>
                        </a:spcBef>
                        <a:spcAft>
                          <a:spcPts val="0"/>
                        </a:spcAft>
                        <a:buFont typeface="Arial" pitchFamily="34" charset="0"/>
                        <a:buChar char="•"/>
                      </a:pPr>
                      <a:r>
                        <a:rPr lang="en-US" sz="1200" dirty="0">
                          <a:effectLst/>
                          <a:latin typeface="+mn-lt"/>
                          <a:cs typeface="Calibri" pitchFamily="34" charset="0"/>
                        </a:rPr>
                        <a:t>What types of projects exist today</a:t>
                      </a:r>
                    </a:p>
                    <a:p>
                      <a:pPr marL="742950" marR="0" lvl="1" indent="-285750">
                        <a:lnSpc>
                          <a:spcPct val="115000"/>
                        </a:lnSpc>
                        <a:spcBef>
                          <a:spcPts val="0"/>
                        </a:spcBef>
                        <a:spcAft>
                          <a:spcPts val="0"/>
                        </a:spcAft>
                        <a:buFont typeface="Arial" pitchFamily="34" charset="0"/>
                        <a:buChar char="•"/>
                      </a:pPr>
                      <a:r>
                        <a:rPr lang="en-US" sz="1200" dirty="0">
                          <a:effectLst/>
                          <a:latin typeface="+mn-lt"/>
                          <a:cs typeface="Calibri" pitchFamily="34" charset="0"/>
                        </a:rPr>
                        <a:t>Product Development/Custom Applications, Vendor Software Implementation, Product Maintenance</a:t>
                      </a:r>
                    </a:p>
                    <a:p>
                      <a:pPr marL="285750" marR="0" lvl="0" indent="-285750">
                        <a:lnSpc>
                          <a:spcPct val="115000"/>
                        </a:lnSpc>
                        <a:spcBef>
                          <a:spcPts val="0"/>
                        </a:spcBef>
                        <a:spcAft>
                          <a:spcPts val="0"/>
                        </a:spcAft>
                        <a:buFont typeface="Arial" pitchFamily="34" charset="0"/>
                        <a:buChar char="•"/>
                      </a:pPr>
                      <a:r>
                        <a:rPr lang="en-US" sz="1200" dirty="0">
                          <a:effectLst/>
                          <a:latin typeface="+mn-lt"/>
                          <a:cs typeface="Calibri" pitchFamily="34" charset="0"/>
                        </a:rPr>
                        <a:t>Picking the right framework for the right project (Scrum, Kanban, SDLC/Waterfall)</a:t>
                      </a:r>
                    </a:p>
                    <a:p>
                      <a:pPr marL="285750" marR="0" lvl="0" indent="-285750">
                        <a:lnSpc>
                          <a:spcPct val="115000"/>
                        </a:lnSpc>
                        <a:spcBef>
                          <a:spcPts val="0"/>
                        </a:spcBef>
                        <a:spcAft>
                          <a:spcPts val="0"/>
                        </a:spcAft>
                        <a:buFont typeface="Arial" pitchFamily="34" charset="0"/>
                        <a:buChar char="•"/>
                      </a:pPr>
                      <a:r>
                        <a:rPr lang="en-US" sz="1200" dirty="0">
                          <a:effectLst/>
                          <a:latin typeface="+mn-lt"/>
                          <a:cs typeface="Calibri" pitchFamily="34" charset="0"/>
                        </a:rPr>
                        <a:t>Impacts to non-technology organizations (e.g. Business Partners – HR, Finance, Sales, Marketing, Customer Support, etc.)</a:t>
                      </a:r>
                    </a:p>
                    <a:p>
                      <a:pPr marL="285750" marR="0" lvl="0" indent="-285750">
                        <a:lnSpc>
                          <a:spcPct val="115000"/>
                        </a:lnSpc>
                        <a:spcBef>
                          <a:spcPts val="0"/>
                        </a:spcBef>
                        <a:spcAft>
                          <a:spcPts val="0"/>
                        </a:spcAft>
                        <a:buFont typeface="Arial" pitchFamily="34" charset="0"/>
                        <a:buChar char="•"/>
                      </a:pPr>
                      <a:r>
                        <a:rPr lang="en-US" sz="1200" dirty="0">
                          <a:effectLst/>
                          <a:latin typeface="+mn-lt"/>
                          <a:cs typeface="Calibri" pitchFamily="34" charset="0"/>
                        </a:rPr>
                        <a:t>Picking pilot project(s)</a:t>
                      </a:r>
                      <a:endParaRPr lang="en-US" sz="1200" dirty="0">
                        <a:effectLst/>
                        <a:latin typeface="+mn-lt"/>
                        <a:ea typeface="Calibri"/>
                        <a:cs typeface="Calibri" pitchFamily="34" charset="0"/>
                      </a:endParaRPr>
                    </a:p>
                  </a:txBody>
                  <a:tcPr marL="91445" marR="91445" marT="45709" marB="45709"/>
                </a:tc>
                <a:extLst>
                  <a:ext uri="{0D108BD9-81ED-4DB2-BD59-A6C34878D82A}">
                    <a16:rowId xmlns:a16="http://schemas.microsoft.com/office/drawing/2014/main" val="10002"/>
                  </a:ext>
                </a:extLst>
              </a:tr>
              <a:tr h="13531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effectLst/>
                          <a:latin typeface="+mn-lt"/>
                          <a:cs typeface="Calibri" pitchFamily="34" charset="0"/>
                        </a:rPr>
                        <a:t>Team Structure</a:t>
                      </a:r>
                    </a:p>
                    <a:p>
                      <a:endParaRPr lang="en-US" sz="1200" dirty="0">
                        <a:latin typeface="+mn-lt"/>
                        <a:cs typeface="Calibri" pitchFamily="34" charset="0"/>
                      </a:endParaRPr>
                    </a:p>
                  </a:txBody>
                  <a:tcPr marL="91445" marR="91445" marT="45709" marB="45709"/>
                </a:tc>
                <a:tc>
                  <a:txBody>
                    <a:bodyPr/>
                    <a:lstStyle/>
                    <a:p>
                      <a:pPr marL="285750" marR="0" lvl="0" indent="-285750">
                        <a:lnSpc>
                          <a:spcPct val="115000"/>
                        </a:lnSpc>
                        <a:spcBef>
                          <a:spcPts val="0"/>
                        </a:spcBef>
                        <a:spcAft>
                          <a:spcPts val="0"/>
                        </a:spcAft>
                        <a:buFont typeface="Arial" pitchFamily="34" charset="0"/>
                        <a:buChar char="•"/>
                      </a:pPr>
                      <a:r>
                        <a:rPr lang="en-US" sz="1200" dirty="0">
                          <a:effectLst/>
                          <a:latin typeface="+mn-lt"/>
                          <a:cs typeface="Calibri" pitchFamily="34" charset="0"/>
                        </a:rPr>
                        <a:t>Dedicated teams vs. partially dedicated teams</a:t>
                      </a:r>
                    </a:p>
                    <a:p>
                      <a:pPr marL="285750" marR="0" lvl="0" indent="-285750">
                        <a:lnSpc>
                          <a:spcPct val="115000"/>
                        </a:lnSpc>
                        <a:spcBef>
                          <a:spcPts val="0"/>
                        </a:spcBef>
                        <a:spcAft>
                          <a:spcPts val="0"/>
                        </a:spcAft>
                        <a:buFont typeface="Arial" pitchFamily="34" charset="0"/>
                        <a:buChar char="•"/>
                      </a:pPr>
                      <a:r>
                        <a:rPr lang="en-US" sz="1200" dirty="0">
                          <a:effectLst/>
                          <a:latin typeface="+mn-lt"/>
                          <a:cs typeface="Calibri" pitchFamily="34" charset="0"/>
                        </a:rPr>
                        <a:t>Distributed vs. co-located teams</a:t>
                      </a:r>
                    </a:p>
                    <a:p>
                      <a:pPr marL="285750" marR="0" lvl="0" indent="-285750">
                        <a:lnSpc>
                          <a:spcPct val="115000"/>
                        </a:lnSpc>
                        <a:spcBef>
                          <a:spcPts val="0"/>
                        </a:spcBef>
                        <a:spcAft>
                          <a:spcPts val="0"/>
                        </a:spcAft>
                        <a:buFont typeface="Arial" pitchFamily="34" charset="0"/>
                        <a:buChar char="•"/>
                      </a:pPr>
                      <a:r>
                        <a:rPr lang="en-US" sz="1200" dirty="0">
                          <a:effectLst/>
                          <a:latin typeface="+mn-lt"/>
                          <a:cs typeface="Calibri" pitchFamily="34" charset="0"/>
                        </a:rPr>
                        <a:t>Transition to new roles and responsibilities (e.g. Project Manager vs. Scrum Master vs. Product Owner)</a:t>
                      </a:r>
                    </a:p>
                    <a:p>
                      <a:pPr marL="285750" marR="0" lvl="0" indent="-285750">
                        <a:lnSpc>
                          <a:spcPct val="115000"/>
                        </a:lnSpc>
                        <a:spcBef>
                          <a:spcPts val="0"/>
                        </a:spcBef>
                        <a:spcAft>
                          <a:spcPts val="0"/>
                        </a:spcAft>
                        <a:buFont typeface="Arial" pitchFamily="34" charset="0"/>
                        <a:buChar char="•"/>
                      </a:pPr>
                      <a:r>
                        <a:rPr lang="en-US" sz="1200" dirty="0">
                          <a:effectLst/>
                          <a:latin typeface="+mn-lt"/>
                          <a:cs typeface="Calibri" pitchFamily="34" charset="0"/>
                        </a:rPr>
                        <a:t>Determining the right people for the right roles</a:t>
                      </a:r>
                    </a:p>
                    <a:p>
                      <a:pPr marL="285750" marR="0" lvl="0" indent="-285750">
                        <a:lnSpc>
                          <a:spcPct val="115000"/>
                        </a:lnSpc>
                        <a:spcBef>
                          <a:spcPts val="0"/>
                        </a:spcBef>
                        <a:spcAft>
                          <a:spcPts val="1000"/>
                        </a:spcAft>
                        <a:buFont typeface="Arial" pitchFamily="34" charset="0"/>
                        <a:buChar char="•"/>
                      </a:pPr>
                      <a:r>
                        <a:rPr lang="en-US" sz="1200" dirty="0">
                          <a:effectLst/>
                          <a:latin typeface="+mn-lt"/>
                          <a:cs typeface="Calibri" pitchFamily="34" charset="0"/>
                        </a:rPr>
                        <a:t>Determining the appropriate team makeup and size</a:t>
                      </a:r>
                      <a:endParaRPr lang="en-US" sz="1200" dirty="0">
                        <a:effectLst/>
                        <a:latin typeface="+mn-lt"/>
                        <a:ea typeface="Calibri"/>
                        <a:cs typeface="Calibri" pitchFamily="34" charset="0"/>
                      </a:endParaRPr>
                    </a:p>
                  </a:txBody>
                  <a:tcPr marL="91445" marR="91445" marT="45709" marB="45709"/>
                </a:tc>
                <a:extLst>
                  <a:ext uri="{0D108BD9-81ED-4DB2-BD59-A6C34878D82A}">
                    <a16:rowId xmlns:a16="http://schemas.microsoft.com/office/drawing/2014/main" val="10003"/>
                  </a:ext>
                </a:extLst>
              </a:tr>
              <a:tr h="511997">
                <a:tc>
                  <a:txBody>
                    <a:bodyPr/>
                    <a:lstStyle/>
                    <a:p>
                      <a:r>
                        <a:rPr lang="en-US" sz="1200" dirty="0">
                          <a:latin typeface="+mn-lt"/>
                          <a:cs typeface="Calibri" pitchFamily="34" charset="0"/>
                        </a:rPr>
                        <a:t>Training</a:t>
                      </a:r>
                    </a:p>
                  </a:txBody>
                  <a:tcPr marL="91445" marR="91445" marT="45709" marB="45709"/>
                </a:tc>
                <a:tc>
                  <a:txBody>
                    <a:bodyPr/>
                    <a:lstStyle/>
                    <a:p>
                      <a:pPr marL="285750" marR="0" lvl="0" indent="-285750">
                        <a:lnSpc>
                          <a:spcPct val="115000"/>
                        </a:lnSpc>
                        <a:spcBef>
                          <a:spcPts val="0"/>
                        </a:spcBef>
                        <a:spcAft>
                          <a:spcPts val="0"/>
                        </a:spcAft>
                        <a:buFont typeface="Arial" pitchFamily="34" charset="0"/>
                        <a:buChar char="•"/>
                      </a:pPr>
                      <a:r>
                        <a:rPr lang="en-US" sz="1200" dirty="0">
                          <a:effectLst/>
                          <a:latin typeface="+mn-lt"/>
                          <a:cs typeface="Calibri" pitchFamily="34" charset="0"/>
                        </a:rPr>
                        <a:t>Certified Scrum Master and Certified Product Owner courses</a:t>
                      </a:r>
                    </a:p>
                    <a:p>
                      <a:pPr marL="285750" marR="0" lvl="0" indent="-285750">
                        <a:lnSpc>
                          <a:spcPct val="115000"/>
                        </a:lnSpc>
                        <a:spcBef>
                          <a:spcPts val="0"/>
                        </a:spcBef>
                        <a:spcAft>
                          <a:spcPts val="1000"/>
                        </a:spcAft>
                        <a:buFont typeface="Arial" pitchFamily="34" charset="0"/>
                        <a:buChar char="•"/>
                      </a:pPr>
                      <a:r>
                        <a:rPr lang="en-US" sz="1200" dirty="0">
                          <a:effectLst/>
                          <a:latin typeface="+mn-lt"/>
                          <a:cs typeface="Calibri" pitchFamily="34" charset="0"/>
                        </a:rPr>
                        <a:t>Books (User Stories Applied, Agile Software Development, Waterfall to Agile, others)</a:t>
                      </a:r>
                      <a:endParaRPr lang="en-US" sz="1200" dirty="0">
                        <a:effectLst/>
                        <a:latin typeface="+mn-lt"/>
                        <a:ea typeface="Calibri"/>
                        <a:cs typeface="Calibri" pitchFamily="34" charset="0"/>
                      </a:endParaRPr>
                    </a:p>
                  </a:txBody>
                  <a:tcPr marL="91445" marR="91445" marT="45709" marB="45709"/>
                </a:tc>
                <a:extLst>
                  <a:ext uri="{0D108BD9-81ED-4DB2-BD59-A6C34878D82A}">
                    <a16:rowId xmlns:a16="http://schemas.microsoft.com/office/drawing/2014/main" val="10004"/>
                  </a:ext>
                </a:extLst>
              </a:tr>
            </a:tbl>
          </a:graphicData>
        </a:graphic>
      </p:graphicFrame>
      <p:sp>
        <p:nvSpPr>
          <p:cNvPr id="6"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12</a:t>
            </a:fld>
            <a:endParaRPr lang="en-US" sz="1000">
              <a:solidFill>
                <a:srgbClr val="404040"/>
              </a:solidFill>
            </a:endParaRPr>
          </a:p>
        </p:txBody>
      </p:sp>
      <p:sp>
        <p:nvSpPr>
          <p:cNvPr id="7"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16579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ChangeArrowheads="1"/>
          </p:cNvSpPr>
          <p:nvPr/>
        </p:nvSpPr>
        <p:spPr bwMode="auto">
          <a:xfrm>
            <a:off x="3478213" y="312738"/>
            <a:ext cx="5360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800" b="1">
                <a:solidFill>
                  <a:srgbClr val="B50043"/>
                </a:solidFill>
              </a:rPr>
              <a:t>Waterfall to Agile</a:t>
            </a:r>
          </a:p>
        </p:txBody>
      </p:sp>
      <p:sp>
        <p:nvSpPr>
          <p:cNvPr id="5124"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6235750"/>
              </p:ext>
            </p:extLst>
          </p:nvPr>
        </p:nvGraphicFramePr>
        <p:xfrm>
          <a:off x="374650" y="1254366"/>
          <a:ext cx="8464550" cy="4724274"/>
        </p:xfrm>
        <a:graphic>
          <a:graphicData uri="http://schemas.openxmlformats.org/drawingml/2006/table">
            <a:tbl>
              <a:tblPr firstRow="1" bandRow="1"/>
              <a:tblGrid>
                <a:gridCol w="1887525">
                  <a:extLst>
                    <a:ext uri="{9D8B030D-6E8A-4147-A177-3AD203B41FA5}">
                      <a16:colId xmlns:a16="http://schemas.microsoft.com/office/drawing/2014/main" val="20000"/>
                    </a:ext>
                  </a:extLst>
                </a:gridCol>
                <a:gridCol w="6577025">
                  <a:extLst>
                    <a:ext uri="{9D8B030D-6E8A-4147-A177-3AD203B41FA5}">
                      <a16:colId xmlns:a16="http://schemas.microsoft.com/office/drawing/2014/main" val="20001"/>
                    </a:ext>
                  </a:extLst>
                </a:gridCol>
              </a:tblGrid>
              <a:tr h="370840">
                <a:tc>
                  <a:txBody>
                    <a:bodyPr/>
                    <a:lstStyle/>
                    <a:p>
                      <a:pPr algn="ctr"/>
                      <a:r>
                        <a:rPr lang="en-US" sz="1600" b="1" dirty="0">
                          <a:solidFill>
                            <a:srgbClr val="B50043"/>
                          </a:solidFill>
                          <a:latin typeface="+mn-lt"/>
                          <a:cs typeface="Calibri" pitchFamily="34" charset="0"/>
                        </a:rPr>
                        <a:t>Area</a:t>
                      </a:r>
                    </a:p>
                  </a:txBody>
                  <a:tcPr marL="91445" marR="91445">
                    <a:solidFill>
                      <a:schemeClr val="bg1">
                        <a:lumMod val="95000"/>
                      </a:schemeClr>
                    </a:solidFill>
                  </a:tcPr>
                </a:tc>
                <a:tc>
                  <a:txBody>
                    <a:bodyPr/>
                    <a:lstStyle/>
                    <a:p>
                      <a:pPr algn="ctr"/>
                      <a:r>
                        <a:rPr lang="en-US" sz="1600" b="1" dirty="0">
                          <a:solidFill>
                            <a:srgbClr val="B50043"/>
                          </a:solidFill>
                          <a:latin typeface="+mn-lt"/>
                          <a:cs typeface="Calibri" pitchFamily="34" charset="0"/>
                        </a:rPr>
                        <a:t>Considerations</a:t>
                      </a:r>
                    </a:p>
                  </a:txBody>
                  <a:tcPr marL="91445" marR="91445">
                    <a:solidFill>
                      <a:schemeClr val="bg1">
                        <a:lumMod val="95000"/>
                      </a:schemeClr>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effectLst/>
                          <a:latin typeface="+mn-lt"/>
                          <a:cs typeface="Calibri" pitchFamily="34" charset="0"/>
                        </a:rPr>
                        <a:t>Execution</a:t>
                      </a:r>
                    </a:p>
                    <a:p>
                      <a:endParaRPr lang="en-US" sz="1200" dirty="0">
                        <a:latin typeface="+mn-lt"/>
                        <a:cs typeface="Calibri" pitchFamily="34" charset="0"/>
                      </a:endParaRPr>
                    </a:p>
                  </a:txBody>
                  <a:tcPr marL="91445" marR="91445"/>
                </a:tc>
                <a:tc>
                  <a:txBody>
                    <a:bodyPr/>
                    <a:lstStyle/>
                    <a:p>
                      <a:pPr marL="171450" marR="0" lvl="0"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tx1"/>
                          </a:solidFill>
                          <a:effectLst/>
                          <a:latin typeface="+mn-lt"/>
                          <a:ea typeface="+mn-ea"/>
                          <a:cs typeface="Calibri" pitchFamily="34" charset="0"/>
                        </a:rPr>
                        <a:t>Sprint Lengths, Release timeframes</a:t>
                      </a:r>
                    </a:p>
                    <a:p>
                      <a:pPr marL="171450" marR="0" lvl="0"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tx1"/>
                          </a:solidFill>
                          <a:effectLst/>
                          <a:latin typeface="+mn-lt"/>
                          <a:ea typeface="+mn-ea"/>
                          <a:cs typeface="Calibri" pitchFamily="34" charset="0"/>
                        </a:rPr>
                        <a:t>Definition of Done</a:t>
                      </a:r>
                    </a:p>
                    <a:p>
                      <a:pPr marL="171450" marR="0" lvl="0" indent="-171450" algn="l" defTabSz="914400" rtl="0" eaLnBrk="1" fontAlgn="auto" latinLnBrk="0" hangingPunct="1">
                        <a:lnSpc>
                          <a:spcPct val="115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Calibri" pitchFamily="34" charset="0"/>
                        </a:rPr>
                        <a:t>Artifacts </a:t>
                      </a:r>
                    </a:p>
                    <a:p>
                      <a:pPr marL="628650" marR="0" lvl="1" indent="-171450" algn="l" defTabSz="914400" rtl="0" eaLnBrk="1" fontAlgn="auto" latinLnBrk="0" hangingPunct="1">
                        <a:lnSpc>
                          <a:spcPct val="115000"/>
                        </a:lnSpc>
                        <a:spcBef>
                          <a:spcPts val="0"/>
                        </a:spcBef>
                        <a:spcAft>
                          <a:spcPts val="0"/>
                        </a:spcAft>
                        <a:buClrTx/>
                        <a:buSzTx/>
                        <a:buFont typeface="Arial" pitchFamily="34" charset="0"/>
                        <a:buChar char="•"/>
                        <a:tabLst/>
                        <a:defRPr/>
                      </a:pPr>
                      <a:r>
                        <a:rPr lang="en-US" sz="1200" kern="1200" dirty="0">
                          <a:solidFill>
                            <a:schemeClr val="tx1"/>
                          </a:solidFill>
                          <a:effectLst/>
                          <a:latin typeface="+mn-lt"/>
                          <a:ea typeface="+mn-ea"/>
                          <a:cs typeface="Calibri" pitchFamily="34" charset="0"/>
                        </a:rPr>
                        <a:t>User Stories, Acceptance Criteria, Features, Epics, Sprint Backlogs, Product Backlogs, Release Plans, etc.</a:t>
                      </a:r>
                    </a:p>
                    <a:p>
                      <a:pPr marL="171450" marR="0" lvl="0"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tx1"/>
                          </a:solidFill>
                          <a:effectLst/>
                          <a:latin typeface="+mn-lt"/>
                          <a:ea typeface="+mn-ea"/>
                          <a:cs typeface="Calibri" pitchFamily="34" charset="0"/>
                        </a:rPr>
                        <a:t>Stakeholder Communication /</a:t>
                      </a:r>
                      <a:r>
                        <a:rPr lang="en-US" sz="1200" kern="1200" baseline="0" dirty="0">
                          <a:solidFill>
                            <a:schemeClr val="tx1"/>
                          </a:solidFill>
                          <a:effectLst/>
                          <a:latin typeface="+mn-lt"/>
                          <a:ea typeface="+mn-ea"/>
                          <a:cs typeface="Calibri" pitchFamily="34" charset="0"/>
                        </a:rPr>
                        <a:t> </a:t>
                      </a:r>
                      <a:r>
                        <a:rPr lang="en-US" sz="1200" kern="1200" dirty="0">
                          <a:solidFill>
                            <a:schemeClr val="tx1"/>
                          </a:solidFill>
                          <a:effectLst/>
                          <a:latin typeface="+mn-lt"/>
                          <a:ea typeface="+mn-ea"/>
                          <a:cs typeface="Calibri" pitchFamily="34" charset="0"/>
                        </a:rPr>
                        <a:t>Information Radiators</a:t>
                      </a:r>
                    </a:p>
                    <a:p>
                      <a:pPr marL="628650" marR="0" lvl="1"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tx1"/>
                          </a:solidFill>
                          <a:effectLst/>
                          <a:latin typeface="+mn-lt"/>
                          <a:ea typeface="+mn-ea"/>
                          <a:cs typeface="Calibri" pitchFamily="34" charset="0"/>
                        </a:rPr>
                        <a:t>Velocity, Sprint Burn Down Charts, Release Burn Down Charts, Business Value Burn up Charts, etc.</a:t>
                      </a:r>
                    </a:p>
                    <a:p>
                      <a:pPr marL="171450" marR="0" lvl="0"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tx1"/>
                          </a:solidFill>
                          <a:effectLst/>
                          <a:latin typeface="+mn-lt"/>
                          <a:ea typeface="+mn-ea"/>
                          <a:cs typeface="Calibri" pitchFamily="34" charset="0"/>
                        </a:rPr>
                        <a:t>Demonstrations</a:t>
                      </a:r>
                    </a:p>
                    <a:p>
                      <a:pPr marL="171450" marR="0" lvl="0"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tx1"/>
                          </a:solidFill>
                          <a:effectLst/>
                          <a:latin typeface="+mn-lt"/>
                          <a:ea typeface="+mn-ea"/>
                          <a:cs typeface="Calibri" pitchFamily="34" charset="0"/>
                        </a:rPr>
                        <a:t>Managing Team</a:t>
                      </a:r>
                    </a:p>
                    <a:p>
                      <a:pPr marL="628650" marR="0" lvl="1"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tx1"/>
                          </a:solidFill>
                          <a:effectLst/>
                          <a:latin typeface="+mn-lt"/>
                          <a:ea typeface="+mn-ea"/>
                          <a:cs typeface="Calibri" pitchFamily="34" charset="0"/>
                        </a:rPr>
                        <a:t>T-shirt Sizing, Story Pointing, Time estimating, Time Tracking</a:t>
                      </a:r>
                    </a:p>
                    <a:p>
                      <a:pPr marL="628650" marR="0" lvl="1"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tx1"/>
                          </a:solidFill>
                          <a:effectLst/>
                          <a:latin typeface="+mn-lt"/>
                          <a:ea typeface="+mn-ea"/>
                          <a:cs typeface="Calibri" pitchFamily="34" charset="0"/>
                        </a:rPr>
                        <a:t>Research Spikes</a:t>
                      </a:r>
                    </a:p>
                    <a:p>
                      <a:pPr marL="171450" marR="0" lvl="0"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accent3">
                              <a:lumMod val="50000"/>
                            </a:schemeClr>
                          </a:solidFill>
                          <a:effectLst/>
                          <a:latin typeface="+mn-lt"/>
                          <a:ea typeface="+mn-ea"/>
                          <a:cs typeface="Calibri" pitchFamily="34" charset="0"/>
                        </a:rPr>
                        <a:t>Engineering Practices</a:t>
                      </a:r>
                    </a:p>
                    <a:p>
                      <a:pPr marL="628650" marR="0" lvl="1"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accent3">
                              <a:lumMod val="50000"/>
                            </a:schemeClr>
                          </a:solidFill>
                          <a:effectLst/>
                          <a:latin typeface="+mn-lt"/>
                          <a:ea typeface="+mn-ea"/>
                          <a:cs typeface="Calibri" pitchFamily="34" charset="0"/>
                        </a:rPr>
                        <a:t>Test Driven Development (TDD)</a:t>
                      </a:r>
                    </a:p>
                    <a:p>
                      <a:pPr marL="628650" marR="0" lvl="1" indent="-171450" algn="l" defTabSz="914400" rtl="0" eaLnBrk="1" latinLnBrk="0" hangingPunct="1">
                        <a:lnSpc>
                          <a:spcPct val="115000"/>
                        </a:lnSpc>
                        <a:spcBef>
                          <a:spcPts val="0"/>
                        </a:spcBef>
                        <a:spcAft>
                          <a:spcPts val="0"/>
                        </a:spcAft>
                        <a:buFont typeface="Arial" pitchFamily="34" charset="0"/>
                        <a:buChar char="•"/>
                      </a:pPr>
                      <a:r>
                        <a:rPr lang="en-US" sz="1200" kern="1200" dirty="0">
                          <a:solidFill>
                            <a:schemeClr val="accent3">
                              <a:lumMod val="50000"/>
                            </a:schemeClr>
                          </a:solidFill>
                          <a:effectLst/>
                          <a:latin typeface="+mn-lt"/>
                          <a:ea typeface="+mn-ea"/>
                          <a:cs typeface="Calibri" pitchFamily="34" charset="0"/>
                        </a:rPr>
                        <a:t>Continuous Integration</a:t>
                      </a:r>
                    </a:p>
                    <a:p>
                      <a:pPr marL="628650" marR="0" lvl="1" indent="-171450" algn="l" defTabSz="914400" rtl="0" eaLnBrk="1" latinLnBrk="0" hangingPunct="1">
                        <a:lnSpc>
                          <a:spcPct val="115000"/>
                        </a:lnSpc>
                        <a:spcBef>
                          <a:spcPts val="0"/>
                        </a:spcBef>
                        <a:spcAft>
                          <a:spcPts val="1000"/>
                        </a:spcAft>
                        <a:buFont typeface="Arial" pitchFamily="34" charset="0"/>
                        <a:buChar char="•"/>
                      </a:pPr>
                      <a:r>
                        <a:rPr lang="en-US" sz="1200" kern="1200" dirty="0">
                          <a:solidFill>
                            <a:schemeClr val="accent3">
                              <a:lumMod val="50000"/>
                            </a:schemeClr>
                          </a:solidFill>
                          <a:effectLst/>
                          <a:latin typeface="+mn-lt"/>
                          <a:ea typeface="+mn-ea"/>
                          <a:cs typeface="Calibri" pitchFamily="34" charset="0"/>
                        </a:rPr>
                        <a:t>Automated Testing</a:t>
                      </a:r>
                    </a:p>
                  </a:txBody>
                  <a:tcPr marL="91445" marR="91445"/>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effectLst/>
                          <a:latin typeface="+mn-lt"/>
                          <a:cs typeface="Calibri" pitchFamily="34" charset="0"/>
                        </a:rPr>
                        <a:t>Scaling Agile</a:t>
                      </a:r>
                    </a:p>
                    <a:p>
                      <a:endParaRPr lang="en-US" sz="1200" dirty="0">
                        <a:latin typeface="+mn-lt"/>
                        <a:cs typeface="Calibri" pitchFamily="34" charset="0"/>
                      </a:endParaRPr>
                    </a:p>
                  </a:txBody>
                  <a:tcPr marL="91445" marR="91445"/>
                </a:tc>
                <a:tc>
                  <a:txBody>
                    <a:bodyPr/>
                    <a:lstStyle/>
                    <a:p>
                      <a:pPr marL="285750" marR="0" lvl="0" indent="-285750">
                        <a:lnSpc>
                          <a:spcPct val="115000"/>
                        </a:lnSpc>
                        <a:spcBef>
                          <a:spcPts val="0"/>
                        </a:spcBef>
                        <a:spcAft>
                          <a:spcPts val="0"/>
                        </a:spcAft>
                        <a:buFont typeface="Arial" pitchFamily="34" charset="0"/>
                        <a:buChar char="•"/>
                      </a:pPr>
                      <a:r>
                        <a:rPr lang="en-US" sz="1200" dirty="0">
                          <a:effectLst/>
                          <a:latin typeface="+mn-lt"/>
                          <a:ea typeface="Calibri"/>
                          <a:cs typeface="Times New Roman"/>
                        </a:rPr>
                        <a:t>Developing</a:t>
                      </a:r>
                      <a:r>
                        <a:rPr lang="en-US" sz="1200" baseline="0" dirty="0">
                          <a:effectLst/>
                          <a:latin typeface="+mn-lt"/>
                          <a:ea typeface="Calibri"/>
                          <a:cs typeface="Times New Roman"/>
                        </a:rPr>
                        <a:t> </a:t>
                      </a:r>
                      <a:r>
                        <a:rPr lang="en-US" sz="1200" dirty="0">
                          <a:effectLst/>
                          <a:latin typeface="+mn-lt"/>
                          <a:ea typeface="Calibri"/>
                          <a:cs typeface="Times New Roman"/>
                        </a:rPr>
                        <a:t>Agile “Centers of Excellence” (COE)</a:t>
                      </a:r>
                    </a:p>
                    <a:p>
                      <a:pPr marL="742950" marR="0" lvl="1" indent="-285750">
                        <a:lnSpc>
                          <a:spcPct val="115000"/>
                        </a:lnSpc>
                        <a:spcBef>
                          <a:spcPts val="0"/>
                        </a:spcBef>
                        <a:spcAft>
                          <a:spcPts val="0"/>
                        </a:spcAft>
                        <a:buFont typeface="Arial" pitchFamily="34" charset="0"/>
                        <a:buChar char="•"/>
                      </a:pPr>
                      <a:r>
                        <a:rPr lang="en-US" sz="1200" dirty="0">
                          <a:effectLst/>
                          <a:latin typeface="+mn-lt"/>
                          <a:ea typeface="Calibri"/>
                          <a:cs typeface="Times New Roman"/>
                        </a:rPr>
                        <a:t>Hands-on coaching to agile teams</a:t>
                      </a:r>
                    </a:p>
                    <a:p>
                      <a:pPr marL="285750" marR="0" lvl="0" indent="-285750">
                        <a:lnSpc>
                          <a:spcPct val="115000"/>
                        </a:lnSpc>
                        <a:spcBef>
                          <a:spcPts val="0"/>
                        </a:spcBef>
                        <a:spcAft>
                          <a:spcPts val="0"/>
                        </a:spcAft>
                        <a:buFont typeface="Arial" pitchFamily="34" charset="0"/>
                        <a:buChar char="•"/>
                      </a:pPr>
                      <a:r>
                        <a:rPr lang="en-US" sz="1200" dirty="0">
                          <a:effectLst/>
                          <a:latin typeface="+mn-lt"/>
                          <a:ea typeface="Calibri"/>
                          <a:cs typeface="Times New Roman"/>
                        </a:rPr>
                        <a:t>Multiple scrum teams and Scrum-of-Scrums</a:t>
                      </a:r>
                    </a:p>
                    <a:p>
                      <a:pPr marL="285750" marR="0" lvl="0" indent="-285750">
                        <a:lnSpc>
                          <a:spcPct val="115000"/>
                        </a:lnSpc>
                        <a:spcBef>
                          <a:spcPts val="0"/>
                        </a:spcBef>
                        <a:spcAft>
                          <a:spcPts val="0"/>
                        </a:spcAft>
                        <a:buFont typeface="Arial" pitchFamily="34" charset="0"/>
                        <a:buChar char="•"/>
                      </a:pPr>
                      <a:r>
                        <a:rPr lang="en-US" sz="1200" dirty="0">
                          <a:effectLst/>
                          <a:latin typeface="+mn-lt"/>
                          <a:ea typeface="Calibri"/>
                          <a:cs typeface="Times New Roman"/>
                        </a:rPr>
                        <a:t>Scaled Agile Framework – </a:t>
                      </a:r>
                      <a:r>
                        <a:rPr lang="en-US" sz="1200" dirty="0" err="1">
                          <a:effectLst/>
                          <a:latin typeface="+mn-lt"/>
                          <a:ea typeface="Calibri"/>
                          <a:cs typeface="Times New Roman"/>
                        </a:rPr>
                        <a:t>SAFe</a:t>
                      </a:r>
                      <a:endParaRPr lang="en-US" sz="1200" dirty="0">
                        <a:effectLst/>
                        <a:latin typeface="+mn-lt"/>
                        <a:ea typeface="Calibri"/>
                        <a:cs typeface="Times New Roman"/>
                      </a:endParaRPr>
                    </a:p>
                  </a:txBody>
                  <a:tcPr marL="91445" marR="91445"/>
                </a:tc>
                <a:extLst>
                  <a:ext uri="{0D108BD9-81ED-4DB2-BD59-A6C34878D82A}">
                    <a16:rowId xmlns:a16="http://schemas.microsoft.com/office/drawing/2014/main" val="10002"/>
                  </a:ext>
                </a:extLst>
              </a:tr>
            </a:tbl>
          </a:graphicData>
        </a:graphic>
      </p:graphicFrame>
      <p:sp>
        <p:nvSpPr>
          <p:cNvPr id="7" name="Rectangle 4"/>
          <p:cNvSpPr txBox="1">
            <a:spLocks noChangeArrowheads="1"/>
          </p:cNvSpPr>
          <p:nvPr/>
        </p:nvSpPr>
        <p:spPr bwMode="auto">
          <a:xfrm>
            <a:off x="300243" y="869854"/>
            <a:ext cx="8672022" cy="2815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1600" b="1">
                <a:solidFill>
                  <a:srgbClr val="404040"/>
                </a:solidFill>
                <a:latin typeface="+mn-lt"/>
                <a:ea typeface="+mn-ea"/>
                <a:cs typeface="ヒラギノ角ゴ Pro W3"/>
              </a:defRPr>
            </a:lvl1pPr>
            <a:lvl2pPr marL="400050" indent="-168275" algn="l" rtl="0" eaLnBrk="0" fontAlgn="base" hangingPunct="0">
              <a:spcBef>
                <a:spcPct val="20000"/>
              </a:spcBef>
              <a:spcAft>
                <a:spcPct val="0"/>
              </a:spcAft>
              <a:buChar char="–"/>
              <a:defRPr sz="1400">
                <a:solidFill>
                  <a:srgbClr val="404040"/>
                </a:solidFill>
                <a:latin typeface="+mn-lt"/>
                <a:ea typeface="+mn-ea"/>
                <a:cs typeface="ヒラギノ角ゴ Pro W3"/>
              </a:defRPr>
            </a:lvl2pPr>
            <a:lvl3pPr marL="627063" indent="-112713" algn="l" rtl="0" eaLnBrk="0" fontAlgn="base" hangingPunct="0">
              <a:spcBef>
                <a:spcPct val="20000"/>
              </a:spcBef>
              <a:spcAft>
                <a:spcPct val="0"/>
              </a:spcAft>
              <a:buChar char="•"/>
              <a:defRPr sz="1400">
                <a:solidFill>
                  <a:srgbClr val="404040"/>
                </a:solidFill>
                <a:latin typeface="+mn-lt"/>
                <a:ea typeface="+mn-ea"/>
                <a:cs typeface="ヒラギノ角ゴ Pro W3"/>
              </a:defRPr>
            </a:lvl3pPr>
            <a:lvl4pPr marL="914400" indent="-173038" algn="l" rtl="0" eaLnBrk="0" fontAlgn="base" hangingPunct="0">
              <a:spcBef>
                <a:spcPct val="20000"/>
              </a:spcBef>
              <a:spcAft>
                <a:spcPct val="0"/>
              </a:spcAft>
              <a:buChar char="–"/>
              <a:defRPr sz="1400">
                <a:solidFill>
                  <a:srgbClr val="404040"/>
                </a:solidFill>
                <a:latin typeface="+mn-lt"/>
                <a:ea typeface="+mn-ea"/>
                <a:cs typeface="ヒラギノ角ゴ Pro W3"/>
              </a:defRPr>
            </a:lvl4pPr>
            <a:lvl5pPr marL="1144588" indent="-115888" algn="l" rtl="0" eaLnBrk="0" fontAlgn="base" hangingPunct="0">
              <a:spcBef>
                <a:spcPct val="20000"/>
              </a:spcBef>
              <a:spcAft>
                <a:spcPct val="0"/>
              </a:spcAft>
              <a:buChar char="»"/>
              <a:defRPr sz="1400">
                <a:solidFill>
                  <a:srgbClr val="404040"/>
                </a:solidFill>
                <a:latin typeface="+mn-lt"/>
                <a:ea typeface="+mn-ea"/>
                <a:cs typeface="ヒラギノ角ゴ Pro W3"/>
              </a:defRPr>
            </a:lvl5pPr>
            <a:lvl6pPr marL="1601788" indent="-115888" algn="l" rtl="0" fontAlgn="base">
              <a:spcBef>
                <a:spcPct val="20000"/>
              </a:spcBef>
              <a:spcAft>
                <a:spcPct val="0"/>
              </a:spcAft>
              <a:buChar char="»"/>
              <a:defRPr sz="1400">
                <a:solidFill>
                  <a:srgbClr val="404040"/>
                </a:solidFill>
                <a:latin typeface="+mn-lt"/>
                <a:ea typeface="+mn-ea"/>
              </a:defRPr>
            </a:lvl6pPr>
            <a:lvl7pPr marL="2058988" indent="-115888" algn="l" rtl="0" fontAlgn="base">
              <a:spcBef>
                <a:spcPct val="20000"/>
              </a:spcBef>
              <a:spcAft>
                <a:spcPct val="0"/>
              </a:spcAft>
              <a:buChar char="»"/>
              <a:defRPr sz="1400">
                <a:solidFill>
                  <a:srgbClr val="404040"/>
                </a:solidFill>
                <a:latin typeface="+mn-lt"/>
                <a:ea typeface="+mn-ea"/>
              </a:defRPr>
            </a:lvl7pPr>
            <a:lvl8pPr marL="2516188" indent="-115888" algn="l" rtl="0" fontAlgn="base">
              <a:spcBef>
                <a:spcPct val="20000"/>
              </a:spcBef>
              <a:spcAft>
                <a:spcPct val="0"/>
              </a:spcAft>
              <a:buChar char="»"/>
              <a:defRPr sz="1400">
                <a:solidFill>
                  <a:srgbClr val="404040"/>
                </a:solidFill>
                <a:latin typeface="+mn-lt"/>
                <a:ea typeface="+mn-ea"/>
              </a:defRPr>
            </a:lvl8pPr>
            <a:lvl9pPr marL="2973388" indent="-115888" algn="l" rtl="0" fontAlgn="base">
              <a:spcBef>
                <a:spcPct val="20000"/>
              </a:spcBef>
              <a:spcAft>
                <a:spcPct val="0"/>
              </a:spcAft>
              <a:buChar char="»"/>
              <a:defRPr sz="1400">
                <a:solidFill>
                  <a:srgbClr val="404040"/>
                </a:solidFill>
                <a:latin typeface="+mn-lt"/>
                <a:ea typeface="+mn-ea"/>
              </a:defRPr>
            </a:lvl9pPr>
          </a:lstStyle>
          <a:p>
            <a:r>
              <a:rPr lang="en-US" dirty="0"/>
              <a:t>What are the considerations when moving from Waterfall to Agile?</a:t>
            </a:r>
          </a:p>
        </p:txBody>
      </p:sp>
      <p:sp>
        <p:nvSpPr>
          <p:cNvPr id="8"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13</a:t>
            </a:fld>
            <a:endParaRPr lang="en-US" sz="1000">
              <a:solidFill>
                <a:srgbClr val="404040"/>
              </a:solidFill>
            </a:endParaRPr>
          </a:p>
        </p:txBody>
      </p:sp>
    </p:spTree>
    <p:extLst>
      <p:ext uri="{BB962C8B-B14F-4D97-AF65-F5344CB8AC3E}">
        <p14:creationId xmlns:p14="http://schemas.microsoft.com/office/powerpoint/2010/main" val="186969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17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a:p>
        </p:txBody>
      </p:sp>
      <p:sp>
        <p:nvSpPr>
          <p:cNvPr id="8" name="Rectangle 3"/>
          <p:cNvSpPr txBox="1">
            <a:spLocks noChangeArrowheads="1"/>
          </p:cNvSpPr>
          <p:nvPr/>
        </p:nvSpPr>
        <p:spPr bwMode="auto">
          <a:xfrm>
            <a:off x="406800" y="2744479"/>
            <a:ext cx="8039100" cy="3342422"/>
          </a:xfrm>
          <a:prstGeom prst="rect">
            <a:avLst/>
          </a:prstGeom>
          <a:noFill/>
          <a:ln w="9525">
            <a:noFill/>
            <a:miter lim="800000"/>
            <a:headEnd/>
            <a:tailEnd/>
          </a:ln>
        </p:spPr>
        <p:txBody>
          <a:bodyPr/>
          <a:lstStyle/>
          <a:p>
            <a:pPr marL="349250" indent="-349250">
              <a:spcAft>
                <a:spcPts val="600"/>
              </a:spcAft>
              <a:buBlip>
                <a:blip r:embed="rId3"/>
              </a:buBlip>
              <a:defRPr/>
            </a:pPr>
            <a:r>
              <a:rPr lang="en-US" sz="1800" dirty="0">
                <a:solidFill>
                  <a:srgbClr val="404040"/>
                </a:solidFill>
                <a:latin typeface="+mj-lt"/>
              </a:rPr>
              <a:t>Don’t just </a:t>
            </a:r>
            <a:r>
              <a:rPr lang="en-US" sz="1800" b="1" dirty="0">
                <a:solidFill>
                  <a:srgbClr val="404040"/>
                </a:solidFill>
                <a:latin typeface="+mj-lt"/>
              </a:rPr>
              <a:t>“Do”</a:t>
            </a:r>
            <a:r>
              <a:rPr lang="en-US" sz="1800" dirty="0">
                <a:solidFill>
                  <a:srgbClr val="404040"/>
                </a:solidFill>
                <a:latin typeface="+mj-lt"/>
              </a:rPr>
              <a:t> Agile…Strive to </a:t>
            </a:r>
            <a:r>
              <a:rPr lang="en-US" sz="1800" b="1" dirty="0">
                <a:solidFill>
                  <a:srgbClr val="404040"/>
                </a:solidFill>
                <a:latin typeface="+mj-lt"/>
              </a:rPr>
              <a:t>“Be”</a:t>
            </a:r>
            <a:r>
              <a:rPr lang="en-US" sz="1800" dirty="0">
                <a:solidFill>
                  <a:srgbClr val="404040"/>
                </a:solidFill>
                <a:latin typeface="+mj-lt"/>
              </a:rPr>
              <a:t> Agile </a:t>
            </a:r>
          </a:p>
          <a:p>
            <a:pPr marL="349250" indent="-349250">
              <a:spcAft>
                <a:spcPts val="600"/>
              </a:spcAft>
              <a:buBlip>
                <a:blip r:embed="rId3"/>
              </a:buBlip>
              <a:defRPr/>
            </a:pPr>
            <a:r>
              <a:rPr lang="en-US" sz="1800" dirty="0">
                <a:solidFill>
                  <a:srgbClr val="404040"/>
                </a:solidFill>
                <a:latin typeface="+mj-lt"/>
              </a:rPr>
              <a:t>Agile means many thing to many people…it’s important to look at Agile in terms of </a:t>
            </a:r>
            <a:r>
              <a:rPr lang="en-US" sz="2000" b="1" dirty="0">
                <a:solidFill>
                  <a:srgbClr val="404040"/>
                </a:solidFill>
                <a:latin typeface="+mj-lt"/>
              </a:rPr>
              <a:t>principles, practices, and processes</a:t>
            </a:r>
            <a:endParaRPr lang="en-US" sz="1800" b="1" dirty="0">
              <a:solidFill>
                <a:srgbClr val="404040"/>
              </a:solidFill>
              <a:latin typeface="+mj-lt"/>
            </a:endParaRPr>
          </a:p>
          <a:p>
            <a:pPr marL="349250" indent="-349250">
              <a:spcAft>
                <a:spcPts val="600"/>
              </a:spcAft>
              <a:buBlip>
                <a:blip r:embed="rId3"/>
              </a:buBlip>
              <a:defRPr/>
            </a:pPr>
            <a:r>
              <a:rPr lang="en-US" sz="1800" dirty="0">
                <a:solidFill>
                  <a:srgbClr val="404040"/>
                </a:solidFill>
                <a:latin typeface="+mj-lt"/>
              </a:rPr>
              <a:t>There is </a:t>
            </a:r>
            <a:r>
              <a:rPr lang="en-US" sz="2000" b="1" dirty="0">
                <a:solidFill>
                  <a:srgbClr val="404040"/>
                </a:solidFill>
                <a:latin typeface="+mj-lt"/>
              </a:rPr>
              <a:t>no one-size-fits-all</a:t>
            </a:r>
            <a:r>
              <a:rPr lang="en-US" sz="1800" dirty="0">
                <a:solidFill>
                  <a:srgbClr val="404040"/>
                </a:solidFill>
                <a:latin typeface="+mj-lt"/>
              </a:rPr>
              <a:t> plan for being Agile…the approach taken depends on organizational culture, type of project, existing team structures and skillsets and many other factors</a:t>
            </a:r>
          </a:p>
          <a:p>
            <a:pPr marL="349250" indent="-349250">
              <a:spcAft>
                <a:spcPts val="600"/>
              </a:spcAft>
              <a:buBlip>
                <a:blip r:embed="rId3"/>
              </a:buBlip>
              <a:defRPr/>
            </a:pPr>
            <a:r>
              <a:rPr lang="en-US" sz="1800" b="1" i="1" dirty="0">
                <a:solidFill>
                  <a:srgbClr val="404040"/>
                </a:solidFill>
                <a:latin typeface="+mj-lt"/>
              </a:rPr>
              <a:t>Agile is NOT about…. </a:t>
            </a:r>
          </a:p>
          <a:p>
            <a:pPr marL="806450" lvl="1" indent="-349250">
              <a:spcAft>
                <a:spcPts val="600"/>
              </a:spcAft>
              <a:buBlip>
                <a:blip r:embed="rId3"/>
              </a:buBlip>
              <a:defRPr/>
            </a:pPr>
            <a:r>
              <a:rPr lang="en-US" sz="1800" dirty="0">
                <a:solidFill>
                  <a:srgbClr val="404040"/>
                </a:solidFill>
                <a:latin typeface="+mj-lt"/>
              </a:rPr>
              <a:t>NO Process, NO Documentation</a:t>
            </a:r>
          </a:p>
          <a:p>
            <a:pPr marL="806450" lvl="1" indent="-349250">
              <a:spcAft>
                <a:spcPts val="600"/>
              </a:spcAft>
              <a:buBlip>
                <a:blip r:embed="rId3"/>
              </a:buBlip>
              <a:defRPr/>
            </a:pPr>
            <a:r>
              <a:rPr lang="en-US" sz="1800" dirty="0">
                <a:solidFill>
                  <a:srgbClr val="404040"/>
                </a:solidFill>
                <a:latin typeface="+mj-lt"/>
              </a:rPr>
              <a:t>Coding to the last minute </a:t>
            </a:r>
            <a:r>
              <a:rPr lang="en-US" sz="1800" i="1" dirty="0">
                <a:solidFill>
                  <a:srgbClr val="404040"/>
                </a:solidFill>
                <a:latin typeface="+mj-lt"/>
              </a:rPr>
              <a:t>– “death marches”</a:t>
            </a:r>
          </a:p>
          <a:p>
            <a:pPr marL="806450" lvl="1" indent="-349250">
              <a:spcAft>
                <a:spcPts val="600"/>
              </a:spcAft>
              <a:buBlip>
                <a:blip r:embed="rId3"/>
              </a:buBlip>
              <a:defRPr/>
            </a:pPr>
            <a:r>
              <a:rPr lang="en-US" sz="1800" dirty="0">
                <a:solidFill>
                  <a:srgbClr val="404040"/>
                </a:solidFill>
                <a:latin typeface="+mj-lt"/>
              </a:rPr>
              <a:t>Trading short-term gains for long-term problems</a:t>
            </a: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99460" y="981633"/>
            <a:ext cx="2858936" cy="1768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What is Agile?</a:t>
            </a:r>
          </a:p>
        </p:txBody>
      </p:sp>
      <p:sp>
        <p:nvSpPr>
          <p:cNvPr id="11"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2</a:t>
            </a:fld>
            <a:endParaRPr lang="en-US" sz="1000">
              <a:solidFill>
                <a:srgbClr val="404040"/>
              </a:solidFill>
            </a:endParaRPr>
          </a:p>
        </p:txBody>
      </p:sp>
    </p:spTree>
    <p:extLst>
      <p:ext uri="{BB962C8B-B14F-4D97-AF65-F5344CB8AC3E}">
        <p14:creationId xmlns:p14="http://schemas.microsoft.com/office/powerpoint/2010/main" val="134432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dirty="0"/>
          </a:p>
        </p:txBody>
      </p:sp>
      <p:sp>
        <p:nvSpPr>
          <p:cNvPr id="6148"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What is Agile?</a:t>
            </a:r>
          </a:p>
        </p:txBody>
      </p:sp>
      <p:sp>
        <p:nvSpPr>
          <p:cNvPr id="10"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3</a:t>
            </a:fld>
            <a:endParaRPr lang="en-US" sz="1000">
              <a:solidFill>
                <a:srgbClr val="404040"/>
              </a:solidFill>
            </a:endParaRPr>
          </a:p>
        </p:txBody>
      </p:sp>
      <p:pic>
        <p:nvPicPr>
          <p:cNvPr id="2" name="Picture 1">
            <a:extLst>
              <a:ext uri="{FF2B5EF4-FFF2-40B4-BE49-F238E27FC236}">
                <a16:creationId xmlns:a16="http://schemas.microsoft.com/office/drawing/2014/main" id="{930EBE7F-C423-41E1-BA29-6642F5C294DC}"/>
              </a:ext>
            </a:extLst>
          </p:cNvPr>
          <p:cNvPicPr>
            <a:picLocks noChangeAspect="1"/>
          </p:cNvPicPr>
          <p:nvPr/>
        </p:nvPicPr>
        <p:blipFill>
          <a:blip r:embed="rId3"/>
          <a:stretch>
            <a:fillRect/>
          </a:stretch>
        </p:blipFill>
        <p:spPr>
          <a:xfrm>
            <a:off x="116987" y="1311966"/>
            <a:ext cx="8750968" cy="2893322"/>
          </a:xfrm>
          <a:prstGeom prst="rect">
            <a:avLst/>
          </a:prstGeom>
        </p:spPr>
      </p:pic>
      <p:sp>
        <p:nvSpPr>
          <p:cNvPr id="3" name="TextBox 2">
            <a:extLst>
              <a:ext uri="{FF2B5EF4-FFF2-40B4-BE49-F238E27FC236}">
                <a16:creationId xmlns:a16="http://schemas.microsoft.com/office/drawing/2014/main" id="{07987DE4-71B0-4927-966E-7DCE32D6ACFE}"/>
              </a:ext>
            </a:extLst>
          </p:cNvPr>
          <p:cNvSpPr txBox="1"/>
          <p:nvPr/>
        </p:nvSpPr>
        <p:spPr>
          <a:xfrm>
            <a:off x="2729946" y="4200939"/>
            <a:ext cx="5446644" cy="1862048"/>
          </a:xfrm>
          <a:prstGeom prst="rect">
            <a:avLst/>
          </a:prstGeom>
          <a:noFill/>
        </p:spPr>
        <p:txBody>
          <a:bodyPr wrap="square" rtlCol="0">
            <a:spAutoFit/>
          </a:bodyPr>
          <a:lstStyle/>
          <a:p>
            <a:r>
              <a:rPr lang="en-US" sz="11500" b="1" dirty="0">
                <a:solidFill>
                  <a:srgbClr val="C00000"/>
                </a:solidFill>
                <a:effectLst>
                  <a:outerShdw blurRad="38100" dist="38100" dir="2700000" algn="tl">
                    <a:srgbClr val="000000">
                      <a:alpha val="43137"/>
                    </a:srgbClr>
                  </a:outerShdw>
                </a:effectLst>
              </a:rPr>
              <a:t>NOT!</a:t>
            </a:r>
            <a:endParaRPr lang="en-US" b="1"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dirty="0"/>
          </a:p>
        </p:txBody>
      </p:sp>
      <p:sp>
        <p:nvSpPr>
          <p:cNvPr id="4099" name="TextBox 7"/>
          <p:cNvSpPr txBox="1">
            <a:spLocks noChangeArrowheads="1"/>
          </p:cNvSpPr>
          <p:nvPr/>
        </p:nvSpPr>
        <p:spPr bwMode="auto">
          <a:xfrm>
            <a:off x="111880" y="1201593"/>
            <a:ext cx="4460115" cy="2708434"/>
          </a:xfrm>
          <a:prstGeom prst="rect">
            <a:avLst/>
          </a:prstGeom>
          <a:noFill/>
          <a:ln w="28575">
            <a:solidFill>
              <a:srgbClr val="C00000"/>
            </a:solidFill>
          </a:ln>
          <a:effectLst/>
          <a:extLst/>
        </p:spPr>
        <p:txBody>
          <a:bodyPr wrap="square">
            <a:spAutoFit/>
          </a:bodyPr>
          <a:lstStyle>
            <a:lvl1pPr eaLnBrk="0" hangingPunct="0">
              <a:defRPr sz="2400">
                <a:solidFill>
                  <a:schemeClr val="tx1"/>
                </a:solidFill>
                <a:latin typeface="Arial" pitchFamily="34" charset="0"/>
                <a:ea typeface="ヒラギノ角ゴ Pro W3"/>
                <a:cs typeface="ヒラギノ角ゴ Pro W3"/>
              </a:defRPr>
            </a:lvl1pPr>
            <a:lvl2pPr marL="742950" indent="-285750" eaLnBrk="0" hangingPunct="0">
              <a:defRPr sz="2400">
                <a:solidFill>
                  <a:schemeClr val="tx1"/>
                </a:solidFill>
                <a:latin typeface="Arial" pitchFamily="34" charset="0"/>
                <a:ea typeface="ヒラギノ角ゴ Pro W3"/>
                <a:cs typeface="ヒラギノ角ゴ Pro W3"/>
              </a:defRPr>
            </a:lvl2pPr>
            <a:lvl3pPr marL="1143000" indent="-228600" eaLnBrk="0" hangingPunct="0">
              <a:defRPr sz="2400">
                <a:solidFill>
                  <a:schemeClr val="tx1"/>
                </a:solidFill>
                <a:latin typeface="Arial" pitchFamily="34" charset="0"/>
                <a:ea typeface="ヒラギノ角ゴ Pro W3"/>
                <a:cs typeface="ヒラギノ角ゴ Pro W3"/>
              </a:defRPr>
            </a:lvl3pPr>
            <a:lvl4pPr marL="1600200" indent="-228600" eaLnBrk="0" hangingPunct="0">
              <a:defRPr sz="2400">
                <a:solidFill>
                  <a:schemeClr val="tx1"/>
                </a:solidFill>
                <a:latin typeface="Arial" pitchFamily="34" charset="0"/>
                <a:ea typeface="ヒラギノ角ゴ Pro W3"/>
                <a:cs typeface="ヒラギノ角ゴ Pro W3"/>
              </a:defRPr>
            </a:lvl4pPr>
            <a:lvl5pPr marL="2057400" indent="-228600" eaLnBrk="0" hangingPunct="0">
              <a:defRPr sz="2400">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9pPr>
          </a:lstStyle>
          <a:p>
            <a:pPr algn="ctr">
              <a:defRPr/>
            </a:pPr>
            <a:r>
              <a:rPr lang="en-US" sz="1600" b="1" dirty="0">
                <a:solidFill>
                  <a:srgbClr val="B50043"/>
                </a:solidFill>
              </a:rPr>
              <a:t>Definition</a:t>
            </a:r>
            <a:r>
              <a:rPr lang="en-US" sz="1600" b="1" baseline="30000" dirty="0">
                <a:solidFill>
                  <a:srgbClr val="B50043"/>
                </a:solidFill>
              </a:rPr>
              <a:t>1</a:t>
            </a:r>
            <a:r>
              <a:rPr lang="en-US" sz="1600" b="1" dirty="0">
                <a:solidFill>
                  <a:srgbClr val="B50043"/>
                </a:solidFill>
              </a:rPr>
              <a:t>:</a:t>
            </a:r>
          </a:p>
          <a:p>
            <a:pPr>
              <a:defRPr/>
            </a:pPr>
            <a:r>
              <a:rPr lang="en-US" sz="1400" b="1" dirty="0"/>
              <a:t>Agile software development</a:t>
            </a:r>
            <a:r>
              <a:rPr lang="en-US" sz="1400" dirty="0"/>
              <a:t> is a group of </a:t>
            </a:r>
            <a:r>
              <a:rPr lang="en-US" sz="1400" dirty="0">
                <a:hlinkClick r:id="rId3" action="ppaction://hlinkfile" tooltip="Software development methodologies"/>
              </a:rPr>
              <a:t>software development methods</a:t>
            </a:r>
            <a:r>
              <a:rPr lang="en-US" sz="1400" dirty="0"/>
              <a:t> based on </a:t>
            </a:r>
            <a:r>
              <a:rPr lang="en-US" sz="1400" dirty="0">
                <a:hlinkClick r:id="rId4" action="ppaction://hlinkfile" tooltip="Iterative and incremental development"/>
              </a:rPr>
              <a:t>iterative and incremental development</a:t>
            </a:r>
            <a:r>
              <a:rPr lang="en-US" sz="1400" dirty="0"/>
              <a:t>, where requirements and solutions evolve through collaboration between </a:t>
            </a:r>
            <a:r>
              <a:rPr lang="en-US" sz="1400" dirty="0">
                <a:hlinkClick r:id="rId5" action="ppaction://hlinkfile" tooltip="Self-organization"/>
              </a:rPr>
              <a:t>self-organizing</a:t>
            </a:r>
            <a:r>
              <a:rPr lang="en-US" sz="1400" dirty="0"/>
              <a:t>, </a:t>
            </a:r>
            <a:r>
              <a:rPr lang="en-US" sz="1400" dirty="0">
                <a:hlinkClick r:id="rId6" action="ppaction://hlinkfile" tooltip="Cross-functional team"/>
              </a:rPr>
              <a:t>cross-functional teams</a:t>
            </a:r>
            <a:r>
              <a:rPr lang="en-US" sz="1400" dirty="0"/>
              <a:t>. It promotes adaptive planning, evolutionary development and delivery, a </a:t>
            </a:r>
            <a:r>
              <a:rPr lang="en-US" sz="1400" dirty="0">
                <a:hlinkClick r:id="rId7" action="ppaction://hlinkfile" tooltip="Time boxing"/>
              </a:rPr>
              <a:t>time-boxed</a:t>
            </a:r>
            <a:r>
              <a:rPr lang="en-US" sz="1400" dirty="0"/>
              <a:t> iterative approach, and encourages rapid and flexible response to change. It is a conceptual framework that promotes foreseen interactions throughout the development cycle. The </a:t>
            </a:r>
            <a:r>
              <a:rPr lang="en-US" sz="1400" i="1" dirty="0"/>
              <a:t>Agile Manifesto</a:t>
            </a:r>
            <a:r>
              <a:rPr lang="en-US" sz="1400" dirty="0"/>
              <a:t> introduced the term in 2001.</a:t>
            </a:r>
          </a:p>
        </p:txBody>
      </p:sp>
      <p:sp>
        <p:nvSpPr>
          <p:cNvPr id="6148"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What is Agile?</a:t>
            </a:r>
          </a:p>
        </p:txBody>
      </p:sp>
      <p:sp>
        <p:nvSpPr>
          <p:cNvPr id="6150" name="TextBox 7"/>
          <p:cNvSpPr txBox="1">
            <a:spLocks noChangeArrowheads="1"/>
          </p:cNvSpPr>
          <p:nvPr/>
        </p:nvSpPr>
        <p:spPr bwMode="auto">
          <a:xfrm>
            <a:off x="4645176" y="1201721"/>
            <a:ext cx="4460115" cy="2708305"/>
          </a:xfrm>
          <a:prstGeom prst="rect">
            <a:avLst/>
          </a:prstGeom>
          <a:noFill/>
          <a:ln w="28575">
            <a:solidFill>
              <a:srgbClr val="C00000"/>
            </a:solidFill>
            <a:miter lim="800000"/>
            <a:headEnd/>
            <a:tailEnd/>
          </a:ln>
        </p:spPr>
        <p:txBody>
          <a:bodyPr wrap="square">
            <a:noAutofit/>
          </a:bodyPr>
          <a:lstStyle/>
          <a:p>
            <a:pPr algn="ctr" eaLnBrk="0" hangingPunct="0"/>
            <a:r>
              <a:rPr lang="en-US" sz="1600" b="1" dirty="0">
                <a:solidFill>
                  <a:srgbClr val="B50043"/>
                </a:solidFill>
              </a:rPr>
              <a:t>Laymen’s terms:</a:t>
            </a:r>
            <a:endParaRPr lang="en-US" sz="1600" dirty="0"/>
          </a:p>
          <a:p>
            <a:pPr marL="182880" indent="-182880" eaLnBrk="0" hangingPunct="0">
              <a:buFont typeface="Arial" pitchFamily="34" charset="0"/>
              <a:buChar char="•"/>
            </a:pPr>
            <a:r>
              <a:rPr lang="en-US" sz="1400" dirty="0"/>
              <a:t>Requirements evolve through discussions</a:t>
            </a:r>
          </a:p>
          <a:p>
            <a:pPr marL="182880" indent="-182880" eaLnBrk="0" hangingPunct="0">
              <a:buFont typeface="Arial" pitchFamily="34" charset="0"/>
              <a:buChar char="•"/>
            </a:pPr>
            <a:endParaRPr lang="en-US" sz="1400" dirty="0"/>
          </a:p>
          <a:p>
            <a:pPr marL="182880" indent="-182880" eaLnBrk="0" hangingPunct="0">
              <a:buFont typeface="Arial" pitchFamily="34" charset="0"/>
              <a:buChar char="•"/>
            </a:pPr>
            <a:r>
              <a:rPr lang="en-US" sz="1400" dirty="0"/>
              <a:t>Work is best done in time-boxed iterations (design, coding and testing all in the same iteration)</a:t>
            </a:r>
          </a:p>
          <a:p>
            <a:pPr marL="182880" indent="-182880" eaLnBrk="0" hangingPunct="0">
              <a:buFont typeface="Arial" pitchFamily="34" charset="0"/>
              <a:buChar char="•"/>
            </a:pPr>
            <a:endParaRPr lang="en-US" sz="1400" dirty="0"/>
          </a:p>
          <a:p>
            <a:pPr marL="182880" indent="-182880" eaLnBrk="0" hangingPunct="0">
              <a:buFont typeface="Arial" pitchFamily="34" charset="0"/>
              <a:buChar char="•"/>
            </a:pPr>
            <a:r>
              <a:rPr lang="en-US" sz="1400" dirty="0"/>
              <a:t>New requirements are incorporated in follow-on sprints along the way</a:t>
            </a:r>
          </a:p>
          <a:p>
            <a:pPr marL="182880" indent="-182880" eaLnBrk="0" hangingPunct="0">
              <a:buFont typeface="Arial" pitchFamily="34" charset="0"/>
              <a:buChar char="•"/>
            </a:pPr>
            <a:endParaRPr lang="en-US" sz="1400" dirty="0"/>
          </a:p>
          <a:p>
            <a:pPr marL="182880" indent="-182880" eaLnBrk="0" hangingPunct="0">
              <a:buFont typeface="Arial" pitchFamily="34" charset="0"/>
              <a:buChar char="•"/>
            </a:pPr>
            <a:r>
              <a:rPr lang="en-US" sz="1400" dirty="0"/>
              <a:t>Deliver business value early and often</a:t>
            </a:r>
          </a:p>
          <a:p>
            <a:pPr marL="182880" indent="-182880" eaLnBrk="0" hangingPunct="0">
              <a:buFont typeface="Arial" pitchFamily="34" charset="0"/>
              <a:buChar char="•"/>
            </a:pPr>
            <a:endParaRPr lang="en-US" sz="1400" dirty="0"/>
          </a:p>
          <a:p>
            <a:pPr marL="182880" indent="-182880" eaLnBrk="0" hangingPunct="0">
              <a:buFont typeface="Arial" pitchFamily="34" charset="0"/>
              <a:buChar char="•"/>
            </a:pPr>
            <a:r>
              <a:rPr lang="en-US" sz="1400" dirty="0"/>
              <a:t>Fail early and often</a:t>
            </a:r>
          </a:p>
          <a:p>
            <a:pPr marL="285750" indent="-285750" eaLnBrk="0" hangingPunct="0">
              <a:buFont typeface="Arial" pitchFamily="34" charset="0"/>
              <a:buChar char="•"/>
            </a:pPr>
            <a:endParaRPr lang="en-US" sz="1400" dirty="0"/>
          </a:p>
          <a:p>
            <a:pPr marL="285750" indent="-285750" eaLnBrk="0" hangingPunct="0">
              <a:buFont typeface="Arial" pitchFamily="34" charset="0"/>
              <a:buChar char="•"/>
            </a:pPr>
            <a:endParaRPr lang="en-US" sz="1400" dirty="0"/>
          </a:p>
          <a:p>
            <a:pPr marL="285750" indent="-285750" eaLnBrk="0" hangingPunct="0">
              <a:buFont typeface="Arial" pitchFamily="34" charset="0"/>
              <a:buChar char="•"/>
            </a:pPr>
            <a:endParaRPr lang="en-US" sz="1400" dirty="0"/>
          </a:p>
        </p:txBody>
      </p:sp>
      <p:sp>
        <p:nvSpPr>
          <p:cNvPr id="9" name="TextBox 1"/>
          <p:cNvSpPr txBox="1">
            <a:spLocks noChangeArrowheads="1"/>
          </p:cNvSpPr>
          <p:nvPr/>
        </p:nvSpPr>
        <p:spPr bwMode="auto">
          <a:xfrm>
            <a:off x="547687" y="6099130"/>
            <a:ext cx="8372475" cy="215444"/>
          </a:xfrm>
          <a:prstGeom prst="rect">
            <a:avLst/>
          </a:prstGeom>
          <a:noFill/>
          <a:ln w="9525">
            <a:noFill/>
            <a:miter lim="800000"/>
            <a:headEnd/>
            <a:tailEnd/>
          </a:ln>
        </p:spPr>
        <p:txBody>
          <a:bodyPr>
            <a:spAutoFit/>
          </a:bodyPr>
          <a:lstStyle/>
          <a:p>
            <a:r>
              <a:rPr lang="en-US" sz="800" b="1" baseline="30000" dirty="0">
                <a:solidFill>
                  <a:srgbClr val="B50043"/>
                </a:solidFill>
              </a:rPr>
              <a:t>1</a:t>
            </a:r>
            <a:r>
              <a:rPr lang="en-US" sz="800" b="1" dirty="0">
                <a:solidFill>
                  <a:srgbClr val="B50043"/>
                </a:solidFill>
              </a:rPr>
              <a:t>Source: Wikipedia</a:t>
            </a:r>
            <a:endParaRPr lang="en-US" sz="800" dirty="0"/>
          </a:p>
        </p:txBody>
      </p:sp>
      <p:sp>
        <p:nvSpPr>
          <p:cNvPr id="11" name="TextBox 7"/>
          <p:cNvSpPr txBox="1">
            <a:spLocks noChangeArrowheads="1"/>
          </p:cNvSpPr>
          <p:nvPr/>
        </p:nvSpPr>
        <p:spPr bwMode="auto">
          <a:xfrm>
            <a:off x="371192" y="876816"/>
            <a:ext cx="9230375" cy="338554"/>
          </a:xfrm>
          <a:prstGeom prst="rect">
            <a:avLst/>
          </a:prstGeom>
          <a:noFill/>
          <a:ln w="9525">
            <a:noFill/>
            <a:miter lim="800000"/>
            <a:headEnd/>
            <a:tailEnd/>
          </a:ln>
        </p:spPr>
        <p:txBody>
          <a:bodyPr wrap="square">
            <a:spAutoFit/>
          </a:bodyPr>
          <a:lstStyle/>
          <a:p>
            <a:pPr eaLnBrk="0" hangingPunct="0"/>
            <a:r>
              <a:rPr lang="en-US" sz="1600" b="1" dirty="0">
                <a:solidFill>
                  <a:srgbClr val="404040"/>
                </a:solidFill>
              </a:rPr>
              <a:t>“Agile” is most often associated with “doing” software development...</a:t>
            </a:r>
          </a:p>
        </p:txBody>
      </p:sp>
      <p:sp>
        <p:nvSpPr>
          <p:cNvPr id="13" name="TextBox 7"/>
          <p:cNvSpPr txBox="1">
            <a:spLocks noChangeArrowheads="1"/>
          </p:cNvSpPr>
          <p:nvPr/>
        </p:nvSpPr>
        <p:spPr bwMode="auto">
          <a:xfrm>
            <a:off x="371192" y="4220388"/>
            <a:ext cx="6905767" cy="338554"/>
          </a:xfrm>
          <a:prstGeom prst="rect">
            <a:avLst/>
          </a:prstGeom>
          <a:noFill/>
          <a:ln w="9525">
            <a:noFill/>
            <a:miter lim="800000"/>
            <a:headEnd/>
            <a:tailEnd/>
          </a:ln>
        </p:spPr>
        <p:txBody>
          <a:bodyPr wrap="square">
            <a:spAutoFit/>
          </a:bodyPr>
          <a:lstStyle/>
          <a:p>
            <a:pPr eaLnBrk="0" hangingPunct="0"/>
            <a:r>
              <a:rPr lang="en-US" sz="1600" b="1" dirty="0">
                <a:solidFill>
                  <a:srgbClr val="404040"/>
                </a:solidFill>
              </a:rPr>
              <a:t>….but “being” Agile is about organizational principles</a:t>
            </a:r>
          </a:p>
        </p:txBody>
      </p:sp>
      <p:sp>
        <p:nvSpPr>
          <p:cNvPr id="14" name="TextBox 7"/>
          <p:cNvSpPr txBox="1">
            <a:spLocks noChangeArrowheads="1"/>
          </p:cNvSpPr>
          <p:nvPr/>
        </p:nvSpPr>
        <p:spPr bwMode="auto">
          <a:xfrm>
            <a:off x="142178" y="4565804"/>
            <a:ext cx="8859633" cy="1200329"/>
          </a:xfrm>
          <a:prstGeom prst="rect">
            <a:avLst/>
          </a:prstGeom>
          <a:noFill/>
          <a:ln w="28575">
            <a:solidFill>
              <a:srgbClr val="C00000"/>
            </a:solidFill>
            <a:miter lim="800000"/>
            <a:headEnd/>
            <a:tailEnd/>
          </a:ln>
        </p:spPr>
        <p:txBody>
          <a:bodyPr wrap="square">
            <a:spAutoFit/>
          </a:bodyPr>
          <a:lstStyle/>
          <a:p>
            <a:pPr algn="ctr" eaLnBrk="0" hangingPunct="0"/>
            <a:r>
              <a:rPr lang="en-US" sz="1600" b="1" dirty="0">
                <a:solidFill>
                  <a:srgbClr val="B50043"/>
                </a:solidFill>
              </a:rPr>
              <a:t>Agile Organizations</a:t>
            </a:r>
            <a:endParaRPr lang="en-US" sz="1600" dirty="0"/>
          </a:p>
          <a:p>
            <a:pPr marL="182880" lvl="0" indent="-182880">
              <a:buFontTx/>
              <a:buChar char="•"/>
            </a:pPr>
            <a:r>
              <a:rPr lang="en-US" sz="1400" dirty="0">
                <a:latin typeface="Arial" charset="0"/>
                <a:cs typeface="Times New Roman" pitchFamily="18" charset="0"/>
              </a:rPr>
              <a:t>Embrace the need to react to rapidly changing conditions through short release cycles</a:t>
            </a:r>
          </a:p>
          <a:p>
            <a:pPr marL="182880" lvl="0" indent="-182880" eaLnBrk="0" hangingPunct="0">
              <a:buFontTx/>
              <a:buChar char="•"/>
            </a:pPr>
            <a:r>
              <a:rPr lang="en-US" sz="1400" dirty="0">
                <a:latin typeface="Arial" charset="0"/>
                <a:cs typeface="Times New Roman" pitchFamily="18" charset="0"/>
              </a:rPr>
              <a:t>Understand “business value” of features and can regularly prioritize work based on this</a:t>
            </a:r>
          </a:p>
          <a:p>
            <a:pPr marL="182880" lvl="0" indent="-182880" eaLnBrk="0" hangingPunct="0">
              <a:buFontTx/>
              <a:buChar char="•"/>
            </a:pPr>
            <a:r>
              <a:rPr lang="en-US" sz="1400" dirty="0">
                <a:latin typeface="Arial" charset="0"/>
                <a:cs typeface="Times New Roman" pitchFamily="18" charset="0"/>
              </a:rPr>
              <a:t>Understand the value in releasing something that is “good enough”</a:t>
            </a:r>
          </a:p>
          <a:p>
            <a:pPr marL="182880" lvl="0" indent="-182880" eaLnBrk="0" hangingPunct="0">
              <a:buFontTx/>
              <a:buChar char="•"/>
            </a:pPr>
            <a:r>
              <a:rPr lang="en-US" sz="1400" dirty="0">
                <a:latin typeface="Arial" charset="0"/>
                <a:cs typeface="Times New Roman" pitchFamily="18" charset="0"/>
              </a:rPr>
              <a:t>Value open and honest communication and feedback</a:t>
            </a:r>
            <a:endParaRPr lang="en-US" sz="1400" dirty="0"/>
          </a:p>
        </p:txBody>
      </p:sp>
      <p:sp>
        <p:nvSpPr>
          <p:cNvPr id="10"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4</a:t>
            </a:fld>
            <a:endParaRPr lang="en-US" sz="1000">
              <a:solidFill>
                <a:srgbClr val="404040"/>
              </a:solidFill>
            </a:endParaRPr>
          </a:p>
        </p:txBody>
      </p:sp>
    </p:spTree>
    <p:extLst>
      <p:ext uri="{BB962C8B-B14F-4D97-AF65-F5344CB8AC3E}">
        <p14:creationId xmlns:p14="http://schemas.microsoft.com/office/powerpoint/2010/main" val="5255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dirty="0"/>
          </a:p>
        </p:txBody>
      </p:sp>
      <p:sp>
        <p:nvSpPr>
          <p:cNvPr id="4099" name="TextBox 7"/>
          <p:cNvSpPr txBox="1">
            <a:spLocks noChangeArrowheads="1"/>
          </p:cNvSpPr>
          <p:nvPr/>
        </p:nvSpPr>
        <p:spPr bwMode="auto">
          <a:xfrm>
            <a:off x="371191" y="1583737"/>
            <a:ext cx="8548971" cy="1846659"/>
          </a:xfrm>
          <a:prstGeom prst="rect">
            <a:avLst/>
          </a:prstGeom>
          <a:ln/>
          <a:extLst/>
        </p:spPr>
        <p:style>
          <a:lnRef idx="2">
            <a:schemeClr val="accent4"/>
          </a:lnRef>
          <a:fillRef idx="1">
            <a:schemeClr val="lt1"/>
          </a:fillRef>
          <a:effectRef idx="0">
            <a:schemeClr val="accent4"/>
          </a:effectRef>
          <a:fontRef idx="minor">
            <a:schemeClr val="dk1"/>
          </a:fontRef>
        </p:style>
        <p:txBody>
          <a:bodyPr wrap="square">
            <a:spAutoFit/>
          </a:bodyPr>
          <a:lstStyle>
            <a:lvl1pPr eaLnBrk="0" hangingPunct="0">
              <a:defRPr sz="2400">
                <a:solidFill>
                  <a:schemeClr val="tx1"/>
                </a:solidFill>
                <a:latin typeface="Arial" pitchFamily="34" charset="0"/>
                <a:ea typeface="ヒラギノ角ゴ Pro W3"/>
                <a:cs typeface="ヒラギノ角ゴ Pro W3"/>
              </a:defRPr>
            </a:lvl1pPr>
            <a:lvl2pPr marL="742950" indent="-285750" eaLnBrk="0" hangingPunct="0">
              <a:defRPr sz="2400">
                <a:solidFill>
                  <a:schemeClr val="tx1"/>
                </a:solidFill>
                <a:latin typeface="Arial" pitchFamily="34" charset="0"/>
                <a:ea typeface="ヒラギノ角ゴ Pro W3"/>
                <a:cs typeface="ヒラギノ角ゴ Pro W3"/>
              </a:defRPr>
            </a:lvl2pPr>
            <a:lvl3pPr marL="1143000" indent="-228600" eaLnBrk="0" hangingPunct="0">
              <a:defRPr sz="2400">
                <a:solidFill>
                  <a:schemeClr val="tx1"/>
                </a:solidFill>
                <a:latin typeface="Arial" pitchFamily="34" charset="0"/>
                <a:ea typeface="ヒラギノ角ゴ Pro W3"/>
                <a:cs typeface="ヒラギノ角ゴ Pro W3"/>
              </a:defRPr>
            </a:lvl3pPr>
            <a:lvl4pPr marL="1600200" indent="-228600" eaLnBrk="0" hangingPunct="0">
              <a:defRPr sz="2400">
                <a:solidFill>
                  <a:schemeClr val="tx1"/>
                </a:solidFill>
                <a:latin typeface="Arial" pitchFamily="34" charset="0"/>
                <a:ea typeface="ヒラギノ角ゴ Pro W3"/>
                <a:cs typeface="ヒラギノ角ゴ Pro W3"/>
              </a:defRPr>
            </a:lvl4pPr>
            <a:lvl5pPr marL="2057400" indent="-228600" eaLnBrk="0" hangingPunct="0">
              <a:defRPr sz="2400">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9pPr>
          </a:lstStyle>
          <a:p>
            <a:pPr>
              <a:buFont typeface="Times" pitchFamily="18" charset="0"/>
              <a:buNone/>
            </a:pPr>
            <a:r>
              <a:rPr lang="en-US" sz="1400" dirty="0">
                <a:cs typeface="Arial" pitchFamily="34" charset="0"/>
              </a:rPr>
              <a:t>We are uncovering better ways of developing software by doing it and helping others do it. Through this work we have come to value: </a:t>
            </a:r>
          </a:p>
          <a:p>
            <a:pPr lvl="1">
              <a:buFont typeface="Arial" charset="0"/>
              <a:buNone/>
            </a:pPr>
            <a:r>
              <a:rPr lang="en-US" sz="1400" dirty="0">
                <a:cs typeface="Arial" pitchFamily="34" charset="0"/>
              </a:rPr>
              <a:t>	</a:t>
            </a:r>
            <a:r>
              <a:rPr lang="en-US" sz="1400" b="1" dirty="0">
                <a:cs typeface="Arial" pitchFamily="34" charset="0"/>
              </a:rPr>
              <a:t>Individuals and interactions</a:t>
            </a:r>
            <a:r>
              <a:rPr lang="en-US" sz="1400" dirty="0">
                <a:cs typeface="Arial" pitchFamily="34" charset="0"/>
              </a:rPr>
              <a:t> over processes and tools </a:t>
            </a:r>
            <a:br>
              <a:rPr lang="en-US" sz="1400" dirty="0">
                <a:cs typeface="Arial" pitchFamily="34" charset="0"/>
              </a:rPr>
            </a:br>
            <a:r>
              <a:rPr lang="en-US" sz="1400" b="1" dirty="0">
                <a:cs typeface="Arial" pitchFamily="34" charset="0"/>
              </a:rPr>
              <a:t>Working software</a:t>
            </a:r>
            <a:r>
              <a:rPr lang="en-US" sz="1400" dirty="0">
                <a:cs typeface="Arial" pitchFamily="34" charset="0"/>
              </a:rPr>
              <a:t> over comprehensive documentation </a:t>
            </a:r>
            <a:br>
              <a:rPr lang="en-US" sz="1400" dirty="0">
                <a:cs typeface="Arial" pitchFamily="34" charset="0"/>
              </a:rPr>
            </a:br>
            <a:r>
              <a:rPr lang="en-US" sz="1400" b="1" dirty="0">
                <a:cs typeface="Arial" pitchFamily="34" charset="0"/>
              </a:rPr>
              <a:t>Customer collaboration</a:t>
            </a:r>
            <a:r>
              <a:rPr lang="en-US" sz="1400" dirty="0">
                <a:cs typeface="Arial" pitchFamily="34" charset="0"/>
              </a:rPr>
              <a:t> over contract negotiation </a:t>
            </a:r>
            <a:br>
              <a:rPr lang="en-US" sz="1400" dirty="0">
                <a:cs typeface="Arial" pitchFamily="34" charset="0"/>
              </a:rPr>
            </a:br>
            <a:r>
              <a:rPr lang="en-US" sz="1400" b="1" dirty="0">
                <a:cs typeface="Arial" pitchFamily="34" charset="0"/>
              </a:rPr>
              <a:t>Responding to change</a:t>
            </a:r>
            <a:r>
              <a:rPr lang="en-US" sz="1400" dirty="0">
                <a:cs typeface="Arial" pitchFamily="34" charset="0"/>
              </a:rPr>
              <a:t> over following a plan </a:t>
            </a:r>
          </a:p>
          <a:p>
            <a:pPr>
              <a:buFont typeface="Times" pitchFamily="18" charset="0"/>
              <a:buNone/>
            </a:pPr>
            <a:endParaRPr lang="en-US" sz="1400" dirty="0">
              <a:cs typeface="Arial" pitchFamily="34" charset="0"/>
            </a:endParaRPr>
          </a:p>
          <a:p>
            <a:pPr>
              <a:buFont typeface="Times" pitchFamily="18" charset="0"/>
              <a:buNone/>
            </a:pPr>
            <a:r>
              <a:rPr lang="en-US" sz="1400" dirty="0">
                <a:cs typeface="Arial" pitchFamily="34" charset="0"/>
              </a:rPr>
              <a:t>That is, while there is value in the items on the right, we value the items on the left </a:t>
            </a:r>
            <a:r>
              <a:rPr lang="en-US" sz="1600" b="1" dirty="0">
                <a:cs typeface="Arial" pitchFamily="34" charset="0"/>
              </a:rPr>
              <a:t>more.</a:t>
            </a:r>
            <a:r>
              <a:rPr lang="en-US" sz="1400" dirty="0">
                <a:cs typeface="Arial" pitchFamily="34" charset="0"/>
              </a:rPr>
              <a:t> </a:t>
            </a:r>
            <a:endParaRPr lang="en-US" sz="1400" b="1" dirty="0">
              <a:solidFill>
                <a:srgbClr val="B50043"/>
              </a:solidFill>
            </a:endParaRPr>
          </a:p>
        </p:txBody>
      </p:sp>
      <p:sp>
        <p:nvSpPr>
          <p:cNvPr id="6148"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What is Agile Development?</a:t>
            </a:r>
          </a:p>
        </p:txBody>
      </p:sp>
      <p:sp>
        <p:nvSpPr>
          <p:cNvPr id="9" name="TextBox 1"/>
          <p:cNvSpPr txBox="1">
            <a:spLocks noChangeArrowheads="1"/>
          </p:cNvSpPr>
          <p:nvPr/>
        </p:nvSpPr>
        <p:spPr bwMode="auto">
          <a:xfrm>
            <a:off x="547687" y="6099130"/>
            <a:ext cx="8372475" cy="215444"/>
          </a:xfrm>
          <a:prstGeom prst="rect">
            <a:avLst/>
          </a:prstGeom>
          <a:noFill/>
          <a:ln w="9525">
            <a:noFill/>
            <a:miter lim="800000"/>
            <a:headEnd/>
            <a:tailEnd/>
          </a:ln>
        </p:spPr>
        <p:txBody>
          <a:bodyPr>
            <a:spAutoFit/>
          </a:bodyPr>
          <a:lstStyle/>
          <a:p>
            <a:r>
              <a:rPr lang="en-US" sz="800" b="1" baseline="30000" dirty="0">
                <a:solidFill>
                  <a:srgbClr val="B50043"/>
                </a:solidFill>
              </a:rPr>
              <a:t>1</a:t>
            </a:r>
            <a:r>
              <a:rPr lang="en-US" sz="800" b="1" dirty="0">
                <a:solidFill>
                  <a:srgbClr val="B50043"/>
                </a:solidFill>
              </a:rPr>
              <a:t>Source: www.agilemanifesto.org</a:t>
            </a:r>
          </a:p>
        </p:txBody>
      </p:sp>
      <p:sp>
        <p:nvSpPr>
          <p:cNvPr id="11" name="TextBox 7"/>
          <p:cNvSpPr txBox="1">
            <a:spLocks noChangeArrowheads="1"/>
          </p:cNvSpPr>
          <p:nvPr/>
        </p:nvSpPr>
        <p:spPr bwMode="auto">
          <a:xfrm>
            <a:off x="371191" y="855868"/>
            <a:ext cx="9230375" cy="338554"/>
          </a:xfrm>
          <a:prstGeom prst="rect">
            <a:avLst/>
          </a:prstGeom>
          <a:noFill/>
          <a:ln w="9525">
            <a:noFill/>
            <a:miter lim="800000"/>
            <a:headEnd/>
            <a:tailEnd/>
          </a:ln>
        </p:spPr>
        <p:txBody>
          <a:bodyPr wrap="square">
            <a:spAutoFit/>
          </a:bodyPr>
          <a:lstStyle/>
          <a:p>
            <a:pPr eaLnBrk="0" hangingPunct="0"/>
            <a:r>
              <a:rPr lang="en-US" sz="1600" b="1" dirty="0">
                <a:solidFill>
                  <a:srgbClr val="404040"/>
                </a:solidFill>
              </a:rPr>
              <a:t>Agile Development is best described as an umbrella term that encompasses 3 areas..</a:t>
            </a:r>
          </a:p>
        </p:txBody>
      </p:sp>
      <p:sp>
        <p:nvSpPr>
          <p:cNvPr id="4" name="Rounded Rectangle 3"/>
          <p:cNvSpPr/>
          <p:nvPr/>
        </p:nvSpPr>
        <p:spPr bwMode="auto">
          <a:xfrm>
            <a:off x="559550" y="1294066"/>
            <a:ext cx="3302758" cy="302724"/>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a:defRPr/>
            </a:pPr>
            <a:r>
              <a:rPr lang="en-US" sz="1400" b="1" dirty="0">
                <a:solidFill>
                  <a:srgbClr val="B50043"/>
                </a:solidFill>
              </a:rPr>
              <a:t>PRINCIPLES</a:t>
            </a:r>
            <a:r>
              <a:rPr lang="en-US" sz="1400" b="1" baseline="30000" dirty="0">
                <a:solidFill>
                  <a:srgbClr val="B50043"/>
                </a:solidFill>
              </a:rPr>
              <a:t>1</a:t>
            </a:r>
          </a:p>
        </p:txBody>
      </p:sp>
      <p:sp>
        <p:nvSpPr>
          <p:cNvPr id="14" name="TextBox 7"/>
          <p:cNvSpPr txBox="1">
            <a:spLocks noChangeArrowheads="1"/>
          </p:cNvSpPr>
          <p:nvPr/>
        </p:nvSpPr>
        <p:spPr bwMode="auto">
          <a:xfrm>
            <a:off x="371192" y="4073455"/>
            <a:ext cx="8548971" cy="738664"/>
          </a:xfrm>
          <a:prstGeom prst="rect">
            <a:avLst/>
          </a:prstGeom>
          <a:ln/>
          <a:extLst/>
        </p:spPr>
        <p:style>
          <a:lnRef idx="2">
            <a:schemeClr val="accent4"/>
          </a:lnRef>
          <a:fillRef idx="1">
            <a:schemeClr val="lt1"/>
          </a:fillRef>
          <a:effectRef idx="0">
            <a:schemeClr val="accent4"/>
          </a:effectRef>
          <a:fontRef idx="minor">
            <a:schemeClr val="dk1"/>
          </a:fontRef>
        </p:style>
        <p:txBody>
          <a:bodyPr wrap="square">
            <a:spAutoFit/>
          </a:bodyPr>
          <a:lstStyle>
            <a:lvl1pPr eaLnBrk="0" hangingPunct="0">
              <a:defRPr sz="2400">
                <a:solidFill>
                  <a:schemeClr val="tx1"/>
                </a:solidFill>
                <a:latin typeface="Arial" pitchFamily="34" charset="0"/>
                <a:ea typeface="ヒラギノ角ゴ Pro W3"/>
                <a:cs typeface="ヒラギノ角ゴ Pro W3"/>
              </a:defRPr>
            </a:lvl1pPr>
            <a:lvl2pPr marL="742950" indent="-285750" eaLnBrk="0" hangingPunct="0">
              <a:defRPr sz="2400">
                <a:solidFill>
                  <a:schemeClr val="tx1"/>
                </a:solidFill>
                <a:latin typeface="Arial" pitchFamily="34" charset="0"/>
                <a:ea typeface="ヒラギノ角ゴ Pro W3"/>
                <a:cs typeface="ヒラギノ角ゴ Pro W3"/>
              </a:defRPr>
            </a:lvl2pPr>
            <a:lvl3pPr marL="1143000" indent="-228600" eaLnBrk="0" hangingPunct="0">
              <a:defRPr sz="2400">
                <a:solidFill>
                  <a:schemeClr val="tx1"/>
                </a:solidFill>
                <a:latin typeface="Arial" pitchFamily="34" charset="0"/>
                <a:ea typeface="ヒラギノ角ゴ Pro W3"/>
                <a:cs typeface="ヒラギノ角ゴ Pro W3"/>
              </a:defRPr>
            </a:lvl3pPr>
            <a:lvl4pPr marL="1600200" indent="-228600" eaLnBrk="0" hangingPunct="0">
              <a:defRPr sz="2400">
                <a:solidFill>
                  <a:schemeClr val="tx1"/>
                </a:solidFill>
                <a:latin typeface="Arial" pitchFamily="34" charset="0"/>
                <a:ea typeface="ヒラギノ角ゴ Pro W3"/>
                <a:cs typeface="ヒラギノ角ゴ Pro W3"/>
              </a:defRPr>
            </a:lvl4pPr>
            <a:lvl5pPr marL="2057400" indent="-228600" eaLnBrk="0" hangingPunct="0">
              <a:defRPr sz="2400">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9pPr>
          </a:lstStyle>
          <a:p>
            <a:pPr lvl="0" eaLnBrk="1" hangingPunct="1"/>
            <a:r>
              <a:rPr lang="en-US" sz="1400" dirty="0">
                <a:latin typeface="Arial" charset="0"/>
                <a:cs typeface="Times New Roman" pitchFamily="18" charset="0"/>
              </a:rPr>
              <a:t>Extreme Programming (XP)			</a:t>
            </a:r>
            <a:r>
              <a:rPr lang="en-US" sz="1400" b="1" dirty="0">
                <a:latin typeface="Arial" charset="0"/>
                <a:cs typeface="Times New Roman" pitchFamily="18" charset="0"/>
              </a:rPr>
              <a:t>Feature Driven Development</a:t>
            </a:r>
          </a:p>
          <a:p>
            <a:pPr eaLnBrk="1" hangingPunct="1"/>
            <a:r>
              <a:rPr lang="en-US" sz="1400" dirty="0">
                <a:latin typeface="Arial" charset="0"/>
                <a:cs typeface="Times New Roman" pitchFamily="18" charset="0"/>
              </a:rPr>
              <a:t>Paired Programming				Automated Testing</a:t>
            </a:r>
          </a:p>
          <a:p>
            <a:pPr eaLnBrk="1" hangingPunct="1"/>
            <a:r>
              <a:rPr lang="en-US" sz="1400" dirty="0">
                <a:latin typeface="Arial" charset="0"/>
                <a:cs typeface="Times New Roman" pitchFamily="18" charset="0"/>
              </a:rPr>
              <a:t>Test Driven Development (TDD)			Continuous Integration/ Continuous Builds</a:t>
            </a:r>
          </a:p>
        </p:txBody>
      </p:sp>
      <p:sp>
        <p:nvSpPr>
          <p:cNvPr id="15" name="Rounded Rectangle 14"/>
          <p:cNvSpPr/>
          <p:nvPr/>
        </p:nvSpPr>
        <p:spPr bwMode="auto">
          <a:xfrm>
            <a:off x="559551" y="3811080"/>
            <a:ext cx="3302758" cy="302724"/>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a:defRPr/>
            </a:pPr>
            <a:r>
              <a:rPr lang="en-US" sz="1400" b="1" dirty="0">
                <a:solidFill>
                  <a:srgbClr val="B50043"/>
                </a:solidFill>
              </a:rPr>
              <a:t>PRACTICES</a:t>
            </a:r>
          </a:p>
        </p:txBody>
      </p:sp>
      <p:sp>
        <p:nvSpPr>
          <p:cNvPr id="16" name="TextBox 7"/>
          <p:cNvSpPr txBox="1">
            <a:spLocks noChangeArrowheads="1"/>
          </p:cNvSpPr>
          <p:nvPr/>
        </p:nvSpPr>
        <p:spPr bwMode="auto">
          <a:xfrm>
            <a:off x="371192" y="5478912"/>
            <a:ext cx="8548971" cy="523220"/>
          </a:xfrm>
          <a:prstGeom prst="rect">
            <a:avLst/>
          </a:prstGeom>
          <a:ln/>
          <a:extLst/>
        </p:spPr>
        <p:style>
          <a:lnRef idx="2">
            <a:schemeClr val="accent4"/>
          </a:lnRef>
          <a:fillRef idx="1">
            <a:schemeClr val="lt1"/>
          </a:fillRef>
          <a:effectRef idx="0">
            <a:schemeClr val="accent4"/>
          </a:effectRef>
          <a:fontRef idx="minor">
            <a:schemeClr val="dk1"/>
          </a:fontRef>
        </p:style>
        <p:txBody>
          <a:bodyPr wrap="square">
            <a:spAutoFit/>
          </a:bodyPr>
          <a:lstStyle>
            <a:lvl1pPr eaLnBrk="0" hangingPunct="0">
              <a:defRPr sz="2400">
                <a:solidFill>
                  <a:schemeClr val="tx1"/>
                </a:solidFill>
                <a:latin typeface="Arial" pitchFamily="34" charset="0"/>
                <a:ea typeface="ヒラギノ角ゴ Pro W3"/>
                <a:cs typeface="ヒラギノ角ゴ Pro W3"/>
              </a:defRPr>
            </a:lvl1pPr>
            <a:lvl2pPr marL="742950" indent="-285750" eaLnBrk="0" hangingPunct="0">
              <a:defRPr sz="2400">
                <a:solidFill>
                  <a:schemeClr val="tx1"/>
                </a:solidFill>
                <a:latin typeface="Arial" pitchFamily="34" charset="0"/>
                <a:ea typeface="ヒラギノ角ゴ Pro W3"/>
                <a:cs typeface="ヒラギノ角ゴ Pro W3"/>
              </a:defRPr>
            </a:lvl2pPr>
            <a:lvl3pPr marL="1143000" indent="-228600" eaLnBrk="0" hangingPunct="0">
              <a:defRPr sz="2400">
                <a:solidFill>
                  <a:schemeClr val="tx1"/>
                </a:solidFill>
                <a:latin typeface="Arial" pitchFamily="34" charset="0"/>
                <a:ea typeface="ヒラギノ角ゴ Pro W3"/>
                <a:cs typeface="ヒラギノ角ゴ Pro W3"/>
              </a:defRPr>
            </a:lvl3pPr>
            <a:lvl4pPr marL="1600200" indent="-228600" eaLnBrk="0" hangingPunct="0">
              <a:defRPr sz="2400">
                <a:solidFill>
                  <a:schemeClr val="tx1"/>
                </a:solidFill>
                <a:latin typeface="Arial" pitchFamily="34" charset="0"/>
                <a:ea typeface="ヒラギノ角ゴ Pro W3"/>
                <a:cs typeface="ヒラギノ角ゴ Pro W3"/>
              </a:defRPr>
            </a:lvl4pPr>
            <a:lvl5pPr marL="2057400" indent="-228600" eaLnBrk="0" hangingPunct="0">
              <a:defRPr sz="2400">
                <a:solidFill>
                  <a:schemeClr val="tx1"/>
                </a:solidFill>
                <a:latin typeface="Arial" pitchFamily="34"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a:cs typeface="ヒラギノ角ゴ Pro W3"/>
              </a:defRPr>
            </a:lvl9pPr>
          </a:lstStyle>
          <a:p>
            <a:pPr eaLnBrk="1" hangingPunct="1">
              <a:buFontTx/>
              <a:buChar char="•"/>
            </a:pPr>
            <a:r>
              <a:rPr lang="en-US" sz="1400" b="1" dirty="0">
                <a:latin typeface="Arial" charset="0"/>
                <a:cs typeface="Times New Roman" pitchFamily="18" charset="0"/>
              </a:rPr>
              <a:t>Scrum </a:t>
            </a:r>
          </a:p>
          <a:p>
            <a:pPr eaLnBrk="1" hangingPunct="1">
              <a:buFontTx/>
              <a:buChar char="•"/>
            </a:pPr>
            <a:r>
              <a:rPr lang="en-US" sz="1400" b="1" dirty="0">
                <a:latin typeface="Arial" charset="0"/>
                <a:cs typeface="Times New Roman" pitchFamily="18" charset="0"/>
              </a:rPr>
              <a:t>Kanban</a:t>
            </a:r>
          </a:p>
        </p:txBody>
      </p:sp>
      <p:sp>
        <p:nvSpPr>
          <p:cNvPr id="17" name="Rounded Rectangle 16"/>
          <p:cNvSpPr/>
          <p:nvPr/>
        </p:nvSpPr>
        <p:spPr bwMode="auto">
          <a:xfrm>
            <a:off x="559551" y="5202889"/>
            <a:ext cx="3302758" cy="302724"/>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a:defRPr/>
            </a:pPr>
            <a:r>
              <a:rPr lang="en-US" sz="1400" b="1" dirty="0">
                <a:solidFill>
                  <a:srgbClr val="B50043"/>
                </a:solidFill>
              </a:rPr>
              <a:t>PROCESSES</a:t>
            </a:r>
          </a:p>
        </p:txBody>
      </p:sp>
      <p:sp>
        <p:nvSpPr>
          <p:cNvPr id="12"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5</a:t>
            </a:fld>
            <a:endParaRPr lang="en-US" sz="1000">
              <a:solidFill>
                <a:srgbClr val="404040"/>
              </a:solidFill>
            </a:endParaRPr>
          </a:p>
        </p:txBody>
      </p:sp>
    </p:spTree>
    <p:extLst>
      <p:ext uri="{BB962C8B-B14F-4D97-AF65-F5344CB8AC3E}">
        <p14:creationId xmlns:p14="http://schemas.microsoft.com/office/powerpoint/2010/main" val="288484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dirty="0"/>
          </a:p>
        </p:txBody>
      </p:sp>
      <p:sp>
        <p:nvSpPr>
          <p:cNvPr id="6148"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What is Agile Development?</a:t>
            </a:r>
          </a:p>
        </p:txBody>
      </p:sp>
      <p:sp>
        <p:nvSpPr>
          <p:cNvPr id="12"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6</a:t>
            </a:fld>
            <a:endParaRPr lang="en-US" sz="1000">
              <a:solidFill>
                <a:srgbClr val="404040"/>
              </a:solidFill>
            </a:endParaRPr>
          </a:p>
        </p:txBody>
      </p:sp>
      <p:pic>
        <p:nvPicPr>
          <p:cNvPr id="3" name="Picture 2">
            <a:extLst>
              <a:ext uri="{FF2B5EF4-FFF2-40B4-BE49-F238E27FC236}">
                <a16:creationId xmlns:a16="http://schemas.microsoft.com/office/drawing/2014/main" id="{DEA30BCA-BFA4-4063-8A85-2FE062E60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193" y="1007164"/>
            <a:ext cx="7083892" cy="3796595"/>
          </a:xfrm>
          <a:prstGeom prst="rect">
            <a:avLst/>
          </a:prstGeom>
        </p:spPr>
      </p:pic>
    </p:spTree>
    <p:extLst>
      <p:ext uri="{BB962C8B-B14F-4D97-AF65-F5344CB8AC3E}">
        <p14:creationId xmlns:p14="http://schemas.microsoft.com/office/powerpoint/2010/main" val="386554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7"/>
          <p:cNvSpPr>
            <a:spLocks noChangeShapeType="1"/>
          </p:cNvSpPr>
          <p:nvPr/>
        </p:nvSpPr>
        <p:spPr bwMode="auto">
          <a:xfrm>
            <a:off x="3454400" y="292100"/>
            <a:ext cx="0" cy="400050"/>
          </a:xfrm>
          <a:prstGeom prst="line">
            <a:avLst/>
          </a:prstGeom>
          <a:noFill/>
          <a:ln w="3175">
            <a:solidFill>
              <a:schemeClr val="bg2"/>
            </a:solidFill>
            <a:round/>
            <a:headEnd/>
            <a:tailEnd/>
          </a:ln>
        </p:spPr>
        <p:txBody>
          <a:bodyPr wrap="none" anchor="ctr"/>
          <a:lstStyle/>
          <a:p>
            <a:endParaRPr lang="en-US" dirty="0"/>
          </a:p>
        </p:txBody>
      </p:sp>
      <p:sp>
        <p:nvSpPr>
          <p:cNvPr id="7171"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How is Agile Development Different?</a:t>
            </a:r>
          </a:p>
        </p:txBody>
      </p:sp>
      <p:sp>
        <p:nvSpPr>
          <p:cNvPr id="23" name="Rounded Rectangle 22"/>
          <p:cNvSpPr/>
          <p:nvPr/>
        </p:nvSpPr>
        <p:spPr bwMode="auto">
          <a:xfrm>
            <a:off x="552074" y="837289"/>
            <a:ext cx="8287126" cy="241554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n-US" dirty="0">
              <a:latin typeface="Arial" charset="0"/>
              <a:ea typeface="ヒラギノ角ゴ Pro W3" pitchFamily="96" charset="-128"/>
              <a:cs typeface="+mn-cs"/>
            </a:endParaRPr>
          </a:p>
        </p:txBody>
      </p:sp>
      <p:grpSp>
        <p:nvGrpSpPr>
          <p:cNvPr id="7175" name="Group 1"/>
          <p:cNvGrpSpPr>
            <a:grpSpLocks/>
          </p:cNvGrpSpPr>
          <p:nvPr/>
        </p:nvGrpSpPr>
        <p:grpSpPr bwMode="auto">
          <a:xfrm>
            <a:off x="620713" y="1053506"/>
            <a:ext cx="3800475" cy="1852612"/>
            <a:chOff x="527051" y="1427053"/>
            <a:chExt cx="3800788" cy="1852792"/>
          </a:xfrm>
        </p:grpSpPr>
        <p:sp>
          <p:nvSpPr>
            <p:cNvPr id="7262" name="Text Box 8"/>
            <p:cNvSpPr txBox="1">
              <a:spLocks noChangeArrowheads="1"/>
            </p:cNvSpPr>
            <p:nvPr/>
          </p:nvSpPr>
          <p:spPr bwMode="auto">
            <a:xfrm>
              <a:off x="529214" y="1894850"/>
              <a:ext cx="3138170" cy="1384995"/>
            </a:xfrm>
            <a:prstGeom prst="rect">
              <a:avLst/>
            </a:prstGeom>
            <a:noFill/>
            <a:ln w="9525">
              <a:noFill/>
              <a:miter lim="800000"/>
              <a:headEnd/>
              <a:tailEnd/>
            </a:ln>
          </p:spPr>
          <p:txBody>
            <a:bodyPr>
              <a:spAutoFit/>
            </a:bodyPr>
            <a:lstStyle/>
            <a:p>
              <a:pPr marL="236538" indent="-236538" eaLnBrk="0" hangingPunct="0">
                <a:buFont typeface="Wingdings" pitchFamily="2" charset="2"/>
                <a:buChar char="§"/>
              </a:pPr>
              <a:r>
                <a:rPr lang="en-US" sz="1400" dirty="0"/>
                <a:t>Structured / Predictable</a:t>
              </a:r>
            </a:p>
            <a:p>
              <a:pPr marL="236538" indent="-236538" eaLnBrk="0" hangingPunct="0">
                <a:buFont typeface="Wingdings" pitchFamily="2" charset="2"/>
                <a:buChar char="§"/>
              </a:pPr>
              <a:r>
                <a:rPr lang="en-US" sz="1400" dirty="0"/>
                <a:t>Linear</a:t>
              </a:r>
            </a:p>
            <a:p>
              <a:pPr marL="236538" indent="-236538" eaLnBrk="0" hangingPunct="0">
                <a:buFont typeface="Wingdings" pitchFamily="2" charset="2"/>
                <a:buChar char="§"/>
              </a:pPr>
              <a:r>
                <a:rPr lang="en-US" sz="1400" dirty="0"/>
                <a:t>Extensive Pre-Planning</a:t>
              </a:r>
            </a:p>
            <a:p>
              <a:pPr marL="236538" indent="-236538" eaLnBrk="0" hangingPunct="0">
                <a:buFont typeface="Wingdings" pitchFamily="2" charset="2"/>
                <a:buChar char="§"/>
              </a:pPr>
              <a:r>
                <a:rPr lang="en-US" sz="1400" dirty="0"/>
                <a:t>Progress measured in terms of deliverables, artifacts, documentation, and specifications</a:t>
              </a:r>
            </a:p>
          </p:txBody>
        </p:sp>
        <p:sp>
          <p:nvSpPr>
            <p:cNvPr id="7263" name="Text Box 9"/>
            <p:cNvSpPr txBox="1">
              <a:spLocks noChangeArrowheads="1"/>
            </p:cNvSpPr>
            <p:nvPr/>
          </p:nvSpPr>
          <p:spPr bwMode="auto">
            <a:xfrm>
              <a:off x="527051" y="1427053"/>
              <a:ext cx="3800788" cy="400110"/>
            </a:xfrm>
            <a:prstGeom prst="rect">
              <a:avLst/>
            </a:prstGeom>
            <a:noFill/>
            <a:ln w="9525">
              <a:noFill/>
              <a:miter lim="800000"/>
              <a:headEnd/>
              <a:tailEnd/>
            </a:ln>
          </p:spPr>
          <p:txBody>
            <a:bodyPr>
              <a:spAutoFit/>
            </a:bodyPr>
            <a:lstStyle/>
            <a:p>
              <a:pPr eaLnBrk="0" hangingPunct="0"/>
              <a:r>
                <a:rPr lang="en-US" sz="2000" b="1" dirty="0">
                  <a:solidFill>
                    <a:srgbClr val="B50043"/>
                  </a:solidFill>
                </a:rPr>
                <a:t>Traditional SDLC (Waterfall)</a:t>
              </a:r>
            </a:p>
          </p:txBody>
        </p:sp>
      </p:grpSp>
      <p:sp>
        <p:nvSpPr>
          <p:cNvPr id="27" name="Rounded Rectangle 26"/>
          <p:cNvSpPr/>
          <p:nvPr/>
        </p:nvSpPr>
        <p:spPr bwMode="auto">
          <a:xfrm>
            <a:off x="552074" y="3389706"/>
            <a:ext cx="8274049" cy="272033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pPr eaLnBrk="0" hangingPunct="0">
              <a:defRPr/>
            </a:pPr>
            <a:endParaRPr lang="en-US" dirty="0">
              <a:latin typeface="Arial" charset="0"/>
              <a:ea typeface="ヒラギノ角ゴ Pro W3" pitchFamily="96" charset="-128"/>
              <a:cs typeface="+mn-cs"/>
            </a:endParaRPr>
          </a:p>
        </p:txBody>
      </p:sp>
      <p:grpSp>
        <p:nvGrpSpPr>
          <p:cNvPr id="7179" name="Group 2"/>
          <p:cNvGrpSpPr>
            <a:grpSpLocks/>
          </p:cNvGrpSpPr>
          <p:nvPr/>
        </p:nvGrpSpPr>
        <p:grpSpPr bwMode="auto">
          <a:xfrm>
            <a:off x="620713" y="3631606"/>
            <a:ext cx="2700337" cy="1627187"/>
            <a:chOff x="4839494" y="1427053"/>
            <a:chExt cx="2699544" cy="1626751"/>
          </a:xfrm>
        </p:grpSpPr>
        <p:sp>
          <p:nvSpPr>
            <p:cNvPr id="7260" name="Text Box 13"/>
            <p:cNvSpPr txBox="1">
              <a:spLocks noChangeArrowheads="1"/>
            </p:cNvSpPr>
            <p:nvPr/>
          </p:nvSpPr>
          <p:spPr bwMode="auto">
            <a:xfrm>
              <a:off x="4839494" y="1884253"/>
              <a:ext cx="2586902" cy="1169551"/>
            </a:xfrm>
            <a:prstGeom prst="rect">
              <a:avLst/>
            </a:prstGeom>
            <a:noFill/>
            <a:ln w="9525">
              <a:noFill/>
              <a:miter lim="800000"/>
              <a:headEnd/>
              <a:tailEnd/>
            </a:ln>
          </p:spPr>
          <p:txBody>
            <a:bodyPr>
              <a:spAutoFit/>
            </a:bodyPr>
            <a:lstStyle/>
            <a:p>
              <a:pPr marL="236538" indent="-236538" eaLnBrk="0" hangingPunct="0">
                <a:buFont typeface="Wingdings" pitchFamily="2" charset="2"/>
                <a:buChar char="§"/>
              </a:pPr>
              <a:r>
                <a:rPr lang="en-US" sz="1400" dirty="0"/>
                <a:t>Adaptable</a:t>
              </a:r>
            </a:p>
            <a:p>
              <a:pPr marL="236538" indent="-236538" eaLnBrk="0" hangingPunct="0">
                <a:buFont typeface="Wingdings" pitchFamily="2" charset="2"/>
                <a:buChar char="§"/>
              </a:pPr>
              <a:r>
                <a:rPr lang="en-US" sz="1400" dirty="0"/>
                <a:t>Iterative / Cyclical</a:t>
              </a:r>
            </a:p>
            <a:p>
              <a:pPr marL="236538" indent="-236538" eaLnBrk="0" hangingPunct="0">
                <a:buFont typeface="Wingdings" pitchFamily="2" charset="2"/>
                <a:buChar char="§"/>
              </a:pPr>
              <a:r>
                <a:rPr lang="en-US" sz="1400" dirty="0"/>
                <a:t>Planning “Just in Time”</a:t>
              </a:r>
            </a:p>
            <a:p>
              <a:pPr marL="236538" indent="-236538" eaLnBrk="0" hangingPunct="0">
                <a:buFont typeface="Wingdings" pitchFamily="2" charset="2"/>
                <a:buChar char="§"/>
              </a:pPr>
              <a:r>
                <a:rPr lang="en-US" sz="1400" dirty="0"/>
                <a:t>Progress measured by working software</a:t>
              </a:r>
            </a:p>
          </p:txBody>
        </p:sp>
        <p:sp>
          <p:nvSpPr>
            <p:cNvPr id="7261" name="Text Box 14"/>
            <p:cNvSpPr txBox="1">
              <a:spLocks noChangeArrowheads="1"/>
            </p:cNvSpPr>
            <p:nvPr/>
          </p:nvSpPr>
          <p:spPr bwMode="auto">
            <a:xfrm>
              <a:off x="4855532" y="1427053"/>
              <a:ext cx="2683506" cy="400110"/>
            </a:xfrm>
            <a:prstGeom prst="rect">
              <a:avLst/>
            </a:prstGeom>
            <a:noFill/>
            <a:ln w="9525">
              <a:noFill/>
              <a:miter lim="800000"/>
              <a:headEnd/>
              <a:tailEnd/>
            </a:ln>
          </p:spPr>
          <p:txBody>
            <a:bodyPr>
              <a:spAutoFit/>
            </a:bodyPr>
            <a:lstStyle/>
            <a:p>
              <a:pPr eaLnBrk="0" hangingPunct="0"/>
              <a:r>
                <a:rPr lang="en-US" sz="2000" b="1" dirty="0">
                  <a:solidFill>
                    <a:srgbClr val="B7465A"/>
                  </a:solidFill>
                </a:rPr>
                <a:t>Agile</a:t>
              </a:r>
            </a:p>
          </p:txBody>
        </p:sp>
      </p:grpSp>
      <p:grpSp>
        <p:nvGrpSpPr>
          <p:cNvPr id="7180" name="Group 12"/>
          <p:cNvGrpSpPr>
            <a:grpSpLocks noChangeAspect="1"/>
          </p:cNvGrpSpPr>
          <p:nvPr/>
        </p:nvGrpSpPr>
        <p:grpSpPr bwMode="auto">
          <a:xfrm>
            <a:off x="2908300" y="4025306"/>
            <a:ext cx="5880100" cy="1863725"/>
            <a:chOff x="499310" y="1830956"/>
            <a:chExt cx="8728913" cy="2682603"/>
          </a:xfrm>
        </p:grpSpPr>
        <p:grpSp>
          <p:nvGrpSpPr>
            <p:cNvPr id="7209" name="Group 13"/>
            <p:cNvGrpSpPr>
              <a:grpSpLocks noChangeAspect="1"/>
            </p:cNvGrpSpPr>
            <p:nvPr/>
          </p:nvGrpSpPr>
          <p:grpSpPr bwMode="auto">
            <a:xfrm>
              <a:off x="2435807" y="2541447"/>
              <a:ext cx="1820380" cy="1972112"/>
              <a:chOff x="3461482" y="2435628"/>
              <a:chExt cx="2180138" cy="2361857"/>
            </a:xfrm>
          </p:grpSpPr>
          <p:sp>
            <p:nvSpPr>
              <p:cNvPr id="35" name="Circular Arrow 3"/>
              <p:cNvSpPr/>
              <p:nvPr/>
            </p:nvSpPr>
            <p:spPr bwMode="auto">
              <a:xfrm rot="7762112" flipH="1">
                <a:off x="3370622" y="2526488"/>
                <a:ext cx="2361857" cy="2180138"/>
              </a:xfrm>
              <a:custGeom>
                <a:avLst/>
                <a:gdLst>
                  <a:gd name="connsiteX0" fmla="*/ 1907936 w 3031958"/>
                  <a:gd name="connsiteY0" fmla="*/ 2781228 h 3092115"/>
                  <a:gd name="connsiteX1" fmla="*/ 534819 w 3031958"/>
                  <a:gd name="connsiteY1" fmla="*/ 2369333 h 3092115"/>
                  <a:gd name="connsiteX2" fmla="*/ 386217 w 3031958"/>
                  <a:gd name="connsiteY2" fmla="*/ 955259 h 3092115"/>
                  <a:gd name="connsiteX3" fmla="*/ 1633960 w 3031958"/>
                  <a:gd name="connsiteY3" fmla="*/ 252976 h 3092115"/>
                  <a:gd name="connsiteX4" fmla="*/ 2730433 w 3031958"/>
                  <a:gd name="connsiteY4" fmla="*/ 1170576 h 3092115"/>
                  <a:gd name="connsiteX5" fmla="*/ 2972555 w 3031958"/>
                  <a:gd name="connsiteY5" fmla="*/ 1164232 h 3092115"/>
                  <a:gd name="connsiteX6" fmla="*/ 2652593 w 3031958"/>
                  <a:gd name="connsiteY6" fmla="*/ 1516277 h 3092115"/>
                  <a:gd name="connsiteX7" fmla="*/ 2214825 w 3031958"/>
                  <a:gd name="connsiteY7" fmla="*/ 1184085 h 3092115"/>
                  <a:gd name="connsiteX8" fmla="*/ 2455573 w 3031958"/>
                  <a:gd name="connsiteY8" fmla="*/ 1177777 h 3092115"/>
                  <a:gd name="connsiteX9" fmla="*/ 1160791 w 3031958"/>
                  <a:gd name="connsiteY9" fmla="*/ 577417 h 3092115"/>
                  <a:gd name="connsiteX10" fmla="*/ 561820 w 3031958"/>
                  <a:gd name="connsiteY10" fmla="*/ 1872210 h 3092115"/>
                  <a:gd name="connsiteX11" fmla="*/ 1828290 w 3031958"/>
                  <a:gd name="connsiteY11" fmla="*/ 2530244 h 3092115"/>
                  <a:gd name="connsiteX12" fmla="*/ 1907936 w 3031958"/>
                  <a:gd name="connsiteY12" fmla="*/ 2781228 h 3092115"/>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3969 w 2725220"/>
                  <a:gd name="connsiteY6" fmla="*/ 1399091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9882 w 2725220"/>
                  <a:gd name="connsiteY6" fmla="*/ 1475904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5220" h="2597510">
                    <a:moveTo>
                      <a:pt x="1660601" y="2533907"/>
                    </a:moveTo>
                    <a:cubicBezTo>
                      <a:pt x="1163710" y="2699151"/>
                      <a:pt x="618675" y="2535656"/>
                      <a:pt x="287484" y="2122012"/>
                    </a:cubicBezTo>
                    <a:cubicBezTo>
                      <a:pt x="-32171" y="1722776"/>
                      <a:pt x="-90509" y="1167640"/>
                      <a:pt x="138882" y="707938"/>
                    </a:cubicBezTo>
                    <a:cubicBezTo>
                      <a:pt x="375155" y="234444"/>
                      <a:pt x="869495" y="-43792"/>
                      <a:pt x="1386625" y="5655"/>
                    </a:cubicBezTo>
                    <a:cubicBezTo>
                      <a:pt x="1900395" y="54780"/>
                      <a:pt x="2333910" y="417574"/>
                      <a:pt x="2483098" y="923255"/>
                    </a:cubicBezTo>
                    <a:lnTo>
                      <a:pt x="2725220" y="916911"/>
                    </a:lnTo>
                    <a:lnTo>
                      <a:pt x="2409882" y="1475904"/>
                    </a:lnTo>
                    <a:lnTo>
                      <a:pt x="1967490" y="936764"/>
                    </a:lnTo>
                    <a:lnTo>
                      <a:pt x="2208238" y="930456"/>
                    </a:lnTo>
                    <a:cubicBezTo>
                      <a:pt x="2011106" y="396970"/>
                      <a:pt x="1431946" y="128427"/>
                      <a:pt x="913456" y="330096"/>
                    </a:cubicBezTo>
                    <a:cubicBezTo>
                      <a:pt x="408897" y="526347"/>
                      <a:pt x="144595" y="1097689"/>
                      <a:pt x="314485" y="1624889"/>
                    </a:cubicBezTo>
                    <a:cubicBezTo>
                      <a:pt x="488816" y="2165868"/>
                      <a:pt x="1054899" y="2459994"/>
                      <a:pt x="1580955" y="2282923"/>
                    </a:cubicBezTo>
                    <a:lnTo>
                      <a:pt x="1660601" y="2533907"/>
                    </a:lnTo>
                    <a:close/>
                  </a:path>
                </a:pathLst>
              </a:custGeom>
              <a:gradFill>
                <a:gsLst>
                  <a:gs pos="0">
                    <a:schemeClr val="bg1">
                      <a:lumMod val="50000"/>
                    </a:schemeClr>
                  </a:gs>
                  <a:gs pos="80000">
                    <a:schemeClr val="bg2">
                      <a:lumMod val="60000"/>
                      <a:lumOff val="40000"/>
                    </a:schemeClr>
                  </a:gs>
                  <a:gs pos="100000">
                    <a:schemeClr val="bg1"/>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dirty="0">
                  <a:solidFill>
                    <a:schemeClr val="tx1"/>
                  </a:solidFill>
                </a:endParaRPr>
              </a:p>
            </p:txBody>
          </p:sp>
          <p:sp>
            <p:nvSpPr>
              <p:cNvPr id="36" name="Circular Arrow 3"/>
              <p:cNvSpPr/>
              <p:nvPr/>
            </p:nvSpPr>
            <p:spPr bwMode="auto">
              <a:xfrm rot="7792895" flipH="1">
                <a:off x="3906120" y="3119147"/>
                <a:ext cx="1290861" cy="1211377"/>
              </a:xfrm>
              <a:custGeom>
                <a:avLst/>
                <a:gdLst>
                  <a:gd name="connsiteX0" fmla="*/ 1907936 w 3031958"/>
                  <a:gd name="connsiteY0" fmla="*/ 2781228 h 3092115"/>
                  <a:gd name="connsiteX1" fmla="*/ 534819 w 3031958"/>
                  <a:gd name="connsiteY1" fmla="*/ 2369333 h 3092115"/>
                  <a:gd name="connsiteX2" fmla="*/ 386217 w 3031958"/>
                  <a:gd name="connsiteY2" fmla="*/ 955259 h 3092115"/>
                  <a:gd name="connsiteX3" fmla="*/ 1633960 w 3031958"/>
                  <a:gd name="connsiteY3" fmla="*/ 252976 h 3092115"/>
                  <a:gd name="connsiteX4" fmla="*/ 2730433 w 3031958"/>
                  <a:gd name="connsiteY4" fmla="*/ 1170576 h 3092115"/>
                  <a:gd name="connsiteX5" fmla="*/ 2972555 w 3031958"/>
                  <a:gd name="connsiteY5" fmla="*/ 1164232 h 3092115"/>
                  <a:gd name="connsiteX6" fmla="*/ 2652593 w 3031958"/>
                  <a:gd name="connsiteY6" fmla="*/ 1516277 h 3092115"/>
                  <a:gd name="connsiteX7" fmla="*/ 2214825 w 3031958"/>
                  <a:gd name="connsiteY7" fmla="*/ 1184085 h 3092115"/>
                  <a:gd name="connsiteX8" fmla="*/ 2455573 w 3031958"/>
                  <a:gd name="connsiteY8" fmla="*/ 1177777 h 3092115"/>
                  <a:gd name="connsiteX9" fmla="*/ 1160791 w 3031958"/>
                  <a:gd name="connsiteY9" fmla="*/ 577417 h 3092115"/>
                  <a:gd name="connsiteX10" fmla="*/ 561820 w 3031958"/>
                  <a:gd name="connsiteY10" fmla="*/ 1872210 h 3092115"/>
                  <a:gd name="connsiteX11" fmla="*/ 1828290 w 3031958"/>
                  <a:gd name="connsiteY11" fmla="*/ 2530244 h 3092115"/>
                  <a:gd name="connsiteX12" fmla="*/ 1907936 w 3031958"/>
                  <a:gd name="connsiteY12" fmla="*/ 2781228 h 3092115"/>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3969 w 2725220"/>
                  <a:gd name="connsiteY6" fmla="*/ 1399091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9882 w 2725220"/>
                  <a:gd name="connsiteY6" fmla="*/ 1475904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5220" h="2597510">
                    <a:moveTo>
                      <a:pt x="1660601" y="2533907"/>
                    </a:moveTo>
                    <a:cubicBezTo>
                      <a:pt x="1163710" y="2699151"/>
                      <a:pt x="618675" y="2535656"/>
                      <a:pt x="287484" y="2122012"/>
                    </a:cubicBezTo>
                    <a:cubicBezTo>
                      <a:pt x="-32171" y="1722776"/>
                      <a:pt x="-90509" y="1167640"/>
                      <a:pt x="138882" y="707938"/>
                    </a:cubicBezTo>
                    <a:cubicBezTo>
                      <a:pt x="375155" y="234444"/>
                      <a:pt x="869495" y="-43792"/>
                      <a:pt x="1386625" y="5655"/>
                    </a:cubicBezTo>
                    <a:cubicBezTo>
                      <a:pt x="1900395" y="54780"/>
                      <a:pt x="2333910" y="417574"/>
                      <a:pt x="2483098" y="923255"/>
                    </a:cubicBezTo>
                    <a:lnTo>
                      <a:pt x="2725220" y="916911"/>
                    </a:lnTo>
                    <a:lnTo>
                      <a:pt x="2409882" y="1475904"/>
                    </a:lnTo>
                    <a:lnTo>
                      <a:pt x="1967490" y="936764"/>
                    </a:lnTo>
                    <a:lnTo>
                      <a:pt x="2208238" y="930456"/>
                    </a:lnTo>
                    <a:cubicBezTo>
                      <a:pt x="2011106" y="396970"/>
                      <a:pt x="1431946" y="128427"/>
                      <a:pt x="913456" y="330096"/>
                    </a:cubicBezTo>
                    <a:cubicBezTo>
                      <a:pt x="408897" y="526347"/>
                      <a:pt x="144595" y="1097689"/>
                      <a:pt x="314485" y="1624889"/>
                    </a:cubicBezTo>
                    <a:cubicBezTo>
                      <a:pt x="488816" y="2165868"/>
                      <a:pt x="1054899" y="2459994"/>
                      <a:pt x="1580955" y="2282923"/>
                    </a:cubicBezTo>
                    <a:lnTo>
                      <a:pt x="1660601" y="2533907"/>
                    </a:lnTo>
                    <a:close/>
                  </a:path>
                </a:pathLst>
              </a:custGeom>
              <a:ln>
                <a:solidFill>
                  <a:schemeClr val="tx1"/>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dirty="0">
                  <a:solidFill>
                    <a:schemeClr val="tx1"/>
                  </a:solidFill>
                </a:endParaRPr>
              </a:p>
            </p:txBody>
          </p:sp>
          <p:sp>
            <p:nvSpPr>
              <p:cNvPr id="7258" name="TextBox 36"/>
              <p:cNvSpPr txBox="1">
                <a:spLocks noChangeArrowheads="1"/>
              </p:cNvSpPr>
              <p:nvPr/>
            </p:nvSpPr>
            <p:spPr bwMode="auto">
              <a:xfrm>
                <a:off x="4155845" y="3074497"/>
                <a:ext cx="791410" cy="279111"/>
              </a:xfrm>
              <a:prstGeom prst="rect">
                <a:avLst/>
              </a:prstGeom>
              <a:noFill/>
              <a:ln w="9525">
                <a:noFill/>
                <a:miter lim="800000"/>
                <a:headEnd/>
                <a:tailEnd/>
              </a:ln>
            </p:spPr>
            <p:txBody>
              <a:bodyPr>
                <a:spAutoFit/>
              </a:bodyPr>
              <a:lstStyle/>
              <a:p>
                <a:pPr algn="ctr"/>
                <a:r>
                  <a:rPr lang="en-US" sz="600" b="1" dirty="0"/>
                  <a:t>Stories</a:t>
                </a:r>
              </a:p>
            </p:txBody>
          </p:sp>
          <p:sp>
            <p:nvSpPr>
              <p:cNvPr id="7259" name="TextBox 37"/>
              <p:cNvSpPr txBox="1">
                <a:spLocks noChangeArrowheads="1"/>
              </p:cNvSpPr>
              <p:nvPr/>
            </p:nvSpPr>
            <p:spPr bwMode="auto">
              <a:xfrm>
                <a:off x="3859708" y="2562323"/>
                <a:ext cx="1302402" cy="397934"/>
              </a:xfrm>
              <a:prstGeom prst="rect">
                <a:avLst/>
              </a:prstGeom>
              <a:noFill/>
              <a:ln w="9525">
                <a:noFill/>
                <a:miter lim="800000"/>
                <a:headEnd/>
                <a:tailEnd/>
              </a:ln>
            </p:spPr>
            <p:txBody>
              <a:bodyPr>
                <a:spAutoFit/>
              </a:bodyPr>
              <a:lstStyle/>
              <a:p>
                <a:pPr algn="ctr"/>
                <a:r>
                  <a:rPr lang="en-US" sz="900" b="1" dirty="0"/>
                  <a:t>Iteration 1</a:t>
                </a:r>
              </a:p>
            </p:txBody>
          </p:sp>
        </p:grpSp>
        <p:grpSp>
          <p:nvGrpSpPr>
            <p:cNvPr id="7210" name="Group 14"/>
            <p:cNvGrpSpPr>
              <a:grpSpLocks noChangeAspect="1"/>
            </p:cNvGrpSpPr>
            <p:nvPr/>
          </p:nvGrpSpPr>
          <p:grpSpPr bwMode="auto">
            <a:xfrm>
              <a:off x="4500465" y="2541447"/>
              <a:ext cx="1820380" cy="1972112"/>
              <a:chOff x="3461482" y="2435628"/>
              <a:chExt cx="2180138" cy="2361857"/>
            </a:xfrm>
          </p:grpSpPr>
          <p:sp>
            <p:nvSpPr>
              <p:cNvPr id="31" name="Circular Arrow 3"/>
              <p:cNvSpPr/>
              <p:nvPr/>
            </p:nvSpPr>
            <p:spPr bwMode="auto">
              <a:xfrm rot="7762112" flipH="1">
                <a:off x="3370622" y="2526488"/>
                <a:ext cx="2361857" cy="2180138"/>
              </a:xfrm>
              <a:custGeom>
                <a:avLst/>
                <a:gdLst>
                  <a:gd name="connsiteX0" fmla="*/ 1907936 w 3031958"/>
                  <a:gd name="connsiteY0" fmla="*/ 2781228 h 3092115"/>
                  <a:gd name="connsiteX1" fmla="*/ 534819 w 3031958"/>
                  <a:gd name="connsiteY1" fmla="*/ 2369333 h 3092115"/>
                  <a:gd name="connsiteX2" fmla="*/ 386217 w 3031958"/>
                  <a:gd name="connsiteY2" fmla="*/ 955259 h 3092115"/>
                  <a:gd name="connsiteX3" fmla="*/ 1633960 w 3031958"/>
                  <a:gd name="connsiteY3" fmla="*/ 252976 h 3092115"/>
                  <a:gd name="connsiteX4" fmla="*/ 2730433 w 3031958"/>
                  <a:gd name="connsiteY4" fmla="*/ 1170576 h 3092115"/>
                  <a:gd name="connsiteX5" fmla="*/ 2972555 w 3031958"/>
                  <a:gd name="connsiteY5" fmla="*/ 1164232 h 3092115"/>
                  <a:gd name="connsiteX6" fmla="*/ 2652593 w 3031958"/>
                  <a:gd name="connsiteY6" fmla="*/ 1516277 h 3092115"/>
                  <a:gd name="connsiteX7" fmla="*/ 2214825 w 3031958"/>
                  <a:gd name="connsiteY7" fmla="*/ 1184085 h 3092115"/>
                  <a:gd name="connsiteX8" fmla="*/ 2455573 w 3031958"/>
                  <a:gd name="connsiteY8" fmla="*/ 1177777 h 3092115"/>
                  <a:gd name="connsiteX9" fmla="*/ 1160791 w 3031958"/>
                  <a:gd name="connsiteY9" fmla="*/ 577417 h 3092115"/>
                  <a:gd name="connsiteX10" fmla="*/ 561820 w 3031958"/>
                  <a:gd name="connsiteY10" fmla="*/ 1872210 h 3092115"/>
                  <a:gd name="connsiteX11" fmla="*/ 1828290 w 3031958"/>
                  <a:gd name="connsiteY11" fmla="*/ 2530244 h 3092115"/>
                  <a:gd name="connsiteX12" fmla="*/ 1907936 w 3031958"/>
                  <a:gd name="connsiteY12" fmla="*/ 2781228 h 3092115"/>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3969 w 2725220"/>
                  <a:gd name="connsiteY6" fmla="*/ 1399091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9882 w 2725220"/>
                  <a:gd name="connsiteY6" fmla="*/ 1475904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5220" h="2597510">
                    <a:moveTo>
                      <a:pt x="1660601" y="2533907"/>
                    </a:moveTo>
                    <a:cubicBezTo>
                      <a:pt x="1163710" y="2699151"/>
                      <a:pt x="618675" y="2535656"/>
                      <a:pt x="287484" y="2122012"/>
                    </a:cubicBezTo>
                    <a:cubicBezTo>
                      <a:pt x="-32171" y="1722776"/>
                      <a:pt x="-90509" y="1167640"/>
                      <a:pt x="138882" y="707938"/>
                    </a:cubicBezTo>
                    <a:cubicBezTo>
                      <a:pt x="375155" y="234444"/>
                      <a:pt x="869495" y="-43792"/>
                      <a:pt x="1386625" y="5655"/>
                    </a:cubicBezTo>
                    <a:cubicBezTo>
                      <a:pt x="1900395" y="54780"/>
                      <a:pt x="2333910" y="417574"/>
                      <a:pt x="2483098" y="923255"/>
                    </a:cubicBezTo>
                    <a:lnTo>
                      <a:pt x="2725220" y="916911"/>
                    </a:lnTo>
                    <a:lnTo>
                      <a:pt x="2409882" y="1475904"/>
                    </a:lnTo>
                    <a:lnTo>
                      <a:pt x="1967490" y="936764"/>
                    </a:lnTo>
                    <a:lnTo>
                      <a:pt x="2208238" y="930456"/>
                    </a:lnTo>
                    <a:cubicBezTo>
                      <a:pt x="2011106" y="396970"/>
                      <a:pt x="1431946" y="128427"/>
                      <a:pt x="913456" y="330096"/>
                    </a:cubicBezTo>
                    <a:cubicBezTo>
                      <a:pt x="408897" y="526347"/>
                      <a:pt x="144595" y="1097689"/>
                      <a:pt x="314485" y="1624889"/>
                    </a:cubicBezTo>
                    <a:cubicBezTo>
                      <a:pt x="488816" y="2165868"/>
                      <a:pt x="1054899" y="2459994"/>
                      <a:pt x="1580955" y="2282923"/>
                    </a:cubicBezTo>
                    <a:lnTo>
                      <a:pt x="1660601" y="2533907"/>
                    </a:lnTo>
                    <a:close/>
                  </a:path>
                </a:pathLst>
              </a:custGeom>
              <a:gradFill>
                <a:gsLst>
                  <a:gs pos="0">
                    <a:schemeClr val="bg1">
                      <a:lumMod val="50000"/>
                    </a:schemeClr>
                  </a:gs>
                  <a:gs pos="80000">
                    <a:schemeClr val="bg2">
                      <a:lumMod val="60000"/>
                      <a:lumOff val="40000"/>
                    </a:schemeClr>
                  </a:gs>
                  <a:gs pos="100000">
                    <a:schemeClr val="bg1"/>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dirty="0">
                  <a:solidFill>
                    <a:schemeClr val="tx1"/>
                  </a:solidFill>
                </a:endParaRPr>
              </a:p>
            </p:txBody>
          </p:sp>
          <p:sp>
            <p:nvSpPr>
              <p:cNvPr id="32" name="Circular Arrow 3"/>
              <p:cNvSpPr/>
              <p:nvPr/>
            </p:nvSpPr>
            <p:spPr bwMode="auto">
              <a:xfrm rot="7790423" flipH="1">
                <a:off x="3906120" y="3119147"/>
                <a:ext cx="1290861" cy="1211377"/>
              </a:xfrm>
              <a:custGeom>
                <a:avLst/>
                <a:gdLst>
                  <a:gd name="connsiteX0" fmla="*/ 1907936 w 3031958"/>
                  <a:gd name="connsiteY0" fmla="*/ 2781228 h 3092115"/>
                  <a:gd name="connsiteX1" fmla="*/ 534819 w 3031958"/>
                  <a:gd name="connsiteY1" fmla="*/ 2369333 h 3092115"/>
                  <a:gd name="connsiteX2" fmla="*/ 386217 w 3031958"/>
                  <a:gd name="connsiteY2" fmla="*/ 955259 h 3092115"/>
                  <a:gd name="connsiteX3" fmla="*/ 1633960 w 3031958"/>
                  <a:gd name="connsiteY3" fmla="*/ 252976 h 3092115"/>
                  <a:gd name="connsiteX4" fmla="*/ 2730433 w 3031958"/>
                  <a:gd name="connsiteY4" fmla="*/ 1170576 h 3092115"/>
                  <a:gd name="connsiteX5" fmla="*/ 2972555 w 3031958"/>
                  <a:gd name="connsiteY5" fmla="*/ 1164232 h 3092115"/>
                  <a:gd name="connsiteX6" fmla="*/ 2652593 w 3031958"/>
                  <a:gd name="connsiteY6" fmla="*/ 1516277 h 3092115"/>
                  <a:gd name="connsiteX7" fmla="*/ 2214825 w 3031958"/>
                  <a:gd name="connsiteY7" fmla="*/ 1184085 h 3092115"/>
                  <a:gd name="connsiteX8" fmla="*/ 2455573 w 3031958"/>
                  <a:gd name="connsiteY8" fmla="*/ 1177777 h 3092115"/>
                  <a:gd name="connsiteX9" fmla="*/ 1160791 w 3031958"/>
                  <a:gd name="connsiteY9" fmla="*/ 577417 h 3092115"/>
                  <a:gd name="connsiteX10" fmla="*/ 561820 w 3031958"/>
                  <a:gd name="connsiteY10" fmla="*/ 1872210 h 3092115"/>
                  <a:gd name="connsiteX11" fmla="*/ 1828290 w 3031958"/>
                  <a:gd name="connsiteY11" fmla="*/ 2530244 h 3092115"/>
                  <a:gd name="connsiteX12" fmla="*/ 1907936 w 3031958"/>
                  <a:gd name="connsiteY12" fmla="*/ 2781228 h 3092115"/>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3969 w 2725220"/>
                  <a:gd name="connsiteY6" fmla="*/ 1399091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9882 w 2725220"/>
                  <a:gd name="connsiteY6" fmla="*/ 1475904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5220" h="2597510">
                    <a:moveTo>
                      <a:pt x="1660601" y="2533907"/>
                    </a:moveTo>
                    <a:cubicBezTo>
                      <a:pt x="1163710" y="2699151"/>
                      <a:pt x="618675" y="2535656"/>
                      <a:pt x="287484" y="2122012"/>
                    </a:cubicBezTo>
                    <a:cubicBezTo>
                      <a:pt x="-32171" y="1722776"/>
                      <a:pt x="-90509" y="1167640"/>
                      <a:pt x="138882" y="707938"/>
                    </a:cubicBezTo>
                    <a:cubicBezTo>
                      <a:pt x="375155" y="234444"/>
                      <a:pt x="869495" y="-43792"/>
                      <a:pt x="1386625" y="5655"/>
                    </a:cubicBezTo>
                    <a:cubicBezTo>
                      <a:pt x="1900395" y="54780"/>
                      <a:pt x="2333910" y="417574"/>
                      <a:pt x="2483098" y="923255"/>
                    </a:cubicBezTo>
                    <a:lnTo>
                      <a:pt x="2725220" y="916911"/>
                    </a:lnTo>
                    <a:lnTo>
                      <a:pt x="2409882" y="1475904"/>
                    </a:lnTo>
                    <a:lnTo>
                      <a:pt x="1967490" y="936764"/>
                    </a:lnTo>
                    <a:lnTo>
                      <a:pt x="2208238" y="930456"/>
                    </a:lnTo>
                    <a:cubicBezTo>
                      <a:pt x="2011106" y="396970"/>
                      <a:pt x="1431946" y="128427"/>
                      <a:pt x="913456" y="330096"/>
                    </a:cubicBezTo>
                    <a:cubicBezTo>
                      <a:pt x="408897" y="526347"/>
                      <a:pt x="144595" y="1097689"/>
                      <a:pt x="314485" y="1624889"/>
                    </a:cubicBezTo>
                    <a:cubicBezTo>
                      <a:pt x="488816" y="2165868"/>
                      <a:pt x="1054899" y="2459994"/>
                      <a:pt x="1580955" y="2282923"/>
                    </a:cubicBezTo>
                    <a:lnTo>
                      <a:pt x="1660601" y="2533907"/>
                    </a:lnTo>
                    <a:close/>
                  </a:path>
                </a:pathLst>
              </a:custGeom>
              <a:ln>
                <a:solidFill>
                  <a:schemeClr val="tx1"/>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dirty="0">
                  <a:solidFill>
                    <a:schemeClr val="tx1"/>
                  </a:solidFill>
                </a:endParaRPr>
              </a:p>
            </p:txBody>
          </p:sp>
          <p:sp>
            <p:nvSpPr>
              <p:cNvPr id="7250" name="TextBox 32"/>
              <p:cNvSpPr txBox="1">
                <a:spLocks noChangeArrowheads="1"/>
              </p:cNvSpPr>
              <p:nvPr/>
            </p:nvSpPr>
            <p:spPr bwMode="auto">
              <a:xfrm>
                <a:off x="4155845" y="3074497"/>
                <a:ext cx="791410" cy="279111"/>
              </a:xfrm>
              <a:prstGeom prst="rect">
                <a:avLst/>
              </a:prstGeom>
              <a:noFill/>
              <a:ln w="9525">
                <a:noFill/>
                <a:miter lim="800000"/>
                <a:headEnd/>
                <a:tailEnd/>
              </a:ln>
            </p:spPr>
            <p:txBody>
              <a:bodyPr>
                <a:spAutoFit/>
              </a:bodyPr>
              <a:lstStyle/>
              <a:p>
                <a:pPr algn="ctr"/>
                <a:r>
                  <a:rPr lang="en-US" sz="600" b="1" dirty="0"/>
                  <a:t>Stories</a:t>
                </a:r>
              </a:p>
            </p:txBody>
          </p:sp>
          <p:sp>
            <p:nvSpPr>
              <p:cNvPr id="7251" name="TextBox 33"/>
              <p:cNvSpPr txBox="1">
                <a:spLocks noChangeArrowheads="1"/>
              </p:cNvSpPr>
              <p:nvPr/>
            </p:nvSpPr>
            <p:spPr bwMode="auto">
              <a:xfrm>
                <a:off x="3859708" y="2562323"/>
                <a:ext cx="1302402" cy="397934"/>
              </a:xfrm>
              <a:prstGeom prst="rect">
                <a:avLst/>
              </a:prstGeom>
              <a:noFill/>
              <a:ln w="9525">
                <a:noFill/>
                <a:miter lim="800000"/>
                <a:headEnd/>
                <a:tailEnd/>
              </a:ln>
            </p:spPr>
            <p:txBody>
              <a:bodyPr>
                <a:spAutoFit/>
              </a:bodyPr>
              <a:lstStyle/>
              <a:p>
                <a:pPr algn="ctr"/>
                <a:r>
                  <a:rPr lang="en-US" sz="900" b="1" dirty="0"/>
                  <a:t>Iteration 2</a:t>
                </a:r>
              </a:p>
            </p:txBody>
          </p:sp>
        </p:grpSp>
        <p:grpSp>
          <p:nvGrpSpPr>
            <p:cNvPr id="7211" name="Group 15"/>
            <p:cNvGrpSpPr>
              <a:grpSpLocks noChangeAspect="1"/>
            </p:cNvGrpSpPr>
            <p:nvPr/>
          </p:nvGrpSpPr>
          <p:grpSpPr bwMode="auto">
            <a:xfrm>
              <a:off x="6565122" y="2541447"/>
              <a:ext cx="1820380" cy="1972112"/>
              <a:chOff x="3461482" y="2435628"/>
              <a:chExt cx="2180138" cy="2361857"/>
            </a:xfrm>
          </p:grpSpPr>
          <p:sp>
            <p:nvSpPr>
              <p:cNvPr id="26" name="Circular Arrow 3"/>
              <p:cNvSpPr/>
              <p:nvPr/>
            </p:nvSpPr>
            <p:spPr bwMode="auto">
              <a:xfrm rot="7762112" flipH="1">
                <a:off x="3370622" y="2526488"/>
                <a:ext cx="2361857" cy="2180138"/>
              </a:xfrm>
              <a:custGeom>
                <a:avLst/>
                <a:gdLst>
                  <a:gd name="connsiteX0" fmla="*/ 1907936 w 3031958"/>
                  <a:gd name="connsiteY0" fmla="*/ 2781228 h 3092115"/>
                  <a:gd name="connsiteX1" fmla="*/ 534819 w 3031958"/>
                  <a:gd name="connsiteY1" fmla="*/ 2369333 h 3092115"/>
                  <a:gd name="connsiteX2" fmla="*/ 386217 w 3031958"/>
                  <a:gd name="connsiteY2" fmla="*/ 955259 h 3092115"/>
                  <a:gd name="connsiteX3" fmla="*/ 1633960 w 3031958"/>
                  <a:gd name="connsiteY3" fmla="*/ 252976 h 3092115"/>
                  <a:gd name="connsiteX4" fmla="*/ 2730433 w 3031958"/>
                  <a:gd name="connsiteY4" fmla="*/ 1170576 h 3092115"/>
                  <a:gd name="connsiteX5" fmla="*/ 2972555 w 3031958"/>
                  <a:gd name="connsiteY5" fmla="*/ 1164232 h 3092115"/>
                  <a:gd name="connsiteX6" fmla="*/ 2652593 w 3031958"/>
                  <a:gd name="connsiteY6" fmla="*/ 1516277 h 3092115"/>
                  <a:gd name="connsiteX7" fmla="*/ 2214825 w 3031958"/>
                  <a:gd name="connsiteY7" fmla="*/ 1184085 h 3092115"/>
                  <a:gd name="connsiteX8" fmla="*/ 2455573 w 3031958"/>
                  <a:gd name="connsiteY8" fmla="*/ 1177777 h 3092115"/>
                  <a:gd name="connsiteX9" fmla="*/ 1160791 w 3031958"/>
                  <a:gd name="connsiteY9" fmla="*/ 577417 h 3092115"/>
                  <a:gd name="connsiteX10" fmla="*/ 561820 w 3031958"/>
                  <a:gd name="connsiteY10" fmla="*/ 1872210 h 3092115"/>
                  <a:gd name="connsiteX11" fmla="*/ 1828290 w 3031958"/>
                  <a:gd name="connsiteY11" fmla="*/ 2530244 h 3092115"/>
                  <a:gd name="connsiteX12" fmla="*/ 1907936 w 3031958"/>
                  <a:gd name="connsiteY12" fmla="*/ 2781228 h 3092115"/>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3969 w 2725220"/>
                  <a:gd name="connsiteY6" fmla="*/ 1399091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9882 w 2725220"/>
                  <a:gd name="connsiteY6" fmla="*/ 1475904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5220" h="2597510">
                    <a:moveTo>
                      <a:pt x="1660601" y="2533907"/>
                    </a:moveTo>
                    <a:cubicBezTo>
                      <a:pt x="1163710" y="2699151"/>
                      <a:pt x="618675" y="2535656"/>
                      <a:pt x="287484" y="2122012"/>
                    </a:cubicBezTo>
                    <a:cubicBezTo>
                      <a:pt x="-32171" y="1722776"/>
                      <a:pt x="-90509" y="1167640"/>
                      <a:pt x="138882" y="707938"/>
                    </a:cubicBezTo>
                    <a:cubicBezTo>
                      <a:pt x="375155" y="234444"/>
                      <a:pt x="869495" y="-43792"/>
                      <a:pt x="1386625" y="5655"/>
                    </a:cubicBezTo>
                    <a:cubicBezTo>
                      <a:pt x="1900395" y="54780"/>
                      <a:pt x="2333910" y="417574"/>
                      <a:pt x="2483098" y="923255"/>
                    </a:cubicBezTo>
                    <a:lnTo>
                      <a:pt x="2725220" y="916911"/>
                    </a:lnTo>
                    <a:lnTo>
                      <a:pt x="2409882" y="1475904"/>
                    </a:lnTo>
                    <a:lnTo>
                      <a:pt x="1967490" y="936764"/>
                    </a:lnTo>
                    <a:lnTo>
                      <a:pt x="2208238" y="930456"/>
                    </a:lnTo>
                    <a:cubicBezTo>
                      <a:pt x="2011106" y="396970"/>
                      <a:pt x="1431946" y="128427"/>
                      <a:pt x="913456" y="330096"/>
                    </a:cubicBezTo>
                    <a:cubicBezTo>
                      <a:pt x="408897" y="526347"/>
                      <a:pt x="144595" y="1097689"/>
                      <a:pt x="314485" y="1624889"/>
                    </a:cubicBezTo>
                    <a:cubicBezTo>
                      <a:pt x="488816" y="2165868"/>
                      <a:pt x="1054899" y="2459994"/>
                      <a:pt x="1580955" y="2282923"/>
                    </a:cubicBezTo>
                    <a:lnTo>
                      <a:pt x="1660601" y="2533907"/>
                    </a:lnTo>
                    <a:close/>
                  </a:path>
                </a:pathLst>
              </a:custGeom>
              <a:gradFill>
                <a:gsLst>
                  <a:gs pos="0">
                    <a:schemeClr val="bg1">
                      <a:lumMod val="50000"/>
                    </a:schemeClr>
                  </a:gs>
                  <a:gs pos="80000">
                    <a:schemeClr val="bg2">
                      <a:lumMod val="60000"/>
                      <a:lumOff val="40000"/>
                    </a:schemeClr>
                  </a:gs>
                  <a:gs pos="100000">
                    <a:schemeClr val="bg1"/>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dirty="0">
                  <a:solidFill>
                    <a:schemeClr val="tx1"/>
                  </a:solidFill>
                </a:endParaRPr>
              </a:p>
            </p:txBody>
          </p:sp>
          <p:sp>
            <p:nvSpPr>
              <p:cNvPr id="28" name="Circular Arrow 3"/>
              <p:cNvSpPr/>
              <p:nvPr/>
            </p:nvSpPr>
            <p:spPr bwMode="auto">
              <a:xfrm rot="7700885" flipH="1">
                <a:off x="3906120" y="3119147"/>
                <a:ext cx="1290861" cy="1211377"/>
              </a:xfrm>
              <a:custGeom>
                <a:avLst/>
                <a:gdLst>
                  <a:gd name="connsiteX0" fmla="*/ 1907936 w 3031958"/>
                  <a:gd name="connsiteY0" fmla="*/ 2781228 h 3092115"/>
                  <a:gd name="connsiteX1" fmla="*/ 534819 w 3031958"/>
                  <a:gd name="connsiteY1" fmla="*/ 2369333 h 3092115"/>
                  <a:gd name="connsiteX2" fmla="*/ 386217 w 3031958"/>
                  <a:gd name="connsiteY2" fmla="*/ 955259 h 3092115"/>
                  <a:gd name="connsiteX3" fmla="*/ 1633960 w 3031958"/>
                  <a:gd name="connsiteY3" fmla="*/ 252976 h 3092115"/>
                  <a:gd name="connsiteX4" fmla="*/ 2730433 w 3031958"/>
                  <a:gd name="connsiteY4" fmla="*/ 1170576 h 3092115"/>
                  <a:gd name="connsiteX5" fmla="*/ 2972555 w 3031958"/>
                  <a:gd name="connsiteY5" fmla="*/ 1164232 h 3092115"/>
                  <a:gd name="connsiteX6" fmla="*/ 2652593 w 3031958"/>
                  <a:gd name="connsiteY6" fmla="*/ 1516277 h 3092115"/>
                  <a:gd name="connsiteX7" fmla="*/ 2214825 w 3031958"/>
                  <a:gd name="connsiteY7" fmla="*/ 1184085 h 3092115"/>
                  <a:gd name="connsiteX8" fmla="*/ 2455573 w 3031958"/>
                  <a:gd name="connsiteY8" fmla="*/ 1177777 h 3092115"/>
                  <a:gd name="connsiteX9" fmla="*/ 1160791 w 3031958"/>
                  <a:gd name="connsiteY9" fmla="*/ 577417 h 3092115"/>
                  <a:gd name="connsiteX10" fmla="*/ 561820 w 3031958"/>
                  <a:gd name="connsiteY10" fmla="*/ 1872210 h 3092115"/>
                  <a:gd name="connsiteX11" fmla="*/ 1828290 w 3031958"/>
                  <a:gd name="connsiteY11" fmla="*/ 2530244 h 3092115"/>
                  <a:gd name="connsiteX12" fmla="*/ 1907936 w 3031958"/>
                  <a:gd name="connsiteY12" fmla="*/ 2781228 h 3092115"/>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3969 w 2725220"/>
                  <a:gd name="connsiteY6" fmla="*/ 1399091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 name="connsiteX0" fmla="*/ 1660601 w 2725220"/>
                  <a:gd name="connsiteY0" fmla="*/ 2533907 h 2597510"/>
                  <a:gd name="connsiteX1" fmla="*/ 287484 w 2725220"/>
                  <a:gd name="connsiteY1" fmla="*/ 2122012 h 2597510"/>
                  <a:gd name="connsiteX2" fmla="*/ 138882 w 2725220"/>
                  <a:gd name="connsiteY2" fmla="*/ 707938 h 2597510"/>
                  <a:gd name="connsiteX3" fmla="*/ 1386625 w 2725220"/>
                  <a:gd name="connsiteY3" fmla="*/ 5655 h 2597510"/>
                  <a:gd name="connsiteX4" fmla="*/ 2483098 w 2725220"/>
                  <a:gd name="connsiteY4" fmla="*/ 923255 h 2597510"/>
                  <a:gd name="connsiteX5" fmla="*/ 2725220 w 2725220"/>
                  <a:gd name="connsiteY5" fmla="*/ 916911 h 2597510"/>
                  <a:gd name="connsiteX6" fmla="*/ 2409882 w 2725220"/>
                  <a:gd name="connsiteY6" fmla="*/ 1475904 h 2597510"/>
                  <a:gd name="connsiteX7" fmla="*/ 1967490 w 2725220"/>
                  <a:gd name="connsiteY7" fmla="*/ 936764 h 2597510"/>
                  <a:gd name="connsiteX8" fmla="*/ 2208238 w 2725220"/>
                  <a:gd name="connsiteY8" fmla="*/ 930456 h 2597510"/>
                  <a:gd name="connsiteX9" fmla="*/ 913456 w 2725220"/>
                  <a:gd name="connsiteY9" fmla="*/ 330096 h 2597510"/>
                  <a:gd name="connsiteX10" fmla="*/ 314485 w 2725220"/>
                  <a:gd name="connsiteY10" fmla="*/ 1624889 h 2597510"/>
                  <a:gd name="connsiteX11" fmla="*/ 1580955 w 2725220"/>
                  <a:gd name="connsiteY11" fmla="*/ 2282923 h 2597510"/>
                  <a:gd name="connsiteX12" fmla="*/ 1660601 w 2725220"/>
                  <a:gd name="connsiteY12" fmla="*/ 2533907 h 259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5220" h="2597510">
                    <a:moveTo>
                      <a:pt x="1660601" y="2533907"/>
                    </a:moveTo>
                    <a:cubicBezTo>
                      <a:pt x="1163710" y="2699151"/>
                      <a:pt x="618675" y="2535656"/>
                      <a:pt x="287484" y="2122012"/>
                    </a:cubicBezTo>
                    <a:cubicBezTo>
                      <a:pt x="-32171" y="1722776"/>
                      <a:pt x="-90509" y="1167640"/>
                      <a:pt x="138882" y="707938"/>
                    </a:cubicBezTo>
                    <a:cubicBezTo>
                      <a:pt x="375155" y="234444"/>
                      <a:pt x="869495" y="-43792"/>
                      <a:pt x="1386625" y="5655"/>
                    </a:cubicBezTo>
                    <a:cubicBezTo>
                      <a:pt x="1900395" y="54780"/>
                      <a:pt x="2333910" y="417574"/>
                      <a:pt x="2483098" y="923255"/>
                    </a:cubicBezTo>
                    <a:lnTo>
                      <a:pt x="2725220" y="916911"/>
                    </a:lnTo>
                    <a:lnTo>
                      <a:pt x="2409882" y="1475904"/>
                    </a:lnTo>
                    <a:lnTo>
                      <a:pt x="1967490" y="936764"/>
                    </a:lnTo>
                    <a:lnTo>
                      <a:pt x="2208238" y="930456"/>
                    </a:lnTo>
                    <a:cubicBezTo>
                      <a:pt x="2011106" y="396970"/>
                      <a:pt x="1431946" y="128427"/>
                      <a:pt x="913456" y="330096"/>
                    </a:cubicBezTo>
                    <a:cubicBezTo>
                      <a:pt x="408897" y="526347"/>
                      <a:pt x="144595" y="1097689"/>
                      <a:pt x="314485" y="1624889"/>
                    </a:cubicBezTo>
                    <a:cubicBezTo>
                      <a:pt x="488816" y="2165868"/>
                      <a:pt x="1054899" y="2459994"/>
                      <a:pt x="1580955" y="2282923"/>
                    </a:cubicBezTo>
                    <a:lnTo>
                      <a:pt x="1660601" y="2533907"/>
                    </a:lnTo>
                    <a:close/>
                  </a:path>
                </a:pathLst>
              </a:custGeom>
              <a:ln>
                <a:solidFill>
                  <a:schemeClr val="tx1"/>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dirty="0">
                  <a:solidFill>
                    <a:schemeClr val="tx1"/>
                  </a:solidFill>
                </a:endParaRPr>
              </a:p>
            </p:txBody>
          </p:sp>
          <p:sp>
            <p:nvSpPr>
              <p:cNvPr id="7242" name="TextBox 28"/>
              <p:cNvSpPr txBox="1">
                <a:spLocks noChangeArrowheads="1"/>
              </p:cNvSpPr>
              <p:nvPr/>
            </p:nvSpPr>
            <p:spPr bwMode="auto">
              <a:xfrm>
                <a:off x="4155845" y="3074497"/>
                <a:ext cx="791410" cy="279111"/>
              </a:xfrm>
              <a:prstGeom prst="rect">
                <a:avLst/>
              </a:prstGeom>
              <a:noFill/>
              <a:ln w="9525">
                <a:noFill/>
                <a:miter lim="800000"/>
                <a:headEnd/>
                <a:tailEnd/>
              </a:ln>
            </p:spPr>
            <p:txBody>
              <a:bodyPr>
                <a:spAutoFit/>
              </a:bodyPr>
              <a:lstStyle/>
              <a:p>
                <a:pPr algn="ctr"/>
                <a:r>
                  <a:rPr lang="en-US" sz="600" b="1" dirty="0"/>
                  <a:t>Stories</a:t>
                </a:r>
              </a:p>
            </p:txBody>
          </p:sp>
          <p:sp>
            <p:nvSpPr>
              <p:cNvPr id="7243" name="TextBox 29"/>
              <p:cNvSpPr txBox="1">
                <a:spLocks noChangeArrowheads="1"/>
              </p:cNvSpPr>
              <p:nvPr/>
            </p:nvSpPr>
            <p:spPr bwMode="auto">
              <a:xfrm>
                <a:off x="3859708" y="2562323"/>
                <a:ext cx="1302402" cy="397934"/>
              </a:xfrm>
              <a:prstGeom prst="rect">
                <a:avLst/>
              </a:prstGeom>
              <a:noFill/>
              <a:ln w="9525">
                <a:noFill/>
                <a:miter lim="800000"/>
                <a:headEnd/>
                <a:tailEnd/>
              </a:ln>
            </p:spPr>
            <p:txBody>
              <a:bodyPr>
                <a:spAutoFit/>
              </a:bodyPr>
              <a:lstStyle/>
              <a:p>
                <a:pPr algn="ctr"/>
                <a:r>
                  <a:rPr lang="en-US" sz="900" b="1" dirty="0"/>
                  <a:t>Iteration 3</a:t>
                </a:r>
              </a:p>
            </p:txBody>
          </p:sp>
        </p:grpSp>
        <p:sp>
          <p:nvSpPr>
            <p:cNvPr id="17" name="Rectangle 16"/>
            <p:cNvSpPr/>
            <p:nvPr/>
          </p:nvSpPr>
          <p:spPr bwMode="auto">
            <a:xfrm>
              <a:off x="499310" y="3229005"/>
              <a:ext cx="1263315" cy="596996"/>
            </a:xfrm>
            <a:prstGeom prst="rect">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r>
                <a:rPr lang="en-US" sz="800" b="1" dirty="0">
                  <a:solidFill>
                    <a:schemeClr val="tx1"/>
                  </a:solidFill>
                </a:rPr>
                <a:t>Business Request</a:t>
              </a:r>
            </a:p>
          </p:txBody>
        </p:sp>
        <p:sp>
          <p:nvSpPr>
            <p:cNvPr id="18" name="Right Arrow 17"/>
            <p:cNvSpPr/>
            <p:nvPr/>
          </p:nvSpPr>
          <p:spPr bwMode="auto">
            <a:xfrm>
              <a:off x="1822785" y="3304671"/>
              <a:ext cx="543027" cy="430892"/>
            </a:xfrm>
            <a:prstGeom prst="rightArrow">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sz="1600" b="1" dirty="0"/>
            </a:p>
          </p:txBody>
        </p:sp>
        <p:sp>
          <p:nvSpPr>
            <p:cNvPr id="19" name="Bent-Up Arrow 18"/>
            <p:cNvSpPr/>
            <p:nvPr/>
          </p:nvSpPr>
          <p:spPr bwMode="auto">
            <a:xfrm>
              <a:off x="4175900" y="2436244"/>
              <a:ext cx="347973" cy="704670"/>
            </a:xfrm>
            <a:prstGeom prst="bentUpArrow">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sz="1600" b="1" dirty="0"/>
            </a:p>
          </p:txBody>
        </p:sp>
        <p:sp>
          <p:nvSpPr>
            <p:cNvPr id="20" name="Bent-Up Arrow 19"/>
            <p:cNvSpPr/>
            <p:nvPr/>
          </p:nvSpPr>
          <p:spPr bwMode="auto">
            <a:xfrm>
              <a:off x="6259445" y="2425186"/>
              <a:ext cx="347973" cy="704670"/>
            </a:xfrm>
            <a:prstGeom prst="bentUpArrow">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sz="1600" b="1" dirty="0"/>
            </a:p>
          </p:txBody>
        </p:sp>
        <p:sp>
          <p:nvSpPr>
            <p:cNvPr id="21" name="Bent-Up Arrow 20"/>
            <p:cNvSpPr/>
            <p:nvPr/>
          </p:nvSpPr>
          <p:spPr bwMode="auto">
            <a:xfrm>
              <a:off x="8321454" y="2418349"/>
              <a:ext cx="347973" cy="704670"/>
            </a:xfrm>
            <a:prstGeom prst="bentUpArrow">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sz="1600" b="1" dirty="0"/>
            </a:p>
          </p:txBody>
        </p:sp>
        <p:sp>
          <p:nvSpPr>
            <p:cNvPr id="22" name="Rectangle 21"/>
            <p:cNvSpPr/>
            <p:nvPr/>
          </p:nvSpPr>
          <p:spPr bwMode="auto">
            <a:xfrm>
              <a:off x="3816932" y="1852863"/>
              <a:ext cx="1263315" cy="583382"/>
            </a:xfrm>
            <a:prstGeom prst="rect">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r>
                <a:rPr lang="en-US" sz="800" b="1" dirty="0">
                  <a:solidFill>
                    <a:schemeClr val="tx1"/>
                  </a:solidFill>
                </a:rPr>
                <a:t>Possible Release</a:t>
              </a:r>
            </a:p>
          </p:txBody>
        </p:sp>
        <p:sp>
          <p:nvSpPr>
            <p:cNvPr id="24" name="Rectangle 23"/>
            <p:cNvSpPr/>
            <p:nvPr/>
          </p:nvSpPr>
          <p:spPr bwMode="auto">
            <a:xfrm>
              <a:off x="7964908" y="1834967"/>
              <a:ext cx="1263315" cy="583382"/>
            </a:xfrm>
            <a:prstGeom prst="rect">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r>
                <a:rPr lang="en-US" sz="800" b="1" dirty="0">
                  <a:solidFill>
                    <a:schemeClr val="tx1"/>
                  </a:solidFill>
                </a:rPr>
                <a:t>Possible Release</a:t>
              </a:r>
            </a:p>
          </p:txBody>
        </p:sp>
        <p:sp>
          <p:nvSpPr>
            <p:cNvPr id="25" name="Rectangle 24"/>
            <p:cNvSpPr/>
            <p:nvPr/>
          </p:nvSpPr>
          <p:spPr bwMode="auto">
            <a:xfrm>
              <a:off x="5881589" y="1830956"/>
              <a:ext cx="1263315" cy="583382"/>
            </a:xfrm>
            <a:prstGeom prst="rect">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r>
                <a:rPr lang="en-US" sz="800" b="1" dirty="0">
                  <a:solidFill>
                    <a:schemeClr val="tx1"/>
                  </a:solidFill>
                </a:rPr>
                <a:t>Possible Release</a:t>
              </a:r>
            </a:p>
          </p:txBody>
        </p:sp>
      </p:grpSp>
      <p:grpSp>
        <p:nvGrpSpPr>
          <p:cNvPr id="7181" name="Group 38"/>
          <p:cNvGrpSpPr>
            <a:grpSpLocks noChangeAspect="1"/>
          </p:cNvGrpSpPr>
          <p:nvPr/>
        </p:nvGrpSpPr>
        <p:grpSpPr bwMode="auto">
          <a:xfrm>
            <a:off x="3625850" y="1493243"/>
            <a:ext cx="5065713" cy="1630363"/>
            <a:chOff x="239501" y="3608373"/>
            <a:chExt cx="5792359" cy="1864994"/>
          </a:xfrm>
        </p:grpSpPr>
        <p:sp>
          <p:nvSpPr>
            <p:cNvPr id="40" name="Rectangle 39"/>
            <p:cNvSpPr/>
            <p:nvPr/>
          </p:nvSpPr>
          <p:spPr bwMode="auto">
            <a:xfrm>
              <a:off x="239501" y="3608373"/>
              <a:ext cx="1124649" cy="491765"/>
            </a:xfrm>
            <a:prstGeom prst="rect">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900" b="1" dirty="0">
                  <a:solidFill>
                    <a:schemeClr val="tx1"/>
                  </a:solidFill>
                </a:rPr>
                <a:t>Requirements</a:t>
              </a:r>
            </a:p>
          </p:txBody>
        </p:sp>
        <p:sp>
          <p:nvSpPr>
            <p:cNvPr id="41" name="Rectangle 40"/>
            <p:cNvSpPr/>
            <p:nvPr/>
          </p:nvSpPr>
          <p:spPr bwMode="auto">
            <a:xfrm>
              <a:off x="1406428" y="3979978"/>
              <a:ext cx="1124649" cy="491765"/>
            </a:xfrm>
            <a:prstGeom prst="rect">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900" b="1" dirty="0">
                  <a:solidFill>
                    <a:schemeClr val="tx1"/>
                  </a:solidFill>
                </a:rPr>
                <a:t>Design</a:t>
              </a:r>
            </a:p>
          </p:txBody>
        </p:sp>
        <p:sp>
          <p:nvSpPr>
            <p:cNvPr id="42" name="Rectangle 41"/>
            <p:cNvSpPr/>
            <p:nvPr/>
          </p:nvSpPr>
          <p:spPr bwMode="auto">
            <a:xfrm>
              <a:off x="2573355" y="4289566"/>
              <a:ext cx="1124649" cy="491765"/>
            </a:xfrm>
            <a:prstGeom prst="rect">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900" b="1" dirty="0">
                  <a:solidFill>
                    <a:schemeClr val="tx1"/>
                  </a:solidFill>
                </a:rPr>
                <a:t>Code</a:t>
              </a:r>
            </a:p>
          </p:txBody>
        </p:sp>
        <p:sp>
          <p:nvSpPr>
            <p:cNvPr id="43" name="Rectangle 42"/>
            <p:cNvSpPr/>
            <p:nvPr/>
          </p:nvSpPr>
          <p:spPr bwMode="auto">
            <a:xfrm>
              <a:off x="3740282" y="4635510"/>
              <a:ext cx="1124649" cy="491765"/>
            </a:xfrm>
            <a:prstGeom prst="rect">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900" b="1" dirty="0">
                  <a:solidFill>
                    <a:schemeClr val="tx1"/>
                  </a:solidFill>
                </a:rPr>
                <a:t>Test</a:t>
              </a:r>
            </a:p>
          </p:txBody>
        </p:sp>
        <p:sp>
          <p:nvSpPr>
            <p:cNvPr id="44" name="Rectangle 43"/>
            <p:cNvSpPr/>
            <p:nvPr/>
          </p:nvSpPr>
          <p:spPr bwMode="auto">
            <a:xfrm>
              <a:off x="4907211" y="4981602"/>
              <a:ext cx="1124649" cy="491765"/>
            </a:xfrm>
            <a:prstGeom prst="rect">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900" b="1" dirty="0">
                  <a:solidFill>
                    <a:schemeClr val="tx1"/>
                  </a:solidFill>
                </a:rPr>
                <a:t>Release</a:t>
              </a:r>
            </a:p>
          </p:txBody>
        </p:sp>
        <p:sp>
          <p:nvSpPr>
            <p:cNvPr id="45" name="Bent-Up Arrow 44"/>
            <p:cNvSpPr/>
            <p:nvPr/>
          </p:nvSpPr>
          <p:spPr bwMode="auto">
            <a:xfrm rot="5400000">
              <a:off x="1052289" y="4051452"/>
              <a:ext cx="286641" cy="394231"/>
            </a:xfrm>
            <a:prstGeom prst="bentUpArrow">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sz="1600" b="1" dirty="0"/>
            </a:p>
          </p:txBody>
        </p:sp>
        <p:sp>
          <p:nvSpPr>
            <p:cNvPr id="46" name="Bent-Up Arrow 45"/>
            <p:cNvSpPr/>
            <p:nvPr/>
          </p:nvSpPr>
          <p:spPr bwMode="auto">
            <a:xfrm rot="5400000">
              <a:off x="2222289" y="4421845"/>
              <a:ext cx="286641" cy="394231"/>
            </a:xfrm>
            <a:prstGeom prst="bentUpArrow">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sz="1600" b="1" dirty="0"/>
            </a:p>
          </p:txBody>
        </p:sp>
        <p:sp>
          <p:nvSpPr>
            <p:cNvPr id="47" name="Bent-Up Arrow 46"/>
            <p:cNvSpPr/>
            <p:nvPr/>
          </p:nvSpPr>
          <p:spPr bwMode="auto">
            <a:xfrm rot="5400000">
              <a:off x="3386868" y="4732566"/>
              <a:ext cx="286641" cy="394231"/>
            </a:xfrm>
            <a:prstGeom prst="bentUpArrow">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sz="1600" b="1" dirty="0"/>
            </a:p>
          </p:txBody>
        </p:sp>
        <p:sp>
          <p:nvSpPr>
            <p:cNvPr id="48" name="Bent-Up Arrow 47"/>
            <p:cNvSpPr/>
            <p:nvPr/>
          </p:nvSpPr>
          <p:spPr bwMode="auto">
            <a:xfrm rot="5400000">
              <a:off x="4550900" y="5079480"/>
              <a:ext cx="286641" cy="394231"/>
            </a:xfrm>
            <a:prstGeom prst="bentUpArrow">
              <a:avLst/>
            </a:prstGeom>
            <a:gradFill>
              <a:gsLst>
                <a:gs pos="0">
                  <a:schemeClr val="bg1">
                    <a:lumMod val="50000"/>
                  </a:schemeClr>
                </a:gs>
                <a:gs pos="14000">
                  <a:schemeClr val="bg2">
                    <a:lumMod val="60000"/>
                    <a:lumOff val="40000"/>
                  </a:schemeClr>
                </a:gs>
                <a:gs pos="100000">
                  <a:schemeClr val="bg1">
                    <a:lumMod val="85000"/>
                  </a:schemeClr>
                </a:gs>
              </a:gsLst>
            </a:gradFill>
            <a:ln>
              <a:solidFill>
                <a:schemeClr val="tx1"/>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eaLnBrk="0" hangingPunct="0">
                <a:defRPr/>
              </a:pPr>
              <a:endParaRPr lang="en-US" sz="1600" b="1" dirty="0"/>
            </a:p>
          </p:txBody>
        </p:sp>
      </p:grpSp>
      <p:sp>
        <p:nvSpPr>
          <p:cNvPr id="49" name="Slide Number Placeholder 3"/>
          <p:cNvSpPr txBox="1">
            <a:spLocks/>
          </p:cNvSpPr>
          <p:nvPr/>
        </p:nvSpPr>
        <p:spPr>
          <a:xfrm>
            <a:off x="6858000" y="6060744"/>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dirty="0">
                <a:solidFill>
                  <a:srgbClr val="404040"/>
                </a:solidFill>
              </a:rPr>
              <a:t>p </a:t>
            </a:r>
            <a:fld id="{879E57E1-125D-4EB7-BAD1-C42C2C2D0C65}" type="slidenum">
              <a:rPr lang="en-US" sz="1000" smtClean="0">
                <a:solidFill>
                  <a:srgbClr val="404040"/>
                </a:solidFill>
              </a:rPr>
              <a:pPr algn="r"/>
              <a:t>7</a:t>
            </a:fld>
            <a:endParaRPr lang="en-US" sz="1000" dirty="0">
              <a:solidFill>
                <a:srgbClr val="40404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What is Scrum?</a:t>
            </a:r>
          </a:p>
        </p:txBody>
      </p:sp>
      <p:sp>
        <p:nvSpPr>
          <p:cNvPr id="6" name="Rectangle 4"/>
          <p:cNvSpPr txBox="1">
            <a:spLocks noChangeArrowheads="1"/>
          </p:cNvSpPr>
          <p:nvPr/>
        </p:nvSpPr>
        <p:spPr bwMode="auto">
          <a:xfrm>
            <a:off x="382137" y="928048"/>
            <a:ext cx="8521888" cy="22382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1600" b="1">
                <a:solidFill>
                  <a:srgbClr val="404040"/>
                </a:solidFill>
                <a:latin typeface="+mn-lt"/>
                <a:ea typeface="+mn-ea"/>
                <a:cs typeface="ヒラギノ角ゴ Pro W3"/>
              </a:defRPr>
            </a:lvl1pPr>
            <a:lvl2pPr marL="400050" indent="-168275" algn="l" rtl="0" eaLnBrk="0" fontAlgn="base" hangingPunct="0">
              <a:spcBef>
                <a:spcPct val="20000"/>
              </a:spcBef>
              <a:spcAft>
                <a:spcPct val="0"/>
              </a:spcAft>
              <a:buChar char="–"/>
              <a:defRPr sz="1400">
                <a:solidFill>
                  <a:srgbClr val="404040"/>
                </a:solidFill>
                <a:latin typeface="+mn-lt"/>
                <a:ea typeface="+mn-ea"/>
                <a:cs typeface="ヒラギノ角ゴ Pro W3"/>
              </a:defRPr>
            </a:lvl2pPr>
            <a:lvl3pPr marL="627063" indent="-112713" algn="l" rtl="0" eaLnBrk="0" fontAlgn="base" hangingPunct="0">
              <a:spcBef>
                <a:spcPct val="20000"/>
              </a:spcBef>
              <a:spcAft>
                <a:spcPct val="0"/>
              </a:spcAft>
              <a:buChar char="•"/>
              <a:defRPr sz="1400">
                <a:solidFill>
                  <a:srgbClr val="404040"/>
                </a:solidFill>
                <a:latin typeface="+mn-lt"/>
                <a:ea typeface="+mn-ea"/>
                <a:cs typeface="ヒラギノ角ゴ Pro W3"/>
              </a:defRPr>
            </a:lvl3pPr>
            <a:lvl4pPr marL="914400" indent="-173038" algn="l" rtl="0" eaLnBrk="0" fontAlgn="base" hangingPunct="0">
              <a:spcBef>
                <a:spcPct val="20000"/>
              </a:spcBef>
              <a:spcAft>
                <a:spcPct val="0"/>
              </a:spcAft>
              <a:buChar char="–"/>
              <a:defRPr sz="1400">
                <a:solidFill>
                  <a:srgbClr val="404040"/>
                </a:solidFill>
                <a:latin typeface="+mn-lt"/>
                <a:ea typeface="+mn-ea"/>
                <a:cs typeface="ヒラギノ角ゴ Pro W3"/>
              </a:defRPr>
            </a:lvl4pPr>
            <a:lvl5pPr marL="1144588" indent="-115888" algn="l" rtl="0" eaLnBrk="0" fontAlgn="base" hangingPunct="0">
              <a:spcBef>
                <a:spcPct val="20000"/>
              </a:spcBef>
              <a:spcAft>
                <a:spcPct val="0"/>
              </a:spcAft>
              <a:buChar char="»"/>
              <a:defRPr sz="1400">
                <a:solidFill>
                  <a:srgbClr val="404040"/>
                </a:solidFill>
                <a:latin typeface="+mn-lt"/>
                <a:ea typeface="+mn-ea"/>
                <a:cs typeface="ヒラギノ角ゴ Pro W3"/>
              </a:defRPr>
            </a:lvl5pPr>
            <a:lvl6pPr marL="1601788" indent="-115888" algn="l" rtl="0" fontAlgn="base">
              <a:spcBef>
                <a:spcPct val="20000"/>
              </a:spcBef>
              <a:spcAft>
                <a:spcPct val="0"/>
              </a:spcAft>
              <a:buChar char="»"/>
              <a:defRPr sz="1400">
                <a:solidFill>
                  <a:srgbClr val="404040"/>
                </a:solidFill>
                <a:latin typeface="+mn-lt"/>
                <a:ea typeface="+mn-ea"/>
              </a:defRPr>
            </a:lvl6pPr>
            <a:lvl7pPr marL="2058988" indent="-115888" algn="l" rtl="0" fontAlgn="base">
              <a:spcBef>
                <a:spcPct val="20000"/>
              </a:spcBef>
              <a:spcAft>
                <a:spcPct val="0"/>
              </a:spcAft>
              <a:buChar char="»"/>
              <a:defRPr sz="1400">
                <a:solidFill>
                  <a:srgbClr val="404040"/>
                </a:solidFill>
                <a:latin typeface="+mn-lt"/>
                <a:ea typeface="+mn-ea"/>
              </a:defRPr>
            </a:lvl7pPr>
            <a:lvl8pPr marL="2516188" indent="-115888" algn="l" rtl="0" fontAlgn="base">
              <a:spcBef>
                <a:spcPct val="20000"/>
              </a:spcBef>
              <a:spcAft>
                <a:spcPct val="0"/>
              </a:spcAft>
              <a:buChar char="»"/>
              <a:defRPr sz="1400">
                <a:solidFill>
                  <a:srgbClr val="404040"/>
                </a:solidFill>
                <a:latin typeface="+mn-lt"/>
                <a:ea typeface="+mn-ea"/>
              </a:defRPr>
            </a:lvl8pPr>
            <a:lvl9pPr marL="2973388" indent="-115888" algn="l" rtl="0" fontAlgn="base">
              <a:spcBef>
                <a:spcPct val="20000"/>
              </a:spcBef>
              <a:spcAft>
                <a:spcPct val="0"/>
              </a:spcAft>
              <a:buChar char="»"/>
              <a:defRPr sz="1400">
                <a:solidFill>
                  <a:srgbClr val="404040"/>
                </a:solidFill>
                <a:latin typeface="+mn-lt"/>
                <a:ea typeface="+mn-ea"/>
              </a:defRPr>
            </a:lvl9pPr>
          </a:lstStyle>
          <a:p>
            <a:pPr>
              <a:buFont typeface="Times" pitchFamily="18" charset="0"/>
              <a:buNone/>
            </a:pPr>
            <a:r>
              <a:rPr lang="en-US" sz="1400" dirty="0"/>
              <a:t>It is a “framework” that:</a:t>
            </a:r>
          </a:p>
          <a:p>
            <a:pPr>
              <a:buFont typeface="Arial" pitchFamily="34" charset="0"/>
              <a:buChar char="•"/>
            </a:pPr>
            <a:r>
              <a:rPr lang="en-US" b="0" dirty="0"/>
              <a:t>Provides clear roles and responsibilities</a:t>
            </a:r>
          </a:p>
          <a:p>
            <a:pPr>
              <a:buFont typeface="Arial" pitchFamily="34" charset="0"/>
              <a:buChar char="•"/>
            </a:pPr>
            <a:r>
              <a:rPr lang="en-US" b="0" dirty="0"/>
              <a:t>Provides mechanism for making problems (technology and people) apparent early</a:t>
            </a:r>
          </a:p>
          <a:p>
            <a:pPr>
              <a:buFont typeface="Arial" pitchFamily="34" charset="0"/>
              <a:buChar char="•"/>
            </a:pPr>
            <a:r>
              <a:rPr lang="en-US" b="0" dirty="0"/>
              <a:t>Depends on adaptive behavior</a:t>
            </a:r>
          </a:p>
          <a:p>
            <a:pPr lvl="1">
              <a:buFont typeface="Arial" pitchFamily="34" charset="0"/>
              <a:buChar char="•"/>
            </a:pPr>
            <a:r>
              <a:rPr lang="en-US" sz="1600" dirty="0"/>
              <a:t>Self-organizing, self-managing, inter-disciplinary teams</a:t>
            </a:r>
          </a:p>
          <a:p>
            <a:pPr lvl="1">
              <a:buFont typeface="Arial" pitchFamily="34" charset="0"/>
              <a:buChar char="•"/>
            </a:pPr>
            <a:r>
              <a:rPr lang="en-US" sz="1600" dirty="0"/>
              <a:t>No single point of control</a:t>
            </a:r>
          </a:p>
          <a:p>
            <a:pPr>
              <a:buFont typeface="Arial" pitchFamily="34" charset="0"/>
              <a:buChar char="•"/>
            </a:pPr>
            <a:r>
              <a:rPr lang="en-US" b="0" dirty="0"/>
              <a:t>Suitable for Project (has a begin and end) type of work. </a:t>
            </a:r>
          </a:p>
          <a:p>
            <a:pPr>
              <a:buFont typeface="Arial" pitchFamily="34" charset="0"/>
              <a:buChar char="•"/>
            </a:pPr>
            <a:endParaRPr lang="en-US" dirty="0"/>
          </a:p>
        </p:txBody>
      </p:sp>
      <p:sp>
        <p:nvSpPr>
          <p:cNvPr id="7" name="Rectangle 4"/>
          <p:cNvSpPr txBox="1">
            <a:spLocks noChangeArrowheads="1"/>
          </p:cNvSpPr>
          <p:nvPr/>
        </p:nvSpPr>
        <p:spPr bwMode="auto">
          <a:xfrm>
            <a:off x="122829" y="3224619"/>
            <a:ext cx="4462817" cy="2675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1600" b="1">
                <a:solidFill>
                  <a:srgbClr val="404040"/>
                </a:solidFill>
                <a:latin typeface="+mn-lt"/>
                <a:ea typeface="+mn-ea"/>
                <a:cs typeface="ヒラギノ角ゴ Pro W3"/>
              </a:defRPr>
            </a:lvl1pPr>
            <a:lvl2pPr marL="400050" indent="-168275" algn="l" rtl="0" eaLnBrk="0" fontAlgn="base" hangingPunct="0">
              <a:spcBef>
                <a:spcPct val="20000"/>
              </a:spcBef>
              <a:spcAft>
                <a:spcPct val="0"/>
              </a:spcAft>
              <a:buChar char="–"/>
              <a:defRPr sz="1400">
                <a:solidFill>
                  <a:srgbClr val="404040"/>
                </a:solidFill>
                <a:latin typeface="+mn-lt"/>
                <a:ea typeface="+mn-ea"/>
                <a:cs typeface="ヒラギノ角ゴ Pro W3"/>
              </a:defRPr>
            </a:lvl2pPr>
            <a:lvl3pPr marL="627063" indent="-112713" algn="l" rtl="0" eaLnBrk="0" fontAlgn="base" hangingPunct="0">
              <a:spcBef>
                <a:spcPct val="20000"/>
              </a:spcBef>
              <a:spcAft>
                <a:spcPct val="0"/>
              </a:spcAft>
              <a:buChar char="•"/>
              <a:defRPr sz="1400">
                <a:solidFill>
                  <a:srgbClr val="404040"/>
                </a:solidFill>
                <a:latin typeface="+mn-lt"/>
                <a:ea typeface="+mn-ea"/>
                <a:cs typeface="ヒラギノ角ゴ Pro W3"/>
              </a:defRPr>
            </a:lvl3pPr>
            <a:lvl4pPr marL="914400" indent="-173038" algn="l" rtl="0" eaLnBrk="0" fontAlgn="base" hangingPunct="0">
              <a:spcBef>
                <a:spcPct val="20000"/>
              </a:spcBef>
              <a:spcAft>
                <a:spcPct val="0"/>
              </a:spcAft>
              <a:buChar char="–"/>
              <a:defRPr sz="1400">
                <a:solidFill>
                  <a:srgbClr val="404040"/>
                </a:solidFill>
                <a:latin typeface="+mn-lt"/>
                <a:ea typeface="+mn-ea"/>
                <a:cs typeface="ヒラギノ角ゴ Pro W3"/>
              </a:defRPr>
            </a:lvl4pPr>
            <a:lvl5pPr marL="1144588" indent="-115888" algn="l" rtl="0" eaLnBrk="0" fontAlgn="base" hangingPunct="0">
              <a:spcBef>
                <a:spcPct val="20000"/>
              </a:spcBef>
              <a:spcAft>
                <a:spcPct val="0"/>
              </a:spcAft>
              <a:buChar char="»"/>
              <a:defRPr sz="1400">
                <a:solidFill>
                  <a:srgbClr val="404040"/>
                </a:solidFill>
                <a:latin typeface="+mn-lt"/>
                <a:ea typeface="+mn-ea"/>
                <a:cs typeface="ヒラギノ角ゴ Pro W3"/>
              </a:defRPr>
            </a:lvl5pPr>
            <a:lvl6pPr marL="1601788" indent="-115888" algn="l" rtl="0" fontAlgn="base">
              <a:spcBef>
                <a:spcPct val="20000"/>
              </a:spcBef>
              <a:spcAft>
                <a:spcPct val="0"/>
              </a:spcAft>
              <a:buChar char="»"/>
              <a:defRPr sz="1400">
                <a:solidFill>
                  <a:srgbClr val="404040"/>
                </a:solidFill>
                <a:latin typeface="+mn-lt"/>
                <a:ea typeface="+mn-ea"/>
              </a:defRPr>
            </a:lvl6pPr>
            <a:lvl7pPr marL="2058988" indent="-115888" algn="l" rtl="0" fontAlgn="base">
              <a:spcBef>
                <a:spcPct val="20000"/>
              </a:spcBef>
              <a:spcAft>
                <a:spcPct val="0"/>
              </a:spcAft>
              <a:buChar char="»"/>
              <a:defRPr sz="1400">
                <a:solidFill>
                  <a:srgbClr val="404040"/>
                </a:solidFill>
                <a:latin typeface="+mn-lt"/>
                <a:ea typeface="+mn-ea"/>
              </a:defRPr>
            </a:lvl7pPr>
            <a:lvl8pPr marL="2516188" indent="-115888" algn="l" rtl="0" fontAlgn="base">
              <a:spcBef>
                <a:spcPct val="20000"/>
              </a:spcBef>
              <a:spcAft>
                <a:spcPct val="0"/>
              </a:spcAft>
              <a:buChar char="»"/>
              <a:defRPr sz="1400">
                <a:solidFill>
                  <a:srgbClr val="404040"/>
                </a:solidFill>
                <a:latin typeface="+mn-lt"/>
                <a:ea typeface="+mn-ea"/>
              </a:defRPr>
            </a:lvl8pPr>
            <a:lvl9pPr marL="2973388" indent="-115888" algn="l" rtl="0" fontAlgn="base">
              <a:spcBef>
                <a:spcPct val="20000"/>
              </a:spcBef>
              <a:spcAft>
                <a:spcPct val="0"/>
              </a:spcAft>
              <a:buChar char="»"/>
              <a:defRPr sz="1400">
                <a:solidFill>
                  <a:srgbClr val="404040"/>
                </a:solidFill>
                <a:latin typeface="+mn-lt"/>
                <a:ea typeface="+mn-ea"/>
              </a:defRPr>
            </a:lvl9pPr>
          </a:lstStyle>
          <a:p>
            <a:pPr algn="ctr"/>
            <a:r>
              <a:rPr lang="en-US" kern="0" dirty="0">
                <a:solidFill>
                  <a:srgbClr val="B70B3B"/>
                </a:solidFill>
              </a:rPr>
              <a:t>Designed to embrace and transcend contradictions</a:t>
            </a:r>
          </a:p>
          <a:p>
            <a:pPr lvl="1">
              <a:buFont typeface="Arial" pitchFamily="34" charset="0"/>
              <a:buChar char="•"/>
            </a:pPr>
            <a:r>
              <a:rPr lang="en-US" sz="1600" dirty="0"/>
              <a:t>Requirements are not fully understood before a project begins</a:t>
            </a:r>
          </a:p>
          <a:p>
            <a:pPr lvl="1">
              <a:buFont typeface="Arial" pitchFamily="34" charset="0"/>
              <a:buChar char="•"/>
            </a:pPr>
            <a:r>
              <a:rPr lang="en-US" sz="1600" dirty="0"/>
              <a:t>Users know what they want only after they see an initial version of the software</a:t>
            </a:r>
          </a:p>
          <a:p>
            <a:pPr lvl="1">
              <a:buFont typeface="Arial" pitchFamily="34" charset="0"/>
              <a:buChar char="•"/>
            </a:pPr>
            <a:r>
              <a:rPr lang="en-US" sz="1600" dirty="0"/>
              <a:t>Requirements change often during the software construction process</a:t>
            </a:r>
          </a:p>
          <a:p>
            <a:pPr lvl="1">
              <a:buFont typeface="Arial" pitchFamily="34" charset="0"/>
              <a:buChar char="•"/>
            </a:pPr>
            <a:r>
              <a:rPr lang="en-US" sz="1600" dirty="0"/>
              <a:t>New tools and technologies make implementation strategies unpredictable</a:t>
            </a:r>
          </a:p>
          <a:p>
            <a:pPr>
              <a:buFont typeface="Times" pitchFamily="18" charset="0"/>
              <a:buNone/>
            </a:pPr>
            <a:endParaRPr lang="en-US" sz="800" dirty="0"/>
          </a:p>
          <a:p>
            <a:pPr>
              <a:buFont typeface="Times" pitchFamily="18" charset="0"/>
              <a:buNone/>
            </a:pPr>
            <a:r>
              <a:rPr lang="en-US" sz="800" dirty="0"/>
              <a:t>SOURCE:  1/22/2007 Copyright 2003-2006, ADM and Jeff Sutherland, v6.3.5</a:t>
            </a:r>
          </a:p>
        </p:txBody>
      </p:sp>
      <p:sp>
        <p:nvSpPr>
          <p:cNvPr id="10" name="Rectangle 4"/>
          <p:cNvSpPr txBox="1">
            <a:spLocks noChangeArrowheads="1"/>
          </p:cNvSpPr>
          <p:nvPr/>
        </p:nvSpPr>
        <p:spPr bwMode="auto">
          <a:xfrm>
            <a:off x="4435522" y="3210577"/>
            <a:ext cx="4468503" cy="26758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defRPr sz="1600" b="1">
                <a:solidFill>
                  <a:srgbClr val="404040"/>
                </a:solidFill>
                <a:latin typeface="+mn-lt"/>
                <a:ea typeface="+mn-ea"/>
                <a:cs typeface="ヒラギノ角ゴ Pro W3"/>
              </a:defRPr>
            </a:lvl1pPr>
            <a:lvl2pPr marL="400050" indent="-168275" algn="l" rtl="0" eaLnBrk="0" fontAlgn="base" hangingPunct="0">
              <a:spcBef>
                <a:spcPct val="20000"/>
              </a:spcBef>
              <a:spcAft>
                <a:spcPct val="0"/>
              </a:spcAft>
              <a:buChar char="–"/>
              <a:defRPr sz="1400">
                <a:solidFill>
                  <a:srgbClr val="404040"/>
                </a:solidFill>
                <a:latin typeface="+mn-lt"/>
                <a:ea typeface="+mn-ea"/>
                <a:cs typeface="ヒラギノ角ゴ Pro W3"/>
              </a:defRPr>
            </a:lvl2pPr>
            <a:lvl3pPr marL="627063" indent="-112713" algn="l" rtl="0" eaLnBrk="0" fontAlgn="base" hangingPunct="0">
              <a:spcBef>
                <a:spcPct val="20000"/>
              </a:spcBef>
              <a:spcAft>
                <a:spcPct val="0"/>
              </a:spcAft>
              <a:buChar char="•"/>
              <a:defRPr sz="1400">
                <a:solidFill>
                  <a:srgbClr val="404040"/>
                </a:solidFill>
                <a:latin typeface="+mn-lt"/>
                <a:ea typeface="+mn-ea"/>
                <a:cs typeface="ヒラギノ角ゴ Pro W3"/>
              </a:defRPr>
            </a:lvl3pPr>
            <a:lvl4pPr marL="914400" indent="-173038" algn="l" rtl="0" eaLnBrk="0" fontAlgn="base" hangingPunct="0">
              <a:spcBef>
                <a:spcPct val="20000"/>
              </a:spcBef>
              <a:spcAft>
                <a:spcPct val="0"/>
              </a:spcAft>
              <a:buChar char="–"/>
              <a:defRPr sz="1400">
                <a:solidFill>
                  <a:srgbClr val="404040"/>
                </a:solidFill>
                <a:latin typeface="+mn-lt"/>
                <a:ea typeface="+mn-ea"/>
                <a:cs typeface="ヒラギノ角ゴ Pro W3"/>
              </a:defRPr>
            </a:lvl4pPr>
            <a:lvl5pPr marL="1144588" indent="-115888" algn="l" rtl="0" eaLnBrk="0" fontAlgn="base" hangingPunct="0">
              <a:spcBef>
                <a:spcPct val="20000"/>
              </a:spcBef>
              <a:spcAft>
                <a:spcPct val="0"/>
              </a:spcAft>
              <a:buChar char="»"/>
              <a:defRPr sz="1400">
                <a:solidFill>
                  <a:srgbClr val="404040"/>
                </a:solidFill>
                <a:latin typeface="+mn-lt"/>
                <a:ea typeface="+mn-ea"/>
                <a:cs typeface="ヒラギノ角ゴ Pro W3"/>
              </a:defRPr>
            </a:lvl5pPr>
            <a:lvl6pPr marL="1601788" indent="-115888" algn="l" rtl="0" fontAlgn="base">
              <a:spcBef>
                <a:spcPct val="20000"/>
              </a:spcBef>
              <a:spcAft>
                <a:spcPct val="0"/>
              </a:spcAft>
              <a:buChar char="»"/>
              <a:defRPr sz="1400">
                <a:solidFill>
                  <a:srgbClr val="404040"/>
                </a:solidFill>
                <a:latin typeface="+mn-lt"/>
                <a:ea typeface="+mn-ea"/>
              </a:defRPr>
            </a:lvl6pPr>
            <a:lvl7pPr marL="2058988" indent="-115888" algn="l" rtl="0" fontAlgn="base">
              <a:spcBef>
                <a:spcPct val="20000"/>
              </a:spcBef>
              <a:spcAft>
                <a:spcPct val="0"/>
              </a:spcAft>
              <a:buChar char="»"/>
              <a:defRPr sz="1400">
                <a:solidFill>
                  <a:srgbClr val="404040"/>
                </a:solidFill>
                <a:latin typeface="+mn-lt"/>
                <a:ea typeface="+mn-ea"/>
              </a:defRPr>
            </a:lvl7pPr>
            <a:lvl8pPr marL="2516188" indent="-115888" algn="l" rtl="0" fontAlgn="base">
              <a:spcBef>
                <a:spcPct val="20000"/>
              </a:spcBef>
              <a:spcAft>
                <a:spcPct val="0"/>
              </a:spcAft>
              <a:buChar char="»"/>
              <a:defRPr sz="1400">
                <a:solidFill>
                  <a:srgbClr val="404040"/>
                </a:solidFill>
                <a:latin typeface="+mn-lt"/>
                <a:ea typeface="+mn-ea"/>
              </a:defRPr>
            </a:lvl8pPr>
            <a:lvl9pPr marL="2973388" indent="-115888" algn="l" rtl="0" fontAlgn="base">
              <a:spcBef>
                <a:spcPct val="20000"/>
              </a:spcBef>
              <a:spcAft>
                <a:spcPct val="0"/>
              </a:spcAft>
              <a:buChar char="»"/>
              <a:defRPr sz="1400">
                <a:solidFill>
                  <a:srgbClr val="404040"/>
                </a:solidFill>
                <a:latin typeface="+mn-lt"/>
                <a:ea typeface="+mn-ea"/>
              </a:defRPr>
            </a:lvl9pPr>
          </a:lstStyle>
          <a:p>
            <a:pPr algn="ctr"/>
            <a:r>
              <a:rPr lang="en-US" kern="0" dirty="0">
                <a:solidFill>
                  <a:srgbClr val="B70B3B"/>
                </a:solidFill>
              </a:rPr>
              <a:t>Core Tenets</a:t>
            </a:r>
          </a:p>
          <a:p>
            <a:pPr lvl="1">
              <a:buFont typeface="Arial" pitchFamily="34" charset="0"/>
              <a:buChar char="•"/>
            </a:pPr>
            <a:r>
              <a:rPr lang="en-US" sz="1600" dirty="0"/>
              <a:t>Deliver working software frequently and iteratively</a:t>
            </a:r>
          </a:p>
          <a:p>
            <a:pPr lvl="1">
              <a:buFont typeface="Arial" pitchFamily="34" charset="0"/>
              <a:buChar char="•"/>
            </a:pPr>
            <a:r>
              <a:rPr lang="en-US" sz="1600" dirty="0"/>
              <a:t>Self-managed teams are more productive.</a:t>
            </a:r>
          </a:p>
          <a:p>
            <a:pPr lvl="1">
              <a:buFont typeface="Arial" pitchFamily="34" charset="0"/>
              <a:buChar char="•"/>
            </a:pPr>
            <a:r>
              <a:rPr lang="en-US" sz="1600" dirty="0"/>
              <a:t>Promotes transparency and visibility</a:t>
            </a:r>
          </a:p>
          <a:p>
            <a:pPr lvl="2">
              <a:buFont typeface="Arial" pitchFamily="34" charset="0"/>
              <a:buChar char="•"/>
            </a:pPr>
            <a:r>
              <a:rPr lang="en-US" sz="1600" dirty="0"/>
              <a:t>Expose roadblocks early providing the most amount of time to correct the problems.</a:t>
            </a:r>
          </a:p>
          <a:p>
            <a:pPr lvl="1">
              <a:buFont typeface="Arial" pitchFamily="34" charset="0"/>
              <a:buChar char="•"/>
            </a:pPr>
            <a:r>
              <a:rPr lang="en-US" sz="1600" dirty="0"/>
              <a:t>Quality is not to be compromised.</a:t>
            </a:r>
          </a:p>
          <a:p>
            <a:pPr lvl="1">
              <a:buFont typeface="Arial" pitchFamily="34" charset="0"/>
              <a:buChar char="•"/>
            </a:pPr>
            <a:r>
              <a:rPr lang="en-US" sz="1600" dirty="0"/>
              <a:t>Inspect and Adapt - Teams get the chance to continuously improve</a:t>
            </a:r>
          </a:p>
          <a:p>
            <a:pPr>
              <a:buFont typeface="Times" pitchFamily="18" charset="0"/>
              <a:buNone/>
            </a:pPr>
            <a:endParaRPr lang="en-US" dirty="0"/>
          </a:p>
        </p:txBody>
      </p:sp>
      <p:cxnSp>
        <p:nvCxnSpPr>
          <p:cNvPr id="8" name="Straight Connector 7"/>
          <p:cNvCxnSpPr/>
          <p:nvPr/>
        </p:nvCxnSpPr>
        <p:spPr bwMode="auto">
          <a:xfrm>
            <a:off x="4572000" y="3182492"/>
            <a:ext cx="27294" cy="271682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313897" y="3168838"/>
            <a:ext cx="8457063"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9"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8</a:t>
            </a:fld>
            <a:endParaRPr lang="en-US" sz="1000">
              <a:solidFill>
                <a:srgbClr val="404040"/>
              </a:solidFill>
            </a:endParaRPr>
          </a:p>
        </p:txBody>
      </p:sp>
      <p:sp>
        <p:nvSpPr>
          <p:cNvPr id="11"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78156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a:spLocks noChangeArrowheads="1"/>
          </p:cNvSpPr>
          <p:nvPr/>
        </p:nvSpPr>
        <p:spPr bwMode="auto">
          <a:xfrm>
            <a:off x="3478213" y="312738"/>
            <a:ext cx="5360987" cy="369887"/>
          </a:xfrm>
          <a:prstGeom prst="rect">
            <a:avLst/>
          </a:prstGeom>
          <a:noFill/>
          <a:ln w="9525">
            <a:noFill/>
            <a:miter lim="800000"/>
            <a:headEnd/>
            <a:tailEnd/>
          </a:ln>
        </p:spPr>
        <p:txBody>
          <a:bodyPr>
            <a:spAutoFit/>
          </a:bodyPr>
          <a:lstStyle/>
          <a:p>
            <a:pPr algn="r" eaLnBrk="0" hangingPunct="0"/>
            <a:r>
              <a:rPr lang="en-US" sz="1800" b="1" dirty="0">
                <a:solidFill>
                  <a:srgbClr val="B50043"/>
                </a:solidFill>
              </a:rPr>
              <a:t>Scrum Lifecycle</a:t>
            </a:r>
          </a:p>
        </p:txBody>
      </p:sp>
      <p:sp>
        <p:nvSpPr>
          <p:cNvPr id="29" name="Slide Number Placeholder 3"/>
          <p:cNvSpPr txBox="1">
            <a:spLocks/>
          </p:cNvSpPr>
          <p:nvPr/>
        </p:nvSpPr>
        <p:spPr>
          <a:xfrm>
            <a:off x="6858000" y="60198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1pPr>
            <a:lvl2pPr marL="742950" indent="-28575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2pPr>
            <a:lvl3pPr marL="11430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3pPr>
            <a:lvl4pPr marL="16002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4pPr>
            <a:lvl5pPr marL="2057400" indent="-228600" algn="l" rtl="0" fontAlgn="base">
              <a:spcBef>
                <a:spcPct val="0"/>
              </a:spcBef>
              <a:spcAft>
                <a:spcPct val="0"/>
              </a:spcAft>
              <a:defRPr sz="2400" kern="1200">
                <a:solidFill>
                  <a:schemeClr val="tx1"/>
                </a:solidFill>
                <a:latin typeface="Arial" pitchFamily="34" charset="0"/>
                <a:ea typeface="ヒラギノ角ゴ Pro W3" pitchFamily="1" charset="-128"/>
                <a:cs typeface="ヒラギノ角ゴ Pro W3"/>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ヒラギノ角ゴ Pro W3" pitchFamily="1" charset="-128"/>
                <a:cs typeface="ヒラギノ角ゴ Pro W3"/>
              </a:defRPr>
            </a:lvl9pPr>
          </a:lstStyle>
          <a:p>
            <a:pPr algn="r"/>
            <a:r>
              <a:rPr lang="en-US" sz="1000">
                <a:solidFill>
                  <a:srgbClr val="404040"/>
                </a:solidFill>
              </a:rPr>
              <a:t>p </a:t>
            </a:r>
            <a:fld id="{879E57E1-125D-4EB7-BAD1-C42C2C2D0C65}" type="slidenum">
              <a:rPr lang="en-US" sz="1000" smtClean="0">
                <a:solidFill>
                  <a:srgbClr val="404040"/>
                </a:solidFill>
              </a:rPr>
              <a:pPr algn="r"/>
              <a:t>9</a:t>
            </a:fld>
            <a:endParaRPr lang="en-US" sz="1000">
              <a:solidFill>
                <a:srgbClr val="404040"/>
              </a:solidFill>
            </a:endParaRPr>
          </a:p>
        </p:txBody>
      </p:sp>
      <p:sp>
        <p:nvSpPr>
          <p:cNvPr id="37"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 name="Picture 3">
            <a:extLst>
              <a:ext uri="{FF2B5EF4-FFF2-40B4-BE49-F238E27FC236}">
                <a16:creationId xmlns:a16="http://schemas.microsoft.com/office/drawing/2014/main" id="{C1E3889E-5219-45A3-951D-4A033898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49" y="772851"/>
            <a:ext cx="8152789" cy="5442419"/>
          </a:xfrm>
          <a:prstGeom prst="rect">
            <a:avLst/>
          </a:prstGeom>
        </p:spPr>
      </p:pic>
      <p:sp>
        <p:nvSpPr>
          <p:cNvPr id="5" name="TextBox 4">
            <a:extLst>
              <a:ext uri="{FF2B5EF4-FFF2-40B4-BE49-F238E27FC236}">
                <a16:creationId xmlns:a16="http://schemas.microsoft.com/office/drawing/2014/main" id="{5D33E94E-239A-4C06-9E5C-181E1F29E292}"/>
              </a:ext>
            </a:extLst>
          </p:cNvPr>
          <p:cNvSpPr txBox="1"/>
          <p:nvPr/>
        </p:nvSpPr>
        <p:spPr>
          <a:xfrm>
            <a:off x="3454400" y="5830957"/>
            <a:ext cx="3595756" cy="215444"/>
          </a:xfrm>
          <a:prstGeom prst="rect">
            <a:avLst/>
          </a:prstGeom>
          <a:noFill/>
        </p:spPr>
        <p:txBody>
          <a:bodyPr wrap="square" rtlCol="0">
            <a:spAutoFit/>
          </a:bodyPr>
          <a:lstStyle/>
          <a:p>
            <a:r>
              <a:rPr lang="en-US" sz="800" dirty="0"/>
              <a:t>http://www.etechpulse.com/2015/02/agile-scrum-process-sdlc.html</a:t>
            </a:r>
          </a:p>
        </p:txBody>
      </p:sp>
    </p:spTree>
    <p:extLst>
      <p:ext uri="{BB962C8B-B14F-4D97-AF65-F5344CB8AC3E}">
        <p14:creationId xmlns:p14="http://schemas.microsoft.com/office/powerpoint/2010/main" val="3279797050"/>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2320</TotalTime>
  <Words>1846</Words>
  <Application>Microsoft Office PowerPoint</Application>
  <PresentationFormat>On-screen Show (4:3)</PresentationFormat>
  <Paragraphs>263</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vt:lpstr>
      <vt:lpstr>Times New Roman</vt:lpstr>
      <vt:lpstr>Wingdings</vt:lpstr>
      <vt:lpstr>ヒラギノ角ゴ Pro W3</vt:lpstr>
      <vt:lpstr>Blank Presentation</vt:lpstr>
      <vt:lpstr>Agile Primer for BADS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Peter Getchell</Manager>
  <Company>Systems Evolution,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ERP Change Displacement</dc:title>
  <dc:subject>SEI's Fit with ERP Initiatives</dc:subject>
  <dc:creator>ERP Initiative Team</dc:creator>
  <cp:lastModifiedBy>Ketchum, Nancy (CEI-Atlanta-CON)</cp:lastModifiedBy>
  <cp:revision>127</cp:revision>
  <cp:lastPrinted>2013-06-27T14:33:02Z</cp:lastPrinted>
  <dcterms:created xsi:type="dcterms:W3CDTF">2010-08-23T14:28:38Z</dcterms:created>
  <dcterms:modified xsi:type="dcterms:W3CDTF">2018-10-11T16:26:42Z</dcterms:modified>
  <cp:category>ERP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pdateToken">
    <vt:lpwstr>1</vt:lpwstr>
  </property>
  <property fmtid="{D5CDD505-2E9C-101B-9397-08002B2CF9AE}" pid="3" name="Jive_LatestUserAccountName">
    <vt:lpwstr>nketchum@sei.com</vt:lpwstr>
  </property>
  <property fmtid="{D5CDD505-2E9C-101B-9397-08002B2CF9AE}" pid="4" name="Offisync_UniqueId">
    <vt:lpwstr>1357</vt:lpwstr>
  </property>
  <property fmtid="{D5CDD505-2E9C-101B-9397-08002B2CF9AE}" pid="5" name="Offisync_ServerID">
    <vt:lpwstr>a870ff68-bd84-489a-be74-ebb975141355</vt:lpwstr>
  </property>
  <property fmtid="{D5CDD505-2E9C-101B-9397-08002B2CF9AE}" pid="6" name="Jive_VersionGuid">
    <vt:lpwstr>27a49fb8-0feb-4745-b062-fd63b20363c0</vt:lpwstr>
  </property>
  <property fmtid="{D5CDD505-2E9C-101B-9397-08002B2CF9AE}" pid="7" name="Offisync_ProviderInitializationData">
    <vt:lpwstr>https://sysev.jiveon.com</vt:lpwstr>
  </property>
  <property fmtid="{D5CDD505-2E9C-101B-9397-08002B2CF9AE}" pid="8" name="Jive_ModifiedButNotPublished">
    <vt:lpwstr>True</vt:lpwstr>
  </property>
</Properties>
</file>