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13"/>
  </p:notesMasterIdLst>
  <p:sldIdLst>
    <p:sldId id="256" r:id="rId2"/>
    <p:sldId id="257" r:id="rId3"/>
    <p:sldId id="258" r:id="rId4"/>
    <p:sldId id="269" r:id="rId5"/>
    <p:sldId id="259" r:id="rId6"/>
    <p:sldId id="260" r:id="rId7"/>
    <p:sldId id="261" r:id="rId8"/>
    <p:sldId id="274" r:id="rId9"/>
    <p:sldId id="262" r:id="rId10"/>
    <p:sldId id="272" r:id="rId11"/>
    <p:sldId id="275"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5pPr>
    <a:lvl6pPr marL="2286000" algn="l" defTabSz="914400" rtl="0" eaLnBrk="1" latinLnBrk="0" hangingPunct="1">
      <a:defRPr sz="2400" kern="1200">
        <a:solidFill>
          <a:schemeClr val="tx1"/>
        </a:solidFill>
        <a:latin typeface="Arial" charset="0"/>
        <a:ea typeface="ヒラギノ角ゴ Pro W3" pitchFamily="96" charset="-128"/>
        <a:cs typeface="+mn-cs"/>
      </a:defRPr>
    </a:lvl6pPr>
    <a:lvl7pPr marL="2743200" algn="l" defTabSz="914400" rtl="0" eaLnBrk="1" latinLnBrk="0" hangingPunct="1">
      <a:defRPr sz="2400" kern="1200">
        <a:solidFill>
          <a:schemeClr val="tx1"/>
        </a:solidFill>
        <a:latin typeface="Arial" charset="0"/>
        <a:ea typeface="ヒラギノ角ゴ Pro W3" pitchFamily="96" charset="-128"/>
        <a:cs typeface="+mn-cs"/>
      </a:defRPr>
    </a:lvl7pPr>
    <a:lvl8pPr marL="3200400" algn="l" defTabSz="914400" rtl="0" eaLnBrk="1" latinLnBrk="0" hangingPunct="1">
      <a:defRPr sz="2400" kern="1200">
        <a:solidFill>
          <a:schemeClr val="tx1"/>
        </a:solidFill>
        <a:latin typeface="Arial" charset="0"/>
        <a:ea typeface="ヒラギノ角ゴ Pro W3" pitchFamily="96" charset="-128"/>
        <a:cs typeface="+mn-cs"/>
      </a:defRPr>
    </a:lvl8pPr>
    <a:lvl9pPr marL="3657600" algn="l" defTabSz="914400" rtl="0" eaLnBrk="1" latinLnBrk="0" hangingPunct="1">
      <a:defRPr sz="2400" kern="1200">
        <a:solidFill>
          <a:schemeClr val="tx1"/>
        </a:solidFill>
        <a:latin typeface="Arial" charset="0"/>
        <a:ea typeface="ヒラギノ角ゴ Pro W3"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B50043"/>
    <a:srgbClr val="B7465A"/>
    <a:srgbClr val="B70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2787"/>
    <p:restoredTop sz="91103" autoAdjust="0"/>
  </p:normalViewPr>
  <p:slideViewPr>
    <p:cSldViewPr snapToGrid="0">
      <p:cViewPr>
        <p:scale>
          <a:sx n="81" d="100"/>
          <a:sy n="81" d="100"/>
        </p:scale>
        <p:origin x="-2256" y="-144"/>
      </p:cViewPr>
      <p:guideLst>
        <p:guide orient="horz" pos="2160"/>
        <p:guide orient="horz" pos="350"/>
        <p:guide orient="horz" pos="684"/>
        <p:guide orient="horz" pos="104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74D7A862-2479-4BB5-8DC4-FDCA618DC208}" type="slidenum">
              <a:rPr lang="en-US"/>
              <a:pPr>
                <a:defRPr/>
              </a:pPr>
              <a:t>‹#›</a:t>
            </a:fld>
            <a:endParaRPr lang="en-US"/>
          </a:p>
        </p:txBody>
      </p:sp>
    </p:spTree>
    <p:extLst>
      <p:ext uri="{BB962C8B-B14F-4D97-AF65-F5344CB8AC3E}">
        <p14:creationId xmlns:p14="http://schemas.microsoft.com/office/powerpoint/2010/main" val="3474736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done criteria</a:t>
            </a:r>
            <a:r>
              <a:rPr lang="en-US" baseline="0" dirty="0" smtClean="0"/>
              <a:t> our project used at the time of this presentation.  As we progress, the done criteria “matures” and we expect more of the deployment pipeline to be rolled into the development sprints, additional criteria are added.  The key enabler for this is automation of testing and deployment.</a:t>
            </a:r>
            <a:endParaRPr lang="en-US" dirty="0"/>
          </a:p>
        </p:txBody>
      </p:sp>
      <p:sp>
        <p:nvSpPr>
          <p:cNvPr id="4" name="Slide Number Placeholder 3"/>
          <p:cNvSpPr>
            <a:spLocks noGrp="1"/>
          </p:cNvSpPr>
          <p:nvPr>
            <p:ph type="sldNum" sz="quarter" idx="10"/>
          </p:nvPr>
        </p:nvSpPr>
        <p:spPr/>
        <p:txBody>
          <a:bodyPr/>
          <a:lstStyle/>
          <a:p>
            <a:pPr>
              <a:defRPr/>
            </a:pPr>
            <a:fld id="{74D7A862-2479-4BB5-8DC4-FDCA618DC208}" type="slidenum">
              <a:rPr lang="en-US" smtClean="0"/>
              <a:pPr>
                <a:defRPr/>
              </a:pPr>
              <a:t>8</a:t>
            </a:fld>
            <a:endParaRPr lang="en-US"/>
          </a:p>
        </p:txBody>
      </p:sp>
    </p:spTree>
    <p:extLst>
      <p:ext uri="{BB962C8B-B14F-4D97-AF65-F5344CB8AC3E}">
        <p14:creationId xmlns:p14="http://schemas.microsoft.com/office/powerpoint/2010/main" val="108444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EBC55-30F4-471E-B13F-524AEB349271}" type="slidenum">
              <a:rPr lang="en-US"/>
              <a:pPr/>
              <a:t>11</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EI1003_PPT_Temp_TitleSlide0901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82738"/>
            <a:ext cx="91455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685800" y="3962400"/>
            <a:ext cx="7772400" cy="1143000"/>
          </a:xfrm>
        </p:spPr>
        <p:txBody>
          <a:bodyPr/>
          <a:lstStyle>
            <a:lvl1pPr algn="ctr">
              <a:defRPr sz="2400"/>
            </a:lvl1pPr>
          </a:lstStyle>
          <a:p>
            <a:pPr lvl="0"/>
            <a:r>
              <a:rPr lang="en-US" noProof="0" smtClean="0"/>
              <a:t>Click to edit Master title style</a:t>
            </a:r>
          </a:p>
        </p:txBody>
      </p:sp>
      <p:sp>
        <p:nvSpPr>
          <p:cNvPr id="3077" name="Rectangle 5"/>
          <p:cNvSpPr>
            <a:spLocks noGrp="1" noChangeArrowheads="1"/>
          </p:cNvSpPr>
          <p:nvPr>
            <p:ph type="subTitle" idx="1"/>
          </p:nvPr>
        </p:nvSpPr>
        <p:spPr>
          <a:xfrm>
            <a:off x="1371600" y="5181600"/>
            <a:ext cx="6400800" cy="609600"/>
          </a:xfrm>
        </p:spPr>
        <p:txBody>
          <a:bodyPr/>
          <a:lstStyle>
            <a:lvl1pPr algn="ctr">
              <a:defRPr/>
            </a:lvl1pPr>
          </a:lstStyle>
          <a:p>
            <a:pPr lvl="0"/>
            <a:r>
              <a:rPr lang="en-US" noProof="0" smtClean="0"/>
              <a:t>Click to edit Master subtitle style</a:t>
            </a:r>
          </a:p>
        </p:txBody>
      </p:sp>
      <p:pic>
        <p:nvPicPr>
          <p:cNvPr id="5" name="Picture 10" descr="SEI1003_PPT_Temp_TitleSlide0901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2738"/>
            <a:ext cx="91455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53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smtClean="0"/>
              <a:t>p </a:t>
            </a:r>
            <a:fld id="{3A1EB0DC-2420-409D-99B5-F01491E16423}" type="slidenum">
              <a:rPr lang="en-US" smtClean="0"/>
              <a:pPr>
                <a:defRPr/>
              </a:pPr>
              <a:t>‹#›</a:t>
            </a:fld>
            <a:endParaRPr lang="en-US"/>
          </a:p>
        </p:txBody>
      </p:sp>
    </p:spTree>
    <p:extLst>
      <p:ext uri="{BB962C8B-B14F-4D97-AF65-F5344CB8AC3E}">
        <p14:creationId xmlns:p14="http://schemas.microsoft.com/office/powerpoint/2010/main" val="5312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smtClean="0"/>
              <a:t>p </a:t>
            </a:r>
            <a:fld id="{96B876DE-D160-429C-BFB7-8FD67F256139}" type="slidenum">
              <a:rPr lang="en-US" smtClean="0"/>
              <a:pPr>
                <a:defRPr/>
              </a:pPr>
              <a:t>‹#›</a:t>
            </a:fld>
            <a:endParaRPr lang="en-US"/>
          </a:p>
        </p:txBody>
      </p:sp>
    </p:spTree>
    <p:extLst>
      <p:ext uri="{BB962C8B-B14F-4D97-AF65-F5344CB8AC3E}">
        <p14:creationId xmlns:p14="http://schemas.microsoft.com/office/powerpoint/2010/main" val="3096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smtClean="0"/>
              <a:t>p </a:t>
            </a:r>
            <a:fld id="{F557E696-3210-4AE6-9F66-DE59DFA31C0F}" type="slidenum">
              <a:rPr lang="en-US" smtClean="0"/>
              <a:pPr>
                <a:defRPr/>
              </a:pPr>
              <a:t>‹#›</a:t>
            </a:fld>
            <a:endParaRPr lang="en-US"/>
          </a:p>
        </p:txBody>
      </p:sp>
    </p:spTree>
    <p:extLst>
      <p:ext uri="{BB962C8B-B14F-4D97-AF65-F5344CB8AC3E}">
        <p14:creationId xmlns:p14="http://schemas.microsoft.com/office/powerpoint/2010/main" val="158810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smtClean="0"/>
              <a:t>p </a:t>
            </a:r>
            <a:fld id="{060BD596-3749-4E4C-BAE1-CFBEA0FBA630}" type="slidenum">
              <a:rPr lang="en-US" smtClean="0"/>
              <a:pPr>
                <a:defRPr/>
              </a:pPr>
              <a:t>‹#›</a:t>
            </a:fld>
            <a:endParaRPr lang="en-US"/>
          </a:p>
        </p:txBody>
      </p:sp>
    </p:spTree>
    <p:extLst>
      <p:ext uri="{BB962C8B-B14F-4D97-AF65-F5344CB8AC3E}">
        <p14:creationId xmlns:p14="http://schemas.microsoft.com/office/powerpoint/2010/main" val="413656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smtClean="0"/>
              <a:t>p </a:t>
            </a:r>
            <a:fld id="{292179E6-9502-4379-A05E-1C9F6A882045}" type="slidenum">
              <a:rPr lang="en-US" smtClean="0"/>
              <a:pPr>
                <a:defRPr/>
              </a:pPr>
              <a:t>‹#›</a:t>
            </a:fld>
            <a:endParaRPr lang="en-US"/>
          </a:p>
        </p:txBody>
      </p:sp>
    </p:spTree>
    <p:extLst>
      <p:ext uri="{BB962C8B-B14F-4D97-AF65-F5344CB8AC3E}">
        <p14:creationId xmlns:p14="http://schemas.microsoft.com/office/powerpoint/2010/main" val="329833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smtClean="0"/>
              <a:t>p </a:t>
            </a:r>
            <a:fld id="{60CEB00B-17F1-447C-893E-9A89AA08C849}" type="slidenum">
              <a:rPr lang="en-US" smtClean="0"/>
              <a:pPr>
                <a:defRPr/>
              </a:pPr>
              <a:t>‹#›</a:t>
            </a:fld>
            <a:endParaRPr lang="en-US"/>
          </a:p>
        </p:txBody>
      </p:sp>
    </p:spTree>
    <p:extLst>
      <p:ext uri="{BB962C8B-B14F-4D97-AF65-F5344CB8AC3E}">
        <p14:creationId xmlns:p14="http://schemas.microsoft.com/office/powerpoint/2010/main" val="329018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smtClean="0"/>
              <a:t>p </a:t>
            </a:r>
            <a:fld id="{04F35739-D064-4EA0-BA88-759FEF542883}" type="slidenum">
              <a:rPr lang="en-US" smtClean="0"/>
              <a:pPr>
                <a:defRPr/>
              </a:pPr>
              <a:t>‹#›</a:t>
            </a:fld>
            <a:endParaRPr lang="en-US"/>
          </a:p>
        </p:txBody>
      </p:sp>
    </p:spTree>
    <p:extLst>
      <p:ext uri="{BB962C8B-B14F-4D97-AF65-F5344CB8AC3E}">
        <p14:creationId xmlns:p14="http://schemas.microsoft.com/office/powerpoint/2010/main" val="269352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smtClean="0"/>
              <a:t>p </a:t>
            </a:r>
            <a:fld id="{EEB20324-594F-4831-B7B5-B39A178DC79F}" type="slidenum">
              <a:rPr lang="en-US" smtClean="0"/>
              <a:pPr>
                <a:defRPr/>
              </a:pPr>
              <a:t>‹#›</a:t>
            </a:fld>
            <a:endParaRPr lang="en-US"/>
          </a:p>
        </p:txBody>
      </p:sp>
    </p:spTree>
    <p:extLst>
      <p:ext uri="{BB962C8B-B14F-4D97-AF65-F5344CB8AC3E}">
        <p14:creationId xmlns:p14="http://schemas.microsoft.com/office/powerpoint/2010/main" val="70051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smtClean="0"/>
              <a:t>p </a:t>
            </a:r>
            <a:fld id="{52430400-5A07-41CE-A4B4-CDD28C86258B}" type="slidenum">
              <a:rPr lang="en-US" smtClean="0"/>
              <a:pPr>
                <a:defRPr/>
              </a:pPr>
              <a:t>‹#›</a:t>
            </a:fld>
            <a:endParaRPr lang="en-US"/>
          </a:p>
        </p:txBody>
      </p:sp>
    </p:spTree>
    <p:extLst>
      <p:ext uri="{BB962C8B-B14F-4D97-AF65-F5344CB8AC3E}">
        <p14:creationId xmlns:p14="http://schemas.microsoft.com/office/powerpoint/2010/main" val="295948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smtClean="0"/>
              <a:t>p </a:t>
            </a:r>
            <a:fld id="{32328455-0B80-4B63-AED0-0F5A8841CED1}" type="slidenum">
              <a:rPr lang="en-US" smtClean="0"/>
              <a:pPr>
                <a:defRPr/>
              </a:pPr>
              <a:t>‹#›</a:t>
            </a:fld>
            <a:endParaRPr lang="en-US"/>
          </a:p>
        </p:txBody>
      </p:sp>
    </p:spTree>
    <p:extLst>
      <p:ext uri="{BB962C8B-B14F-4D97-AF65-F5344CB8AC3E}">
        <p14:creationId xmlns:p14="http://schemas.microsoft.com/office/powerpoint/2010/main" val="312783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58000" y="6019800"/>
            <a:ext cx="1905000" cy="3048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lvl1pPr algn="r">
              <a:defRPr sz="1000">
                <a:solidFill>
                  <a:srgbClr val="404040"/>
                </a:solidFill>
              </a:defRPr>
            </a:lvl1pPr>
          </a:lstStyle>
          <a:p>
            <a:pPr>
              <a:defRPr/>
            </a:pPr>
            <a:r>
              <a:rPr lang="en-US" smtClean="0"/>
              <a:t>p </a:t>
            </a:r>
            <a:fld id="{6B752F71-7F1D-44F2-ADCD-EB39C2AE2679}" type="slidenum">
              <a:rPr lang="en-US" smtClean="0"/>
              <a:pPr>
                <a:defRPr/>
              </a:pPr>
              <a:t>‹#›</a:t>
            </a:fld>
            <a:endParaRPr lang="en-US"/>
          </a:p>
        </p:txBody>
      </p:sp>
      <p:pic>
        <p:nvPicPr>
          <p:cNvPr id="1029" name="Picture 11" descr="SEI1003_PPT_SlideHeaderFooter_0901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55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EI_Footer.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19075" y="6221413"/>
            <a:ext cx="86788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fontAlgn="base" hangingPunct="1">
        <a:spcBef>
          <a:spcPct val="0"/>
        </a:spcBef>
        <a:spcAft>
          <a:spcPct val="0"/>
        </a:spcAft>
        <a:defRPr b="1">
          <a:solidFill>
            <a:srgbClr val="B70B3B"/>
          </a:solidFill>
          <a:latin typeface="+mj-lt"/>
          <a:ea typeface="+mj-ea"/>
          <a:cs typeface="+mj-cs"/>
        </a:defRPr>
      </a:lvl1pPr>
      <a:lvl2pPr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2pPr>
      <a:lvl3pPr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3pPr>
      <a:lvl4pPr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4pPr>
      <a:lvl5pPr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6pPr>
      <a:lvl7pPr marL="914400"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7pPr>
      <a:lvl8pPr marL="1371600"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8pPr>
      <a:lvl9pPr marL="1828800" algn="l" rtl="0" eaLnBrk="1" fontAlgn="base" hangingPunct="1">
        <a:spcBef>
          <a:spcPct val="0"/>
        </a:spcBef>
        <a:spcAft>
          <a:spcPct val="0"/>
        </a:spcAft>
        <a:defRPr b="1">
          <a:solidFill>
            <a:srgbClr val="B70B3B"/>
          </a:solidFill>
          <a:latin typeface="Arial" charset="0"/>
          <a:ea typeface="ヒラギノ角ゴ Pro W3" charset="0"/>
          <a:cs typeface="ヒラギノ角ゴ Pro W3" charset="0"/>
        </a:defRPr>
      </a:lvl9pPr>
    </p:titleStyle>
    <p:bodyStyle>
      <a:lvl1pPr marL="342900" indent="-342900" algn="l" rtl="0" eaLnBrk="1" fontAlgn="base" hangingPunct="1">
        <a:spcBef>
          <a:spcPct val="20000"/>
        </a:spcBef>
        <a:spcAft>
          <a:spcPct val="0"/>
        </a:spcAft>
        <a:defRPr sz="1600" b="1">
          <a:solidFill>
            <a:srgbClr val="404040"/>
          </a:solidFill>
          <a:latin typeface="+mn-lt"/>
          <a:ea typeface="+mn-ea"/>
          <a:cs typeface="+mn-cs"/>
        </a:defRPr>
      </a:lvl1pPr>
      <a:lvl2pPr marL="400050" indent="-168275" algn="l" rtl="0" eaLnBrk="1" fontAlgn="base" hangingPunct="1">
        <a:spcBef>
          <a:spcPct val="20000"/>
        </a:spcBef>
        <a:spcAft>
          <a:spcPct val="0"/>
        </a:spcAft>
        <a:buChar char="–"/>
        <a:defRPr sz="1400">
          <a:solidFill>
            <a:srgbClr val="404040"/>
          </a:solidFill>
          <a:latin typeface="+mn-lt"/>
          <a:ea typeface="+mn-ea"/>
          <a:cs typeface="+mn-cs"/>
        </a:defRPr>
      </a:lvl2pPr>
      <a:lvl3pPr marL="627063" indent="-112713" algn="l" rtl="0" eaLnBrk="1" fontAlgn="base" hangingPunct="1">
        <a:spcBef>
          <a:spcPct val="20000"/>
        </a:spcBef>
        <a:spcAft>
          <a:spcPct val="0"/>
        </a:spcAft>
        <a:buChar char="•"/>
        <a:defRPr sz="1400">
          <a:solidFill>
            <a:srgbClr val="404040"/>
          </a:solidFill>
          <a:latin typeface="+mn-lt"/>
          <a:ea typeface="+mn-ea"/>
          <a:cs typeface="+mn-cs"/>
        </a:defRPr>
      </a:lvl3pPr>
      <a:lvl4pPr marL="914400" indent="-173038" algn="l" rtl="0" eaLnBrk="1" fontAlgn="base" hangingPunct="1">
        <a:spcBef>
          <a:spcPct val="20000"/>
        </a:spcBef>
        <a:spcAft>
          <a:spcPct val="0"/>
        </a:spcAft>
        <a:buChar char="–"/>
        <a:defRPr sz="1400">
          <a:solidFill>
            <a:srgbClr val="404040"/>
          </a:solidFill>
          <a:latin typeface="+mn-lt"/>
          <a:ea typeface="+mn-ea"/>
          <a:cs typeface="+mn-cs"/>
        </a:defRPr>
      </a:lvl4pPr>
      <a:lvl5pPr marL="1144588" indent="-115888" algn="l" rtl="0" eaLnBrk="1" fontAlgn="base" hangingPunct="1">
        <a:spcBef>
          <a:spcPct val="20000"/>
        </a:spcBef>
        <a:spcAft>
          <a:spcPct val="0"/>
        </a:spcAft>
        <a:buChar char="»"/>
        <a:defRPr sz="1400">
          <a:solidFill>
            <a:srgbClr val="404040"/>
          </a:solidFill>
          <a:latin typeface="+mn-lt"/>
          <a:ea typeface="+mn-ea"/>
          <a:cs typeface="+mn-cs"/>
        </a:defRPr>
      </a:lvl5pPr>
      <a:lvl6pPr marL="1601788" indent="-115888" algn="l" rtl="0" eaLnBrk="1" fontAlgn="base" hangingPunct="1">
        <a:spcBef>
          <a:spcPct val="20000"/>
        </a:spcBef>
        <a:spcAft>
          <a:spcPct val="0"/>
        </a:spcAft>
        <a:buChar char="»"/>
        <a:defRPr sz="1400">
          <a:solidFill>
            <a:srgbClr val="404040"/>
          </a:solidFill>
          <a:latin typeface="+mn-lt"/>
          <a:ea typeface="+mn-ea"/>
          <a:cs typeface="+mn-cs"/>
        </a:defRPr>
      </a:lvl6pPr>
      <a:lvl7pPr marL="2058988" indent="-115888" algn="l" rtl="0" eaLnBrk="1" fontAlgn="base" hangingPunct="1">
        <a:spcBef>
          <a:spcPct val="20000"/>
        </a:spcBef>
        <a:spcAft>
          <a:spcPct val="0"/>
        </a:spcAft>
        <a:buChar char="»"/>
        <a:defRPr sz="1400">
          <a:solidFill>
            <a:srgbClr val="404040"/>
          </a:solidFill>
          <a:latin typeface="+mn-lt"/>
          <a:ea typeface="+mn-ea"/>
          <a:cs typeface="+mn-cs"/>
        </a:defRPr>
      </a:lvl7pPr>
      <a:lvl8pPr marL="2516188" indent="-115888" algn="l" rtl="0" eaLnBrk="1" fontAlgn="base" hangingPunct="1">
        <a:spcBef>
          <a:spcPct val="20000"/>
        </a:spcBef>
        <a:spcAft>
          <a:spcPct val="0"/>
        </a:spcAft>
        <a:buChar char="»"/>
        <a:defRPr sz="1400">
          <a:solidFill>
            <a:srgbClr val="404040"/>
          </a:solidFill>
          <a:latin typeface="+mn-lt"/>
          <a:ea typeface="+mn-ea"/>
          <a:cs typeface="+mn-cs"/>
        </a:defRPr>
      </a:lvl8pPr>
      <a:lvl9pPr marL="2973388" indent="-115888" algn="l" rtl="0" eaLnBrk="1" fontAlgn="base" hangingPunct="1">
        <a:spcBef>
          <a:spcPct val="20000"/>
        </a:spcBef>
        <a:spcAft>
          <a:spcPct val="0"/>
        </a:spcAft>
        <a:buChar char="»"/>
        <a:defRPr sz="1400">
          <a:solidFill>
            <a:srgbClr val="40404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4086225"/>
            <a:ext cx="7772400" cy="869950"/>
          </a:xfrm>
        </p:spPr>
        <p:txBody>
          <a:bodyPr/>
          <a:lstStyle/>
          <a:p>
            <a:pPr eaLnBrk="1" hangingPunct="1"/>
            <a:r>
              <a:rPr lang="en-US" dirty="0"/>
              <a:t>Agile from a Developer’s Perspective</a:t>
            </a:r>
            <a:endParaRPr lang="en-US" dirty="0" smtClean="0">
              <a:solidFill>
                <a:srgbClr val="B50043"/>
              </a:solidFill>
            </a:endParaRPr>
          </a:p>
        </p:txBody>
      </p:sp>
      <p:sp>
        <p:nvSpPr>
          <p:cNvPr id="7" name="Rectangle 7"/>
          <p:cNvSpPr>
            <a:spLocks noChangeArrowheads="1"/>
          </p:cNvSpPr>
          <p:nvPr/>
        </p:nvSpPr>
        <p:spPr bwMode="auto">
          <a:xfrm>
            <a:off x="3880899" y="5710238"/>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dirty="0" smtClean="0">
                <a:solidFill>
                  <a:srgbClr val="404040"/>
                </a:solidFill>
              </a:rPr>
              <a:t>June 2013</a:t>
            </a:r>
            <a:endParaRPr lang="en-US" sz="1800" dirty="0">
              <a:solidFill>
                <a:srgbClr val="40404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10</a:t>
            </a:fld>
            <a:endParaRPr lang="en-US" sz="1000" smtClean="0">
              <a:solidFill>
                <a:srgbClr val="404040"/>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69048" y="948474"/>
            <a:ext cx="7866062" cy="4807560"/>
          </a:xfrm>
          <a:prstGeom prst="rect">
            <a:avLst/>
          </a:prstGeom>
          <a:noFill/>
          <a:ln w="9525">
            <a:noFill/>
            <a:miter lim="800000"/>
            <a:headEnd/>
            <a:tailEnd/>
          </a:ln>
        </p:spPr>
        <p:txBody>
          <a:bodyPr/>
          <a:lstStyle/>
          <a:p>
            <a:pPr marL="349250" indent="-349250">
              <a:spcAft>
                <a:spcPts val="1200"/>
              </a:spcAft>
              <a:buBlip>
                <a:blip r:embed="rId2"/>
              </a:buBlip>
              <a:defRPr/>
            </a:pPr>
            <a:r>
              <a:rPr lang="en-US" sz="1800" dirty="0">
                <a:solidFill>
                  <a:srgbClr val="404040"/>
                </a:solidFill>
              </a:rPr>
              <a:t>Continuous Delivery</a:t>
            </a:r>
          </a:p>
          <a:p>
            <a:pPr marL="806450" lvl="1" indent="-349250">
              <a:spcAft>
                <a:spcPts val="600"/>
              </a:spcAft>
              <a:buBlip>
                <a:blip r:embed="rId2"/>
              </a:buBlip>
              <a:defRPr/>
            </a:pPr>
            <a:r>
              <a:rPr lang="en-US" sz="1600" dirty="0">
                <a:solidFill>
                  <a:srgbClr val="404040"/>
                </a:solidFill>
              </a:rPr>
              <a:t>Replaces few, large, high-risk, all-or-nothing releases with many, small, low-risk, easily backed out releases </a:t>
            </a:r>
          </a:p>
          <a:p>
            <a:pPr marL="806450" lvl="2" indent="-349250">
              <a:spcAft>
                <a:spcPts val="600"/>
              </a:spcAft>
              <a:buBlip>
                <a:blip r:embed="rId2"/>
              </a:buBlip>
              <a:defRPr/>
            </a:pPr>
            <a:r>
              <a:rPr lang="en-US" sz="1600" dirty="0">
                <a:solidFill>
                  <a:srgbClr val="404040"/>
                </a:solidFill>
              </a:rPr>
              <a:t>Canary releases</a:t>
            </a:r>
          </a:p>
          <a:p>
            <a:pPr marL="806450" lvl="2" indent="-349250">
              <a:spcAft>
                <a:spcPts val="600"/>
              </a:spcAft>
              <a:buBlip>
                <a:blip r:embed="rId2"/>
              </a:buBlip>
              <a:defRPr/>
            </a:pPr>
            <a:r>
              <a:rPr lang="en-US" sz="1600" dirty="0">
                <a:solidFill>
                  <a:srgbClr val="404040"/>
                </a:solidFill>
              </a:rPr>
              <a:t>Reduces impact of long regression cycles at end of release </a:t>
            </a:r>
          </a:p>
          <a:p>
            <a:pPr marL="806450" lvl="2" indent="-349250">
              <a:spcAft>
                <a:spcPts val="600"/>
              </a:spcAft>
              <a:buBlip>
                <a:blip r:embed="rId2"/>
              </a:buBlip>
              <a:defRPr/>
            </a:pPr>
            <a:r>
              <a:rPr lang="en-US" sz="1600" dirty="0">
                <a:solidFill>
                  <a:srgbClr val="404040"/>
                </a:solidFill>
              </a:rPr>
              <a:t>Tools like Chef and Puppet for automating </a:t>
            </a:r>
            <a:r>
              <a:rPr lang="en-US" sz="1600" dirty="0" err="1">
                <a:solidFill>
                  <a:srgbClr val="404040"/>
                </a:solidFill>
              </a:rPr>
              <a:t>config</a:t>
            </a:r>
            <a:r>
              <a:rPr lang="en-US" sz="1600" dirty="0">
                <a:solidFill>
                  <a:srgbClr val="404040"/>
                </a:solidFill>
              </a:rPr>
              <a:t> and deploy</a:t>
            </a:r>
          </a:p>
          <a:p>
            <a:pPr marL="806450" lvl="2" indent="-349250">
              <a:spcAft>
                <a:spcPts val="600"/>
              </a:spcAft>
              <a:buBlip>
                <a:blip r:embed="rId2"/>
              </a:buBlip>
              <a:defRPr/>
            </a:pPr>
            <a:r>
              <a:rPr lang="en-US" sz="1600" dirty="0">
                <a:solidFill>
                  <a:srgbClr val="404040"/>
                </a:solidFill>
              </a:rPr>
              <a:t>Greatly expands sprint Done Criteria</a:t>
            </a:r>
          </a:p>
          <a:p>
            <a:pPr marL="349250" indent="-349250">
              <a:spcAft>
                <a:spcPts val="1200"/>
              </a:spcAft>
              <a:buBlip>
                <a:blip r:embed="rId2"/>
              </a:buBlip>
              <a:defRPr/>
            </a:pPr>
            <a:r>
              <a:rPr lang="en-US" sz="1800" dirty="0" smtClean="0">
                <a:solidFill>
                  <a:srgbClr val="404040"/>
                </a:solidFill>
              </a:rPr>
              <a:t>Developer </a:t>
            </a:r>
            <a:r>
              <a:rPr lang="en-US" sz="1800" dirty="0">
                <a:solidFill>
                  <a:srgbClr val="404040"/>
                </a:solidFill>
              </a:rPr>
              <a:t>Documentation – Keep it simple</a:t>
            </a:r>
          </a:p>
          <a:p>
            <a:pPr marL="806450" lvl="1" indent="-349250">
              <a:spcAft>
                <a:spcPts val="600"/>
              </a:spcAft>
              <a:buBlip>
                <a:blip r:embed="rId2"/>
              </a:buBlip>
              <a:defRPr/>
            </a:pPr>
            <a:r>
              <a:rPr lang="en-US" sz="1600" dirty="0" smtClean="0">
                <a:solidFill>
                  <a:srgbClr val="404040"/>
                </a:solidFill>
              </a:rPr>
              <a:t>Wiki</a:t>
            </a:r>
          </a:p>
          <a:p>
            <a:pPr marL="1263650" lvl="2" indent="-349250">
              <a:spcAft>
                <a:spcPts val="600"/>
              </a:spcAft>
              <a:buBlip>
                <a:blip r:embed="rId2"/>
              </a:buBlip>
              <a:defRPr/>
            </a:pPr>
            <a:r>
              <a:rPr lang="en-US" sz="1600" dirty="0" smtClean="0">
                <a:solidFill>
                  <a:srgbClr val="404040"/>
                </a:solidFill>
              </a:rPr>
              <a:t>Particularly complex design areas</a:t>
            </a:r>
          </a:p>
          <a:p>
            <a:pPr marL="1263650" lvl="2" indent="-349250">
              <a:spcAft>
                <a:spcPts val="600"/>
              </a:spcAft>
              <a:buBlip>
                <a:blip r:embed="rId2"/>
              </a:buBlip>
              <a:defRPr/>
            </a:pPr>
            <a:r>
              <a:rPr lang="en-US" sz="1600" dirty="0" smtClean="0">
                <a:solidFill>
                  <a:srgbClr val="404040"/>
                </a:solidFill>
              </a:rPr>
              <a:t>Tasks, such as developer workstation setup</a:t>
            </a:r>
          </a:p>
          <a:p>
            <a:pPr marL="1263650" lvl="2" indent="-349250">
              <a:spcAft>
                <a:spcPts val="600"/>
              </a:spcAft>
              <a:buBlip>
                <a:blip r:embed="rId2"/>
              </a:buBlip>
              <a:defRPr/>
            </a:pPr>
            <a:r>
              <a:rPr lang="en-US" sz="1600" dirty="0" smtClean="0">
                <a:solidFill>
                  <a:srgbClr val="404040"/>
                </a:solidFill>
              </a:rPr>
              <a:t>Over 400 pages on various topics</a:t>
            </a:r>
          </a:p>
          <a:p>
            <a:pPr marL="1263650" lvl="2" indent="-349250">
              <a:spcAft>
                <a:spcPts val="600"/>
              </a:spcAft>
              <a:buBlip>
                <a:blip r:embed="rId2"/>
              </a:buBlip>
              <a:defRPr/>
            </a:pPr>
            <a:r>
              <a:rPr lang="en-US" sz="1600" dirty="0" smtClean="0">
                <a:solidFill>
                  <a:srgbClr val="404040"/>
                </a:solidFill>
              </a:rPr>
              <a:t>Release instructions</a:t>
            </a:r>
          </a:p>
          <a:p>
            <a:pPr marL="806450" lvl="2" indent="-349250">
              <a:spcAft>
                <a:spcPts val="1200"/>
              </a:spcAft>
              <a:buBlip>
                <a:blip r:embed="rId2"/>
              </a:buBlip>
              <a:defRPr/>
            </a:pPr>
            <a:r>
              <a:rPr lang="en-US" sz="1600" dirty="0" err="1" smtClean="0">
                <a:solidFill>
                  <a:srgbClr val="404040"/>
                </a:solidFill>
              </a:rPr>
              <a:t>Javadoc</a:t>
            </a:r>
            <a:endParaRPr lang="en-US" sz="1600" dirty="0" smtClean="0">
              <a:solidFill>
                <a:srgbClr val="404040"/>
              </a:solidFill>
            </a:endParaRPr>
          </a:p>
          <a:p>
            <a:pPr marL="806450" lvl="2" indent="-349250">
              <a:spcAft>
                <a:spcPts val="1200"/>
              </a:spcAft>
              <a:buBlip>
                <a:blip r:embed="rId2"/>
              </a:buBlip>
              <a:defRPr/>
            </a:pPr>
            <a:r>
              <a:rPr lang="en-US" sz="1600" dirty="0" smtClean="0">
                <a:solidFill>
                  <a:srgbClr val="404040"/>
                </a:solidFill>
              </a:rPr>
              <a:t>Solution sketches from architects, where needed</a:t>
            </a:r>
          </a:p>
          <a:p>
            <a:pPr marL="349250" lvl="1" indent="-349250">
              <a:spcAft>
                <a:spcPts val="1200"/>
              </a:spcAft>
              <a:buBlip>
                <a:blip r:embed="rId2"/>
              </a:buBlip>
              <a:defRPr/>
            </a:pPr>
            <a:r>
              <a:rPr lang="en-US" sz="1800" dirty="0" smtClean="0">
                <a:solidFill>
                  <a:srgbClr val="404040"/>
                </a:solidFill>
              </a:rPr>
              <a:t>UI/UX mock ups</a:t>
            </a:r>
          </a:p>
          <a:p>
            <a:pPr marL="457200" lvl="2">
              <a:spcAft>
                <a:spcPts val="1200"/>
              </a:spcAft>
              <a:defRPr/>
            </a:pPr>
            <a:endParaRPr lang="en-US" sz="1800" dirty="0">
              <a:solidFill>
                <a:srgbClr val="404040"/>
              </a:solidFill>
            </a:endParaRPr>
          </a:p>
        </p:txBody>
      </p:sp>
      <p:sp>
        <p:nvSpPr>
          <p:cNvPr id="9"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Techniques and Practices</a:t>
            </a:r>
            <a:endParaRPr lang="en-US" sz="1800" b="1" dirty="0">
              <a:solidFill>
                <a:srgbClr val="B50043"/>
              </a:solidFill>
            </a:endParaRPr>
          </a:p>
        </p:txBody>
      </p:sp>
    </p:spTree>
    <p:extLst>
      <p:ext uri="{BB962C8B-B14F-4D97-AF65-F5344CB8AC3E}">
        <p14:creationId xmlns:p14="http://schemas.microsoft.com/office/powerpoint/2010/main" val="1261224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004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2</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68924" y="1018812"/>
            <a:ext cx="8065477" cy="4518025"/>
          </a:xfrm>
          <a:prstGeom prst="rect">
            <a:avLst/>
          </a:prstGeom>
          <a:noFill/>
          <a:ln w="9525">
            <a:noFill/>
            <a:miter lim="800000"/>
            <a:headEnd/>
            <a:tailEnd/>
          </a:ln>
        </p:spPr>
        <p:txBody>
          <a:bodyPr/>
          <a:lstStyle/>
          <a:p>
            <a:pPr marL="349250" indent="-349250">
              <a:spcAft>
                <a:spcPts val="1200"/>
              </a:spcAft>
              <a:buFontTx/>
              <a:buBlip>
                <a:blip r:embed="rId2"/>
              </a:buBlip>
              <a:defRPr/>
            </a:pPr>
            <a:r>
              <a:rPr lang="en-US" sz="2000" dirty="0" smtClean="0">
                <a:solidFill>
                  <a:srgbClr val="404040"/>
                </a:solidFill>
                <a:ea typeface="+mn-ea"/>
              </a:rPr>
              <a:t>Background, History, Motivation</a:t>
            </a:r>
          </a:p>
          <a:p>
            <a:pPr marL="349250" indent="-349250">
              <a:spcAft>
                <a:spcPts val="1200"/>
              </a:spcAft>
              <a:buFontTx/>
              <a:buBlip>
                <a:blip r:embed="rId2"/>
              </a:buBlip>
              <a:defRPr/>
            </a:pPr>
            <a:r>
              <a:rPr lang="en-US" sz="2000" dirty="0" smtClean="0">
                <a:solidFill>
                  <a:srgbClr val="404040"/>
                </a:solidFill>
                <a:ea typeface="+mn-ea"/>
              </a:rPr>
              <a:t>Organizational Keys to Agile Success</a:t>
            </a:r>
          </a:p>
          <a:p>
            <a:pPr marL="349250" indent="-349250">
              <a:spcAft>
                <a:spcPts val="1200"/>
              </a:spcAft>
              <a:buFontTx/>
              <a:buBlip>
                <a:blip r:embed="rId2"/>
              </a:buBlip>
              <a:defRPr/>
            </a:pPr>
            <a:r>
              <a:rPr lang="en-US" sz="2000" dirty="0" smtClean="0">
                <a:solidFill>
                  <a:srgbClr val="404040"/>
                </a:solidFill>
                <a:ea typeface="+mn-ea"/>
              </a:rPr>
              <a:t>Attitudes and Behaviors</a:t>
            </a:r>
          </a:p>
          <a:p>
            <a:pPr marL="349250" indent="-349250">
              <a:spcAft>
                <a:spcPts val="1200"/>
              </a:spcAft>
              <a:buFontTx/>
              <a:buBlip>
                <a:blip r:embed="rId2"/>
              </a:buBlip>
              <a:defRPr/>
            </a:pPr>
            <a:r>
              <a:rPr lang="en-US" sz="2000" dirty="0" smtClean="0">
                <a:solidFill>
                  <a:srgbClr val="404040"/>
                </a:solidFill>
                <a:ea typeface="+mn-ea"/>
              </a:rPr>
              <a:t>Organization and Management</a:t>
            </a:r>
          </a:p>
          <a:p>
            <a:pPr marL="349250" indent="-349250">
              <a:spcAft>
                <a:spcPts val="1200"/>
              </a:spcAft>
              <a:buFontTx/>
              <a:buBlip>
                <a:blip r:embed="rId2"/>
              </a:buBlip>
              <a:defRPr/>
            </a:pPr>
            <a:r>
              <a:rPr lang="en-US" sz="2000" dirty="0" smtClean="0">
                <a:solidFill>
                  <a:srgbClr val="404040"/>
                </a:solidFill>
                <a:ea typeface="+mn-ea"/>
              </a:rPr>
              <a:t>Techniques and Practices</a:t>
            </a:r>
            <a:endParaRPr lang="en-US" sz="2000" b="1" kern="0" dirty="0">
              <a:solidFill>
                <a:srgbClr val="404040"/>
              </a:solidFill>
              <a:latin typeface="Arial" pitchFamily="34" charset="0"/>
              <a:ea typeface="+mn-ea"/>
              <a:cs typeface="Arial" pitchFamily="34" charset="0"/>
            </a:endParaRPr>
          </a:p>
          <a:p>
            <a:pPr marL="342900" indent="-342900" eaLnBrk="1" hangingPunct="1">
              <a:spcBef>
                <a:spcPct val="20000"/>
              </a:spcBef>
              <a:defRPr/>
            </a:pPr>
            <a:endParaRPr lang="en-US" sz="2000" b="1" dirty="0">
              <a:solidFill>
                <a:srgbClr val="B7465A"/>
              </a:solidFill>
              <a:ea typeface="+mn-ea"/>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Agenda</a:t>
            </a:r>
            <a:endParaRPr lang="en-US" sz="1800" b="1" dirty="0">
              <a:solidFill>
                <a:srgbClr val="B5004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3</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68923" y="960197"/>
            <a:ext cx="8088924" cy="4518025"/>
          </a:xfrm>
          <a:prstGeom prst="rect">
            <a:avLst/>
          </a:prstGeom>
          <a:noFill/>
          <a:ln w="9525">
            <a:noFill/>
            <a:miter lim="800000"/>
            <a:headEnd/>
            <a:tailEnd/>
          </a:ln>
        </p:spPr>
        <p:txBody>
          <a:bodyPr/>
          <a:lstStyle/>
          <a:p>
            <a:pPr marL="349250" indent="-349250">
              <a:spcAft>
                <a:spcPts val="1200"/>
              </a:spcAft>
              <a:buFontTx/>
              <a:buBlip>
                <a:blip r:embed="rId2"/>
              </a:buBlip>
              <a:defRPr/>
            </a:pPr>
            <a:r>
              <a:rPr lang="en-US" sz="1800" dirty="0" smtClean="0">
                <a:solidFill>
                  <a:srgbClr val="404040"/>
                </a:solidFill>
                <a:ea typeface="+mn-ea"/>
              </a:rPr>
              <a:t>AT&amp;T Local Service Project (circa 2000)</a:t>
            </a:r>
          </a:p>
          <a:p>
            <a:pPr marL="806450" lvl="1" indent="-349250">
              <a:spcAft>
                <a:spcPts val="600"/>
              </a:spcAft>
              <a:buBlip>
                <a:blip r:embed="rId2"/>
              </a:buBlip>
              <a:defRPr/>
            </a:pPr>
            <a:r>
              <a:rPr lang="en-US" sz="1600" dirty="0" smtClean="0">
                <a:solidFill>
                  <a:srgbClr val="404040"/>
                </a:solidFill>
              </a:rPr>
              <a:t>Small</a:t>
            </a:r>
            <a:r>
              <a:rPr lang="en-US" sz="1600" dirty="0">
                <a:solidFill>
                  <a:srgbClr val="404040"/>
                </a:solidFill>
              </a:rPr>
              <a:t>, highly motivated teams</a:t>
            </a:r>
          </a:p>
          <a:p>
            <a:pPr marL="806450" lvl="1" indent="-349250">
              <a:spcAft>
                <a:spcPts val="600"/>
              </a:spcAft>
              <a:buFontTx/>
              <a:buBlip>
                <a:blip r:embed="rId2"/>
              </a:buBlip>
              <a:defRPr/>
            </a:pPr>
            <a:r>
              <a:rPr lang="en-US" sz="1600" dirty="0">
                <a:solidFill>
                  <a:srgbClr val="404040"/>
                </a:solidFill>
              </a:rPr>
              <a:t>Working prototype vs. </a:t>
            </a:r>
            <a:r>
              <a:rPr lang="en-US" sz="1600" dirty="0" err="1">
                <a:solidFill>
                  <a:srgbClr val="404040"/>
                </a:solidFill>
              </a:rPr>
              <a:t>Powerpoint</a:t>
            </a:r>
            <a:r>
              <a:rPr lang="en-US" sz="1600" dirty="0">
                <a:solidFill>
                  <a:srgbClr val="404040"/>
                </a:solidFill>
              </a:rPr>
              <a:t> deck</a:t>
            </a:r>
            <a:r>
              <a:rPr lang="en-US" sz="1600" dirty="0" smtClean="0">
                <a:solidFill>
                  <a:srgbClr val="404040"/>
                </a:solidFill>
                <a:ea typeface="+mn-ea"/>
              </a:rPr>
              <a:t>s</a:t>
            </a:r>
          </a:p>
          <a:p>
            <a:pPr marL="806450" lvl="1" indent="-349250">
              <a:spcAft>
                <a:spcPts val="600"/>
              </a:spcAft>
              <a:buBlip>
                <a:blip r:embed="rId2"/>
              </a:buBlip>
              <a:defRPr/>
            </a:pPr>
            <a:r>
              <a:rPr lang="en-US" sz="1600" dirty="0">
                <a:solidFill>
                  <a:srgbClr val="404040"/>
                </a:solidFill>
              </a:rPr>
              <a:t>End user involvement</a:t>
            </a:r>
          </a:p>
          <a:p>
            <a:pPr marL="806450" lvl="1" indent="-349250">
              <a:spcAft>
                <a:spcPts val="600"/>
              </a:spcAft>
              <a:buFontTx/>
              <a:buBlip>
                <a:blip r:embed="rId2"/>
              </a:buBlip>
              <a:defRPr/>
            </a:pPr>
            <a:r>
              <a:rPr lang="en-US" sz="1600" dirty="0">
                <a:solidFill>
                  <a:srgbClr val="404040"/>
                </a:solidFill>
              </a:rPr>
              <a:t>Quick turnaround of user </a:t>
            </a:r>
            <a:r>
              <a:rPr lang="en-US" sz="1600" dirty="0" smtClean="0">
                <a:solidFill>
                  <a:srgbClr val="404040"/>
                </a:solidFill>
              </a:rPr>
              <a:t>suggestions</a:t>
            </a:r>
            <a:endParaRPr lang="en-US" sz="1600" dirty="0" smtClean="0">
              <a:solidFill>
                <a:srgbClr val="404040"/>
              </a:solidFill>
              <a:ea typeface="+mn-ea"/>
            </a:endParaRPr>
          </a:p>
          <a:p>
            <a:pPr marL="806450" lvl="1" indent="-349250">
              <a:spcAft>
                <a:spcPts val="600"/>
              </a:spcAft>
              <a:buBlip>
                <a:blip r:embed="rId2"/>
              </a:buBlip>
              <a:defRPr/>
            </a:pPr>
            <a:r>
              <a:rPr lang="en-US" sz="1600" dirty="0">
                <a:solidFill>
                  <a:srgbClr val="404040"/>
                </a:solidFill>
              </a:rPr>
              <a:t>Lack of discipline felt as project </a:t>
            </a:r>
            <a:r>
              <a:rPr lang="en-US" sz="1600" dirty="0" smtClean="0">
                <a:solidFill>
                  <a:srgbClr val="404040"/>
                </a:solidFill>
              </a:rPr>
              <a:t>grew</a:t>
            </a:r>
          </a:p>
          <a:p>
            <a:pPr marL="349250" indent="-349250">
              <a:spcAft>
                <a:spcPts val="1200"/>
              </a:spcAft>
              <a:buBlip>
                <a:blip r:embed="rId2"/>
              </a:buBlip>
              <a:defRPr/>
            </a:pPr>
            <a:r>
              <a:rPr lang="en-US" sz="1800" dirty="0" err="1">
                <a:solidFill>
                  <a:srgbClr val="404040"/>
                </a:solidFill>
              </a:rPr>
              <a:t>MedPlus</a:t>
            </a:r>
            <a:r>
              <a:rPr lang="en-US" sz="1800" dirty="0">
                <a:solidFill>
                  <a:srgbClr val="404040"/>
                </a:solidFill>
              </a:rPr>
              <a:t> (2008)</a:t>
            </a:r>
          </a:p>
          <a:p>
            <a:pPr marL="806450" lvl="1" indent="-349250">
              <a:spcAft>
                <a:spcPts val="600"/>
              </a:spcAft>
              <a:buBlip>
                <a:blip r:embed="rId2"/>
              </a:buBlip>
              <a:defRPr/>
            </a:pPr>
            <a:r>
              <a:rPr lang="en-US" sz="1600" dirty="0">
                <a:solidFill>
                  <a:srgbClr val="404040"/>
                </a:solidFill>
              </a:rPr>
              <a:t>Lots of project cancellations</a:t>
            </a:r>
          </a:p>
          <a:p>
            <a:pPr marL="806450" lvl="1" indent="-349250">
              <a:spcAft>
                <a:spcPts val="600"/>
              </a:spcAft>
              <a:buBlip>
                <a:blip r:embed="rId2"/>
              </a:buBlip>
              <a:defRPr/>
            </a:pPr>
            <a:r>
              <a:rPr lang="en-US" sz="1600" dirty="0">
                <a:solidFill>
                  <a:srgbClr val="404040"/>
                </a:solidFill>
              </a:rPr>
              <a:t>Long regression cycles left developers idled</a:t>
            </a:r>
          </a:p>
          <a:p>
            <a:pPr marL="806450" lvl="1" indent="-349250">
              <a:spcAft>
                <a:spcPts val="600"/>
              </a:spcAft>
              <a:buBlip>
                <a:blip r:embed="rId2"/>
              </a:buBlip>
              <a:defRPr/>
            </a:pPr>
            <a:r>
              <a:rPr lang="en-US" sz="1600" dirty="0">
                <a:solidFill>
                  <a:srgbClr val="404040"/>
                </a:solidFill>
              </a:rPr>
              <a:t>Changing requirements difficult to handle</a:t>
            </a:r>
          </a:p>
          <a:p>
            <a:pPr marL="806450" lvl="1" indent="-349250">
              <a:spcAft>
                <a:spcPts val="600"/>
              </a:spcAft>
              <a:buBlip>
                <a:blip r:embed="rId2"/>
              </a:buBlip>
              <a:defRPr/>
            </a:pPr>
            <a:r>
              <a:rPr lang="en-US" sz="1600" dirty="0">
                <a:solidFill>
                  <a:srgbClr val="404040"/>
                </a:solidFill>
              </a:rPr>
              <a:t>Late customer feedback</a:t>
            </a:r>
          </a:p>
          <a:p>
            <a:pPr marL="806450" lvl="1" indent="-349250">
              <a:spcAft>
                <a:spcPts val="600"/>
              </a:spcAft>
              <a:buBlip>
                <a:blip r:embed="rId2"/>
              </a:buBlip>
              <a:defRPr/>
            </a:pPr>
            <a:r>
              <a:rPr lang="en-US" sz="1600" dirty="0" smtClean="0">
                <a:solidFill>
                  <a:srgbClr val="404040"/>
                </a:solidFill>
              </a:rPr>
              <a:t>Scrum </a:t>
            </a:r>
            <a:r>
              <a:rPr lang="en-US" sz="1600" dirty="0">
                <a:solidFill>
                  <a:srgbClr val="404040"/>
                </a:solidFill>
              </a:rPr>
              <a:t>was embraced top-down and bottom-up by most all groups</a:t>
            </a:r>
          </a:p>
          <a:p>
            <a:pPr marL="806450" lvl="1" indent="-349250">
              <a:spcAft>
                <a:spcPts val="600"/>
              </a:spcAft>
              <a:buBlip>
                <a:blip r:embed="rId2"/>
              </a:buBlip>
              <a:defRPr/>
            </a:pPr>
            <a:r>
              <a:rPr lang="en-US" sz="1600" dirty="0">
                <a:solidFill>
                  <a:srgbClr val="404040"/>
                </a:solidFill>
              </a:rPr>
              <a:t>Combined innovation and productivity developers craved with the discipline necessary to manage a large, complex application</a:t>
            </a:r>
          </a:p>
          <a:p>
            <a:pPr marL="806450" lvl="1" indent="-349250">
              <a:spcAft>
                <a:spcPts val="1200"/>
              </a:spcAft>
              <a:buBlip>
                <a:blip r:embed="rId2"/>
              </a:buBlip>
              <a:defRPr/>
            </a:pPr>
            <a:endParaRPr lang="en-US" sz="1800" dirty="0">
              <a:solidFill>
                <a:srgbClr val="404040"/>
              </a:solidFill>
            </a:endParaRPr>
          </a:p>
          <a:p>
            <a:pPr marL="342900" indent="-342900" eaLnBrk="1" hangingPunct="1">
              <a:spcBef>
                <a:spcPct val="20000"/>
              </a:spcBef>
              <a:defRPr/>
            </a:pPr>
            <a:endParaRPr lang="en-US" sz="1800" b="1" dirty="0">
              <a:solidFill>
                <a:srgbClr val="404040"/>
              </a:solidFill>
              <a:ea typeface="+mn-ea"/>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Background, History &amp; Motivation</a:t>
            </a:r>
            <a:endParaRPr lang="en-US" sz="1800" b="1" dirty="0">
              <a:solidFill>
                <a:srgbClr val="B50043"/>
              </a:solidFill>
            </a:endParaRPr>
          </a:p>
        </p:txBody>
      </p:sp>
    </p:spTree>
    <p:extLst>
      <p:ext uri="{BB962C8B-B14F-4D97-AF65-F5344CB8AC3E}">
        <p14:creationId xmlns:p14="http://schemas.microsoft.com/office/powerpoint/2010/main" val="2748195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4</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57200" y="984741"/>
            <a:ext cx="7983417" cy="4947138"/>
          </a:xfrm>
          <a:prstGeom prst="rect">
            <a:avLst/>
          </a:prstGeom>
          <a:noFill/>
          <a:ln w="9525">
            <a:noFill/>
            <a:miter lim="800000"/>
            <a:headEnd/>
            <a:tailEnd/>
          </a:ln>
        </p:spPr>
        <p:txBody>
          <a:bodyPr/>
          <a:lstStyle/>
          <a:p>
            <a:pPr marL="349250" indent="-349250">
              <a:spcAft>
                <a:spcPts val="1200"/>
              </a:spcAft>
              <a:buBlip>
                <a:blip r:embed="rId2"/>
              </a:buBlip>
              <a:defRPr/>
            </a:pPr>
            <a:r>
              <a:rPr lang="en-US" sz="1800" dirty="0" err="1" smtClean="0">
                <a:solidFill>
                  <a:srgbClr val="404040"/>
                </a:solidFill>
              </a:rPr>
              <a:t>MedPlus</a:t>
            </a:r>
            <a:r>
              <a:rPr lang="en-US" sz="1800" dirty="0" smtClean="0">
                <a:solidFill>
                  <a:srgbClr val="404040"/>
                </a:solidFill>
              </a:rPr>
              <a:t> (today)</a:t>
            </a:r>
            <a:endParaRPr lang="en-US" sz="1800" dirty="0">
              <a:solidFill>
                <a:srgbClr val="404040"/>
              </a:solidFill>
            </a:endParaRPr>
          </a:p>
          <a:p>
            <a:pPr marL="806450" lvl="1" indent="-349250">
              <a:spcAft>
                <a:spcPts val="600"/>
              </a:spcAft>
              <a:buBlip>
                <a:blip r:embed="rId2"/>
              </a:buBlip>
              <a:defRPr/>
            </a:pPr>
            <a:r>
              <a:rPr lang="en-US" sz="1600" dirty="0" smtClean="0">
                <a:solidFill>
                  <a:srgbClr val="404040"/>
                </a:solidFill>
              </a:rPr>
              <a:t>7 teams, 1 rotating dedicated to prod support &amp; tech debt</a:t>
            </a:r>
          </a:p>
          <a:p>
            <a:pPr marL="1263650" lvl="2" indent="-349250">
              <a:spcAft>
                <a:spcPts val="600"/>
              </a:spcAft>
              <a:buBlip>
                <a:blip r:embed="rId2"/>
              </a:buBlip>
              <a:defRPr/>
            </a:pPr>
            <a:r>
              <a:rPr lang="en-US" sz="1600" dirty="0" smtClean="0">
                <a:solidFill>
                  <a:srgbClr val="404040"/>
                </a:solidFill>
              </a:rPr>
              <a:t>Approx. 4 developers and 2 QA co-located (~45 total)</a:t>
            </a:r>
          </a:p>
          <a:p>
            <a:pPr marL="1263650" lvl="2" indent="-349250">
              <a:spcAft>
                <a:spcPts val="600"/>
              </a:spcAft>
              <a:buBlip>
                <a:blip r:embed="rId2"/>
              </a:buBlip>
              <a:defRPr/>
            </a:pPr>
            <a:r>
              <a:rPr lang="en-US" sz="1600" dirty="0" smtClean="0">
                <a:solidFill>
                  <a:srgbClr val="404040"/>
                </a:solidFill>
              </a:rPr>
              <a:t>Shared resources BA, UI/UX, QA-Automation, Tech </a:t>
            </a:r>
            <a:r>
              <a:rPr lang="en-US" sz="1600" dirty="0" err="1" smtClean="0">
                <a:solidFill>
                  <a:srgbClr val="404040"/>
                </a:solidFill>
              </a:rPr>
              <a:t>Comm</a:t>
            </a:r>
            <a:r>
              <a:rPr lang="en-US" sz="1600" dirty="0" smtClean="0">
                <a:solidFill>
                  <a:srgbClr val="404040"/>
                </a:solidFill>
              </a:rPr>
              <a:t>, PM, DBA, Load test, Architecture, Sys Admin, Product owners, Feature owners, etc.  (~60 total)</a:t>
            </a:r>
          </a:p>
          <a:p>
            <a:pPr marL="806450" lvl="1" indent="-349250">
              <a:spcAft>
                <a:spcPts val="600"/>
              </a:spcAft>
              <a:buBlip>
                <a:blip r:embed="rId2"/>
              </a:buBlip>
              <a:defRPr/>
            </a:pPr>
            <a:r>
              <a:rPr lang="en-US" sz="1600" dirty="0" smtClean="0">
                <a:solidFill>
                  <a:srgbClr val="404040"/>
                </a:solidFill>
              </a:rPr>
              <a:t>2 week sprints</a:t>
            </a:r>
          </a:p>
          <a:p>
            <a:pPr marL="1263650" lvl="2" indent="-349250">
              <a:spcAft>
                <a:spcPts val="600"/>
              </a:spcAft>
              <a:buBlip>
                <a:blip r:embed="rId2"/>
              </a:buBlip>
              <a:defRPr/>
            </a:pPr>
            <a:r>
              <a:rPr lang="en-US" sz="1600" dirty="0" smtClean="0">
                <a:solidFill>
                  <a:srgbClr val="404040"/>
                </a:solidFill>
              </a:rPr>
              <a:t>Every other Wed – demo, retrospective, planning</a:t>
            </a:r>
          </a:p>
          <a:p>
            <a:pPr marL="806450" lvl="1" indent="-349250">
              <a:spcAft>
                <a:spcPts val="1200"/>
              </a:spcAft>
              <a:buBlip>
                <a:blip r:embed="rId2"/>
              </a:buBlip>
              <a:defRPr/>
            </a:pPr>
            <a:r>
              <a:rPr lang="en-US" sz="1600" dirty="0" smtClean="0">
                <a:solidFill>
                  <a:srgbClr val="404040"/>
                </a:solidFill>
              </a:rPr>
              <a:t>5-15 sprints per release</a:t>
            </a:r>
          </a:p>
          <a:p>
            <a:pPr marL="806450" lvl="1" indent="-349250">
              <a:spcAft>
                <a:spcPts val="1200"/>
              </a:spcAft>
              <a:buBlip>
                <a:blip r:embed="rId2"/>
              </a:buBlip>
              <a:defRPr/>
            </a:pPr>
            <a:r>
              <a:rPr lang="en-US" sz="1600" dirty="0" smtClean="0">
                <a:solidFill>
                  <a:srgbClr val="404040"/>
                </a:solidFill>
              </a:rPr>
              <a:t>2-4 sprints of regression, user testing at end of release</a:t>
            </a:r>
          </a:p>
          <a:p>
            <a:pPr marL="806450" lvl="1" indent="-349250">
              <a:spcAft>
                <a:spcPts val="1200"/>
              </a:spcAft>
              <a:buBlip>
                <a:blip r:embed="rId2"/>
              </a:buBlip>
              <a:defRPr/>
            </a:pPr>
            <a:r>
              <a:rPr lang="en-US" sz="1600" dirty="0" smtClean="0">
                <a:solidFill>
                  <a:srgbClr val="404040"/>
                </a:solidFill>
              </a:rPr>
              <a:t>Moving toward continuous delivery</a:t>
            </a:r>
            <a:endParaRPr lang="en-US" sz="1600" dirty="0">
              <a:solidFill>
                <a:srgbClr val="404040"/>
              </a:solidFill>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Result</a:t>
            </a:r>
            <a:endParaRPr lang="en-US" sz="1800" b="1" dirty="0">
              <a:solidFill>
                <a:srgbClr val="B50043"/>
              </a:solidFill>
            </a:endParaRPr>
          </a:p>
        </p:txBody>
      </p:sp>
    </p:spTree>
    <p:extLst>
      <p:ext uri="{BB962C8B-B14F-4D97-AF65-F5344CB8AC3E}">
        <p14:creationId xmlns:p14="http://schemas.microsoft.com/office/powerpoint/2010/main" val="245021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5</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69048" y="1018812"/>
            <a:ext cx="7866062" cy="4518025"/>
          </a:xfrm>
          <a:prstGeom prst="rect">
            <a:avLst/>
          </a:prstGeom>
          <a:noFill/>
          <a:ln w="9525">
            <a:noFill/>
            <a:miter lim="800000"/>
            <a:headEnd/>
            <a:tailEnd/>
          </a:ln>
        </p:spPr>
        <p:txBody>
          <a:bodyPr/>
          <a:lstStyle/>
          <a:p>
            <a:pPr marL="349250" indent="-349250">
              <a:spcAft>
                <a:spcPts val="1200"/>
              </a:spcAft>
              <a:buBlip>
                <a:blip r:embed="rId2"/>
              </a:buBlip>
              <a:defRPr/>
            </a:pPr>
            <a:r>
              <a:rPr lang="en-US" sz="2000" dirty="0">
                <a:solidFill>
                  <a:srgbClr val="404040"/>
                </a:solidFill>
              </a:rPr>
              <a:t>Read the manifesto and principles</a:t>
            </a:r>
          </a:p>
          <a:p>
            <a:pPr marL="806450" lvl="2" indent="-349250">
              <a:spcAft>
                <a:spcPts val="1200"/>
              </a:spcAft>
              <a:buBlip>
                <a:blip r:embed="rId2"/>
              </a:buBlip>
              <a:defRPr/>
            </a:pPr>
            <a:r>
              <a:rPr lang="en-US" sz="2000" dirty="0">
                <a:solidFill>
                  <a:srgbClr val="404040"/>
                </a:solidFill>
                <a:hlinkClick r:id="rId3"/>
              </a:rPr>
              <a:t>http://agilemanifesto.org</a:t>
            </a:r>
            <a:endParaRPr lang="en-US" sz="2000" dirty="0">
              <a:solidFill>
                <a:srgbClr val="404040"/>
              </a:solidFill>
            </a:endParaRPr>
          </a:p>
          <a:p>
            <a:pPr marL="349250" indent="-349250">
              <a:spcAft>
                <a:spcPts val="1200"/>
              </a:spcAft>
              <a:buBlip>
                <a:blip r:embed="rId2"/>
              </a:buBlip>
              <a:defRPr/>
            </a:pPr>
            <a:r>
              <a:rPr lang="en-US" sz="2000" dirty="0">
                <a:solidFill>
                  <a:srgbClr val="404040"/>
                </a:solidFill>
              </a:rPr>
              <a:t>Requires top-to-bottom commitment</a:t>
            </a:r>
          </a:p>
          <a:p>
            <a:pPr marL="349250" indent="-349250">
              <a:spcAft>
                <a:spcPts val="1200"/>
              </a:spcAft>
              <a:buBlip>
                <a:blip r:embed="rId2"/>
              </a:buBlip>
              <a:defRPr/>
            </a:pPr>
            <a:r>
              <a:rPr lang="en-US" sz="2000" dirty="0" smtClean="0">
                <a:solidFill>
                  <a:srgbClr val="404040"/>
                </a:solidFill>
              </a:rPr>
              <a:t>Developer’s, tester’s </a:t>
            </a:r>
            <a:r>
              <a:rPr lang="en-US" sz="2000" dirty="0">
                <a:solidFill>
                  <a:srgbClr val="404040"/>
                </a:solidFill>
              </a:rPr>
              <a:t>and business analyst’s jobs change tactically</a:t>
            </a:r>
          </a:p>
          <a:p>
            <a:pPr marL="349250" indent="-349250">
              <a:spcAft>
                <a:spcPts val="1200"/>
              </a:spcAft>
              <a:buBlip>
                <a:blip r:embed="rId2"/>
              </a:buBlip>
              <a:defRPr/>
            </a:pPr>
            <a:r>
              <a:rPr lang="en-US" sz="2000" dirty="0">
                <a:solidFill>
                  <a:srgbClr val="404040"/>
                </a:solidFill>
              </a:rPr>
              <a:t>Project manager’s, product owners, customer rep’s jobs change strategically</a:t>
            </a:r>
          </a:p>
          <a:p>
            <a:pPr marL="342900" indent="-342900" eaLnBrk="1" hangingPunct="1">
              <a:spcBef>
                <a:spcPct val="20000"/>
              </a:spcBef>
              <a:defRPr/>
            </a:pPr>
            <a:endParaRPr lang="en-US" sz="2000" b="1" dirty="0">
              <a:solidFill>
                <a:srgbClr val="404040"/>
              </a:solidFill>
              <a:ea typeface="+mn-ea"/>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Organizational Keys to Success</a:t>
            </a:r>
            <a:endParaRPr lang="en-US" sz="1800" b="1" dirty="0">
              <a:solidFill>
                <a:srgbClr val="B50043"/>
              </a:solidFill>
            </a:endParaRPr>
          </a:p>
        </p:txBody>
      </p:sp>
    </p:spTree>
    <p:extLst>
      <p:ext uri="{BB962C8B-B14F-4D97-AF65-F5344CB8AC3E}">
        <p14:creationId xmlns:p14="http://schemas.microsoft.com/office/powerpoint/2010/main" val="309370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6</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57325" y="1077427"/>
            <a:ext cx="7866062" cy="4518025"/>
          </a:xfrm>
          <a:prstGeom prst="rect">
            <a:avLst/>
          </a:prstGeom>
          <a:noFill/>
          <a:ln w="9525">
            <a:noFill/>
            <a:miter lim="800000"/>
            <a:headEnd/>
            <a:tailEnd/>
          </a:ln>
        </p:spPr>
        <p:txBody>
          <a:bodyPr/>
          <a:lstStyle/>
          <a:p>
            <a:pPr marL="349250" indent="-349250">
              <a:spcAft>
                <a:spcPts val="1200"/>
              </a:spcAft>
              <a:buBlip>
                <a:blip r:embed="rId2"/>
              </a:buBlip>
              <a:defRPr/>
            </a:pPr>
            <a:r>
              <a:rPr lang="en-US" sz="2000" dirty="0">
                <a:solidFill>
                  <a:srgbClr val="404040"/>
                </a:solidFill>
              </a:rPr>
              <a:t>Primary goal is successful software </a:t>
            </a:r>
            <a:r>
              <a:rPr lang="en-US" sz="2000" dirty="0" smtClean="0">
                <a:solidFill>
                  <a:srgbClr val="404040"/>
                </a:solidFill>
              </a:rPr>
              <a:t>delivery, not strict adherence to a methodology, even one as awesome as Scrum</a:t>
            </a:r>
            <a:endParaRPr lang="en-US" sz="2000" dirty="0">
              <a:solidFill>
                <a:srgbClr val="404040"/>
              </a:solidFill>
            </a:endParaRPr>
          </a:p>
          <a:p>
            <a:pPr marL="806450" lvl="2" indent="-349250">
              <a:spcAft>
                <a:spcPts val="1200"/>
              </a:spcAft>
              <a:buBlip>
                <a:blip r:embed="rId2"/>
              </a:buBlip>
              <a:defRPr/>
            </a:pPr>
            <a:r>
              <a:rPr lang="en-US" sz="2000" dirty="0">
                <a:solidFill>
                  <a:srgbClr val="404040"/>
                </a:solidFill>
              </a:rPr>
              <a:t>Don’t be afraid to modify agile, don’t let the perfect become the enemy of the good enough</a:t>
            </a:r>
          </a:p>
          <a:p>
            <a:pPr marL="349250" indent="-349250">
              <a:spcAft>
                <a:spcPts val="1200"/>
              </a:spcAft>
              <a:buBlip>
                <a:blip r:embed="rId2"/>
              </a:buBlip>
              <a:defRPr/>
            </a:pPr>
            <a:r>
              <a:rPr lang="en-US" sz="2000" dirty="0">
                <a:solidFill>
                  <a:srgbClr val="404040"/>
                </a:solidFill>
              </a:rPr>
              <a:t>Balancing team autonomy in the face of hard deadlines</a:t>
            </a:r>
          </a:p>
          <a:p>
            <a:pPr marL="349250" indent="-349250">
              <a:spcAft>
                <a:spcPts val="1200"/>
              </a:spcAft>
              <a:buBlip>
                <a:blip r:embed="rId2"/>
              </a:buBlip>
              <a:defRPr/>
            </a:pPr>
            <a:r>
              <a:rPr lang="en-US" sz="2000" dirty="0">
                <a:solidFill>
                  <a:srgbClr val="404040"/>
                </a:solidFill>
              </a:rPr>
              <a:t>Handle late changes gracefully – see principle #2!</a:t>
            </a:r>
          </a:p>
          <a:p>
            <a:pPr marL="349250" indent="-349250">
              <a:spcAft>
                <a:spcPts val="1200"/>
              </a:spcAft>
              <a:buBlip>
                <a:blip r:embed="rId2"/>
              </a:buBlip>
              <a:defRPr/>
            </a:pPr>
            <a:r>
              <a:rPr lang="en-US" sz="2000" dirty="0">
                <a:solidFill>
                  <a:srgbClr val="404040"/>
                </a:solidFill>
              </a:rPr>
              <a:t>Transparency and </a:t>
            </a:r>
            <a:r>
              <a:rPr lang="en-US" sz="2000" dirty="0" smtClean="0">
                <a:solidFill>
                  <a:srgbClr val="404040"/>
                </a:solidFill>
              </a:rPr>
              <a:t>Accountability</a:t>
            </a:r>
          </a:p>
          <a:p>
            <a:pPr marL="806450" lvl="1" indent="-349250">
              <a:spcAft>
                <a:spcPts val="1200"/>
              </a:spcAft>
              <a:buBlip>
                <a:blip r:embed="rId2"/>
              </a:buBlip>
              <a:defRPr/>
            </a:pPr>
            <a:r>
              <a:rPr lang="en-US" sz="2000" dirty="0" smtClean="0">
                <a:solidFill>
                  <a:srgbClr val="404040"/>
                </a:solidFill>
              </a:rPr>
              <a:t>Stand ups put your work in the spotlight – no hiding</a:t>
            </a:r>
          </a:p>
          <a:p>
            <a:pPr marL="806450" lvl="1" indent="-349250">
              <a:spcAft>
                <a:spcPts val="1200"/>
              </a:spcAft>
              <a:buBlip>
                <a:blip r:embed="rId2"/>
              </a:buBlip>
              <a:defRPr/>
            </a:pPr>
            <a:r>
              <a:rPr lang="en-US" sz="2000" dirty="0" smtClean="0">
                <a:solidFill>
                  <a:srgbClr val="404040"/>
                </a:solidFill>
              </a:rPr>
              <a:t>Common understanding and adherence to Done Criteria</a:t>
            </a:r>
            <a:endParaRPr lang="en-US" sz="2000" dirty="0">
              <a:solidFill>
                <a:srgbClr val="404040"/>
              </a:solidFill>
            </a:endParaRPr>
          </a:p>
          <a:p>
            <a:pPr marL="349250" indent="-349250">
              <a:spcAft>
                <a:spcPts val="1200"/>
              </a:spcAft>
              <a:buBlip>
                <a:blip r:embed="rId2"/>
              </a:buBlip>
              <a:defRPr/>
            </a:pPr>
            <a:r>
              <a:rPr lang="en-US" sz="2000" dirty="0">
                <a:solidFill>
                  <a:srgbClr val="404040"/>
                </a:solidFill>
              </a:rPr>
              <a:t>3 Musketeers principle</a:t>
            </a:r>
          </a:p>
          <a:p>
            <a:pPr marL="342900" indent="-342900" eaLnBrk="1" hangingPunct="1">
              <a:spcBef>
                <a:spcPct val="20000"/>
              </a:spcBef>
              <a:defRPr/>
            </a:pPr>
            <a:endParaRPr lang="en-US" sz="2000" b="1" dirty="0">
              <a:solidFill>
                <a:srgbClr val="404040"/>
              </a:solidFill>
              <a:ea typeface="+mn-ea"/>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Attitudes and Behaviors</a:t>
            </a:r>
            <a:endParaRPr lang="en-US" sz="1800" b="1" dirty="0">
              <a:solidFill>
                <a:srgbClr val="B50043"/>
              </a:solidFill>
            </a:endParaRPr>
          </a:p>
        </p:txBody>
      </p:sp>
    </p:spTree>
    <p:extLst>
      <p:ext uri="{BB962C8B-B14F-4D97-AF65-F5344CB8AC3E}">
        <p14:creationId xmlns:p14="http://schemas.microsoft.com/office/powerpoint/2010/main" val="82779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7</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80771" y="842967"/>
            <a:ext cx="7866062" cy="4518025"/>
          </a:xfrm>
          <a:prstGeom prst="rect">
            <a:avLst/>
          </a:prstGeom>
          <a:noFill/>
          <a:ln w="9525">
            <a:noFill/>
            <a:miter lim="800000"/>
            <a:headEnd/>
            <a:tailEnd/>
          </a:ln>
        </p:spPr>
        <p:txBody>
          <a:bodyPr/>
          <a:lstStyle/>
          <a:p>
            <a:pPr marL="349250" indent="-349250">
              <a:spcAft>
                <a:spcPts val="600"/>
              </a:spcAft>
              <a:buFontTx/>
              <a:buBlip>
                <a:blip r:embed="rId2"/>
              </a:buBlip>
              <a:defRPr/>
            </a:pPr>
            <a:r>
              <a:rPr lang="en-US" sz="1800" dirty="0" smtClean="0">
                <a:solidFill>
                  <a:srgbClr val="404040"/>
                </a:solidFill>
                <a:ea typeface="+mn-ea"/>
              </a:rPr>
              <a:t>Team makeup</a:t>
            </a:r>
          </a:p>
          <a:p>
            <a:pPr marL="806450" lvl="1" indent="-349250">
              <a:spcAft>
                <a:spcPts val="600"/>
              </a:spcAft>
              <a:buFontTx/>
              <a:buBlip>
                <a:blip r:embed="rId2"/>
              </a:buBlip>
              <a:defRPr/>
            </a:pPr>
            <a:r>
              <a:rPr lang="en-US" sz="1600" dirty="0" smtClean="0">
                <a:solidFill>
                  <a:srgbClr val="404040"/>
                </a:solidFill>
                <a:ea typeface="+mn-ea"/>
              </a:rPr>
              <a:t>Mixing high performers with low performers</a:t>
            </a:r>
          </a:p>
          <a:p>
            <a:pPr marL="806450" lvl="1" indent="-349250">
              <a:spcAft>
                <a:spcPts val="600"/>
              </a:spcAft>
              <a:buFontTx/>
              <a:buBlip>
                <a:blip r:embed="rId2"/>
              </a:buBlip>
              <a:defRPr/>
            </a:pPr>
            <a:r>
              <a:rPr lang="en-US" sz="1600" dirty="0" smtClean="0">
                <a:solidFill>
                  <a:srgbClr val="404040"/>
                </a:solidFill>
                <a:ea typeface="+mn-ea"/>
              </a:rPr>
              <a:t>Tiger Teams</a:t>
            </a:r>
          </a:p>
          <a:p>
            <a:pPr marL="806450" lvl="1" indent="-349250">
              <a:spcAft>
                <a:spcPts val="600"/>
              </a:spcAft>
              <a:buFontTx/>
              <a:buBlip>
                <a:blip r:embed="rId2"/>
              </a:buBlip>
              <a:defRPr/>
            </a:pPr>
            <a:r>
              <a:rPr lang="en-US" sz="1600" dirty="0" smtClean="0">
                <a:solidFill>
                  <a:srgbClr val="404040"/>
                </a:solidFill>
                <a:ea typeface="+mn-ea"/>
              </a:rPr>
              <a:t>To BA or not to BA</a:t>
            </a:r>
          </a:p>
          <a:p>
            <a:pPr marL="806450" lvl="1" indent="-349250">
              <a:spcAft>
                <a:spcPts val="600"/>
              </a:spcAft>
              <a:buFontTx/>
              <a:buBlip>
                <a:blip r:embed="rId2"/>
              </a:buBlip>
              <a:defRPr/>
            </a:pPr>
            <a:r>
              <a:rPr lang="en-US" sz="1600" dirty="0" smtClean="0">
                <a:solidFill>
                  <a:srgbClr val="404040"/>
                </a:solidFill>
                <a:ea typeface="+mn-ea"/>
              </a:rPr>
              <a:t>Let’s move in together!</a:t>
            </a:r>
          </a:p>
          <a:p>
            <a:pPr marL="349250" indent="-349250">
              <a:spcAft>
                <a:spcPts val="600"/>
              </a:spcAft>
              <a:buFontTx/>
              <a:buBlip>
                <a:blip r:embed="rId2"/>
              </a:buBlip>
              <a:defRPr/>
            </a:pPr>
            <a:r>
              <a:rPr lang="en-US" sz="1800" dirty="0" smtClean="0">
                <a:solidFill>
                  <a:srgbClr val="404040"/>
                </a:solidFill>
                <a:ea typeface="+mn-ea"/>
              </a:rPr>
              <a:t>Shared resources</a:t>
            </a:r>
          </a:p>
          <a:p>
            <a:pPr marL="806450" lvl="1" indent="-349250">
              <a:spcAft>
                <a:spcPts val="600"/>
              </a:spcAft>
              <a:buFontTx/>
              <a:buBlip>
                <a:blip r:embed="rId2"/>
              </a:buBlip>
              <a:defRPr/>
            </a:pPr>
            <a:r>
              <a:rPr lang="en-US" sz="1600" dirty="0" smtClean="0">
                <a:solidFill>
                  <a:srgbClr val="404040"/>
                </a:solidFill>
                <a:ea typeface="+mn-ea"/>
              </a:rPr>
              <a:t>Architects, UI/UX, DBA, Load Test, Automation Test, etc.</a:t>
            </a:r>
          </a:p>
          <a:p>
            <a:pPr marL="349250" indent="-349250">
              <a:spcAft>
                <a:spcPts val="1200"/>
              </a:spcAft>
              <a:buFontTx/>
              <a:buBlip>
                <a:blip r:embed="rId2"/>
              </a:buBlip>
              <a:defRPr/>
            </a:pPr>
            <a:r>
              <a:rPr lang="en-US" sz="1800" dirty="0" smtClean="0">
                <a:solidFill>
                  <a:srgbClr val="404040"/>
                </a:solidFill>
                <a:ea typeface="+mn-ea"/>
              </a:rPr>
              <a:t>Scrum </a:t>
            </a:r>
            <a:r>
              <a:rPr lang="en-US" sz="1800" strike="sngStrike" dirty="0" err="1" smtClean="0">
                <a:solidFill>
                  <a:srgbClr val="404040"/>
                </a:solidFill>
                <a:ea typeface="+mn-ea"/>
              </a:rPr>
              <a:t>Master</a:t>
            </a:r>
            <a:r>
              <a:rPr lang="en-US" sz="1800" dirty="0" err="1" smtClean="0">
                <a:solidFill>
                  <a:srgbClr val="404040"/>
                </a:solidFill>
                <a:ea typeface="+mn-ea"/>
              </a:rPr>
              <a:t>Servant</a:t>
            </a:r>
            <a:endParaRPr lang="en-US" sz="1800" dirty="0" smtClean="0">
              <a:solidFill>
                <a:srgbClr val="404040"/>
              </a:solidFill>
              <a:ea typeface="+mn-ea"/>
            </a:endParaRPr>
          </a:p>
          <a:p>
            <a:pPr marL="349250" indent="-349250">
              <a:spcAft>
                <a:spcPts val="1200"/>
              </a:spcAft>
              <a:buFontTx/>
              <a:buBlip>
                <a:blip r:embed="rId2"/>
              </a:buBlip>
              <a:defRPr/>
            </a:pPr>
            <a:r>
              <a:rPr lang="en-US" sz="1800" dirty="0" smtClean="0">
                <a:solidFill>
                  <a:srgbClr val="404040"/>
                </a:solidFill>
                <a:ea typeface="+mn-ea"/>
              </a:rPr>
              <a:t>Tech debt and production </a:t>
            </a:r>
            <a:r>
              <a:rPr lang="en-US" sz="1800" dirty="0" smtClean="0">
                <a:solidFill>
                  <a:srgbClr val="404040"/>
                </a:solidFill>
                <a:ea typeface="+mn-ea"/>
              </a:rPr>
              <a:t>support</a:t>
            </a:r>
          </a:p>
          <a:p>
            <a:pPr marL="349250" indent="-349250">
              <a:spcAft>
                <a:spcPts val="600"/>
              </a:spcAft>
              <a:buFontTx/>
              <a:buBlip>
                <a:blip r:embed="rId2"/>
              </a:buBlip>
              <a:defRPr/>
            </a:pPr>
            <a:r>
              <a:rPr lang="en-US" sz="1800" dirty="0">
                <a:solidFill>
                  <a:srgbClr val="404040"/>
                </a:solidFill>
              </a:rPr>
              <a:t>Tracking tools</a:t>
            </a:r>
          </a:p>
          <a:p>
            <a:pPr marL="806450" lvl="1" indent="-349250">
              <a:spcAft>
                <a:spcPts val="600"/>
              </a:spcAft>
              <a:buBlip>
                <a:blip r:embed="rId2"/>
              </a:buBlip>
              <a:defRPr/>
            </a:pPr>
            <a:r>
              <a:rPr lang="en-US" sz="1600" dirty="0">
                <a:solidFill>
                  <a:srgbClr val="404040"/>
                </a:solidFill>
              </a:rPr>
              <a:t>Boards &amp; sticky notes, </a:t>
            </a:r>
            <a:r>
              <a:rPr lang="en-US" sz="1600" dirty="0" err="1">
                <a:solidFill>
                  <a:srgbClr val="404040"/>
                </a:solidFill>
              </a:rPr>
              <a:t>Scrumworks</a:t>
            </a:r>
            <a:r>
              <a:rPr lang="en-US" sz="1600" dirty="0">
                <a:solidFill>
                  <a:srgbClr val="404040"/>
                </a:solidFill>
              </a:rPr>
              <a:t>, Excel, Rally</a:t>
            </a:r>
          </a:p>
          <a:p>
            <a:pPr marL="806450" lvl="1" indent="-349250">
              <a:spcAft>
                <a:spcPts val="600"/>
              </a:spcAft>
              <a:buBlip>
                <a:blip r:embed="rId2"/>
              </a:buBlip>
              <a:defRPr/>
            </a:pPr>
            <a:r>
              <a:rPr lang="en-US" sz="1600" dirty="0">
                <a:solidFill>
                  <a:srgbClr val="404040"/>
                </a:solidFill>
              </a:rPr>
              <a:t>Backlog management, user stories, issues, test cases, team and project schedules &amp; status, source control,  others</a:t>
            </a:r>
          </a:p>
          <a:p>
            <a:pPr marL="349250" indent="-349250">
              <a:spcAft>
                <a:spcPts val="600"/>
              </a:spcAft>
              <a:buBlip>
                <a:blip r:embed="rId2"/>
              </a:buBlip>
              <a:defRPr/>
            </a:pPr>
            <a:r>
              <a:rPr lang="en-US" sz="1800" dirty="0">
                <a:solidFill>
                  <a:srgbClr val="404040"/>
                </a:solidFill>
              </a:rPr>
              <a:t>Managing for Collaboration</a:t>
            </a:r>
          </a:p>
          <a:p>
            <a:pPr marL="806450" lvl="2" indent="-349250">
              <a:spcAft>
                <a:spcPts val="600"/>
              </a:spcAft>
              <a:buBlip>
                <a:blip r:embed="rId2"/>
              </a:buBlip>
              <a:defRPr/>
            </a:pPr>
            <a:r>
              <a:rPr lang="en-US" sz="1600" dirty="0">
                <a:solidFill>
                  <a:srgbClr val="404040"/>
                </a:solidFill>
              </a:rPr>
              <a:t>Do </a:t>
            </a:r>
            <a:r>
              <a:rPr lang="en-US" sz="1600" b="1" dirty="0">
                <a:solidFill>
                  <a:srgbClr val="FF0000"/>
                </a:solidFill>
              </a:rPr>
              <a:t>NOT</a:t>
            </a:r>
            <a:r>
              <a:rPr lang="en-US" sz="1600" dirty="0">
                <a:solidFill>
                  <a:srgbClr val="FF0000"/>
                </a:solidFill>
              </a:rPr>
              <a:t> </a:t>
            </a:r>
            <a:r>
              <a:rPr lang="en-US" sz="1600" dirty="0">
                <a:solidFill>
                  <a:srgbClr val="404040"/>
                </a:solidFill>
              </a:rPr>
              <a:t>use velocities in appraisals</a:t>
            </a:r>
          </a:p>
          <a:p>
            <a:pPr marL="806450" lvl="2" indent="-349250">
              <a:spcAft>
                <a:spcPts val="600"/>
              </a:spcAft>
              <a:buBlip>
                <a:blip r:embed="rId2"/>
              </a:buBlip>
              <a:defRPr/>
            </a:pPr>
            <a:r>
              <a:rPr lang="en-US" sz="1600" dirty="0">
                <a:solidFill>
                  <a:srgbClr val="404040"/>
                </a:solidFill>
              </a:rPr>
              <a:t>Just because you can measure something doesn’t make it meaningful – watch out for green belt projects!</a:t>
            </a:r>
          </a:p>
          <a:p>
            <a:pPr marL="349250" indent="-349250">
              <a:spcAft>
                <a:spcPts val="1200"/>
              </a:spcAft>
              <a:buFontTx/>
              <a:buBlip>
                <a:blip r:embed="rId2"/>
              </a:buBlip>
              <a:defRPr/>
            </a:pPr>
            <a:endParaRPr lang="en-US" sz="1800" b="1" kern="0" dirty="0">
              <a:solidFill>
                <a:srgbClr val="404040"/>
              </a:solidFill>
              <a:latin typeface="Arial" pitchFamily="34" charset="0"/>
              <a:ea typeface="+mn-ea"/>
              <a:cs typeface="Arial" pitchFamily="34" charset="0"/>
            </a:endParaRPr>
          </a:p>
          <a:p>
            <a:pPr marL="342900" indent="-342900" eaLnBrk="1" hangingPunct="1">
              <a:spcBef>
                <a:spcPct val="20000"/>
              </a:spcBef>
              <a:defRPr/>
            </a:pPr>
            <a:endParaRPr lang="en-US" sz="1800" b="1" dirty="0">
              <a:solidFill>
                <a:srgbClr val="404040"/>
              </a:solidFill>
              <a:ea typeface="+mn-ea"/>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Organization and Management</a:t>
            </a:r>
            <a:endParaRPr lang="en-US" sz="1800" b="1" dirty="0">
              <a:solidFill>
                <a:srgbClr val="B50043"/>
              </a:solidFill>
            </a:endParaRPr>
          </a:p>
        </p:txBody>
      </p:sp>
    </p:spTree>
    <p:extLst>
      <p:ext uri="{BB962C8B-B14F-4D97-AF65-F5344CB8AC3E}">
        <p14:creationId xmlns:p14="http://schemas.microsoft.com/office/powerpoint/2010/main" val="3757736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8</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586278" y="971920"/>
            <a:ext cx="7866062" cy="4831006"/>
          </a:xfrm>
          <a:prstGeom prst="rect">
            <a:avLst/>
          </a:prstGeom>
          <a:noFill/>
          <a:ln w="9525">
            <a:noFill/>
            <a:miter lim="800000"/>
            <a:headEnd/>
            <a:tailEnd/>
          </a:ln>
        </p:spPr>
        <p:txBody>
          <a:bodyPr/>
          <a:lstStyle/>
          <a:p>
            <a:pPr>
              <a:buFont typeface="Wingdings" pitchFamily="2" charset="2"/>
              <a:buChar char="§"/>
            </a:pPr>
            <a:r>
              <a:rPr lang="en-US" sz="1400" dirty="0" smtClean="0">
                <a:solidFill>
                  <a:srgbClr val="404040"/>
                </a:solidFill>
              </a:rPr>
              <a:t> </a:t>
            </a:r>
            <a:r>
              <a:rPr lang="en-US" sz="1400" dirty="0" smtClean="0">
                <a:solidFill>
                  <a:srgbClr val="404040"/>
                </a:solidFill>
              </a:rPr>
              <a:t>Functionality is completely engineered, functional tested, documented &amp; demo-able</a:t>
            </a:r>
          </a:p>
          <a:p>
            <a:pPr>
              <a:buFont typeface="Wingdings" pitchFamily="2" charset="2"/>
              <a:buChar char="§"/>
            </a:pPr>
            <a:r>
              <a:rPr lang="en-US" sz="1400" dirty="0" smtClean="0">
                <a:solidFill>
                  <a:srgbClr val="404040"/>
                </a:solidFill>
              </a:rPr>
              <a:t> Design, code and UI reviewed – Code Review</a:t>
            </a:r>
          </a:p>
          <a:p>
            <a:pPr>
              <a:buFont typeface="Wingdings" pitchFamily="2" charset="2"/>
              <a:buChar char="§"/>
            </a:pPr>
            <a:r>
              <a:rPr lang="en-US" sz="1400" dirty="0" smtClean="0">
                <a:solidFill>
                  <a:srgbClr val="404040"/>
                </a:solidFill>
              </a:rPr>
              <a:t> </a:t>
            </a:r>
            <a:r>
              <a:rPr lang="en-US" sz="1400" i="1" dirty="0" smtClean="0">
                <a:solidFill>
                  <a:srgbClr val="404040"/>
                </a:solidFill>
              </a:rPr>
              <a:t>Installation Instructions a</a:t>
            </a:r>
            <a:r>
              <a:rPr lang="en-US" sz="1400" dirty="0" smtClean="0">
                <a:solidFill>
                  <a:srgbClr val="404040"/>
                </a:solidFill>
              </a:rPr>
              <a:t>re documented</a:t>
            </a:r>
          </a:p>
          <a:p>
            <a:pPr>
              <a:buFont typeface="Wingdings" pitchFamily="2" charset="2"/>
              <a:buChar char="§"/>
            </a:pPr>
            <a:r>
              <a:rPr lang="en-US" sz="1400" dirty="0" smtClean="0">
                <a:solidFill>
                  <a:srgbClr val="404040"/>
                </a:solidFill>
              </a:rPr>
              <a:t> Code submitted for Final Build by 8:00AM on Demo Day</a:t>
            </a:r>
          </a:p>
          <a:p>
            <a:pPr>
              <a:buFont typeface="Wingdings" pitchFamily="2" charset="2"/>
              <a:buChar char="§"/>
            </a:pPr>
            <a:r>
              <a:rPr lang="en-US" sz="1400" dirty="0" smtClean="0">
                <a:solidFill>
                  <a:srgbClr val="404040"/>
                </a:solidFill>
              </a:rPr>
              <a:t> DB scripts provided [by noon] the day before Demo Day</a:t>
            </a:r>
          </a:p>
          <a:p>
            <a:pPr>
              <a:buFont typeface="Wingdings" pitchFamily="2" charset="2"/>
              <a:buChar char="§"/>
            </a:pPr>
            <a:r>
              <a:rPr lang="en-US" sz="1400" dirty="0" smtClean="0">
                <a:solidFill>
                  <a:srgbClr val="404040"/>
                </a:solidFill>
              </a:rPr>
              <a:t> Used backwards compatible best practices in their designs </a:t>
            </a:r>
          </a:p>
          <a:p>
            <a:pPr lvl="1">
              <a:buFont typeface="Wingdings" pitchFamily="2" charset="2"/>
              <a:buChar char="§"/>
            </a:pPr>
            <a:r>
              <a:rPr lang="en-US" sz="1400" dirty="0" smtClean="0">
                <a:solidFill>
                  <a:srgbClr val="404040"/>
                </a:solidFill>
              </a:rPr>
              <a:t> DBAs reviewed DB changes to verify backwards compatible standards are met.</a:t>
            </a:r>
          </a:p>
          <a:p>
            <a:pPr lvl="1">
              <a:buFont typeface="Wingdings" pitchFamily="2" charset="2"/>
              <a:buChar char="§"/>
            </a:pPr>
            <a:r>
              <a:rPr lang="en-US" sz="1400" dirty="0" smtClean="0">
                <a:solidFill>
                  <a:srgbClr val="404040"/>
                </a:solidFill>
              </a:rPr>
              <a:t> DBAs reviewed the DB change wiki and the team verified their changes </a:t>
            </a:r>
          </a:p>
          <a:p>
            <a:pPr lvl="1">
              <a:buFont typeface="Wingdings" pitchFamily="2" charset="2"/>
              <a:buChar char="§"/>
            </a:pPr>
            <a:r>
              <a:rPr lang="en-US" sz="1400" dirty="0" smtClean="0">
                <a:solidFill>
                  <a:srgbClr val="404040"/>
                </a:solidFill>
              </a:rPr>
              <a:t> QA &amp; </a:t>
            </a:r>
            <a:r>
              <a:rPr lang="en-US" sz="1400" dirty="0" err="1" smtClean="0">
                <a:solidFill>
                  <a:srgbClr val="404040"/>
                </a:solidFill>
              </a:rPr>
              <a:t>Dev</a:t>
            </a:r>
            <a:r>
              <a:rPr lang="en-US" sz="1400" dirty="0" smtClean="0">
                <a:solidFill>
                  <a:srgbClr val="404040"/>
                </a:solidFill>
              </a:rPr>
              <a:t> reviewed DB changes and identified test cases/test areas to target for back out testing from previous sprint.</a:t>
            </a:r>
          </a:p>
          <a:p>
            <a:pPr>
              <a:buFont typeface="Wingdings" pitchFamily="2" charset="2"/>
              <a:buChar char="§"/>
            </a:pPr>
            <a:r>
              <a:rPr lang="en-US" sz="1400" dirty="0" smtClean="0">
                <a:solidFill>
                  <a:srgbClr val="404040"/>
                </a:solidFill>
              </a:rPr>
              <a:t> Help File deployed</a:t>
            </a:r>
          </a:p>
          <a:p>
            <a:pPr>
              <a:buFont typeface="Wingdings" pitchFamily="2" charset="2"/>
              <a:buChar char="§"/>
            </a:pPr>
            <a:r>
              <a:rPr lang="en-US" sz="1400" dirty="0" smtClean="0">
                <a:solidFill>
                  <a:srgbClr val="404040"/>
                </a:solidFill>
              </a:rPr>
              <a:t> </a:t>
            </a:r>
            <a:r>
              <a:rPr lang="en-US" sz="1400" i="1" dirty="0" smtClean="0">
                <a:solidFill>
                  <a:srgbClr val="404040"/>
                </a:solidFill>
              </a:rPr>
              <a:t>‘Test cases’</a:t>
            </a:r>
            <a:r>
              <a:rPr lang="en-US" sz="1400" dirty="0" smtClean="0">
                <a:solidFill>
                  <a:srgbClr val="404040"/>
                </a:solidFill>
              </a:rPr>
              <a:t> written and reviewed</a:t>
            </a:r>
          </a:p>
          <a:p>
            <a:pPr>
              <a:buFont typeface="Wingdings" pitchFamily="2" charset="2"/>
              <a:buChar char="§"/>
            </a:pPr>
            <a:r>
              <a:rPr lang="en-US" sz="1400" dirty="0" smtClean="0">
                <a:solidFill>
                  <a:srgbClr val="404040"/>
                </a:solidFill>
              </a:rPr>
              <a:t> QA Testing Complete</a:t>
            </a:r>
          </a:p>
          <a:p>
            <a:pPr>
              <a:buFont typeface="Wingdings" pitchFamily="2" charset="2"/>
              <a:buChar char="§"/>
            </a:pPr>
            <a:r>
              <a:rPr lang="en-US" sz="1400" dirty="0" smtClean="0">
                <a:solidFill>
                  <a:srgbClr val="404040"/>
                </a:solidFill>
              </a:rPr>
              <a:t> New functionality CMU defects are fixed (Remaining open defects are logged in Team Track with story point estimates)</a:t>
            </a:r>
          </a:p>
          <a:p>
            <a:pPr lvl="1">
              <a:buFontTx/>
              <a:buChar char="•"/>
            </a:pPr>
            <a:r>
              <a:rPr lang="en-US" sz="1400" dirty="0" smtClean="0">
                <a:solidFill>
                  <a:srgbClr val="404040"/>
                </a:solidFill>
              </a:rPr>
              <a:t> Code includes ‘identifiers’ to facilitate automation</a:t>
            </a:r>
          </a:p>
          <a:p>
            <a:pPr lvl="1">
              <a:buFontTx/>
              <a:buChar char="•"/>
            </a:pPr>
            <a:r>
              <a:rPr lang="en-US" sz="1400" dirty="0" smtClean="0">
                <a:solidFill>
                  <a:srgbClr val="404040"/>
                </a:solidFill>
              </a:rPr>
              <a:t> Team decides ‘test cases’ to be automated for ongoing regression</a:t>
            </a:r>
          </a:p>
          <a:p>
            <a:pPr lvl="1">
              <a:buFont typeface="Arial" charset="0"/>
              <a:buChar char="•"/>
            </a:pPr>
            <a:r>
              <a:rPr lang="en-US" sz="1400" dirty="0" smtClean="0">
                <a:solidFill>
                  <a:srgbClr val="404040"/>
                </a:solidFill>
              </a:rPr>
              <a:t> Load &amp; Performance issues identified and communicated and Where appropriate, Performance issues identified during the Comp Test run fixed</a:t>
            </a:r>
            <a:endParaRPr lang="en-US" sz="1400" i="1" dirty="0" smtClean="0">
              <a:solidFill>
                <a:srgbClr val="404040"/>
              </a:solidFill>
            </a:endParaRPr>
          </a:p>
          <a:p>
            <a:pPr>
              <a:buFont typeface="Wingdings" pitchFamily="2" charset="2"/>
              <a:buChar char="§"/>
            </a:pPr>
            <a:r>
              <a:rPr lang="en-US" sz="1400" dirty="0" smtClean="0">
                <a:solidFill>
                  <a:srgbClr val="404040"/>
                </a:solidFill>
              </a:rPr>
              <a:t> </a:t>
            </a:r>
            <a:r>
              <a:rPr lang="en-US" sz="1400" i="1" dirty="0" smtClean="0">
                <a:solidFill>
                  <a:srgbClr val="404040"/>
                </a:solidFill>
              </a:rPr>
              <a:t>‘User Story’ </a:t>
            </a:r>
            <a:r>
              <a:rPr lang="en-US" sz="1400" dirty="0" smtClean="0">
                <a:solidFill>
                  <a:srgbClr val="404040"/>
                </a:solidFill>
              </a:rPr>
              <a:t>documents updated for completed stories</a:t>
            </a:r>
          </a:p>
          <a:p>
            <a:pPr>
              <a:buFont typeface="Wingdings" pitchFamily="2" charset="2"/>
              <a:buChar char="§"/>
            </a:pPr>
            <a:r>
              <a:rPr lang="en-US" sz="1400" i="1" dirty="0" smtClean="0">
                <a:solidFill>
                  <a:srgbClr val="404040"/>
                </a:solidFill>
              </a:rPr>
              <a:t> ‘</a:t>
            </a:r>
            <a:r>
              <a:rPr lang="en-US" sz="1400" dirty="0" smtClean="0">
                <a:solidFill>
                  <a:srgbClr val="404040"/>
                </a:solidFill>
              </a:rPr>
              <a:t>What is New’ completed / updated for new features</a:t>
            </a:r>
          </a:p>
          <a:p>
            <a:pPr>
              <a:buFont typeface="Wingdings" pitchFamily="2" charset="2"/>
              <a:buChar char="§"/>
            </a:pPr>
            <a:r>
              <a:rPr lang="en-US" sz="1400" dirty="0" smtClean="0">
                <a:solidFill>
                  <a:srgbClr val="404040"/>
                </a:solidFill>
              </a:rPr>
              <a:t> Tech Comm. Documentation updated for new features and fixed defects</a:t>
            </a:r>
          </a:p>
          <a:p>
            <a:pPr marL="342900" indent="-342900" eaLnBrk="1" hangingPunct="1">
              <a:spcBef>
                <a:spcPct val="20000"/>
              </a:spcBef>
              <a:defRPr/>
            </a:pPr>
            <a:endParaRPr lang="en-US" b="1" dirty="0">
              <a:solidFill>
                <a:srgbClr val="404040"/>
              </a:solidFill>
              <a:ea typeface="+mn-ea"/>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Example Done Criteria</a:t>
            </a:r>
            <a:endParaRPr lang="en-US" sz="1800" b="1" dirty="0">
              <a:solidFill>
                <a:srgbClr val="B50043"/>
              </a:solidFill>
            </a:endParaRPr>
          </a:p>
        </p:txBody>
      </p:sp>
    </p:spTree>
    <p:extLst>
      <p:ext uri="{BB962C8B-B14F-4D97-AF65-F5344CB8AC3E}">
        <p14:creationId xmlns:p14="http://schemas.microsoft.com/office/powerpoint/2010/main" val="386810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r>
              <a:rPr lang="en-US" sz="1000" smtClean="0">
                <a:solidFill>
                  <a:srgbClr val="404040"/>
                </a:solidFill>
              </a:rPr>
              <a:t>p </a:t>
            </a:r>
            <a:fld id="{108A02CF-D7F0-4F0B-A180-C71B439C8170}" type="slidenum">
              <a:rPr lang="en-US" sz="1000" smtClean="0">
                <a:solidFill>
                  <a:srgbClr val="404040"/>
                </a:solidFill>
              </a:rPr>
              <a:pPr/>
              <a:t>9</a:t>
            </a:fld>
            <a:endParaRPr lang="en-US" sz="1000" smtClean="0">
              <a:solidFill>
                <a:srgbClr val="404040"/>
              </a:solidFill>
            </a:endParaRPr>
          </a:p>
        </p:txBody>
      </p:sp>
      <p:sp>
        <p:nvSpPr>
          <p:cNvPr id="4099"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en-US" sz="1800" b="1" dirty="0">
              <a:solidFill>
                <a:srgbClr val="B50043"/>
              </a:solidFill>
            </a:endParaRP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
          <p:cNvSpPr txBox="1">
            <a:spLocks noChangeArrowheads="1"/>
          </p:cNvSpPr>
          <p:nvPr/>
        </p:nvSpPr>
        <p:spPr bwMode="auto">
          <a:xfrm>
            <a:off x="469048" y="971920"/>
            <a:ext cx="7866062" cy="4518025"/>
          </a:xfrm>
          <a:prstGeom prst="rect">
            <a:avLst/>
          </a:prstGeom>
          <a:noFill/>
          <a:ln w="9525">
            <a:noFill/>
            <a:miter lim="800000"/>
            <a:headEnd/>
            <a:tailEnd/>
          </a:ln>
        </p:spPr>
        <p:txBody>
          <a:bodyPr/>
          <a:lstStyle/>
          <a:p>
            <a:pPr marL="349250" indent="-349250">
              <a:spcAft>
                <a:spcPts val="1200"/>
              </a:spcAft>
              <a:buBlip>
                <a:blip r:embed="rId2"/>
              </a:buBlip>
              <a:defRPr/>
            </a:pPr>
            <a:r>
              <a:rPr lang="en-US" sz="1800" dirty="0">
                <a:solidFill>
                  <a:srgbClr val="404040"/>
                </a:solidFill>
              </a:rPr>
              <a:t>Get working code to testers as soon as possible in sprint</a:t>
            </a:r>
          </a:p>
          <a:p>
            <a:pPr marL="806450" lvl="2" indent="-349250">
              <a:spcAft>
                <a:spcPts val="600"/>
              </a:spcAft>
              <a:buBlip>
                <a:blip r:embed="rId2"/>
              </a:buBlip>
              <a:defRPr/>
            </a:pPr>
            <a:r>
              <a:rPr lang="en-US" sz="1600" dirty="0" smtClean="0">
                <a:solidFill>
                  <a:srgbClr val="404040"/>
                </a:solidFill>
              </a:rPr>
              <a:t>Avoid intra-sprint waterfalls</a:t>
            </a:r>
          </a:p>
          <a:p>
            <a:pPr marL="806450" lvl="2" indent="-349250">
              <a:spcAft>
                <a:spcPts val="600"/>
              </a:spcAft>
              <a:buBlip>
                <a:blip r:embed="rId2"/>
              </a:buBlip>
              <a:defRPr/>
            </a:pPr>
            <a:r>
              <a:rPr lang="en-US" sz="1600" dirty="0" smtClean="0">
                <a:solidFill>
                  <a:srgbClr val="404040"/>
                </a:solidFill>
              </a:rPr>
              <a:t>Balance </a:t>
            </a:r>
            <a:r>
              <a:rPr lang="en-US" sz="1600" dirty="0">
                <a:solidFill>
                  <a:srgbClr val="404040"/>
                </a:solidFill>
              </a:rPr>
              <a:t>quick code turnaround with QA churn</a:t>
            </a:r>
          </a:p>
          <a:p>
            <a:pPr marL="806450" lvl="2" indent="-349250">
              <a:spcAft>
                <a:spcPts val="600"/>
              </a:spcAft>
              <a:buBlip>
                <a:blip r:embed="rId2"/>
              </a:buBlip>
              <a:defRPr/>
            </a:pPr>
            <a:r>
              <a:rPr lang="en-US" sz="1600" dirty="0">
                <a:solidFill>
                  <a:srgbClr val="404040"/>
                </a:solidFill>
              </a:rPr>
              <a:t>Pair programming vs. top-to-bottom</a:t>
            </a:r>
          </a:p>
          <a:p>
            <a:pPr marL="1263650" lvl="4" indent="-349250">
              <a:spcAft>
                <a:spcPts val="600"/>
              </a:spcAft>
              <a:buBlip>
                <a:blip r:embed="rId2"/>
              </a:buBlip>
              <a:defRPr/>
            </a:pPr>
            <a:r>
              <a:rPr lang="en-US" sz="1600" dirty="0">
                <a:solidFill>
                  <a:srgbClr val="404040"/>
                </a:solidFill>
              </a:rPr>
              <a:t>Strong APIs key</a:t>
            </a:r>
          </a:p>
          <a:p>
            <a:pPr marL="349250" indent="-349250">
              <a:spcAft>
                <a:spcPts val="1200"/>
              </a:spcAft>
              <a:buBlip>
                <a:blip r:embed="rId2"/>
              </a:buBlip>
              <a:defRPr/>
            </a:pPr>
            <a:r>
              <a:rPr lang="en-US" sz="1800" dirty="0">
                <a:solidFill>
                  <a:srgbClr val="404040"/>
                </a:solidFill>
              </a:rPr>
              <a:t>Test- and Behavior-Driven Development</a:t>
            </a:r>
          </a:p>
          <a:p>
            <a:pPr marL="806450" lvl="2" indent="-349250">
              <a:spcAft>
                <a:spcPts val="600"/>
              </a:spcAft>
              <a:buBlip>
                <a:blip r:embed="rId2"/>
              </a:buBlip>
              <a:defRPr/>
            </a:pPr>
            <a:r>
              <a:rPr lang="en-US" sz="1600" dirty="0">
                <a:solidFill>
                  <a:srgbClr val="404040"/>
                </a:solidFill>
              </a:rPr>
              <a:t>Killer app for continuous delivery – requires high coverage</a:t>
            </a:r>
          </a:p>
          <a:p>
            <a:pPr marL="806450" lvl="2" indent="-349250">
              <a:spcAft>
                <a:spcPts val="600"/>
              </a:spcAft>
              <a:buBlip>
                <a:blip r:embed="rId2"/>
              </a:buBlip>
              <a:defRPr/>
            </a:pPr>
            <a:r>
              <a:rPr lang="en-US" sz="1600" dirty="0">
                <a:solidFill>
                  <a:srgbClr val="404040"/>
                </a:solidFill>
              </a:rPr>
              <a:t>Need to have a strategy for which tests are going to provide </a:t>
            </a:r>
            <a:r>
              <a:rPr lang="en-US" sz="1600" dirty="0" smtClean="0">
                <a:solidFill>
                  <a:srgbClr val="404040"/>
                </a:solidFill>
              </a:rPr>
              <a:t>real </a:t>
            </a:r>
            <a:r>
              <a:rPr lang="en-US" sz="1600" dirty="0" smtClean="0">
                <a:solidFill>
                  <a:srgbClr val="404040"/>
                </a:solidFill>
              </a:rPr>
              <a:t>value</a:t>
            </a:r>
          </a:p>
          <a:p>
            <a:pPr marL="349250" indent="-349250">
              <a:spcAft>
                <a:spcPts val="1200"/>
              </a:spcAft>
              <a:buBlip>
                <a:blip r:embed="rId2"/>
              </a:buBlip>
              <a:defRPr/>
            </a:pPr>
            <a:r>
              <a:rPr lang="en-US" sz="1800" dirty="0">
                <a:solidFill>
                  <a:srgbClr val="404040"/>
                </a:solidFill>
              </a:rPr>
              <a:t>Continuous Integration</a:t>
            </a:r>
          </a:p>
          <a:p>
            <a:pPr marL="806450" lvl="2" indent="-349250">
              <a:spcAft>
                <a:spcPts val="600"/>
              </a:spcAft>
              <a:buBlip>
                <a:blip r:embed="rId2"/>
              </a:buBlip>
              <a:defRPr/>
            </a:pPr>
            <a:r>
              <a:rPr lang="en-US" sz="1600" dirty="0">
                <a:solidFill>
                  <a:srgbClr val="404040"/>
                </a:solidFill>
              </a:rPr>
              <a:t>Can’t believe we ever built code without this!</a:t>
            </a:r>
          </a:p>
          <a:p>
            <a:pPr marL="806450" lvl="2" indent="-349250">
              <a:spcAft>
                <a:spcPts val="600"/>
              </a:spcAft>
              <a:buBlip>
                <a:blip r:embed="rId2"/>
              </a:buBlip>
              <a:defRPr/>
            </a:pPr>
            <a:r>
              <a:rPr lang="en-US" sz="1600" dirty="0">
                <a:solidFill>
                  <a:srgbClr val="404040"/>
                </a:solidFill>
              </a:rPr>
              <a:t>Build light, lava lamp, siren</a:t>
            </a:r>
          </a:p>
          <a:p>
            <a:pPr marL="806450" lvl="2" indent="-349250">
              <a:spcAft>
                <a:spcPts val="600"/>
              </a:spcAft>
              <a:buBlip>
                <a:blip r:embed="rId2"/>
              </a:buBlip>
              <a:defRPr/>
            </a:pPr>
            <a:r>
              <a:rPr lang="en-US" sz="1600" dirty="0">
                <a:solidFill>
                  <a:srgbClr val="404040"/>
                </a:solidFill>
              </a:rPr>
              <a:t>Peer pressure for breaking the build</a:t>
            </a:r>
          </a:p>
          <a:p>
            <a:pPr marL="806450" lvl="2" indent="-349250">
              <a:spcAft>
                <a:spcPts val="1200"/>
              </a:spcAft>
              <a:buBlip>
                <a:blip r:embed="rId2"/>
              </a:buBlip>
              <a:defRPr/>
            </a:pPr>
            <a:endParaRPr lang="en-US" sz="1800" dirty="0">
              <a:solidFill>
                <a:srgbClr val="404040"/>
              </a:solidFill>
            </a:endParaRPr>
          </a:p>
        </p:txBody>
      </p:sp>
      <p:sp>
        <p:nvSpPr>
          <p:cNvPr id="7" name="Rectangle 12"/>
          <p:cNvSpPr>
            <a:spLocks noChangeArrowheads="1"/>
          </p:cNvSpPr>
          <p:nvPr/>
        </p:nvSpPr>
        <p:spPr bwMode="auto">
          <a:xfrm>
            <a:off x="3478213" y="322263"/>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dirty="0" smtClean="0">
                <a:solidFill>
                  <a:srgbClr val="B50043"/>
                </a:solidFill>
              </a:rPr>
              <a:t>Techniques and Practices</a:t>
            </a:r>
            <a:endParaRPr lang="en-US" sz="1800" b="1" dirty="0">
              <a:solidFill>
                <a:srgbClr val="B50043"/>
              </a:solidFill>
            </a:endParaRPr>
          </a:p>
        </p:txBody>
      </p:sp>
    </p:spTree>
    <p:extLst>
      <p:ext uri="{BB962C8B-B14F-4D97-AF65-F5344CB8AC3E}">
        <p14:creationId xmlns:p14="http://schemas.microsoft.com/office/powerpoint/2010/main" val="1756669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SEI PPT Template</Template>
  <TotalTime>6287</TotalTime>
  <Words>912</Words>
  <Application>Microsoft Office PowerPoint</Application>
  <PresentationFormat>On-screen Show (4:3)</PresentationFormat>
  <Paragraphs>124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Blank Presentation</vt:lpstr>
      <vt:lpstr>Agile from a Developer’s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Tailfin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Johnston</dc:creator>
  <cp:lastModifiedBy>Jessica</cp:lastModifiedBy>
  <cp:revision>50</cp:revision>
  <dcterms:created xsi:type="dcterms:W3CDTF">2010-08-23T14:28:38Z</dcterms:created>
  <dcterms:modified xsi:type="dcterms:W3CDTF">2013-07-04T20:32:02Z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UniqueId" pid="2">
    <vt:lpwstr>1363</vt:lpwstr>
  </property>
  <property fmtid="{D5CDD505-2E9C-101B-9397-08002B2CF9AE}" name="Offisync_UpdateToken" pid="3">
    <vt:lpwstr>1</vt:lpwstr>
  </property>
  <property fmtid="{D5CDD505-2E9C-101B-9397-08002B2CF9AE}" name="Jive_LatestUserAccountName" pid="4">
    <vt:lpwstr>nketchum@sei.com</vt:lpwstr>
  </property>
  <property fmtid="{D5CDD505-2E9C-101B-9397-08002B2CF9AE}" name="Offisync_ServerID" pid="5">
    <vt:lpwstr>a870ff68-bd84-489a-be74-ebb975141355</vt:lpwstr>
  </property>
  <property fmtid="{D5CDD505-2E9C-101B-9397-08002B2CF9AE}" name="Jive_VersionGuid" pid="6">
    <vt:lpwstr>7831d818-12ec-4e89-ab2f-ad1b79d18395</vt:lpwstr>
  </property>
  <property fmtid="{D5CDD505-2E9C-101B-9397-08002B2CF9AE}" name="Offisync_ProviderInitializationData" pid="7">
    <vt:lpwstr>https://sysev.jiveon.com</vt:lpwstr>
  </property>
</Properties>
</file>