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  <p:sldMasterId id="2147483687" r:id="rId6"/>
    <p:sldMasterId id="214748370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y="7559675" cx="11998325"/>
  <p:notesSz cx="7772400" cy="10058400"/>
  <p:embeddedFontLst>
    <p:embeddedFont>
      <p:font typeface="Source Sans Pro Light"/>
      <p:regular r:id="rId20"/>
      <p:bold r:id="rId21"/>
      <p:italic r:id="rId22"/>
      <p:boldItalic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uFzkDpaWbkUaCSHfvCYUImBpk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Light-regular.fntdata"/><Relationship Id="rId22" Type="http://schemas.openxmlformats.org/officeDocument/2006/relationships/font" Target="fonts/SourceSansProLight-italic.fntdata"/><Relationship Id="rId21" Type="http://schemas.openxmlformats.org/officeDocument/2006/relationships/font" Target="fonts/SourceSansProLight-bold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SourceSansProLight-boldItalic.fntdata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8" Type="http://customschemas.google.com/relationships/presentationmetadata" Target="metadata"/><Relationship Id="rId27" Type="http://schemas.openxmlformats.org/officeDocument/2006/relationships/font" Target="fonts/SourceSansPr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Seattle, Boston, San Francisco, Phoenix, and El Paso. Not it NM</a:t>
            </a:r>
            <a:endParaRPr/>
          </a:p>
        </p:txBody>
      </p:sp>
      <p:sp>
        <p:nvSpPr>
          <p:cNvPr id="281" name="Google Shape;281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13"/>
          <p:cNvSpPr txBox="1"/>
          <p:nvPr>
            <p:ph idx="1" type="body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" type="body"/>
          </p:nvPr>
        </p:nvSpPr>
        <p:spPr>
          <a:xfrm>
            <a:off x="599040" y="182880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2" type="body"/>
          </p:nvPr>
        </p:nvSpPr>
        <p:spPr>
          <a:xfrm>
            <a:off x="599040" y="464652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3" type="body"/>
          </p:nvPr>
        </p:nvSpPr>
        <p:spPr>
          <a:xfrm>
            <a:off x="59904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4" type="body"/>
          </p:nvPr>
        </p:nvSpPr>
        <p:spPr>
          <a:xfrm>
            <a:off x="330696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" type="body"/>
          </p:nvPr>
        </p:nvSpPr>
        <p:spPr>
          <a:xfrm>
            <a:off x="59904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2" type="body"/>
          </p:nvPr>
        </p:nvSpPr>
        <p:spPr>
          <a:xfrm>
            <a:off x="238572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3" type="body"/>
          </p:nvPr>
        </p:nvSpPr>
        <p:spPr>
          <a:xfrm>
            <a:off x="417276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4" type="body"/>
          </p:nvPr>
        </p:nvSpPr>
        <p:spPr>
          <a:xfrm>
            <a:off x="59904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5" type="body"/>
          </p:nvPr>
        </p:nvSpPr>
        <p:spPr>
          <a:xfrm>
            <a:off x="238572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6" type="body"/>
          </p:nvPr>
        </p:nvSpPr>
        <p:spPr>
          <a:xfrm>
            <a:off x="417276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" type="subTitle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4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4"/>
          <p:cNvSpPr txBox="1"/>
          <p:nvPr>
            <p:ph idx="1" type="body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59904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2" type="body"/>
          </p:nvPr>
        </p:nvSpPr>
        <p:spPr>
          <a:xfrm>
            <a:off x="330696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6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idx="1" type="subTitle"/>
          </p:nvPr>
        </p:nvSpPr>
        <p:spPr>
          <a:xfrm>
            <a:off x="599040" y="301320"/>
            <a:ext cx="107982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2" type="body"/>
          </p:nvPr>
        </p:nvSpPr>
        <p:spPr>
          <a:xfrm>
            <a:off x="330696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3" type="body"/>
          </p:nvPr>
        </p:nvSpPr>
        <p:spPr>
          <a:xfrm>
            <a:off x="59904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9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" type="body"/>
          </p:nvPr>
        </p:nvSpPr>
        <p:spPr>
          <a:xfrm>
            <a:off x="59904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3" type="body"/>
          </p:nvPr>
        </p:nvSpPr>
        <p:spPr>
          <a:xfrm>
            <a:off x="330696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0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idx="3" type="body"/>
          </p:nvPr>
        </p:nvSpPr>
        <p:spPr>
          <a:xfrm>
            <a:off x="599040" y="464652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1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1"/>
          <p:cNvSpPr txBox="1"/>
          <p:nvPr>
            <p:ph idx="1" type="body"/>
          </p:nvPr>
        </p:nvSpPr>
        <p:spPr>
          <a:xfrm>
            <a:off x="599040" y="182880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1"/>
          <p:cNvSpPr txBox="1"/>
          <p:nvPr>
            <p:ph idx="2" type="body"/>
          </p:nvPr>
        </p:nvSpPr>
        <p:spPr>
          <a:xfrm>
            <a:off x="599040" y="464652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2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2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42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42"/>
          <p:cNvSpPr txBox="1"/>
          <p:nvPr>
            <p:ph idx="3" type="body"/>
          </p:nvPr>
        </p:nvSpPr>
        <p:spPr>
          <a:xfrm>
            <a:off x="59904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42"/>
          <p:cNvSpPr txBox="1"/>
          <p:nvPr>
            <p:ph idx="4" type="body"/>
          </p:nvPr>
        </p:nvSpPr>
        <p:spPr>
          <a:xfrm>
            <a:off x="330696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3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3"/>
          <p:cNvSpPr txBox="1"/>
          <p:nvPr>
            <p:ph idx="1" type="body"/>
          </p:nvPr>
        </p:nvSpPr>
        <p:spPr>
          <a:xfrm>
            <a:off x="59904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3"/>
          <p:cNvSpPr txBox="1"/>
          <p:nvPr>
            <p:ph idx="2" type="body"/>
          </p:nvPr>
        </p:nvSpPr>
        <p:spPr>
          <a:xfrm>
            <a:off x="238572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43"/>
          <p:cNvSpPr txBox="1"/>
          <p:nvPr>
            <p:ph idx="3" type="body"/>
          </p:nvPr>
        </p:nvSpPr>
        <p:spPr>
          <a:xfrm>
            <a:off x="417276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43"/>
          <p:cNvSpPr txBox="1"/>
          <p:nvPr>
            <p:ph idx="4" type="body"/>
          </p:nvPr>
        </p:nvSpPr>
        <p:spPr>
          <a:xfrm>
            <a:off x="59904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43"/>
          <p:cNvSpPr txBox="1"/>
          <p:nvPr>
            <p:ph idx="5" type="body"/>
          </p:nvPr>
        </p:nvSpPr>
        <p:spPr>
          <a:xfrm>
            <a:off x="238572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6" type="body"/>
          </p:nvPr>
        </p:nvSpPr>
        <p:spPr>
          <a:xfrm>
            <a:off x="417276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4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4"/>
          <p:cNvSpPr txBox="1"/>
          <p:nvPr>
            <p:ph idx="1" type="subTitle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5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5"/>
          <p:cNvSpPr txBox="1"/>
          <p:nvPr>
            <p:ph idx="1" type="body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6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6"/>
          <p:cNvSpPr txBox="1"/>
          <p:nvPr>
            <p:ph idx="1" type="body"/>
          </p:nvPr>
        </p:nvSpPr>
        <p:spPr>
          <a:xfrm>
            <a:off x="59904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46"/>
          <p:cNvSpPr txBox="1"/>
          <p:nvPr>
            <p:ph idx="2" type="body"/>
          </p:nvPr>
        </p:nvSpPr>
        <p:spPr>
          <a:xfrm>
            <a:off x="330696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7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" type="subTitle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8"/>
          <p:cNvSpPr txBox="1"/>
          <p:nvPr>
            <p:ph idx="1" type="subTitle"/>
          </p:nvPr>
        </p:nvSpPr>
        <p:spPr>
          <a:xfrm>
            <a:off x="599040" y="301320"/>
            <a:ext cx="107982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9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9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49"/>
          <p:cNvSpPr txBox="1"/>
          <p:nvPr>
            <p:ph idx="2" type="body"/>
          </p:nvPr>
        </p:nvSpPr>
        <p:spPr>
          <a:xfrm>
            <a:off x="330696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49"/>
          <p:cNvSpPr txBox="1"/>
          <p:nvPr>
            <p:ph idx="3" type="body"/>
          </p:nvPr>
        </p:nvSpPr>
        <p:spPr>
          <a:xfrm>
            <a:off x="59904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0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0"/>
          <p:cNvSpPr txBox="1"/>
          <p:nvPr>
            <p:ph idx="1" type="body"/>
          </p:nvPr>
        </p:nvSpPr>
        <p:spPr>
          <a:xfrm>
            <a:off x="59904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50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50"/>
          <p:cNvSpPr txBox="1"/>
          <p:nvPr>
            <p:ph idx="3" type="body"/>
          </p:nvPr>
        </p:nvSpPr>
        <p:spPr>
          <a:xfrm>
            <a:off x="330696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1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1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51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51"/>
          <p:cNvSpPr txBox="1"/>
          <p:nvPr>
            <p:ph idx="3" type="body"/>
          </p:nvPr>
        </p:nvSpPr>
        <p:spPr>
          <a:xfrm>
            <a:off x="599040" y="464652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2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2"/>
          <p:cNvSpPr txBox="1"/>
          <p:nvPr>
            <p:ph idx="1" type="body"/>
          </p:nvPr>
        </p:nvSpPr>
        <p:spPr>
          <a:xfrm>
            <a:off x="599040" y="182880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52"/>
          <p:cNvSpPr txBox="1"/>
          <p:nvPr>
            <p:ph idx="2" type="body"/>
          </p:nvPr>
        </p:nvSpPr>
        <p:spPr>
          <a:xfrm>
            <a:off x="599040" y="464652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3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3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53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53"/>
          <p:cNvSpPr txBox="1"/>
          <p:nvPr>
            <p:ph idx="3" type="body"/>
          </p:nvPr>
        </p:nvSpPr>
        <p:spPr>
          <a:xfrm>
            <a:off x="59904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53"/>
          <p:cNvSpPr txBox="1"/>
          <p:nvPr>
            <p:ph idx="4" type="body"/>
          </p:nvPr>
        </p:nvSpPr>
        <p:spPr>
          <a:xfrm>
            <a:off x="330696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4"/>
          <p:cNvSpPr txBox="1"/>
          <p:nvPr>
            <p:ph idx="1" type="body"/>
          </p:nvPr>
        </p:nvSpPr>
        <p:spPr>
          <a:xfrm>
            <a:off x="59904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54"/>
          <p:cNvSpPr txBox="1"/>
          <p:nvPr>
            <p:ph idx="2" type="body"/>
          </p:nvPr>
        </p:nvSpPr>
        <p:spPr>
          <a:xfrm>
            <a:off x="238572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54"/>
          <p:cNvSpPr txBox="1"/>
          <p:nvPr>
            <p:ph idx="3" type="body"/>
          </p:nvPr>
        </p:nvSpPr>
        <p:spPr>
          <a:xfrm>
            <a:off x="417276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54"/>
          <p:cNvSpPr txBox="1"/>
          <p:nvPr>
            <p:ph idx="4" type="body"/>
          </p:nvPr>
        </p:nvSpPr>
        <p:spPr>
          <a:xfrm>
            <a:off x="59904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54"/>
          <p:cNvSpPr txBox="1"/>
          <p:nvPr>
            <p:ph idx="5" type="body"/>
          </p:nvPr>
        </p:nvSpPr>
        <p:spPr>
          <a:xfrm>
            <a:off x="238572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54"/>
          <p:cNvSpPr txBox="1"/>
          <p:nvPr>
            <p:ph idx="6" type="body"/>
          </p:nvPr>
        </p:nvSpPr>
        <p:spPr>
          <a:xfrm>
            <a:off x="417276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5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5"/>
          <p:cNvSpPr txBox="1"/>
          <p:nvPr>
            <p:ph idx="1" type="subTitle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6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6"/>
          <p:cNvSpPr txBox="1"/>
          <p:nvPr>
            <p:ph idx="1" type="body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59904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2" type="body"/>
          </p:nvPr>
        </p:nvSpPr>
        <p:spPr>
          <a:xfrm>
            <a:off x="330696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7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7"/>
          <p:cNvSpPr txBox="1"/>
          <p:nvPr>
            <p:ph idx="1" type="body"/>
          </p:nvPr>
        </p:nvSpPr>
        <p:spPr>
          <a:xfrm>
            <a:off x="59904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57"/>
          <p:cNvSpPr txBox="1"/>
          <p:nvPr>
            <p:ph idx="2" type="body"/>
          </p:nvPr>
        </p:nvSpPr>
        <p:spPr>
          <a:xfrm>
            <a:off x="330696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8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9"/>
          <p:cNvSpPr txBox="1"/>
          <p:nvPr>
            <p:ph idx="1" type="subTitle"/>
          </p:nvPr>
        </p:nvSpPr>
        <p:spPr>
          <a:xfrm>
            <a:off x="599040" y="301320"/>
            <a:ext cx="107982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0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60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60"/>
          <p:cNvSpPr txBox="1"/>
          <p:nvPr>
            <p:ph idx="2" type="body"/>
          </p:nvPr>
        </p:nvSpPr>
        <p:spPr>
          <a:xfrm>
            <a:off x="330696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60"/>
          <p:cNvSpPr txBox="1"/>
          <p:nvPr>
            <p:ph idx="3" type="body"/>
          </p:nvPr>
        </p:nvSpPr>
        <p:spPr>
          <a:xfrm>
            <a:off x="59904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1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61"/>
          <p:cNvSpPr txBox="1"/>
          <p:nvPr>
            <p:ph idx="1" type="body"/>
          </p:nvPr>
        </p:nvSpPr>
        <p:spPr>
          <a:xfrm>
            <a:off x="59904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61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61"/>
          <p:cNvSpPr txBox="1"/>
          <p:nvPr>
            <p:ph idx="3" type="body"/>
          </p:nvPr>
        </p:nvSpPr>
        <p:spPr>
          <a:xfrm>
            <a:off x="330696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2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62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62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62"/>
          <p:cNvSpPr txBox="1"/>
          <p:nvPr>
            <p:ph idx="3" type="body"/>
          </p:nvPr>
        </p:nvSpPr>
        <p:spPr>
          <a:xfrm>
            <a:off x="599040" y="464652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3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63"/>
          <p:cNvSpPr txBox="1"/>
          <p:nvPr>
            <p:ph idx="1" type="body"/>
          </p:nvPr>
        </p:nvSpPr>
        <p:spPr>
          <a:xfrm>
            <a:off x="599040" y="182880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63"/>
          <p:cNvSpPr txBox="1"/>
          <p:nvPr>
            <p:ph idx="2" type="body"/>
          </p:nvPr>
        </p:nvSpPr>
        <p:spPr>
          <a:xfrm>
            <a:off x="599040" y="464652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4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64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64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64"/>
          <p:cNvSpPr txBox="1"/>
          <p:nvPr>
            <p:ph idx="3" type="body"/>
          </p:nvPr>
        </p:nvSpPr>
        <p:spPr>
          <a:xfrm>
            <a:off x="59904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64"/>
          <p:cNvSpPr txBox="1"/>
          <p:nvPr>
            <p:ph idx="4" type="body"/>
          </p:nvPr>
        </p:nvSpPr>
        <p:spPr>
          <a:xfrm>
            <a:off x="330696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5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65"/>
          <p:cNvSpPr txBox="1"/>
          <p:nvPr>
            <p:ph idx="1" type="body"/>
          </p:nvPr>
        </p:nvSpPr>
        <p:spPr>
          <a:xfrm>
            <a:off x="59904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65"/>
          <p:cNvSpPr txBox="1"/>
          <p:nvPr>
            <p:ph idx="2" type="body"/>
          </p:nvPr>
        </p:nvSpPr>
        <p:spPr>
          <a:xfrm>
            <a:off x="238572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65"/>
          <p:cNvSpPr txBox="1"/>
          <p:nvPr>
            <p:ph idx="3" type="body"/>
          </p:nvPr>
        </p:nvSpPr>
        <p:spPr>
          <a:xfrm>
            <a:off x="417276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65"/>
          <p:cNvSpPr txBox="1"/>
          <p:nvPr>
            <p:ph idx="4" type="body"/>
          </p:nvPr>
        </p:nvSpPr>
        <p:spPr>
          <a:xfrm>
            <a:off x="59904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65"/>
          <p:cNvSpPr txBox="1"/>
          <p:nvPr>
            <p:ph idx="5" type="body"/>
          </p:nvPr>
        </p:nvSpPr>
        <p:spPr>
          <a:xfrm>
            <a:off x="238572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65"/>
          <p:cNvSpPr txBox="1"/>
          <p:nvPr>
            <p:ph idx="6" type="body"/>
          </p:nvPr>
        </p:nvSpPr>
        <p:spPr>
          <a:xfrm>
            <a:off x="417276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idx="1" type="body"/>
          </p:nvPr>
        </p:nvSpPr>
        <p:spPr>
          <a:xfrm>
            <a:off x="59904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21"/>
          <p:cNvSpPr txBox="1"/>
          <p:nvPr>
            <p:ph idx="2" type="body"/>
          </p:nvPr>
        </p:nvSpPr>
        <p:spPr>
          <a:xfrm>
            <a:off x="330696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7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67"/>
          <p:cNvSpPr txBox="1"/>
          <p:nvPr>
            <p:ph idx="1" type="subTitle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8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68"/>
          <p:cNvSpPr txBox="1"/>
          <p:nvPr>
            <p:ph idx="1" type="body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9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0"/>
          <p:cNvSpPr txBox="1"/>
          <p:nvPr>
            <p:ph idx="1" type="subTitle"/>
          </p:nvPr>
        </p:nvSpPr>
        <p:spPr>
          <a:xfrm>
            <a:off x="599040" y="301320"/>
            <a:ext cx="107982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1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71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71"/>
          <p:cNvSpPr txBox="1"/>
          <p:nvPr>
            <p:ph idx="2" type="body"/>
          </p:nvPr>
        </p:nvSpPr>
        <p:spPr>
          <a:xfrm>
            <a:off x="330696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71"/>
          <p:cNvSpPr txBox="1"/>
          <p:nvPr>
            <p:ph idx="3" type="body"/>
          </p:nvPr>
        </p:nvSpPr>
        <p:spPr>
          <a:xfrm>
            <a:off x="59904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2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72"/>
          <p:cNvSpPr txBox="1"/>
          <p:nvPr>
            <p:ph idx="1" type="body"/>
          </p:nvPr>
        </p:nvSpPr>
        <p:spPr>
          <a:xfrm>
            <a:off x="59904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72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72"/>
          <p:cNvSpPr txBox="1"/>
          <p:nvPr>
            <p:ph idx="3" type="body"/>
          </p:nvPr>
        </p:nvSpPr>
        <p:spPr>
          <a:xfrm>
            <a:off x="330696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3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73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73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73"/>
          <p:cNvSpPr txBox="1"/>
          <p:nvPr>
            <p:ph idx="3" type="body"/>
          </p:nvPr>
        </p:nvSpPr>
        <p:spPr>
          <a:xfrm>
            <a:off x="599040" y="464652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4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74"/>
          <p:cNvSpPr txBox="1"/>
          <p:nvPr>
            <p:ph idx="1" type="body"/>
          </p:nvPr>
        </p:nvSpPr>
        <p:spPr>
          <a:xfrm>
            <a:off x="599040" y="182880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74"/>
          <p:cNvSpPr txBox="1"/>
          <p:nvPr>
            <p:ph idx="2" type="body"/>
          </p:nvPr>
        </p:nvSpPr>
        <p:spPr>
          <a:xfrm>
            <a:off x="599040" y="464652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5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75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75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75"/>
          <p:cNvSpPr txBox="1"/>
          <p:nvPr>
            <p:ph idx="3" type="body"/>
          </p:nvPr>
        </p:nvSpPr>
        <p:spPr>
          <a:xfrm>
            <a:off x="59904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75"/>
          <p:cNvSpPr txBox="1"/>
          <p:nvPr>
            <p:ph idx="4" type="body"/>
          </p:nvPr>
        </p:nvSpPr>
        <p:spPr>
          <a:xfrm>
            <a:off x="330696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idx="1" type="subTitle"/>
          </p:nvPr>
        </p:nvSpPr>
        <p:spPr>
          <a:xfrm>
            <a:off x="599040" y="301320"/>
            <a:ext cx="107982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6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76"/>
          <p:cNvSpPr txBox="1"/>
          <p:nvPr>
            <p:ph idx="1" type="body"/>
          </p:nvPr>
        </p:nvSpPr>
        <p:spPr>
          <a:xfrm>
            <a:off x="59904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76"/>
          <p:cNvSpPr txBox="1"/>
          <p:nvPr>
            <p:ph idx="2" type="body"/>
          </p:nvPr>
        </p:nvSpPr>
        <p:spPr>
          <a:xfrm>
            <a:off x="238572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76"/>
          <p:cNvSpPr txBox="1"/>
          <p:nvPr>
            <p:ph idx="3" type="body"/>
          </p:nvPr>
        </p:nvSpPr>
        <p:spPr>
          <a:xfrm>
            <a:off x="417276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76"/>
          <p:cNvSpPr txBox="1"/>
          <p:nvPr>
            <p:ph idx="4" type="body"/>
          </p:nvPr>
        </p:nvSpPr>
        <p:spPr>
          <a:xfrm>
            <a:off x="59904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76"/>
          <p:cNvSpPr txBox="1"/>
          <p:nvPr>
            <p:ph idx="5" type="body"/>
          </p:nvPr>
        </p:nvSpPr>
        <p:spPr>
          <a:xfrm>
            <a:off x="238572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76"/>
          <p:cNvSpPr txBox="1"/>
          <p:nvPr>
            <p:ph idx="6" type="body"/>
          </p:nvPr>
        </p:nvSpPr>
        <p:spPr>
          <a:xfrm>
            <a:off x="417276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2" type="body"/>
          </p:nvPr>
        </p:nvSpPr>
        <p:spPr>
          <a:xfrm>
            <a:off x="330696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3" type="body"/>
          </p:nvPr>
        </p:nvSpPr>
        <p:spPr>
          <a:xfrm>
            <a:off x="59904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59904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3" type="body"/>
          </p:nvPr>
        </p:nvSpPr>
        <p:spPr>
          <a:xfrm>
            <a:off x="330696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3" type="body"/>
          </p:nvPr>
        </p:nvSpPr>
        <p:spPr>
          <a:xfrm>
            <a:off x="599040" y="464652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599040" y="1828800"/>
            <a:ext cx="108306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599040" y="182880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614880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3" type="body"/>
          </p:nvPr>
        </p:nvSpPr>
        <p:spPr>
          <a:xfrm>
            <a:off x="599040" y="464688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2" type="body"/>
          </p:nvPr>
        </p:nvSpPr>
        <p:spPr>
          <a:xfrm>
            <a:off x="6148800" y="182880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18"/>
          <p:cNvSpPr txBox="1"/>
          <p:nvPr>
            <p:ph idx="3" type="body"/>
          </p:nvPr>
        </p:nvSpPr>
        <p:spPr>
          <a:xfrm>
            <a:off x="6148800" y="464688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body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20"/>
          <p:cNvSpPr txBox="1"/>
          <p:nvPr>
            <p:ph idx="2" type="body"/>
          </p:nvPr>
        </p:nvSpPr>
        <p:spPr>
          <a:xfrm>
            <a:off x="614880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6LuCW8itNjWL1c_Pjba1_PjzykD-iIUY/view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hyperlink" Target="mailto:Benja.k.h@gmail.com" TargetMode="External"/><Relationship Id="rId5" Type="http://schemas.openxmlformats.org/officeDocument/2006/relationships/hyperlink" Target="https://www.linkedin.com/in/benjamin-hansen-b315b3105" TargetMode="External"/><Relationship Id="rId6" Type="http://schemas.openxmlformats.org/officeDocument/2006/relationships/hyperlink" Target="https://github.com/BenjaKH" TargetMode="External"/><Relationship Id="rId7" Type="http://schemas.openxmlformats.org/officeDocument/2006/relationships/hyperlink" Target="mailto:Benja.k.h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hyperlink" Target="http://drive.google.com/file/d/149ebzegFzzEMWPjuEux77umK_bWjPWNE/view" TargetMode="External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"/>
          <p:cNvSpPr/>
          <p:nvPr/>
        </p:nvSpPr>
        <p:spPr>
          <a:xfrm>
            <a:off x="548640" y="301320"/>
            <a:ext cx="10798200" cy="44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04617B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"/>
          <p:cNvSpPr/>
          <p:nvPr/>
        </p:nvSpPr>
        <p:spPr>
          <a:xfrm>
            <a:off x="552960" y="5216400"/>
            <a:ext cx="10789560" cy="172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Bicycle Safety Iot Capstone Project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By Benjamin K Hansen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Lee Abeyta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" title="Media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9850" y="-20625"/>
            <a:ext cx="9135775" cy="49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"/>
          <p:cNvSpPr txBox="1"/>
          <p:nvPr/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Schematic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337" name="Google Shape;337;p10"/>
          <p:cNvSpPr txBox="1"/>
          <p:nvPr/>
        </p:nvSpPr>
        <p:spPr>
          <a:xfrm>
            <a:off x="59904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5" y="1594195"/>
            <a:ext cx="8515802" cy="4371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26175" y="225555"/>
            <a:ext cx="2972160" cy="3963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1"/>
          <p:cNvSpPr/>
          <p:nvPr/>
        </p:nvSpPr>
        <p:spPr>
          <a:xfrm>
            <a:off x="640080" y="292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1"/>
          <p:cNvSpPr/>
          <p:nvPr/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11"/>
          <p:cNvPicPr preferRelativeResize="0"/>
          <p:nvPr/>
        </p:nvPicPr>
        <p:blipFill rotWithShape="1">
          <a:blip r:embed="rId3">
            <a:alphaModFix/>
          </a:blip>
          <a:srcRect b="0" l="6260" r="49001" t="0"/>
          <a:stretch/>
        </p:blipFill>
        <p:spPr>
          <a:xfrm>
            <a:off x="334080" y="337600"/>
            <a:ext cx="4480560" cy="5644342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1"/>
          <p:cNvSpPr txBox="1"/>
          <p:nvPr/>
        </p:nvSpPr>
        <p:spPr>
          <a:xfrm>
            <a:off x="8244147" y="5829300"/>
            <a:ext cx="3291840" cy="1483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1"/>
          <p:cNvSpPr txBox="1"/>
          <p:nvPr/>
        </p:nvSpPr>
        <p:spPr>
          <a:xfrm>
            <a:off x="4904510" y="620100"/>
            <a:ext cx="3491346" cy="39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 Info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Benjamin Hansen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Phone 915-6670197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Email: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Benja.k.h@gmail.com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Linkedin: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https://www.linkedin.com/in/benjamin-hansen-b315b3105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Github: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https://github.com/BenjaKH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Hackster.io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https://hackster.io/benjakh</a:t>
            </a:r>
            <a:endParaRPr/>
          </a:p>
        </p:txBody>
      </p:sp>
      <p:sp>
        <p:nvSpPr>
          <p:cNvPr id="349" name="Google Shape;349;p11"/>
          <p:cNvSpPr txBox="1"/>
          <p:nvPr/>
        </p:nvSpPr>
        <p:spPr>
          <a:xfrm>
            <a:off x="8390950" y="1106625"/>
            <a:ext cx="3491400" cy="3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Lee Abeyta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Email: </a:t>
            </a:r>
            <a:r>
              <a:rPr lang="en-US" sz="2000" u="sng">
                <a:solidFill>
                  <a:schemeClr val="dk1"/>
                </a:solidFill>
              </a:rPr>
              <a:t>Nmlabeyta</a:t>
            </a:r>
            <a:r>
              <a:rPr lang="en-US" sz="20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@gmail.com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Linkedin: </a:t>
            </a:r>
            <a:r>
              <a:rPr lang="en-US" sz="2000" u="sng">
                <a:solidFill>
                  <a:schemeClr val="dk1"/>
                </a:solidFill>
              </a:rPr>
              <a:t>https://www.linkedin.com/in/lee-abeyta-iot-tech/</a:t>
            </a:r>
            <a:endParaRPr sz="2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Github: </a:t>
            </a:r>
            <a:r>
              <a:rPr lang="en-US" sz="2000" u="sng">
                <a:solidFill>
                  <a:schemeClr val="dk1"/>
                </a:solidFill>
              </a:rPr>
              <a:t>https://github.com/nmlabeyta</a:t>
            </a:r>
            <a:endParaRPr sz="32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Bicycle safety envisioned 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3080" y="1920240"/>
            <a:ext cx="7042320" cy="40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"/>
          <p:cNvSpPr/>
          <p:nvPr/>
        </p:nvSpPr>
        <p:spPr>
          <a:xfrm>
            <a:off x="43550" y="2011675"/>
            <a:ext cx="4854000" cy="3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Urban environments that are eco-friendly and future minded.</a:t>
            </a:r>
            <a:endParaRPr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53135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Saving cyclist lives through inclusive and responsible infrastructure.</a:t>
            </a:r>
            <a:endParaRPr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Economically sustainable infrastructure development.  </a:t>
            </a:r>
            <a:endParaRPr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53135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Embedded systems that improve</a:t>
            </a:r>
            <a:endParaRPr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commuter and pedestrian quality of life.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Interested Groups 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554475"/>
            <a:ext cx="6279626" cy="343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02360" y="2505600"/>
            <a:ext cx="5240520" cy="3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"/>
          <p:cNvSpPr/>
          <p:nvPr/>
        </p:nvSpPr>
        <p:spPr>
          <a:xfrm>
            <a:off x="129850" y="4990325"/>
            <a:ext cx="5240400" cy="19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3824" lvl="0" marL="431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6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Nationwide</a:t>
            </a:r>
            <a:endParaRPr b="1" sz="2056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749" lvl="0" marL="431999" rtl="0" algn="l">
              <a:spcBef>
                <a:spcPts val="1409"/>
              </a:spcBef>
              <a:spcAft>
                <a:spcPts val="0"/>
              </a:spcAft>
              <a:buClr>
                <a:srgbClr val="04617B"/>
              </a:buClr>
              <a:buSzPts val="975"/>
              <a:buFont typeface="Noto Sans Symbols"/>
              <a:buChar char="●"/>
            </a:pPr>
            <a:r>
              <a:rPr lang="en-US" sz="1556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Thousands of bicycle advocacy groups across the country. </a:t>
            </a:r>
            <a:endParaRPr sz="1556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749" lvl="0" marL="431999" rtl="0" algn="l">
              <a:spcBef>
                <a:spcPts val="1409"/>
              </a:spcBef>
              <a:spcAft>
                <a:spcPts val="0"/>
              </a:spcAft>
              <a:buClr>
                <a:srgbClr val="04617B"/>
              </a:buClr>
              <a:buSzPts val="975"/>
              <a:buFont typeface="Noto Sans Symbols"/>
              <a:buChar char="●"/>
            </a:pPr>
            <a:r>
              <a:rPr lang="en-US" sz="1556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65 American cities have bike share companies operating locally.</a:t>
            </a:r>
            <a:endParaRPr sz="1556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749" lvl="0" marL="431999" rtl="0" algn="l">
              <a:spcBef>
                <a:spcPts val="1409"/>
              </a:spcBef>
              <a:spcAft>
                <a:spcPts val="0"/>
              </a:spcAft>
              <a:buClr>
                <a:srgbClr val="04617B"/>
              </a:buClr>
              <a:buSzPts val="975"/>
              <a:buFont typeface="Noto Sans Symbols"/>
              <a:buChar char="●"/>
            </a:pPr>
            <a:r>
              <a:rPr lang="en-US" sz="1556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City and state transportation commissions.</a:t>
            </a:r>
            <a:endParaRPr sz="1556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749" lvl="0" marL="431999" rtl="0" algn="l">
              <a:spcBef>
                <a:spcPts val="1409"/>
              </a:spcBef>
              <a:spcAft>
                <a:spcPts val="0"/>
              </a:spcAft>
              <a:buClr>
                <a:srgbClr val="04617B"/>
              </a:buClr>
              <a:buSzPts val="975"/>
              <a:buFont typeface="Noto Sans Symbols"/>
              <a:buChar char="●"/>
            </a:pPr>
            <a:r>
              <a:rPr lang="en-US" sz="1556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Parents in every community.</a:t>
            </a:r>
            <a:endParaRPr sz="1332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"/>
          <p:cNvSpPr/>
          <p:nvPr/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4617B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Components price list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"/>
          <p:cNvSpPr/>
          <p:nvPr/>
        </p:nvSpPr>
        <p:spPr>
          <a:xfrm>
            <a:off x="292680" y="182880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100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3"/>
              <a:buFont typeface="Noto Sans Symbols"/>
              <a:buChar char="●"/>
            </a:pPr>
            <a:r>
              <a:rPr lang="en-US" sz="21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Ultrasonic sensor $4.00</a:t>
            </a:r>
            <a:endParaRPr sz="21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100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3"/>
              <a:buFont typeface="Noto Sans Symbols"/>
              <a:buChar char="●"/>
            </a:pPr>
            <a:r>
              <a:rPr lang="en-US" sz="21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 GPS  $15.00</a:t>
            </a:r>
            <a:endParaRPr sz="21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100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3"/>
              <a:buFont typeface="Noto Sans Symbols"/>
              <a:buChar char="●"/>
            </a:pPr>
            <a:r>
              <a:rPr lang="en-US" sz="21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UCAM-III $49.00</a:t>
            </a:r>
            <a:endParaRPr sz="21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100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3"/>
              <a:buFont typeface="Noto Sans Symbols"/>
              <a:buChar char="●"/>
            </a:pPr>
            <a:r>
              <a:rPr lang="en-US" sz="21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lithium-ion Battery $15.00</a:t>
            </a:r>
            <a:endParaRPr sz="21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100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3"/>
              <a:buFont typeface="Noto Sans Symbols"/>
              <a:buChar char="●"/>
            </a:pPr>
            <a:r>
              <a:rPr lang="en-US" sz="21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 Breadboard $8.00</a:t>
            </a:r>
            <a:endParaRPr sz="21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100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3"/>
              <a:buFont typeface="Noto Sans Symbols"/>
              <a:buChar char="●"/>
            </a:pPr>
            <a:r>
              <a:rPr lang="en-US" sz="21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Particle Argon $25.00</a:t>
            </a:r>
            <a:endParaRPr sz="21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100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3"/>
              <a:buFont typeface="Noto Sans Symbols"/>
              <a:buChar char="●"/>
            </a:pPr>
            <a:r>
              <a:rPr lang="en-US" sz="21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Adafruit MicroSD reader $7.50</a:t>
            </a:r>
            <a:endParaRPr sz="21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100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3"/>
              <a:buFont typeface="Noto Sans Symbols"/>
              <a:buChar char="●"/>
            </a:pPr>
            <a:r>
              <a:rPr lang="en-US" sz="21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 SD card $9.00</a:t>
            </a:r>
            <a:endParaRPr sz="21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3" name="Google Shape;29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7920" y="1402200"/>
            <a:ext cx="4297320" cy="573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"/>
          <p:cNvSpPr/>
          <p:nvPr/>
        </p:nvSpPr>
        <p:spPr>
          <a:xfrm>
            <a:off x="357120" y="274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4617B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Ultrasonic Sensor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"/>
          <p:cNvSpPr/>
          <p:nvPr/>
        </p:nvSpPr>
        <p:spPr>
          <a:xfrm>
            <a:off x="580500" y="1263000"/>
            <a:ext cx="5284800" cy="3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 sz="2336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Hc-sr04</a:t>
            </a:r>
            <a:endParaRPr sz="2336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1412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 sz="2336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 originally written for Arduino microprocessor. </a:t>
            </a:r>
            <a:endParaRPr sz="2336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1412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 sz="2336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Documentation stated accuracy up to 400cm.</a:t>
            </a:r>
            <a:endParaRPr sz="2336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1412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 sz="2336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Testing indicated accuracy just above 300cm.</a:t>
            </a:r>
            <a:endParaRPr sz="2336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1412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 sz="2336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Oblique angles on vehicles increased variance of results.</a:t>
            </a:r>
            <a:endParaRPr sz="2336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1412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 sz="2336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cost and lightweight. </a:t>
            </a:r>
            <a:endParaRPr sz="2816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0" name="Google Shape;3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8075" y="314226"/>
            <a:ext cx="5852178" cy="33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8075" y="3632725"/>
            <a:ext cx="5852175" cy="37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"/>
          <p:cNvSpPr/>
          <p:nvPr/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4617B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GPS 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"/>
          <p:cNvSpPr/>
          <p:nvPr/>
        </p:nvSpPr>
        <p:spPr>
          <a:xfrm>
            <a:off x="599050" y="1828800"/>
            <a:ext cx="5133300" cy="3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GPS module experienced intermittent connectivity within and near buildings.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412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2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049" y="301324"/>
            <a:ext cx="6009275" cy="4000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"/>
          <p:cNvSpPr/>
          <p:nvPr/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4617B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Camera 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7"/>
          <p:cNvSpPr/>
          <p:nvPr/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UCAM-III developed by 4d Systems.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1412"/>
              </a:spcBef>
              <a:spcAft>
                <a:spcPts val="0"/>
              </a:spcAft>
              <a:buSzPts val="9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library in use was written for an older particle.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1412"/>
              </a:spcBef>
              <a:spcAft>
                <a:spcPts val="0"/>
              </a:spcAft>
              <a:buSzPts val="9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115° Field of View allows for wider shots with greater detail.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5" name="Google Shape;3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7925" y="225575"/>
            <a:ext cx="4800400" cy="30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3417450"/>
            <a:ext cx="8411427" cy="38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"/>
          <p:cNvSpPr/>
          <p:nvPr/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4617B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Designing the enclosure 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8"/>
          <p:cNvSpPr/>
          <p:nvPr/>
        </p:nvSpPr>
        <p:spPr>
          <a:xfrm>
            <a:off x="599050" y="1828800"/>
            <a:ext cx="64875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00990" lvl="0" marL="457200" rtl="0" algn="l">
              <a:spcBef>
                <a:spcPts val="0"/>
              </a:spcBef>
              <a:spcAft>
                <a:spcPts val="0"/>
              </a:spcAft>
              <a:buSzPts val="1140"/>
              <a:buFont typeface="Noto Sans Symbols"/>
              <a:buChar char="●"/>
            </a:pPr>
            <a:r>
              <a:rPr lang="en-US" sz="2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Must be mountable on a bicycle.</a:t>
            </a:r>
            <a:endParaRPr sz="2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0990" lvl="0" marL="457200" rtl="0" algn="l">
              <a:spcBef>
                <a:spcPts val="1412"/>
              </a:spcBef>
              <a:spcAft>
                <a:spcPts val="0"/>
              </a:spcAft>
              <a:buSzPts val="1140"/>
              <a:buFont typeface="Noto Sans Symbols"/>
              <a:buChar char="●"/>
            </a:pPr>
            <a:r>
              <a:rPr lang="en-US" sz="2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Rugged design with all weather functionality in mind.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3600" y="1676520"/>
            <a:ext cx="3954960" cy="527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8" title="Media2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190800"/>
            <a:ext cx="7273475" cy="3838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"/>
          <p:cNvSpPr txBox="1"/>
          <p:nvPr>
            <p:ph type="title"/>
          </p:nvPr>
        </p:nvSpPr>
        <p:spPr>
          <a:xfrm>
            <a:off x="599040" y="270147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Future considerations</a:t>
            </a:r>
            <a:endParaRPr/>
          </a:p>
        </p:txBody>
      </p:sp>
      <p:sp>
        <p:nvSpPr>
          <p:cNvPr id="330" name="Google Shape;330;p9"/>
          <p:cNvSpPr txBox="1"/>
          <p:nvPr>
            <p:ph idx="1" type="body"/>
          </p:nvPr>
        </p:nvSpPr>
        <p:spPr>
          <a:xfrm>
            <a:off x="743865" y="173987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features</a:t>
            </a:r>
            <a:endParaRPr u="sng"/>
          </a:p>
          <a:p>
            <a:pPr indent="-216000" lvl="0" marL="21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LEDs</a:t>
            </a:r>
            <a:endParaRPr/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Accelerometer</a:t>
            </a:r>
            <a:endParaRPr/>
          </a:p>
          <a:p>
            <a:pPr indent="-216000" lvl="0" marL="21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Buttons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9"/>
          <p:cNvSpPr txBox="1"/>
          <p:nvPr>
            <p:ph idx="1" type="body"/>
          </p:nvPr>
        </p:nvSpPr>
        <p:spPr>
          <a:xfrm>
            <a:off x="599050" y="2431403"/>
            <a:ext cx="4036200" cy="41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 applications</a:t>
            </a:r>
            <a:endParaRPr u="sng"/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Retrofitting factories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Forklifts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Government &amp;/Company vehicles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Anti-theft monitoring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2020-09-10T08:36:27Z</dcterms:created>
</cp:coreProperties>
</file>