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6" r:id="rId2"/>
    <p:sldId id="277" r:id="rId3"/>
    <p:sldId id="282" r:id="rId4"/>
    <p:sldId id="281" r:id="rId5"/>
    <p:sldId id="280" r:id="rId6"/>
    <p:sldId id="285" r:id="rId7"/>
    <p:sldId id="278" r:id="rId8"/>
    <p:sldId id="275" r:id="rId9"/>
    <p:sldId id="276" r:id="rId10"/>
    <p:sldId id="286" r:id="rId11"/>
    <p:sldId id="284" r:id="rId12"/>
    <p:sldId id="283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7:  </a:t>
            </a:r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12,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REVIEW: Four ways to code 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1. 	</a:t>
                </a:r>
                <a:r>
                  <a:rPr lang="en-US" b="1" dirty="0" smtClean="0"/>
                  <a:t>Stochastic process</a:t>
                </a: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𝑵𝒐𝒓𝒎𝒂𝒍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i="1" dirty="0"/>
              </a:p>
              <a:p>
                <a:pPr marL="400050" lvl="1" indent="0">
                  <a:buNone/>
                </a:pPr>
                <a:r>
                  <a:rPr lang="en-US" dirty="0" smtClean="0"/>
                  <a:t>2. 	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400050" lvl="1" indent="0">
                  <a:buNone/>
                </a:pP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3.  </a:t>
                </a:r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400050" lvl="1" indent="0">
                  <a:buNone/>
                </a:pPr>
                <a:r>
                  <a:rPr lang="en-US" dirty="0" smtClean="0"/>
                  <a:t>4. 	</a:t>
                </a:r>
                <a:r>
                  <a:rPr lang="en-US" b="1" dirty="0" smtClean="0"/>
                  <a:t>Via autoregressive function in TMB</a:t>
                </a:r>
                <a:endParaRPr lang="en-US" b="1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400050" lvl="1" indent="0">
                  <a:buNone/>
                </a:pPr>
                <a:endParaRPr lang="en-GB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98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Without spatial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spatial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142" y="1397000"/>
              <a:ext cx="8500260" cy="2172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47740"/>
                  </p:ext>
                </p:extLst>
              </p:nvPr>
            </p:nvGraphicFramePr>
            <p:xfrm>
              <a:off x="212142" y="1397000"/>
              <a:ext cx="8500260" cy="2172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208197" r="-208982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208197" r="-102907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208197" r="-1143" b="-3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6375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179048" r="-208982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179048" r="-102907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179048" r="-1143" b="-12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42284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424638" r="-208982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424638" r="-10290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424638" r="-1143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1870" y="4329176"/>
              <a:ext cx="8500260" cy="22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149492"/>
                  </p:ext>
                </p:extLst>
              </p:nvPr>
            </p:nvGraphicFramePr>
            <p:xfrm>
              <a:off x="321870" y="4329176"/>
              <a:ext cx="8500260" cy="22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46990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164935" r="-208982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164935" r="-102907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164935" r="-1143" b="-310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6375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194286" r="-208982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194286" r="-102907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194286" r="-1143" b="-12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42284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447826" r="-208982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447826" r="-10290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447826" r="-1143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91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to do if you have 1000s of unique locations?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a bigger computer</a:t>
            </a:r>
          </a:p>
          <a:p>
            <a:pPr lvl="1"/>
            <a:r>
              <a:rPr lang="en-US" dirty="0" smtClean="0"/>
              <a:t>TMB allows parallelization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Decrease spatial resolution</a:t>
            </a:r>
          </a:p>
          <a:p>
            <a:pPr lvl="1"/>
            <a:r>
              <a:rPr lang="en-US" dirty="0" smtClean="0"/>
              <a:t>Define number of “knots”</a:t>
            </a:r>
          </a:p>
          <a:p>
            <a:pPr lvl="1"/>
            <a:r>
              <a:rPr lang="en-US" dirty="0" smtClean="0"/>
              <a:t>Run k-means algorithm to identify placement of knots</a:t>
            </a:r>
          </a:p>
          <a:p>
            <a:pPr lvl="2"/>
            <a:r>
              <a:rPr lang="en-US" dirty="0" smtClean="0"/>
              <a:t>Minimize distance between locations and nearest knot</a:t>
            </a:r>
          </a:p>
          <a:p>
            <a:pPr lvl="1"/>
            <a:r>
              <a:rPr lang="en-US" dirty="0" smtClean="0"/>
              <a:t>Associate each sample with the nearest knot</a:t>
            </a:r>
          </a:p>
          <a:p>
            <a:pPr lvl="1"/>
            <a:r>
              <a:rPr lang="en-US" dirty="0" smtClean="0"/>
              <a:t>Assumes that density is constant at finer scales than the distance between knots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in batches</a:t>
            </a:r>
          </a:p>
          <a:p>
            <a:pPr lvl="1"/>
            <a:r>
              <a:rPr lang="en-US" dirty="0" smtClean="0"/>
              <a:t>Run model on smaller scales</a:t>
            </a:r>
          </a:p>
          <a:p>
            <a:pPr lvl="1"/>
            <a:r>
              <a:rPr lang="en-US" dirty="0" smtClean="0"/>
              <a:t>Run “meta-analysis” model on results from each small-scale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7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dirty="0" smtClean="0"/>
                  <a:t>In-class exercise: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Convert to using a different production function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Hint:</a:t>
                </a:r>
              </a:p>
              <a:p>
                <a:pPr lvl="1"/>
                <a:r>
                  <a:rPr lang="en-US" dirty="0" smtClean="0"/>
                  <a:t>Gompertz production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In other words…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Moran-Ricker production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9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3200393"/>
            <a:ext cx="731521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 smtClean="0"/>
              </a:p>
              <a:p>
                <a:endParaRPr lang="en-US" dirty="0"/>
              </a:p>
              <a:p>
                <a:pPr lvl="1"/>
                <a:r>
                  <a:rPr lang="en-US" dirty="0"/>
                  <a:t>Fits to an index of abundance,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is the strength of density dependence</a:t>
                </a:r>
              </a:p>
              <a:p>
                <a:pPr lvl="2"/>
                <a:r>
                  <a:rPr lang="en-US" dirty="0"/>
                  <a:t>Linear impact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on per-capita productivity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a </a:t>
                </a:r>
                <a:r>
                  <a:rPr lang="en-GB" dirty="0" err="1"/>
                  <a:t>lognormally</a:t>
                </a:r>
                <a:r>
                  <a:rPr lang="en-GB" dirty="0"/>
                  <a:t> distributed process error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log-process errors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log-observation errors</a:t>
                </a:r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Gompertz model (Version #2)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Log-density follows an autoregressive process over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 smtClean="0"/>
                  <a:t> is “density dependence”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 means each year fluctuates independently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means the population follows a random-walk with no equilibrium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5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Gompertz model (version #3)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/>
                  <a:t>is the correlation matrix for an AR1 process</a:t>
                </a:r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81243"/>
              </p:ext>
            </p:extLst>
          </p:nvPr>
        </p:nvGraphicFramePr>
        <p:xfrm>
          <a:off x="2068513" y="3743325"/>
          <a:ext cx="431800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2616120" imgH="1168200" progId="Equation.DSMT4">
                  <p:embed/>
                </p:oleObj>
              </mc:Choice>
              <mc:Fallback>
                <p:oleObj name="Equation" r:id="rId4" imgW="2616120" imgH="1168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13" y="3743325"/>
                        <a:ext cx="4318000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0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REVIEW: Four ways to code 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1. 	Stochastic process</a:t>
                </a: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  <a:p>
                <a:pPr marL="400050" lvl="1" indent="0">
                  <a:buNone/>
                </a:pPr>
                <a:r>
                  <a:rPr lang="en-US" dirty="0" smtClean="0"/>
                  <a:t>2. 	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3.  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4. 	Via autoregressive function in TMB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4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Spatial 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Very similar to standard Gompertz model</a:t>
                </a:r>
              </a:p>
              <a:p>
                <a:pPr lvl="1"/>
                <a:r>
                  <a:rPr lang="en-US" dirty="0" smtClean="0"/>
                  <a:t>Fits to spatially referenced count data</a:t>
                </a:r>
              </a:p>
              <a:p>
                <a:pPr marL="0" indent="0">
                  <a:buNone/>
                </a:pPr>
                <a:r>
                  <a:rPr lang="en-US" dirty="0"/>
                  <a:t>Implications</a:t>
                </a:r>
              </a:p>
              <a:p>
                <a:pPr lvl="1"/>
                <a:r>
                  <a:rPr lang="en-US" dirty="0"/>
                  <a:t>Expectation: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6" t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9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Spatial Gompertz model</a:t>
                </a:r>
                <a:r>
                  <a:rPr lang="en-US" sz="2000" dirty="0" smtClean="0"/>
                  <a:t>:</a:t>
                </a:r>
              </a:p>
              <a:p>
                <a:pPr lvl="1"/>
                <a:r>
                  <a:rPr lang="en-US" sz="1800" dirty="0" smtClean="0"/>
                  <a:t>Can use same trick as “Gompertz model version #3”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𝚬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  <a:p>
                <a:pPr marL="400050" lvl="1" indent="0">
                  <a:buNone/>
                </a:pP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GB" sz="1800" dirty="0"/>
                  <a:t> is the correlation matrix for 1</a:t>
                </a:r>
                <a:r>
                  <a:rPr lang="en-GB" sz="1800" baseline="30000" dirty="0"/>
                  <a:t>st</a:t>
                </a:r>
                <a:r>
                  <a:rPr lang="en-GB" sz="1800" dirty="0"/>
                  <a:t> order </a:t>
                </a:r>
                <a:r>
                  <a:rPr lang="en-GB" sz="1800" dirty="0" smtClean="0"/>
                  <a:t>autocorrelation</a:t>
                </a:r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6" t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60880" y="4206475"/>
                <a:ext cx="4908973" cy="2015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b="1" dirty="0" smtClean="0"/>
                  <a:t>R </a:t>
                </a:r>
                <a:r>
                  <a:rPr lang="en-GB" sz="24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880" y="4206475"/>
                <a:ext cx="4908973" cy="2015103"/>
              </a:xfrm>
              <a:prstGeom prst="rect">
                <a:avLst/>
              </a:prstGeom>
              <a:blipFill>
                <a:blip r:embed="rId3"/>
                <a:stretch>
                  <a:fillRect l="-18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Spatial Gompertz model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Innovations parameterization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dirty="0" smtClean="0"/>
                  <a:t>State-space parameterization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MVN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𝛚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MVN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 smtClean="0"/>
                  <a:t>… where both use the same measurement model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2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1628</TotalTime>
  <Words>223</Words>
  <Application>Microsoft Office PowerPoint</Application>
  <PresentationFormat>On-screen Show (4:3)</PresentationFormat>
  <Paragraphs>143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1_Office Theme</vt:lpstr>
      <vt:lpstr>Equation</vt:lpstr>
      <vt:lpstr>Lecture 7:  Spatio-temporal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85</cp:revision>
  <dcterms:created xsi:type="dcterms:W3CDTF">2015-12-08T21:28:56Z</dcterms:created>
  <dcterms:modified xsi:type="dcterms:W3CDTF">2016-05-12T17:17:52Z</dcterms:modified>
</cp:coreProperties>
</file>