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276" r:id="rId3"/>
    <p:sldId id="277" r:id="rId4"/>
    <p:sldId id="278" r:id="rId5"/>
    <p:sldId id="267" r:id="rId6"/>
    <p:sldId id="273" r:id="rId7"/>
    <p:sldId id="268" r:id="rId8"/>
    <p:sldId id="269" r:id="rId9"/>
    <p:sldId id="270" r:id="rId10"/>
    <p:sldId id="271" r:id="rId11"/>
    <p:sldId id="274" r:id="rId12"/>
    <p:sldId id="27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7,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dirty="0" smtClean="0"/>
          </a:p>
          <a:p>
            <a:pPr lvl="1"/>
            <a:r>
              <a:rPr lang="en-US" b="1" dirty="0" smtClean="0"/>
              <a:t>[See R code]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6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Fit using TMB</a:t>
                </a:r>
              </a:p>
              <a:p>
                <a:pPr marL="400050" lvl="1" indent="0">
                  <a:buNone/>
                </a:pPr>
                <a:r>
                  <a:rPr lang="en-US" sz="2800" dirty="0" smtClean="0"/>
                  <a:t>Steps during optimization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in CPP file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held constant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 startAt="4"/>
                </a:pPr>
                <a:r>
                  <a:rPr lang="en-US" sz="1800" dirty="0" smtClean="0"/>
                  <a:t>Calculate Laplace approx. for marginal likelihood of fixed effects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18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8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 smtClean="0">
                  <a:ea typeface="Cambria Math"/>
                </a:endParaRPr>
              </a:p>
              <a:p>
                <a:pPr lvl="2"/>
                <a:r>
                  <a:rPr lang="en-US" sz="1600" dirty="0" smtClean="0"/>
                  <a:t>TMB also provides the gradient of the penalized likelihood with respect to fixed effects</a:t>
                </a:r>
              </a:p>
              <a:p>
                <a:pPr marL="914400" lvl="1" indent="-514350">
                  <a:buFont typeface="+mj-lt"/>
                  <a:buAutoNum type="arabicPeriod" startAt="5"/>
                </a:pPr>
                <a:r>
                  <a:rPr lang="en-US" sz="1800" dirty="0" smtClean="0"/>
                  <a:t>“Outer optimization” – Repeat steps 2-3</a:t>
                </a:r>
              </a:p>
              <a:p>
                <a:pPr lvl="2"/>
                <a:r>
                  <a:rPr lang="en-US" sz="1600" dirty="0" smtClean="0"/>
                  <a:t>Outer optimization is done in R using the function value and gradient provided by TMB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Fit using TMB</a:t>
            </a:r>
          </a:p>
          <a:p>
            <a:pPr marL="400050" lvl="1" indent="0">
              <a:buNone/>
            </a:pPr>
            <a:r>
              <a:rPr lang="en-US" sz="2800" dirty="0" smtClean="0"/>
              <a:t>[See R code]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861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using linear mixed models</a:t>
            </a:r>
          </a:p>
          <a:p>
            <a:pPr lvl="1"/>
            <a:r>
              <a:rPr lang="en-US" dirty="0" smtClean="0"/>
              <a:t>Separate estimate of measurement and between-site variability</a:t>
            </a:r>
          </a:p>
          <a:p>
            <a:pPr lvl="1"/>
            <a:r>
              <a:rPr lang="en-US" dirty="0" smtClean="0"/>
              <a:t>Include covariates for either one</a:t>
            </a:r>
          </a:p>
          <a:p>
            <a:pPr lvl="1"/>
            <a:r>
              <a:rPr lang="en-US" dirty="0" smtClean="0"/>
              <a:t>Improved precision</a:t>
            </a:r>
          </a:p>
          <a:p>
            <a:pPr lvl="1"/>
            <a:r>
              <a:rPr lang="en-US" i="1" dirty="0" smtClean="0"/>
              <a:t>“Shrinkage”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Draw-backs</a:t>
            </a:r>
          </a:p>
          <a:p>
            <a:pPr lvl="1"/>
            <a:r>
              <a:rPr lang="en-US" dirty="0" smtClean="0"/>
              <a:t>Biased if random effects aren’t “exchangeable”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Bayes rule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Axiom of 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MCMC gives you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Empirical Bayes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 of a likelihood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the Axiom of conditional probability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a link function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</a:t>
                </a:r>
                <a:r>
                  <a:rPr lang="en-US" dirty="0"/>
                  <a:t>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  <a:p>
                <a:pPr marL="57150" indent="0">
                  <a:buNone/>
                </a:pPr>
                <a:endParaRPr lang="en-US" i="1" dirty="0"/>
              </a:p>
              <a:p>
                <a:pPr marL="57150" indent="0">
                  <a:buNone/>
                </a:pPr>
                <a:r>
                  <a:rPr lang="en-US" dirty="0"/>
                  <a:t>=	General linear model + mixed effect(s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log-marginal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𝕍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914400" imgH="291960" progId="Equation.DSMT4">
                  <p:embed/>
                </p:oleObj>
              </mc:Choice>
              <mc:Fallback>
                <p:oleObj name="Equation" r:id="rId4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90026"/>
            <a:ext cx="2895600" cy="365125"/>
          </a:xfrm>
        </p:spPr>
        <p:txBody>
          <a:bodyPr/>
          <a:lstStyle/>
          <a:p>
            <a:r>
              <a:rPr lang="en-US" smtClean="0"/>
              <a:t>James Thorson (Feb. 28, 2010)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4 sites</a:t>
                </a:r>
              </a:p>
              <a:p>
                <a:pPr lvl="1"/>
                <a:r>
                  <a:rPr lang="en-US" dirty="0" smtClean="0"/>
                  <a:t>2 observations/site</a:t>
                </a:r>
              </a:p>
              <a:p>
                <a:pPr lvl="1"/>
                <a:r>
                  <a:rPr lang="en-US" dirty="0" smtClean="0"/>
                  <a:t>3 fixed effects</a:t>
                </a:r>
              </a:p>
              <a:p>
                <a:pPr lvl="1"/>
                <a:r>
                  <a:rPr lang="en-US" dirty="0" smtClean="0"/>
                  <a:t>4 random effects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6" y="3429569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data</a:t>
            </a:r>
          </a:p>
          <a:p>
            <a:pPr lvl="1"/>
            <a:r>
              <a:rPr lang="en-US" dirty="0" smtClean="0"/>
              <a:t>[See R code]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sz="2200" dirty="0" smtClean="0"/>
          </a:p>
          <a:p>
            <a:pPr lvl="2"/>
            <a:r>
              <a:rPr lang="en-US" sz="2200" dirty="0" smtClean="0"/>
              <a:t>Using </a:t>
            </a:r>
            <a:r>
              <a:rPr lang="en-US" sz="2200" i="1" dirty="0" smtClean="0"/>
              <a:t>lme4</a:t>
            </a:r>
            <a:r>
              <a:rPr lang="en-US" sz="2200" dirty="0" smtClean="0"/>
              <a:t> package</a:t>
            </a:r>
          </a:p>
          <a:p>
            <a:pPr lvl="2"/>
            <a:r>
              <a:rPr lang="en-US" sz="2200" i="1" dirty="0"/>
              <a:t>f</a:t>
            </a:r>
            <a:r>
              <a:rPr lang="en-US" sz="2200" i="1" dirty="0" smtClean="0"/>
              <a:t>ormula</a:t>
            </a:r>
            <a:r>
              <a:rPr lang="en-US" sz="2200" dirty="0" smtClean="0"/>
              <a:t>: way to specify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model – </a:t>
            </a:r>
            <a:r>
              <a:rPr lang="en-US" sz="2600" i="1" dirty="0" smtClean="0"/>
              <a:t>lm(formula=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0 + factor(Site)</a:t>
            </a:r>
          </a:p>
          <a:p>
            <a:pPr lvl="2"/>
            <a:r>
              <a:rPr lang="en-US" sz="2200" dirty="0" smtClean="0"/>
              <a:t>“Count” – response variable</a:t>
            </a:r>
          </a:p>
          <a:p>
            <a:pPr lvl="2"/>
            <a:r>
              <a:rPr lang="en-US" sz="2200" dirty="0" smtClean="0"/>
              <a:t>“0” – Don’t include intercept</a:t>
            </a:r>
          </a:p>
          <a:p>
            <a:pPr lvl="2"/>
            <a:r>
              <a:rPr lang="en-US" sz="2200" dirty="0" smtClean="0"/>
              <a:t>“factor(Site)” – Include a fixed effect for each site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mixed model – </a:t>
            </a:r>
            <a:r>
              <a:rPr lang="en-US" sz="2600" i="1" dirty="0" smtClean="0"/>
              <a:t>lm(formula = … |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( 1 | factor(Site))</a:t>
            </a:r>
          </a:p>
          <a:p>
            <a:pPr marL="1314450" lvl="2" indent="-514350"/>
            <a:r>
              <a:rPr lang="en-US" sz="2200" dirty="0" smtClean="0"/>
              <a:t>“( 1 | factor(Site) )” – Include a random effect for each site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78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225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1_Office Theme</vt:lpstr>
      <vt:lpstr>Equation</vt:lpstr>
      <vt:lpstr>Lab 2:  Mixed-effects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TMB</vt:lpstr>
      <vt:lpstr>TMB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40</cp:revision>
  <dcterms:created xsi:type="dcterms:W3CDTF">2015-12-08T21:28:56Z</dcterms:created>
  <dcterms:modified xsi:type="dcterms:W3CDTF">2016-03-14T02:16:37Z</dcterms:modified>
</cp:coreProperties>
</file>