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2B4B-EE2A-F844-A5E5-5F6BD4B9E8C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9A6C-E970-7D4A-8C7A-15586FE1B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GLMM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76650"/>
            <a:ext cx="7281333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Young et al. 2016. </a:t>
            </a:r>
            <a:r>
              <a:rPr lang="en-US" dirty="0"/>
              <a:t>Environmental controls on spatial patterns in the long-</a:t>
            </a:r>
            <a:r>
              <a:rPr lang="en-US" dirty="0" smtClean="0"/>
              <a:t>term persistence </a:t>
            </a:r>
            <a:r>
              <a:rPr lang="en-US" dirty="0"/>
              <a:t>of giant kelp in </a:t>
            </a:r>
            <a:r>
              <a:rPr lang="en-US" dirty="0" smtClean="0"/>
              <a:t>central California. </a:t>
            </a:r>
            <a:r>
              <a:rPr lang="en-US" i="1" dirty="0"/>
              <a:t>Ecological Monographs</a:t>
            </a:r>
            <a:r>
              <a:rPr lang="en-US" dirty="0"/>
              <a:t>, 86(1</a:t>
            </a:r>
            <a:r>
              <a:rPr lang="en-US" dirty="0" smtClean="0"/>
              <a:t>), pp</a:t>
            </a:r>
            <a:r>
              <a:rPr lang="en-US" dirty="0"/>
              <a:t>. 45–60 </a:t>
            </a:r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of kelp beds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57784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Description of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Dependent variable – Kelp patch persistence (in years)</a:t>
            </a:r>
          </a:p>
          <a:p>
            <a:r>
              <a:rPr lang="en-US" dirty="0" smtClean="0"/>
              <a:t>Independent Variables</a:t>
            </a:r>
          </a:p>
          <a:p>
            <a:pPr lvl="1"/>
            <a:r>
              <a:rPr lang="en-US" dirty="0" smtClean="0"/>
              <a:t>Bathymetry (slope of slope)</a:t>
            </a:r>
          </a:p>
          <a:p>
            <a:pPr lvl="1"/>
            <a:r>
              <a:rPr lang="en-US" dirty="0" smtClean="0"/>
              <a:t>Patch size</a:t>
            </a:r>
          </a:p>
          <a:p>
            <a:pPr lvl="1"/>
            <a:r>
              <a:rPr lang="en-US" dirty="0" smtClean="0"/>
              <a:t>Patch connectivity (to reflect spore transport dynamics, based on ROMS)</a:t>
            </a:r>
          </a:p>
          <a:p>
            <a:pPr lvl="1"/>
            <a:r>
              <a:rPr lang="en-US" dirty="0" smtClean="0"/>
              <a:t>SST (as a proxy for nitrate limitation)</a:t>
            </a:r>
          </a:p>
          <a:p>
            <a:pPr lvl="1"/>
            <a:r>
              <a:rPr lang="en-US" dirty="0" smtClean="0"/>
              <a:t>Wave orbital velocity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Patch size and connectivity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33" y="1417638"/>
            <a:ext cx="696468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7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 assumptions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 err="1" smtClean="0"/>
              <a:t>multicollinearity</a:t>
            </a:r>
            <a:r>
              <a:rPr lang="en-US" dirty="0" smtClean="0"/>
              <a:t> of independent variables via correlation and VIF</a:t>
            </a:r>
          </a:p>
          <a:p>
            <a:r>
              <a:rPr lang="en-US" dirty="0" smtClean="0"/>
              <a:t>Moran’s I to test for spatial autocorrelation among the M. </a:t>
            </a:r>
            <a:r>
              <a:rPr lang="en-US" dirty="0" err="1" smtClean="0"/>
              <a:t>pyrifera</a:t>
            </a:r>
            <a:r>
              <a:rPr lang="en-US" dirty="0" smtClean="0"/>
              <a:t> persistence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6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GLMM </a:t>
            </a:r>
            <a:r>
              <a:rPr lang="en-US" dirty="0"/>
              <a:t>with a Poisson distribution and a log-link </a:t>
            </a:r>
            <a:endParaRPr lang="en-US" dirty="0" smtClean="0"/>
          </a:p>
          <a:p>
            <a:pPr lvl="1"/>
            <a:r>
              <a:rPr lang="en-US" dirty="0" smtClean="0"/>
              <a:t>Significant spatial autocorrelation in the response variable (years of </a:t>
            </a:r>
            <a:r>
              <a:rPr lang="en-US" i="1" dirty="0" smtClean="0"/>
              <a:t>M. </a:t>
            </a:r>
            <a:r>
              <a:rPr lang="en-US" i="1" dirty="0" err="1" smtClean="0"/>
              <a:t>pyrifera</a:t>
            </a:r>
            <a:r>
              <a:rPr lang="en-US" i="1" dirty="0" smtClean="0"/>
              <a:t> </a:t>
            </a:r>
            <a:r>
              <a:rPr lang="en-US" dirty="0" smtClean="0"/>
              <a:t>persistence) detected by Moran’s I</a:t>
            </a:r>
          </a:p>
          <a:p>
            <a:pPr lvl="1"/>
            <a:r>
              <a:rPr lang="en-US" dirty="0" err="1"/>
              <a:t>subpatch</a:t>
            </a:r>
            <a:r>
              <a:rPr lang="en-US" dirty="0"/>
              <a:t> </a:t>
            </a:r>
            <a:r>
              <a:rPr lang="en-US" dirty="0" smtClean="0"/>
              <a:t>specified as </a:t>
            </a:r>
            <a:r>
              <a:rPr lang="en-US" dirty="0"/>
              <a:t>a random effect in the </a:t>
            </a:r>
            <a:r>
              <a:rPr lang="en-US" dirty="0" smtClean="0"/>
              <a:t>GLMM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pline </a:t>
            </a:r>
            <a:r>
              <a:rPr lang="en-US" dirty="0" err="1"/>
              <a:t>correlogram</a:t>
            </a:r>
            <a:r>
              <a:rPr lang="en-US" dirty="0"/>
              <a:t> of the Pearson residuals to verify that the spatial autocorrelation was accounted for in the GLMM </a:t>
            </a:r>
            <a:endParaRPr lang="en-US" dirty="0" smtClean="0"/>
          </a:p>
          <a:p>
            <a:r>
              <a:rPr lang="en-US" dirty="0"/>
              <a:t>“lme4” package </a:t>
            </a:r>
            <a:r>
              <a:rPr lang="en-US" dirty="0" smtClean="0"/>
              <a:t>in was </a:t>
            </a:r>
            <a:r>
              <a:rPr lang="en-US" dirty="0"/>
              <a:t>used to run the </a:t>
            </a:r>
            <a:r>
              <a:rPr lang="en-US" dirty="0" smtClean="0"/>
              <a:t>GLMM</a:t>
            </a:r>
          </a:p>
          <a:p>
            <a:r>
              <a:rPr lang="en-US" dirty="0" smtClean="0"/>
              <a:t>GLMM rained </a:t>
            </a:r>
            <a:r>
              <a:rPr lang="en-US" dirty="0"/>
              <a:t>using half of the persistence observations </a:t>
            </a:r>
            <a:r>
              <a:rPr lang="en-US" dirty="0" smtClean="0"/>
              <a:t>(30785 points) other half (30784 points) used to </a:t>
            </a:r>
            <a:r>
              <a:rPr lang="en-US" dirty="0"/>
              <a:t>test the accuracy of the </a:t>
            </a:r>
            <a:r>
              <a:rPr lang="en-US" dirty="0" smtClean="0"/>
              <a:t>predictions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5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0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32" y="466040"/>
            <a:ext cx="4631267" cy="62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0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57200"/>
            <a:ext cx="4720166" cy="63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1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220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Case Study GLMM</vt:lpstr>
      <vt:lpstr>Persistence of kelp beds</vt:lpstr>
      <vt:lpstr>Description of process</vt:lpstr>
      <vt:lpstr>Patch size and connectivity</vt:lpstr>
      <vt:lpstr>Testing assumptions</vt:lpstr>
      <vt:lpstr>Modeling approach</vt:lpstr>
      <vt:lpstr>Results</vt:lpstr>
      <vt:lpstr>Results II</vt:lpstr>
    </vt:vector>
  </TitlesOfParts>
  <Company>QEDA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GLMM</dc:title>
  <dc:creator>noble</dc:creator>
  <cp:lastModifiedBy>noble</cp:lastModifiedBy>
  <cp:revision>7</cp:revision>
  <dcterms:created xsi:type="dcterms:W3CDTF">2016-04-04T17:34:32Z</dcterms:created>
  <dcterms:modified xsi:type="dcterms:W3CDTF">2016-04-04T18:23:44Z</dcterms:modified>
</cp:coreProperties>
</file>