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6" r:id="rId2"/>
    <p:sldId id="290" r:id="rId3"/>
    <p:sldId id="301" r:id="rId4"/>
    <p:sldId id="303" r:id="rId5"/>
    <p:sldId id="318" r:id="rId6"/>
    <p:sldId id="304" r:id="rId7"/>
    <p:sldId id="305" r:id="rId8"/>
    <p:sldId id="306" r:id="rId9"/>
    <p:sldId id="307" r:id="rId10"/>
    <p:sldId id="311" r:id="rId11"/>
    <p:sldId id="313" r:id="rId12"/>
    <p:sldId id="314" r:id="rId13"/>
    <p:sldId id="308" r:id="rId14"/>
    <p:sldId id="320" r:id="rId15"/>
    <p:sldId id="315" r:id="rId16"/>
    <p:sldId id="329" r:id="rId17"/>
    <p:sldId id="330" r:id="rId18"/>
    <p:sldId id="331" r:id="rId19"/>
    <p:sldId id="323" r:id="rId20"/>
    <p:sldId id="32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824" y="-104"/>
      </p:cViewPr>
      <p:guideLst>
        <p:guide orient="horz" pos="839"/>
        <p:guide pos="5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0.bin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 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12,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88878"/>
            <a:ext cx="4419600" cy="5592922"/>
          </a:xfrm>
        </p:spPr>
        <p:txBody>
          <a:bodyPr>
            <a:normAutofit/>
          </a:bodyPr>
          <a:lstStyle/>
          <a:p>
            <a:r>
              <a:rPr lang="en-US" dirty="0" smtClean="0"/>
              <a:t>AR as an infinite sequence of MA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ARMA(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 model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1188878"/>
            <a:ext cx="4495800" cy="5592922"/>
          </a:xfrm>
        </p:spPr>
        <p:txBody>
          <a:bodyPr/>
          <a:lstStyle/>
          <a:p>
            <a:r>
              <a:rPr lang="en-US" dirty="0"/>
              <a:t>MA as an infinite sequence of AR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321399"/>
              </p:ext>
            </p:extLst>
          </p:nvPr>
        </p:nvGraphicFramePr>
        <p:xfrm>
          <a:off x="1508054" y="5394032"/>
          <a:ext cx="627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6273800" imgH="558800" progId="Equation.DSMT4">
                  <p:embed/>
                </p:oleObj>
              </mc:Choice>
              <mc:Fallback>
                <p:oleObj name="Equation" r:id="rId3" imgW="6273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054" y="5394032"/>
                        <a:ext cx="6273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59558"/>
              </p:ext>
            </p:extLst>
          </p:nvPr>
        </p:nvGraphicFramePr>
        <p:xfrm>
          <a:off x="628083" y="2278648"/>
          <a:ext cx="248031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5" imgW="2755900" imgH="2032000" progId="Equation.DSMT4">
                  <p:embed/>
                </p:oleObj>
              </mc:Choice>
              <mc:Fallback>
                <p:oleObj name="Equation" r:id="rId5" imgW="2755900" imgH="203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083" y="2278648"/>
                        <a:ext cx="248031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55979"/>
              </p:ext>
            </p:extLst>
          </p:nvPr>
        </p:nvGraphicFramePr>
        <p:xfrm>
          <a:off x="5007928" y="2242518"/>
          <a:ext cx="2080260" cy="181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7" imgW="2311400" imgH="2019300" progId="Equation.DSMT4">
                  <p:embed/>
                </p:oleObj>
              </mc:Choice>
              <mc:Fallback>
                <p:oleObj name="Equation" r:id="rId7" imgW="2311400" imgH="201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7928" y="2242518"/>
                        <a:ext cx="2080260" cy="181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113826"/>
              </p:ext>
            </p:extLst>
          </p:nvPr>
        </p:nvGraphicFramePr>
        <p:xfrm>
          <a:off x="629538" y="3986669"/>
          <a:ext cx="341757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9" imgW="3797300" imgH="749300" progId="Equation.DSMT4">
                  <p:embed/>
                </p:oleObj>
              </mc:Choice>
              <mc:Fallback>
                <p:oleObj name="Equation" r:id="rId9" imgW="37973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538" y="3986669"/>
                        <a:ext cx="3417570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207" y="175946"/>
            <a:ext cx="362150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Relationship of AR and MA </a:t>
            </a:r>
            <a:endParaRPr lang="en-US" sz="2400" b="1" dirty="0" smtClean="0"/>
          </a:p>
          <a:p>
            <a:r>
              <a:rPr lang="en-US" sz="2400" b="1" dirty="0" smtClean="0"/>
              <a:t>processes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58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Extensions 1 – models for the process Y</a:t>
            </a:r>
            <a:endParaRPr lang="en-US" dirty="0"/>
          </a:p>
          <a:p>
            <a:r>
              <a:rPr lang="en-US" dirty="0" smtClean="0"/>
              <a:t>Non-linear time-series models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Multivariate time series (Vector Autoregressive Process)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35164"/>
              </p:ext>
            </p:extLst>
          </p:nvPr>
        </p:nvGraphicFramePr>
        <p:xfrm>
          <a:off x="565345" y="2034170"/>
          <a:ext cx="25654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3" imgW="2565400" imgH="2324100" progId="Equation.DSMT4">
                  <p:embed/>
                </p:oleObj>
              </mc:Choice>
              <mc:Fallback>
                <p:oleObj name="Equation" r:id="rId3" imgW="2565400" imgH="2324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345" y="2034170"/>
                        <a:ext cx="25654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975435"/>
              </p:ext>
            </p:extLst>
          </p:nvPr>
        </p:nvGraphicFramePr>
        <p:xfrm>
          <a:off x="4208463" y="2038350"/>
          <a:ext cx="26924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5" imgW="2692400" imgH="2324100" progId="Equation.DSMT4">
                  <p:embed/>
                </p:oleObj>
              </mc:Choice>
              <mc:Fallback>
                <p:oleObj name="Equation" r:id="rId5" imgW="2692400" imgH="2324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8463" y="2038350"/>
                        <a:ext cx="26924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86026"/>
              </p:ext>
            </p:extLst>
          </p:nvPr>
        </p:nvGraphicFramePr>
        <p:xfrm>
          <a:off x="557635" y="5374567"/>
          <a:ext cx="5080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7" imgW="5080000" imgH="1130300" progId="Equation.DSMT4">
                  <p:embed/>
                </p:oleObj>
              </mc:Choice>
              <mc:Fallback>
                <p:oleObj name="Equation" r:id="rId7" imgW="5080000" imgH="1130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635" y="5374567"/>
                        <a:ext cx="50800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1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Extensions 2 – models for the variance of the process</a:t>
            </a:r>
            <a:endParaRPr lang="en-US" dirty="0"/>
          </a:p>
          <a:p>
            <a:r>
              <a:rPr lang="en-US" dirty="0" smtClean="0"/>
              <a:t>Model the variance as changing over time </a:t>
            </a:r>
            <a:r>
              <a:rPr lang="en-US" dirty="0"/>
              <a:t>– generalized autoregressive conditional </a:t>
            </a:r>
            <a:r>
              <a:rPr lang="en-US" dirty="0" err="1"/>
              <a:t>heteroskedasticity</a:t>
            </a:r>
            <a:r>
              <a:rPr lang="en-US" dirty="0"/>
              <a:t> (</a:t>
            </a:r>
            <a:r>
              <a:rPr lang="en-US" dirty="0" smtClean="0"/>
              <a:t>GARCH)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Stochastic Volatility models – variance changing over time stochastically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658784"/>
              </p:ext>
            </p:extLst>
          </p:nvPr>
        </p:nvGraphicFramePr>
        <p:xfrm>
          <a:off x="4584700" y="317500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3" imgW="177800" imgH="292100" progId="Equation.DSMT4">
                  <p:embed/>
                </p:oleObj>
              </mc:Choice>
              <mc:Fallback>
                <p:oleObj name="Equation" r:id="rId3" imgW="17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49583"/>
              </p:ext>
            </p:extLst>
          </p:nvPr>
        </p:nvGraphicFramePr>
        <p:xfrm>
          <a:off x="4584700" y="317500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5" imgW="177800" imgH="292100" progId="Equation.DSMT4">
                  <p:embed/>
                </p:oleObj>
              </mc:Choice>
              <mc:Fallback>
                <p:oleObj name="Equation" r:id="rId5" imgW="17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093136"/>
              </p:ext>
            </p:extLst>
          </p:nvPr>
        </p:nvGraphicFramePr>
        <p:xfrm>
          <a:off x="715963" y="2570163"/>
          <a:ext cx="315722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6" imgW="2870200" imgH="825500" progId="Equation.DSMT4">
                  <p:embed/>
                </p:oleObj>
              </mc:Choice>
              <mc:Fallback>
                <p:oleObj name="Equation" r:id="rId6" imgW="28702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963" y="2570163"/>
                        <a:ext cx="315722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816984"/>
              </p:ext>
            </p:extLst>
          </p:nvPr>
        </p:nvGraphicFramePr>
        <p:xfrm>
          <a:off x="723900" y="4678363"/>
          <a:ext cx="336677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8" imgW="3060700" imgH="850900" progId="Equation.DSMT4">
                  <p:embed/>
                </p:oleObj>
              </mc:Choice>
              <mc:Fallback>
                <p:oleObj name="Equation" r:id="rId8" imgW="3060700" imgH="850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" y="4678363"/>
                        <a:ext cx="3366770" cy="93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46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Stationarity</a:t>
            </a:r>
            <a:r>
              <a:rPr lang="en-US" b="1" dirty="0" smtClean="0"/>
              <a:t> assumptions</a:t>
            </a:r>
          </a:p>
          <a:p>
            <a:r>
              <a:rPr lang="en-US" dirty="0" smtClean="0"/>
              <a:t>Need to have a stationary series, thus need to remove any trend in the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have homogeneous variance</a:t>
            </a:r>
          </a:p>
          <a:p>
            <a:pPr lvl="1"/>
            <a:r>
              <a:rPr lang="en-US" dirty="0" smtClean="0"/>
              <a:t>Model for the mean or differencing to remove any trend</a:t>
            </a:r>
          </a:p>
          <a:p>
            <a:pPr lvl="1"/>
            <a:r>
              <a:rPr lang="en-US" dirty="0" smtClean="0"/>
              <a:t>Variance stabilization transformations</a:t>
            </a:r>
          </a:p>
          <a:p>
            <a:pPr lvl="2"/>
            <a:r>
              <a:rPr lang="en-US" dirty="0" smtClean="0"/>
              <a:t>log(), </a:t>
            </a:r>
            <a:r>
              <a:rPr lang="en-US" dirty="0" err="1" smtClean="0"/>
              <a:t>sqrt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 series is stationary</a:t>
            </a:r>
          </a:p>
          <a:p>
            <a:r>
              <a:rPr lang="en-US" dirty="0" smtClean="0"/>
              <a:t>AR series is stationary if |</a:t>
            </a:r>
            <a:r>
              <a:rPr lang="en-US" i="1" dirty="0" smtClean="0"/>
              <a:t>α</a:t>
            </a:r>
            <a:r>
              <a:rPr lang="en-US" dirty="0" smtClean="0"/>
              <a:t>| &lt; 1</a:t>
            </a:r>
          </a:p>
          <a:p>
            <a:r>
              <a:rPr lang="en-US" dirty="0" smtClean="0"/>
              <a:t>Unit-root tests or Dickey-Fuller tests for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pPr lvl="1"/>
            <a:r>
              <a:rPr lang="en-US" dirty="0" smtClean="0"/>
              <a:t>In an AR(1) model, test for whether </a:t>
            </a:r>
            <a:r>
              <a:rPr lang="en-US" i="1" dirty="0" smtClean="0"/>
              <a:t>α </a:t>
            </a:r>
            <a:r>
              <a:rPr lang="en-US" dirty="0" smtClean="0"/>
              <a:t>&lt; 1 versus </a:t>
            </a:r>
            <a:r>
              <a:rPr lang="en-US" i="1" dirty="0" smtClean="0"/>
              <a:t>α</a:t>
            </a:r>
            <a:r>
              <a:rPr lang="en-US" dirty="0" smtClean="0"/>
              <a:t> = 1 </a:t>
            </a:r>
            <a:r>
              <a:rPr lang="en-US" dirty="0"/>
              <a:t>(random walk)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Fitting models to data</a:t>
            </a:r>
          </a:p>
          <a:p>
            <a:r>
              <a:rPr lang="en-US" dirty="0" smtClean="0"/>
              <a:t>Transform to obtain a stationary time series</a:t>
            </a:r>
          </a:p>
          <a:p>
            <a:pPr lvl="1"/>
            <a:r>
              <a:rPr lang="en-US" dirty="0" smtClean="0"/>
              <a:t>Remove trends and seasonal components</a:t>
            </a:r>
          </a:p>
          <a:p>
            <a:pPr lvl="1"/>
            <a:r>
              <a:rPr lang="en-US" dirty="0" smtClean="0"/>
              <a:t>Differentiate (if needed) – ARIMA or Box-Jenkins model</a:t>
            </a:r>
          </a:p>
          <a:p>
            <a:pPr lvl="1"/>
            <a:r>
              <a:rPr lang="en-US" dirty="0" smtClean="0"/>
              <a:t>Test for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r>
              <a:rPr lang="en-US" dirty="0" smtClean="0"/>
              <a:t>Determine order of AR and MA processes</a:t>
            </a:r>
          </a:p>
          <a:p>
            <a:pPr lvl="1"/>
            <a:r>
              <a:rPr lang="en-US" dirty="0" smtClean="0"/>
              <a:t>Compute partial auto-correlation function to determine order of model for AR, </a:t>
            </a:r>
          </a:p>
          <a:p>
            <a:pPr lvl="1"/>
            <a:r>
              <a:rPr lang="en-US" dirty="0" smtClean="0"/>
              <a:t>partial auto-correlation of lag </a:t>
            </a:r>
            <a:r>
              <a:rPr lang="en-US" i="1" dirty="0" smtClean="0"/>
              <a:t>k </a:t>
            </a:r>
            <a:r>
              <a:rPr lang="en-US" dirty="0" smtClean="0"/>
              <a:t>is the autocorrelation </a:t>
            </a:r>
            <a:r>
              <a:rPr lang="en-US" dirty="0"/>
              <a:t>between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i="1" baseline="-25000" dirty="0" err="1"/>
              <a:t>+</a:t>
            </a:r>
            <a:r>
              <a:rPr lang="en-US" i="1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with the </a:t>
            </a:r>
            <a:r>
              <a:rPr lang="en-US" dirty="0"/>
              <a:t>linear dependence </a:t>
            </a:r>
            <a:r>
              <a:rPr lang="en-US" dirty="0" smtClean="0"/>
              <a:t>of </a:t>
            </a:r>
            <a:r>
              <a:rPr lang="en-US" i="1" dirty="0" err="1"/>
              <a:t>z</a:t>
            </a:r>
            <a:r>
              <a:rPr lang="en-US" i="1" baseline="-25000" dirty="0" err="1"/>
              <a:t>t</a:t>
            </a:r>
            <a:r>
              <a:rPr lang="en-US" dirty="0" smtClean="0"/>
              <a:t>  </a:t>
            </a:r>
            <a:r>
              <a:rPr lang="en-US" dirty="0"/>
              <a:t>on </a:t>
            </a:r>
            <a:r>
              <a:rPr lang="en-US" i="1" dirty="0" smtClean="0"/>
              <a:t>z</a:t>
            </a:r>
            <a:r>
              <a:rPr lang="en-US" i="1" baseline="-25000" dirty="0" smtClean="0"/>
              <a:t>t+</a:t>
            </a:r>
            <a:r>
              <a:rPr lang="en-US" baseline="-25000" dirty="0" smtClean="0"/>
              <a:t>1 </a:t>
            </a:r>
            <a:r>
              <a:rPr lang="en-US" dirty="0" smtClean="0"/>
              <a:t>through </a:t>
            </a:r>
            <a:r>
              <a:rPr lang="en-US" i="1" dirty="0" smtClean="0"/>
              <a:t>z</a:t>
            </a:r>
            <a:r>
              <a:rPr lang="en-US" i="1" baseline="-25000" dirty="0"/>
              <a:t>t</a:t>
            </a:r>
            <a:r>
              <a:rPr lang="en-US" i="1" baseline="-25000" dirty="0" smtClean="0"/>
              <a:t>+k-1</a:t>
            </a:r>
            <a:r>
              <a:rPr lang="en-US" dirty="0" smtClean="0"/>
              <a:t> removed </a:t>
            </a:r>
          </a:p>
          <a:p>
            <a:pPr lvl="1"/>
            <a:r>
              <a:rPr lang="en-US" dirty="0" smtClean="0"/>
              <a:t>Compute auto-correlation function </a:t>
            </a:r>
            <a:r>
              <a:rPr lang="en-US" dirty="0"/>
              <a:t>to determine order </a:t>
            </a:r>
            <a:r>
              <a:rPr lang="en-US" dirty="0" smtClean="0"/>
              <a:t>of MA model</a:t>
            </a:r>
          </a:p>
          <a:p>
            <a:pPr lvl="1"/>
            <a:r>
              <a:rPr lang="en-US" dirty="0" smtClean="0"/>
              <a:t>Estimate auto-regression and variance using Yule-Walker (AR) or maximum likelihood (AR, MA, or ARMA)</a:t>
            </a:r>
          </a:p>
          <a:p>
            <a:r>
              <a:rPr lang="en-US" dirty="0" smtClean="0"/>
              <a:t>Compute residuals and test for white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Hierarchical modeling of time-series</a:t>
            </a:r>
          </a:p>
          <a:p>
            <a:r>
              <a:rPr lang="en-US" dirty="0" smtClean="0"/>
              <a:t>Conditional description of joint distribution of data, process, and parameters 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ata|process</a:t>
            </a:r>
            <a:r>
              <a:rPr lang="en-US" dirty="0" smtClean="0"/>
              <a:t>, parameters</a:t>
            </a:r>
          </a:p>
          <a:p>
            <a:r>
              <a:rPr lang="en-US" dirty="0" smtClean="0"/>
              <a:t>Process model that incorporates temporal dynamics</a:t>
            </a:r>
          </a:p>
          <a:p>
            <a:pPr lvl="1"/>
            <a:r>
              <a:rPr lang="en-US" dirty="0" err="1" smtClean="0"/>
              <a:t>Process|parameters</a:t>
            </a:r>
            <a:endParaRPr lang="en-US" dirty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arameters|hyperpriors</a:t>
            </a:r>
            <a:r>
              <a:rPr lang="en-US" dirty="0" smtClean="0"/>
              <a:t>   for a Bayesian Hierarchical Model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Cressie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Wikle</a:t>
            </a:r>
            <a:r>
              <a:rPr lang="en-US" dirty="0"/>
              <a:t> (2011</a:t>
            </a:r>
            <a:r>
              <a:rPr lang="en-US" dirty="0" smtClean="0"/>
              <a:t>) Statistics for Spatiotemporal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9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Generalized linear models and linear models 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08525" y="325095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08525" y="2045556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72077" y="324463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72077" y="4102572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16122" y="325095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16122" y="3876293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68459" y="324463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68459" y="2496438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4" idx="0"/>
          </p:cNvCxnSpPr>
          <p:nvPr/>
        </p:nvCxnSpPr>
        <p:spPr>
          <a:xfrm>
            <a:off x="1637125" y="2502756"/>
            <a:ext cx="0" cy="748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2900677" y="3701833"/>
            <a:ext cx="0" cy="400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  <a:endCxn id="10" idx="0"/>
          </p:cNvCxnSpPr>
          <p:nvPr/>
        </p:nvCxnSpPr>
        <p:spPr>
          <a:xfrm>
            <a:off x="4197059" y="2953638"/>
            <a:ext cx="0" cy="290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5644722" y="3708151"/>
            <a:ext cx="0" cy="168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0817" y="3842649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 error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873322" y="3876293"/>
            <a:ext cx="477495" cy="226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4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Hierarchical </a:t>
            </a:r>
            <a:r>
              <a:rPr lang="en-US" b="1" dirty="0"/>
              <a:t>m</a:t>
            </a:r>
            <a:r>
              <a:rPr lang="en-US" b="1" dirty="0" smtClean="0"/>
              <a:t>odels with random effects 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08525" y="32178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08525" y="2351111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72077" y="321152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72077" y="5099073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16122" y="32178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16122" y="3843184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68459" y="321152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68459" y="2463329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4" idx="0"/>
          </p:cNvCxnSpPr>
          <p:nvPr/>
        </p:nvCxnSpPr>
        <p:spPr>
          <a:xfrm>
            <a:off x="1637125" y="2808311"/>
            <a:ext cx="0" cy="409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2900677" y="3668724"/>
            <a:ext cx="0" cy="1430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  <a:endCxn id="10" idx="0"/>
          </p:cNvCxnSpPr>
          <p:nvPr/>
        </p:nvCxnSpPr>
        <p:spPr>
          <a:xfrm>
            <a:off x="4197059" y="2920529"/>
            <a:ext cx="0" cy="290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5644722" y="3675042"/>
            <a:ext cx="0" cy="168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5416122" y="4870473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968459" y="1800637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672077" y="4300384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3352" y="1752759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19" idx="4"/>
          </p:cNvCxnSpPr>
          <p:nvPr/>
        </p:nvCxnSpPr>
        <p:spPr>
          <a:xfrm flipH="1" flipV="1">
            <a:off x="1631952" y="2209959"/>
            <a:ext cx="5173" cy="141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1" idx="0"/>
          </p:cNvCxnSpPr>
          <p:nvPr/>
        </p:nvCxnSpPr>
        <p:spPr>
          <a:xfrm>
            <a:off x="4197059" y="2257837"/>
            <a:ext cx="0" cy="205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>
            <a:off x="5644722" y="4300384"/>
            <a:ext cx="0" cy="57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50817" y="4496676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 error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873322" y="4530320"/>
            <a:ext cx="477495" cy="226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50817" y="2808311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effect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873322" y="3296246"/>
            <a:ext cx="868643" cy="378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State-space model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08525" y="32178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08525" y="2351111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85588" y="288728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85589" y="5099073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16122" y="242075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29634" y="3248745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68459" y="37789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68459" y="2936178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4" idx="0"/>
          </p:cNvCxnSpPr>
          <p:nvPr/>
        </p:nvCxnSpPr>
        <p:spPr>
          <a:xfrm>
            <a:off x="1637125" y="2808311"/>
            <a:ext cx="0" cy="409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2914188" y="3344485"/>
            <a:ext cx="1" cy="1754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  <a:endCxn id="10" idx="0"/>
          </p:cNvCxnSpPr>
          <p:nvPr/>
        </p:nvCxnSpPr>
        <p:spPr>
          <a:xfrm>
            <a:off x="4197059" y="3393378"/>
            <a:ext cx="0" cy="385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5644722" y="2877954"/>
            <a:ext cx="13512" cy="370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5429634" y="4073384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968459" y="1800637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685589" y="4300384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3352" y="1752759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19" idx="4"/>
          </p:cNvCxnSpPr>
          <p:nvPr/>
        </p:nvCxnSpPr>
        <p:spPr>
          <a:xfrm flipH="1" flipV="1">
            <a:off x="1631952" y="2209959"/>
            <a:ext cx="5173" cy="141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1" idx="0"/>
          </p:cNvCxnSpPr>
          <p:nvPr/>
        </p:nvCxnSpPr>
        <p:spPr>
          <a:xfrm>
            <a:off x="4197059" y="2257837"/>
            <a:ext cx="0" cy="678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>
            <a:off x="5658234" y="3705945"/>
            <a:ext cx="0" cy="367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6468" y="3632038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 error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5769469" y="3944912"/>
            <a:ext cx="756999" cy="102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0280" y="234897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effect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55957" y="2809887"/>
            <a:ext cx="1269754" cy="337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6" idx="2"/>
          </p:cNvCxnSpPr>
          <p:nvPr/>
        </p:nvCxnSpPr>
        <p:spPr>
          <a:xfrm>
            <a:off x="1865725" y="2579711"/>
            <a:ext cx="819863" cy="53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8" idx="0"/>
          </p:cNvCxnSpPr>
          <p:nvPr/>
        </p:nvCxnSpPr>
        <p:spPr>
          <a:xfrm>
            <a:off x="2914188" y="3344485"/>
            <a:ext cx="1" cy="95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8" idx="2"/>
          </p:cNvCxnSpPr>
          <p:nvPr/>
        </p:nvCxnSpPr>
        <p:spPr>
          <a:xfrm flipV="1">
            <a:off x="4425659" y="2649354"/>
            <a:ext cx="990463" cy="51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1011" y="1532936"/>
            <a:ext cx="143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</a:t>
            </a:r>
          </a:p>
          <a:p>
            <a:r>
              <a:rPr lang="en-US" sz="2400" dirty="0" smtClean="0"/>
              <a:t>Transition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91212" y="2463329"/>
            <a:ext cx="283530" cy="414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6"/>
            <a:endCxn id="10" idx="3"/>
          </p:cNvCxnSpPr>
          <p:nvPr/>
        </p:nvCxnSpPr>
        <p:spPr>
          <a:xfrm flipV="1">
            <a:off x="3142789" y="4169188"/>
            <a:ext cx="892625" cy="359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0"/>
            <a:endCxn id="11" idx="4"/>
          </p:cNvCxnSpPr>
          <p:nvPr/>
        </p:nvCxnSpPr>
        <p:spPr>
          <a:xfrm flipV="1">
            <a:off x="4197059" y="3393378"/>
            <a:ext cx="0" cy="38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4"/>
            <a:endCxn id="9" idx="0"/>
          </p:cNvCxnSpPr>
          <p:nvPr/>
        </p:nvCxnSpPr>
        <p:spPr>
          <a:xfrm>
            <a:off x="5644722" y="2877954"/>
            <a:ext cx="13512" cy="370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9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b="1" dirty="0"/>
              <a:t>-space model </a:t>
            </a:r>
            <a:r>
              <a:rPr lang="en-US" b="1" dirty="0" smtClean="0"/>
              <a:t>example - Dynamic </a:t>
            </a:r>
            <a:r>
              <a:rPr lang="en-US" b="1" dirty="0"/>
              <a:t>Linear Model</a:t>
            </a:r>
            <a:endParaRPr lang="en-US" sz="2800" b="1" dirty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 state </a:t>
            </a:r>
            <a:r>
              <a:rPr lang="en-US" sz="2800" i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 is a stochastic function of the state the previous time step and the population growth rate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and the level of  process noise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endParaRPr lang="en-US" sz="28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 observation process is a function of the measurement </a:t>
            </a:r>
            <a:r>
              <a:rPr lang="en-US" sz="2800" dirty="0">
                <a:solidFill>
                  <a:srgbClr val="000000"/>
                </a:solidFill>
              </a:rPr>
              <a:t>error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y</a:t>
            </a:r>
            <a:endParaRPr lang="en-US" sz="2800" i="1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15" y="1489629"/>
            <a:ext cx="3648296" cy="1982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2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time?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707607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date is closer to August 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August 6</a:t>
            </a:r>
            <a:r>
              <a:rPr lang="en-US" baseline="30000" dirty="0" smtClean="0"/>
              <a:t>th</a:t>
            </a:r>
            <a:r>
              <a:rPr lang="en-US" dirty="0"/>
              <a:t>?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August 10</a:t>
            </a:r>
            <a:r>
              <a:rPr lang="en-US" baseline="30000" dirty="0" smtClean="0"/>
              <a:t>th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is 1-D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has a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Simplest case for considering autocorrelation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Still – it is one component of </a:t>
            </a:r>
            <a:r>
              <a:rPr lang="en-US" dirty="0" err="1" smtClean="0"/>
              <a:t>spatio</a:t>
            </a:r>
            <a:r>
              <a:rPr lang="en-US" dirty="0" smtClean="0"/>
              <a:t>-temporal processes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2" y="601747"/>
            <a:ext cx="9318941" cy="61386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04398" y="1883087"/>
            <a:ext cx="2578971" cy="949412"/>
            <a:chOff x="1504398" y="1883087"/>
            <a:chExt cx="2578971" cy="949412"/>
          </a:xfrm>
        </p:grpSpPr>
        <p:sp>
          <p:nvSpPr>
            <p:cNvPr id="6" name="TextBox 5"/>
            <p:cNvSpPr txBox="1"/>
            <p:nvPr/>
          </p:nvSpPr>
          <p:spPr>
            <a:xfrm>
              <a:off x="2239294" y="1909169"/>
              <a:ext cx="903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State 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39294" y="2370834"/>
              <a:ext cx="1844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Observation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75943" y="2644367"/>
              <a:ext cx="663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04398" y="2185338"/>
              <a:ext cx="6633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11374" y="18830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Syllabus</a:t>
            </a:r>
          </a:p>
          <a:p>
            <a:pPr marL="0" indent="0">
              <a:buNone/>
            </a:pPr>
            <a:r>
              <a:rPr lang="en-US" dirty="0"/>
              <a:t>•	White noise and random walk process</a:t>
            </a:r>
          </a:p>
          <a:p>
            <a:pPr marL="0" indent="0">
              <a:buNone/>
            </a:pPr>
            <a:r>
              <a:rPr lang="en-US" dirty="0"/>
              <a:t>•	Autoregressive (AR) structure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	Moving average (MA) </a:t>
            </a:r>
            <a:r>
              <a:rPr lang="en-US" dirty="0" smtClean="0"/>
              <a:t>structure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smtClean="0"/>
              <a:t>State-space models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Definitions</a:t>
            </a:r>
          </a:p>
          <a:p>
            <a:r>
              <a:rPr lang="en-US" dirty="0" smtClean="0"/>
              <a:t>Discrete time sequence of real-valued random variables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Mean function </a:t>
            </a:r>
          </a:p>
          <a:p>
            <a:endParaRPr lang="en-US" dirty="0"/>
          </a:p>
          <a:p>
            <a:r>
              <a:rPr lang="en-US" dirty="0" err="1" smtClean="0"/>
              <a:t>Autocovariance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r>
              <a:rPr lang="en-US" dirty="0" smtClean="0"/>
              <a:t>Autocorrelation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15720"/>
              </p:ext>
            </p:extLst>
          </p:nvPr>
        </p:nvGraphicFramePr>
        <p:xfrm>
          <a:off x="555171" y="1925605"/>
          <a:ext cx="189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3" imgW="1892300" imgH="533400" progId="Equation.DSMT4">
                  <p:embed/>
                </p:oleObj>
              </mc:Choice>
              <mc:Fallback>
                <p:oleObj name="Equation" r:id="rId3" imgW="1892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171" y="1925605"/>
                        <a:ext cx="18923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95812"/>
              </p:ext>
            </p:extLst>
          </p:nvPr>
        </p:nvGraphicFramePr>
        <p:xfrm>
          <a:off x="4584700" y="31750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5" imgW="228600" imgH="393700" progId="Equation.DSMT4">
                  <p:embed/>
                </p:oleObj>
              </mc:Choice>
              <mc:Fallback>
                <p:oleObj name="Equation" r:id="rId5" imgW="228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22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995733"/>
              </p:ext>
            </p:extLst>
          </p:nvPr>
        </p:nvGraphicFramePr>
        <p:xfrm>
          <a:off x="4584700" y="31750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7" imgW="228600" imgH="393700" progId="Equation.DSMT4">
                  <p:embed/>
                </p:oleObj>
              </mc:Choice>
              <mc:Fallback>
                <p:oleObj name="Equation" r:id="rId7" imgW="228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22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171307"/>
              </p:ext>
            </p:extLst>
          </p:nvPr>
        </p:nvGraphicFramePr>
        <p:xfrm>
          <a:off x="626397" y="3105602"/>
          <a:ext cx="128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8" imgW="1282700" imgH="533400" progId="Equation.DSMT4">
                  <p:embed/>
                </p:oleObj>
              </mc:Choice>
              <mc:Fallback>
                <p:oleObj name="Equation" r:id="rId8" imgW="1282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397" y="3105602"/>
                        <a:ext cx="1282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08008"/>
              </p:ext>
            </p:extLst>
          </p:nvPr>
        </p:nvGraphicFramePr>
        <p:xfrm>
          <a:off x="1429419" y="5378416"/>
          <a:ext cx="3276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10" imgW="3276600" imgH="1155700" progId="Equation.DSMT4">
                  <p:embed/>
                </p:oleObj>
              </mc:Choice>
              <mc:Fallback>
                <p:oleObj name="Equation" r:id="rId10" imgW="32766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29419" y="5378416"/>
                        <a:ext cx="32766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922671"/>
              </p:ext>
            </p:extLst>
          </p:nvPr>
        </p:nvGraphicFramePr>
        <p:xfrm>
          <a:off x="578281" y="4321047"/>
          <a:ext cx="529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12" imgW="5295900" imgH="533400" progId="Equation.DSMT4">
                  <p:embed/>
                </p:oleObj>
              </mc:Choice>
              <mc:Fallback>
                <p:oleObj name="Equation" r:id="rId12" imgW="52959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281" y="4321047"/>
                        <a:ext cx="5295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Stationarity</a:t>
            </a:r>
            <a:endParaRPr lang="en-US" b="1" dirty="0" smtClean="0"/>
          </a:p>
          <a:p>
            <a:r>
              <a:rPr lang="en-US" u="sng" dirty="0" smtClean="0"/>
              <a:t>Strong </a:t>
            </a:r>
            <a:r>
              <a:rPr lang="en-US" u="sng" dirty="0" err="1" smtClean="0"/>
              <a:t>stationarity</a:t>
            </a:r>
            <a:r>
              <a:rPr lang="en-US" dirty="0" smtClean="0"/>
              <a:t>: time series model for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dirty="0" smtClean="0"/>
              <a:t> is stationary if all statistics remain unchanged after time shifts, i.e. remain unchanged for all </a:t>
            </a:r>
            <a:r>
              <a:rPr lang="en-US" i="1" dirty="0" smtClean="0"/>
              <a:t>Y</a:t>
            </a:r>
            <a:r>
              <a:rPr lang="en-US" i="1" baseline="-25000" dirty="0" smtClean="0"/>
              <a:t>t0+t</a:t>
            </a:r>
            <a:r>
              <a:rPr lang="en-US" dirty="0" smtClean="0"/>
              <a:t> for all possible </a:t>
            </a:r>
            <a:r>
              <a:rPr lang="en-US" i="1" dirty="0" smtClean="0"/>
              <a:t>t</a:t>
            </a:r>
            <a:r>
              <a:rPr lang="en-US" i="1" baseline="-25000" dirty="0" smtClean="0"/>
              <a:t>0</a:t>
            </a:r>
            <a:r>
              <a:rPr lang="en-US" dirty="0" smtClean="0"/>
              <a:t> (all moments are invariant)</a:t>
            </a:r>
            <a:endParaRPr lang="en-US" i="1" baseline="-25000" dirty="0"/>
          </a:p>
          <a:p>
            <a:endParaRPr lang="en-US" i="1" baseline="-25000" dirty="0" smtClean="0"/>
          </a:p>
          <a:p>
            <a:r>
              <a:rPr lang="en-US" u="sng" dirty="0" smtClean="0"/>
              <a:t>Weak </a:t>
            </a:r>
            <a:r>
              <a:rPr lang="en-US" u="sng" dirty="0" err="1" smtClean="0"/>
              <a:t>stationarity</a:t>
            </a:r>
            <a:r>
              <a:rPr lang="en-US" u="sng" dirty="0" smtClean="0"/>
              <a:t>:</a:t>
            </a:r>
            <a:r>
              <a:rPr lang="en-US" dirty="0" smtClean="0"/>
              <a:t> time series model for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is stationary if </a:t>
            </a:r>
            <a:r>
              <a:rPr lang="en-US" dirty="0" smtClean="0"/>
              <a:t>the mean function is constant and auto-covariance is a function of difference of arguments (only mean and variance are invariant)</a:t>
            </a:r>
            <a:endParaRPr lang="en-US" u="sng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36841"/>
              </p:ext>
            </p:extLst>
          </p:nvPr>
        </p:nvGraphicFramePr>
        <p:xfrm>
          <a:off x="4584700" y="31750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228600" imgH="393700" progId="Equation.DSMT4">
                  <p:embed/>
                </p:oleObj>
              </mc:Choice>
              <mc:Fallback>
                <p:oleObj name="Equation" r:id="rId3" imgW="228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22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2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White noise process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“white noise”?</a:t>
            </a:r>
          </a:p>
          <a:p>
            <a:pPr lvl="1"/>
            <a:r>
              <a:rPr lang="en-US" dirty="0" smtClean="0"/>
              <a:t>The spectral density function is equal for all frequencies, thus an equal mixture of all colors, which is equivalent to white light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43370"/>
              </p:ext>
            </p:extLst>
          </p:nvPr>
        </p:nvGraphicFramePr>
        <p:xfrm>
          <a:off x="465950" y="1429300"/>
          <a:ext cx="2654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2654300" imgH="546100" progId="Equation.DSMT4">
                  <p:embed/>
                </p:oleObj>
              </mc:Choice>
              <mc:Fallback>
                <p:oleObj name="Equation" r:id="rId3" imgW="2654300" imgH="546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950" y="1429300"/>
                        <a:ext cx="26543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" y="3677920"/>
            <a:ext cx="6979920" cy="3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2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Random walk process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walk incorporates stochastic innovation to the process at each time step</a:t>
            </a:r>
          </a:p>
          <a:p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97299"/>
              </p:ext>
            </p:extLst>
          </p:nvPr>
        </p:nvGraphicFramePr>
        <p:xfrm>
          <a:off x="447675" y="1417638"/>
          <a:ext cx="2654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2654300" imgH="1104900" progId="Equation.DSMT4">
                  <p:embed/>
                </p:oleObj>
              </mc:Choice>
              <mc:Fallback>
                <p:oleObj name="Equation" r:id="rId3" imgW="26543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1417638"/>
                        <a:ext cx="26543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02" y="3583350"/>
            <a:ext cx="6979920" cy="3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Autoregressive process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60148"/>
              </p:ext>
            </p:extLst>
          </p:nvPr>
        </p:nvGraphicFramePr>
        <p:xfrm>
          <a:off x="569041" y="1436720"/>
          <a:ext cx="3365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3365500" imgH="1155700" progId="Equation.DSMT4">
                  <p:embed/>
                </p:oleObj>
              </mc:Choice>
              <mc:Fallback>
                <p:oleObj name="Equation" r:id="rId3" imgW="33655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041" y="1436720"/>
                        <a:ext cx="33655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94" y="3026587"/>
            <a:ext cx="9144000" cy="34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Moving Average process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67942"/>
              </p:ext>
            </p:extLst>
          </p:nvPr>
        </p:nvGraphicFramePr>
        <p:xfrm>
          <a:off x="496756" y="1517780"/>
          <a:ext cx="3429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3429000" imgH="1155700" progId="Equation.DSMT4">
                  <p:embed/>
                </p:oleObj>
              </mc:Choice>
              <mc:Fallback>
                <p:oleObj name="Equation" r:id="rId3" imgW="34290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56" y="1517780"/>
                        <a:ext cx="34290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96" y="3039565"/>
            <a:ext cx="9144000" cy="34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585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6179</TotalTime>
  <Words>640</Words>
  <Application>Microsoft Macintosh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1_Office Theme</vt:lpstr>
      <vt:lpstr>Equation</vt:lpstr>
      <vt:lpstr>Lecture 3:  Temporal models</vt:lpstr>
      <vt:lpstr>Why start with time?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Temporal models</vt:lpstr>
      <vt:lpstr>Temporal models</vt:lpstr>
    </vt:vector>
  </TitlesOfParts>
  <Company>NWFSC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noble</cp:lastModifiedBy>
  <cp:revision>96</cp:revision>
  <dcterms:created xsi:type="dcterms:W3CDTF">2015-12-08T21:28:56Z</dcterms:created>
  <dcterms:modified xsi:type="dcterms:W3CDTF">2016-04-12T04:16:50Z</dcterms:modified>
</cp:coreProperties>
</file>