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66" r:id="rId2"/>
    <p:sldId id="267" r:id="rId3"/>
    <p:sldId id="290" r:id="rId4"/>
    <p:sldId id="263" r:id="rId5"/>
    <p:sldId id="301" r:id="rId6"/>
    <p:sldId id="259" r:id="rId7"/>
    <p:sldId id="289" r:id="rId8"/>
    <p:sldId id="291" r:id="rId9"/>
    <p:sldId id="260" r:id="rId10"/>
    <p:sldId id="295" r:id="rId11"/>
    <p:sldId id="296" r:id="rId12"/>
    <p:sldId id="297" r:id="rId13"/>
    <p:sldId id="298" r:id="rId14"/>
    <p:sldId id="299" r:id="rId15"/>
    <p:sldId id="292" r:id="rId16"/>
    <p:sldId id="273" r:id="rId17"/>
    <p:sldId id="274" r:id="rId18"/>
    <p:sldId id="285" r:id="rId19"/>
    <p:sldId id="286" r:id="rId20"/>
    <p:sldId id="272" r:id="rId21"/>
    <p:sldId id="275" r:id="rId22"/>
    <p:sldId id="287" r:id="rId23"/>
    <p:sldId id="277" r:id="rId24"/>
    <p:sldId id="293" r:id="rId25"/>
    <p:sldId id="294" r:id="rId2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522831B-4FE3-4D45-950B-0D2C6BB2DD7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1:  Likelihoods and linear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29</a:t>
            </a:r>
            <a:r>
              <a:rPr lang="en-US" smtClean="0"/>
              <a:t>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distribution</a:t>
                </a:r>
              </a:p>
              <a:p>
                <a:pPr marL="571500" indent="-514350">
                  <a:buAutoNum type="arabicPeriod"/>
                </a:pPr>
                <a:endParaRPr lang="en-US" dirty="0" smtClean="0"/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(incorrect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Asymptotic normality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60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</a:t>
                </a:r>
              </a:p>
              <a:p>
                <a:pPr lvl="1"/>
                <a:r>
                  <a:rPr lang="en-US" dirty="0" smtClean="0"/>
                  <a:t>Assume 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Assume that your model “includes” the true DGP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∙)∈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Then as you collect more data</a:t>
                </a:r>
              </a:p>
              <a:p>
                <a:pPr marL="457200" lvl="1" indent="0" algn="ctr">
                  <a:buNone/>
                </a:pPr>
                <a:r>
                  <a:rPr lang="en-GB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53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 startAt="2"/>
                </a:pPr>
                <a:r>
                  <a:rPr lang="en-US" dirty="0" smtClean="0"/>
                  <a:t>Consistency (incorrect model)</a:t>
                </a:r>
              </a:p>
              <a:p>
                <a:pPr lvl="1"/>
                <a:r>
                  <a:rPr lang="en-US" dirty="0"/>
                  <a:t>Assume 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 smtClean="0"/>
                  <a:t>Assume there’s an optimal estimator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𝐾𝐿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information lost when approximating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 function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 This can be calculated as:</a:t>
                </a:r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𝛉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as you collect more data</a:t>
                </a:r>
              </a:p>
              <a:p>
                <a:pPr marL="457200" lvl="1" indent="0" algn="ctr">
                  <a:buNone/>
                </a:pPr>
                <a:r>
                  <a:rPr lang="en-GB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2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 startAt="3"/>
                </a:pPr>
                <a:r>
                  <a:rPr lang="en-US" dirty="0" smtClean="0"/>
                  <a:t>Asymptotic normality</a:t>
                </a:r>
              </a:p>
              <a:p>
                <a:pPr lvl="1"/>
                <a:r>
                  <a:rPr lang="en-US" dirty="0"/>
                  <a:t>Assume there’s an optimal estimator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𝛉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sample sizes get big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), if you replicate an estimator:</a:t>
                </a:r>
              </a:p>
              <a:p>
                <a:pPr marL="457200" lvl="1" indent="0" algn="ctr">
                  <a:buNone/>
                </a:pP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MVN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l-GR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GB" dirty="0" smtClean="0"/>
                  <a:t> decreases with increasing </a:t>
                </a:r>
                <a:r>
                  <a:rPr lang="en-GB" i="1" dirty="0" smtClean="0"/>
                  <a:t>n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93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Implications</a:t>
            </a:r>
          </a:p>
          <a:p>
            <a:r>
              <a:rPr lang="en-US" dirty="0" smtClean="0"/>
              <a:t>If you have a simulation design…</a:t>
            </a:r>
          </a:p>
          <a:p>
            <a:pPr lvl="1"/>
            <a:r>
              <a:rPr lang="en-US" dirty="0" smtClean="0"/>
              <a:t>… and the model used to simulate data is identical to the model used to estimate parameters</a:t>
            </a:r>
          </a:p>
          <a:p>
            <a:pPr lvl="2"/>
            <a:r>
              <a:rPr lang="en-US" dirty="0" smtClean="0"/>
              <a:t>Estimated parameters will be perfect with large sample sizes</a:t>
            </a:r>
          </a:p>
          <a:p>
            <a:pPr lvl="2"/>
            <a:r>
              <a:rPr lang="en-US" dirty="0" smtClean="0"/>
              <a:t>Total error will go to zero with large sample sizes</a:t>
            </a:r>
            <a:endParaRPr lang="en-US" dirty="0"/>
          </a:p>
          <a:p>
            <a:pPr lvl="1"/>
            <a:r>
              <a:rPr lang="en-US" dirty="0" smtClean="0"/>
              <a:t>… and your estimation model doesn’t match the simulation model</a:t>
            </a:r>
          </a:p>
          <a:p>
            <a:pPr lvl="2"/>
            <a:r>
              <a:rPr lang="en-US" dirty="0"/>
              <a:t>Estimated parameters </a:t>
            </a:r>
            <a:r>
              <a:rPr lang="en-US" dirty="0" smtClean="0"/>
              <a:t>will converge on values with large sample sizes</a:t>
            </a:r>
            <a:endParaRPr lang="en-US" dirty="0"/>
          </a:p>
          <a:p>
            <a:pPr lvl="2"/>
            <a:r>
              <a:rPr lang="en-US" dirty="0"/>
              <a:t>Total error will </a:t>
            </a:r>
            <a:r>
              <a:rPr lang="en-US" dirty="0" smtClean="0"/>
              <a:t>decrease to an asymptote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0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#1 – What is the mean density of canary rockfish in the California Current?</a:t>
                </a:r>
              </a:p>
              <a:p>
                <a:r>
                  <a:rPr lang="en-US" dirty="0" smtClean="0"/>
                  <a:t>Define linear predictor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i.e., </a:t>
                </a: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We call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an intercept matrix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  <a:blipFill>
                <a:blip r:embed="rId2"/>
                <a:stretch>
                  <a:fillRect l="-233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3" y="3200393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1 – Use existing R functions</a:t>
            </a:r>
          </a:p>
          <a:p>
            <a:pPr lvl="1"/>
            <a:r>
              <a:rPr lang="en-US" dirty="0" smtClean="0"/>
              <a:t>Step 1 – Find function </a:t>
            </a:r>
          </a:p>
          <a:p>
            <a:pPr lvl="2"/>
            <a:r>
              <a:rPr lang="en-US" dirty="0" smtClean="0"/>
              <a:t>For linear model, use </a:t>
            </a:r>
            <a:r>
              <a:rPr lang="en-US" i="1" dirty="0" smtClean="0"/>
              <a:t>lm </a:t>
            </a:r>
            <a:r>
              <a:rPr lang="en-US" dirty="0" smtClean="0"/>
              <a:t>in the base package</a:t>
            </a:r>
          </a:p>
          <a:p>
            <a:pPr lvl="1"/>
            <a:r>
              <a:rPr lang="en-US" dirty="0" smtClean="0"/>
              <a:t>Step 2 – Apply function</a:t>
            </a:r>
          </a:p>
          <a:p>
            <a:pPr lvl="2"/>
            <a:r>
              <a:rPr lang="en-US" dirty="0" smtClean="0"/>
              <a:t>Usually easy in R</a:t>
            </a:r>
          </a:p>
          <a:p>
            <a:pPr lvl="1"/>
            <a:r>
              <a:rPr lang="en-US" dirty="0" smtClean="0"/>
              <a:t>Step 3 – Extract information from object</a:t>
            </a:r>
          </a:p>
          <a:p>
            <a:pPr lvl="2"/>
            <a:r>
              <a:rPr lang="en-US" dirty="0" smtClean="0"/>
              <a:t>Often hard</a:t>
            </a:r>
          </a:p>
          <a:p>
            <a:pPr lvl="2"/>
            <a:r>
              <a:rPr lang="en-US" dirty="0" smtClean="0"/>
              <a:t>Sometimes use </a:t>
            </a:r>
            <a:r>
              <a:rPr lang="en-US" i="1" dirty="0" smtClean="0"/>
              <a:t>summary</a:t>
            </a:r>
            <a:r>
              <a:rPr lang="en-US" dirty="0" smtClean="0"/>
              <a:t> or </a:t>
            </a:r>
            <a:r>
              <a:rPr lang="en-US" i="1" dirty="0" smtClean="0"/>
              <a:t>attributes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1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2 – Build your own code</a:t>
            </a:r>
          </a:p>
          <a:p>
            <a:pPr lvl="1"/>
            <a:r>
              <a:rPr lang="en-US" dirty="0" smtClean="0"/>
              <a:t>Step 1 – make function for log-likelihood</a:t>
            </a:r>
          </a:p>
          <a:p>
            <a:pPr lvl="1"/>
            <a:r>
              <a:rPr lang="en-US" dirty="0" smtClean="0"/>
              <a:t>Step 2 – use nonlinear minimizer to find maximum likelihood estimate </a:t>
            </a:r>
          </a:p>
          <a:p>
            <a:pPr lvl="1"/>
            <a:r>
              <a:rPr lang="en-US" dirty="0" smtClean="0"/>
              <a:t>Step 3 – estimate standard errors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to estimate standard errors?</a:t>
                </a:r>
              </a:p>
              <a:p>
                <a:pPr lvl="1"/>
                <a:r>
                  <a:rPr lang="en-US" dirty="0"/>
                  <a:t>Estimate the “Hessian” at the </a:t>
                </a:r>
                <a:r>
                  <a:rPr lang="en-US" dirty="0" smtClean="0"/>
                  <a:t>MLE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Calculate its inverse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Extract element and take square root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318000" y="2590800"/>
          <a:ext cx="914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4" imgW="914400" imgH="291960" progId="Equation.DSMT4">
                  <p:embed/>
                </p:oleObj>
              </mc:Choice>
              <mc:Fallback>
                <p:oleObj name="Equation" r:id="rId4" imgW="91440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8000" y="2590800"/>
                        <a:ext cx="914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9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[Go through syllabus]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2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3 – Use TMB </a:t>
            </a:r>
          </a:p>
          <a:p>
            <a:pPr lvl="1"/>
            <a:r>
              <a:rPr lang="en-US" dirty="0" smtClean="0"/>
              <a:t>Step 1 – Define TMB template file</a:t>
            </a:r>
          </a:p>
          <a:p>
            <a:pPr lvl="2"/>
            <a:r>
              <a:rPr lang="en-US" dirty="0" smtClean="0"/>
              <a:t>Uses C++ code</a:t>
            </a:r>
          </a:p>
          <a:p>
            <a:pPr lvl="1"/>
            <a:r>
              <a:rPr lang="en-US" dirty="0" smtClean="0"/>
              <a:t>Step 2 – Define inputs for TMB</a:t>
            </a:r>
          </a:p>
          <a:p>
            <a:pPr lvl="2"/>
            <a:r>
              <a:rPr lang="en-US" dirty="0" smtClean="0"/>
              <a:t>List of “tagged” (named) elements for data and starting </a:t>
            </a:r>
            <a:r>
              <a:rPr lang="en-US" dirty="0" err="1" smtClean="0"/>
              <a:t>paramesters</a:t>
            </a:r>
            <a:endParaRPr lang="en-US" dirty="0" smtClean="0"/>
          </a:p>
          <a:p>
            <a:pPr lvl="1"/>
            <a:r>
              <a:rPr lang="en-US" dirty="0" smtClean="0"/>
              <a:t>Step 3 – Run optimizer in R</a:t>
            </a:r>
          </a:p>
          <a:p>
            <a:pPr lvl="2"/>
            <a:r>
              <a:rPr lang="en-US" dirty="0" smtClean="0"/>
              <a:t>Nonlinear optimizers using gradients</a:t>
            </a:r>
          </a:p>
          <a:p>
            <a:pPr lvl="1"/>
            <a:r>
              <a:rPr lang="en-US" dirty="0" smtClean="0"/>
              <a:t>Step 4 – Check model diagnostics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 descr="C:\Users\James.Thorson\Desktop\UW Hideaway\Meetings and Presentations\2014-11-04 -- TMB seminar at CAPAM\TMB_componen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0" b="55089"/>
          <a:stretch/>
        </p:blipFill>
        <p:spPr bwMode="auto">
          <a:xfrm>
            <a:off x="21771" y="381000"/>
            <a:ext cx="9186967" cy="628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3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How to know you understand a model?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predictions about behavior, and double check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experiments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Next step:</a:t>
            </a:r>
          </a:p>
          <a:p>
            <a:r>
              <a:rPr lang="en-US" dirty="0" smtClean="0"/>
              <a:t>Add covariates (pass and latitude)</a:t>
            </a:r>
          </a:p>
          <a:p>
            <a:r>
              <a:rPr lang="en-US" dirty="0" smtClean="0"/>
              <a:t>Prediction:  Adding fixed effects will always decrease the residual variance in a linear model</a:t>
            </a:r>
          </a:p>
        </p:txBody>
      </p:sp>
    </p:spTree>
    <p:extLst>
      <p:ext uri="{BB962C8B-B14F-4D97-AF65-F5344CB8AC3E}">
        <p14:creationId xmlns:p14="http://schemas.microsoft.com/office/powerpoint/2010/main" val="8037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Testing prediction: effect of adding linear predictors</a:t>
            </a:r>
          </a:p>
          <a:p>
            <a:r>
              <a:rPr lang="en-US" dirty="0" smtClean="0"/>
              <a:t>[See R code]</a:t>
            </a:r>
          </a:p>
          <a:p>
            <a:r>
              <a:rPr lang="en-US" dirty="0" smtClean="0"/>
              <a:t>Was the prediction supported?</a:t>
            </a:r>
          </a:p>
        </p:txBody>
      </p:sp>
    </p:spTree>
    <p:extLst>
      <p:ext uri="{BB962C8B-B14F-4D97-AF65-F5344CB8AC3E}">
        <p14:creationId xmlns:p14="http://schemas.microsoft.com/office/powerpoint/2010/main" val="78261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estimate things?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a model</a:t>
            </a:r>
          </a:p>
          <a:p>
            <a:pPr marL="857250" lvl="1" indent="-457200"/>
            <a:r>
              <a:rPr lang="en-US" dirty="0" smtClean="0"/>
              <a:t>Function generating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plausible values for any unknown parameters</a:t>
            </a:r>
          </a:p>
          <a:p>
            <a:pPr marL="857250" lvl="1" indent="-457200"/>
            <a:r>
              <a:rPr lang="en-US" dirty="0" smtClean="0"/>
              <a:t>Maximize probability of observations given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Assess uncertainty</a:t>
            </a:r>
          </a:p>
          <a:p>
            <a:pPr marL="857250" lvl="1" indent="-457200"/>
            <a:r>
              <a:rPr lang="en-US" dirty="0" smtClean="0"/>
              <a:t>Explore function around plausible values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Introduction to 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:r>
                  <a:rPr lang="en-US" b="1" dirty="0" smtClean="0"/>
                  <a:t>y</a:t>
                </a:r>
                <a:r>
                  <a:rPr lang="en-US" dirty="0" smtClean="0"/>
                  <a:t> is a vector, then it’s a “multivariate” function</a:t>
                </a:r>
              </a:p>
              <a:p>
                <a:pPr lvl="1"/>
                <a:r>
                  <a:rPr lang="en-US" dirty="0" smtClean="0"/>
                  <a:t>I’ll assume that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is usually a vector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We here generally work with differentiable functions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For concepts, we only really need to know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order differentiation.  Useful reminder that order of multivariate derivative doesn’t matter: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22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note on notation:</a:t>
                </a:r>
              </a:p>
              <a:p>
                <a:pPr lvl="1"/>
                <a:r>
                  <a:rPr lang="en-US" dirty="0"/>
                  <a:t>Italic:  a scalar (or function)</a:t>
                </a:r>
              </a:p>
              <a:p>
                <a:pPr lvl="1"/>
                <a:r>
                  <a:rPr lang="en-US" dirty="0"/>
                  <a:t>Bold lowercase:  a vector</a:t>
                </a:r>
              </a:p>
              <a:p>
                <a:pPr lvl="1"/>
                <a:r>
                  <a:rPr lang="en-US" dirty="0"/>
                  <a:t>Bold uppercase:  a matrix</a:t>
                </a:r>
              </a:p>
              <a:p>
                <a:r>
                  <a:rPr lang="en-US" dirty="0"/>
                  <a:t>I’ll try to be clear about probabilities</a:t>
                </a:r>
              </a:p>
              <a:p>
                <a:pPr lvl="1"/>
                <a:r>
                  <a:rPr lang="en-US" dirty="0"/>
                  <a:t>Uppercase and not bold:  random variable</a:t>
                </a:r>
              </a:p>
              <a:p>
                <a:pPr lvl="1"/>
                <a:r>
                  <a:rPr lang="en-US" dirty="0" smtClean="0"/>
                  <a:t>Script:  2D function:</a:t>
                </a:r>
              </a:p>
              <a:p>
                <a:pPr lvl="2"/>
                <a:r>
                  <a:rPr lang="en-US" dirty="0">
                    <a:ea typeface="Cambria Math" panose="02040503050406030204" pitchFamily="18" charset="0"/>
                  </a:rPr>
                  <a:t>e</a:t>
                </a:r>
                <a:r>
                  <a:rPr lang="en-US" dirty="0" smtClean="0">
                    <a:ea typeface="Cambria Math" panose="02040503050406030204" pitchFamily="18" charset="0"/>
                  </a:rPr>
                  <a:t>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:r>
                  <a:rPr lang="en-US" dirty="0" smtClean="0"/>
                  <a:t>density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Script:  </a:t>
                </a:r>
                <a:r>
                  <a:rPr lang="en-US" dirty="0"/>
                  <a:t>operators </a:t>
                </a:r>
              </a:p>
              <a:p>
                <a:pPr lvl="2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𝕍</m:t>
                    </m:r>
                  </m:oMath>
                </a14:m>
                <a:r>
                  <a:rPr lang="en-US" dirty="0"/>
                  <a:t> for expectation and variance of a function)</a:t>
                </a:r>
              </a:p>
              <a:p>
                <a:pPr lvl="1"/>
                <a:r>
                  <a:rPr lang="en-US" dirty="0"/>
                  <a:t>tilde (~):  distributions</a:t>
                </a:r>
              </a:p>
              <a:p>
                <a:pPr lvl="2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Normal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5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Definitions</a:t>
                </a:r>
              </a:p>
              <a:p>
                <a:r>
                  <a:rPr lang="en-US" dirty="0" smtClean="0"/>
                  <a:t>Probability </a:t>
                </a:r>
              </a:p>
              <a:p>
                <a:pPr lvl="1"/>
                <a:r>
                  <a:rPr lang="en-US" i="1" dirty="0" smtClean="0"/>
                  <a:t>Usage: The probability of the data given fixed values for parameters 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data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= parameters</a:t>
                </a:r>
              </a:p>
              <a:p>
                <a:r>
                  <a:rPr lang="en-US" dirty="0" smtClean="0"/>
                  <a:t>Likelihood</a:t>
                </a:r>
              </a:p>
              <a:p>
                <a:pPr lvl="1"/>
                <a:r>
                  <a:rPr lang="en-US" i="1" dirty="0" smtClean="0"/>
                  <a:t>Usage: The likelihood of the parameters given fixed values of data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914400" lvl="1" indent="-457200"/>
                <a:r>
                  <a:rPr lang="en-US" dirty="0" smtClean="0"/>
                  <a:t>Likelihood is only defined up to a constant of integration: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marL="914400" lvl="1" indent="-457200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61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sz="3200" b="1" dirty="0" smtClean="0"/>
                  <a:t>Laws of probability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 smtClean="0"/>
                  <a:t>1. 	Axiom of conditional probability</a:t>
                </a:r>
              </a:p>
              <a:p>
                <a:pPr marL="400050" lvl="1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>
                  <a:tabLst>
                    <a:tab pos="457200" algn="l"/>
                  </a:tabLst>
                </a:pPr>
                <a:r>
                  <a:rPr lang="en-US" dirty="0" smtClean="0"/>
                  <a:t>Often easier to specify conditional probabilities than joint probabilities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 smtClean="0"/>
                  <a:t>2. 	Definition </a:t>
                </a:r>
                <a:r>
                  <a:rPr lang="en-US" dirty="0"/>
                  <a:t>of independent events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>
                  <a:tabLst>
                    <a:tab pos="457200" algn="l"/>
                  </a:tabLst>
                </a:pPr>
                <a:r>
                  <a:rPr lang="en-US" dirty="0"/>
                  <a:t>Necessary to simplify computation of probabilities 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 smtClean="0"/>
                  <a:t>3.  	Law of total probability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>
                  <a:tabLst>
                    <a:tab pos="457200" algn="l"/>
                  </a:tabLst>
                </a:pPr>
                <a:r>
                  <a:rPr lang="en-US" dirty="0" smtClean="0"/>
                  <a:t>Used when justifying hierarchical models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7" t="-2051" r="-68" b="-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46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/>
                  <a:t>Specify a linear model</a:t>
                </a:r>
              </a:p>
              <a:p>
                <a:pPr lvl="1" indent="-342900"/>
                <a:r>
                  <a:rPr lang="en-US" b="0" dirty="0" smtClean="0">
                    <a:latin typeface="Cambria Math" panose="02040503050406030204" pitchFamily="18" charset="0"/>
                  </a:rPr>
                  <a:t>Step 1 – Specify a linear predictor for response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lvl="2"/>
                <a:r>
                  <a:rPr lang="en-US" dirty="0"/>
                  <a:t>where </a:t>
                </a:r>
                <a:r>
                  <a:rPr lang="en-US" b="1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/>
                  <a:t> is a row of a predictor matrix </a:t>
                </a:r>
                <a:r>
                  <a:rPr lang="en-US" b="1" dirty="0"/>
                  <a:t>X</a:t>
                </a:r>
                <a:r>
                  <a:rPr lang="en-US" dirty="0"/>
                  <a:t> </a:t>
                </a:r>
              </a:p>
              <a:p>
                <a:pPr lvl="2"/>
                <a:r>
                  <a:rPr lang="en-US" b="1" dirty="0"/>
                  <a:t>b</a:t>
                </a:r>
                <a:r>
                  <a:rPr lang="en-US" dirty="0"/>
                  <a:t> is a vector of parameters</a:t>
                </a:r>
              </a:p>
              <a:p>
                <a:pPr lvl="1" indent="-342900"/>
                <a:endParaRPr lang="en-US" dirty="0" smtClean="0"/>
              </a:p>
              <a:p>
                <a:pPr lvl="1" indent="-342900"/>
                <a:r>
                  <a:rPr lang="en-US" dirty="0" smtClean="0"/>
                  <a:t>Step 2 – Specify a probability distribution for your response variable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5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Maximum likelihood estimation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r>
                  <a:rPr lang="en-US" dirty="0" smtClean="0"/>
                  <a:t> is the MLE estimate of parameters</a:t>
                </a:r>
              </a:p>
              <a:p>
                <a:pPr lvl="1"/>
                <a:r>
                  <a:rPr lang="en-US" dirty="0" smtClean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the maximum value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that can be achieved for any value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i="1" dirty="0" err="1" smtClean="0"/>
                  <a:t>argmax</a:t>
                </a:r>
                <a:r>
                  <a:rPr lang="en-US" dirty="0" smtClean="0"/>
                  <a:t> is done using maximization algorithms (not interesting)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Usually we specify that each datum is independent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therefore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5715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9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5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</TotalTime>
  <Words>625</Words>
  <Application>Microsoft Office PowerPoint</Application>
  <PresentationFormat>On-screen Show (4:3)</PresentationFormat>
  <Paragraphs>173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1_Office Theme</vt:lpstr>
      <vt:lpstr>Equation</vt:lpstr>
      <vt:lpstr>Lecture 1:  Likelihoods and linear models</vt:lpstr>
      <vt:lpstr>PowerPoint Presentation</vt:lpstr>
      <vt:lpstr>How do we estimate things?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39</cp:revision>
  <cp:lastPrinted>2016-03-29T17:26:02Z</cp:lastPrinted>
  <dcterms:created xsi:type="dcterms:W3CDTF">2015-12-08T21:28:56Z</dcterms:created>
  <dcterms:modified xsi:type="dcterms:W3CDTF">2016-03-29T17:26:21Z</dcterms:modified>
</cp:coreProperties>
</file>