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321" r:id="rId3"/>
    <p:sldId id="311" r:id="rId4"/>
    <p:sldId id="317" r:id="rId5"/>
    <p:sldId id="312" r:id="rId6"/>
    <p:sldId id="313" r:id="rId7"/>
    <p:sldId id="314" r:id="rId8"/>
    <p:sldId id="315" r:id="rId9"/>
    <p:sldId id="316" r:id="rId10"/>
    <p:sldId id="318" r:id="rId11"/>
    <p:sldId id="319" r:id="rId12"/>
    <p:sldId id="322" r:id="rId13"/>
    <p:sldId id="32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5</a:t>
            </a:r>
            <a:r>
              <a:rPr lang="en-US" dirty="0" smtClean="0"/>
              <a:t>:  1D spatial models with unequal distances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28,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easy to calculate variance if random effects are uncorrelated,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mean density,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between-site variation</a:t>
                </a:r>
              </a:p>
              <a:p>
                <a:pPr lvl="1"/>
                <a:r>
                  <a:rPr lang="en-US" dirty="0"/>
                  <a:t>Local survey counts are also exchangeable within each site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between-sample, within-site variation</a:t>
                </a:r>
              </a:p>
              <a:p>
                <a:pPr lvl="1"/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extrapolate</a:t>
                </a:r>
              </a:p>
              <a:p>
                <a:pPr lvl="1"/>
                <a:r>
                  <a:rPr lang="en-US" dirty="0"/>
                  <a:t>Un-sampled sites have an unobserved abundance</a:t>
                </a:r>
              </a:p>
              <a:p>
                <a:pPr lvl="1"/>
                <a:r>
                  <a:rPr lang="en-US" dirty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is abundance at unobserved site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lvl="1"/>
                <a:r>
                  <a:rPr lang="en-US" dirty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84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dirty="0" smtClean="0"/>
                  <a:t>Finite sampling variance</a:t>
                </a:r>
              </a:p>
              <a:p>
                <a:pPr lvl="1"/>
                <a:r>
                  <a:rPr lang="en-US" dirty="0" err="1"/>
                  <a:t>Unsampled</a:t>
                </a:r>
                <a:r>
                  <a:rPr lang="en-US" dirty="0"/>
                  <a:t> sites have variance equal to population 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Sampled sites have lower variance due to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Where generally: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Variance of total abundance in sampled and </a:t>
                </a:r>
                <a:r>
                  <a:rPr lang="en-US" dirty="0" err="1"/>
                  <a:t>unsampled</a:t>
                </a:r>
                <a:r>
                  <a:rPr lang="en-US" dirty="0"/>
                  <a:t> areas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… if you assume independence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harder to calculate variance if random effects are 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</a:t>
                </a:r>
                <a:r>
                  <a:rPr lang="en-US" dirty="0" smtClean="0"/>
                  <a:t>are drawn from a spatial process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mean density,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between-site </a:t>
                </a:r>
                <a:r>
                  <a:rPr lang="en-US" dirty="0" smtClean="0"/>
                  <a:t>covariation</a:t>
                </a:r>
                <a:endParaRPr lang="en-US" dirty="0"/>
              </a:p>
              <a:p>
                <a:r>
                  <a:rPr lang="en-US" dirty="0" smtClean="0"/>
                  <a:t>Easiest to let TMB deal with it:</a:t>
                </a:r>
              </a:p>
              <a:p>
                <a:pPr lvl="1"/>
                <a:r>
                  <a:rPr lang="en-US" dirty="0" smtClean="0"/>
                  <a:t>Expectation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Calculated using the delta-method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2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count sample for site </a:t>
                </a:r>
                <a:r>
                  <a:rPr lang="en-US" i="1" dirty="0" smtClean="0"/>
                  <a:t>s</a:t>
                </a:r>
                <a:r>
                  <a:rPr lang="en-US" dirty="0"/>
                  <a:t> </a:t>
                </a:r>
                <a:r>
                  <a:rPr lang="en-US" dirty="0" smtClean="0"/>
                  <a:t>and replicate </a:t>
                </a:r>
                <a:r>
                  <a:rPr lang="en-US" i="1" dirty="0" err="1" smtClean="0"/>
                  <a:t>i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where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is the observation distribution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2"/>
                <a:stretch>
                  <a:fillRect l="-1892" t="-2154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250" r="1" b="3950"/>
          <a:stretch/>
        </p:blipFill>
        <p:spPr>
          <a:xfrm>
            <a:off x="1697128" y="2096157"/>
            <a:ext cx="5332784" cy="42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Une</a:t>
                </a:r>
                <a:r>
                  <a:rPr lang="en-US" dirty="0" smtClean="0"/>
                  <a:t>qual </a:t>
                </a:r>
                <a:r>
                  <a:rPr lang="en-US" dirty="0" smtClean="0"/>
                  <a:t>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38745" y="3940175"/>
          <a:ext cx="5889625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3568680" imgH="1295280" progId="Equation.DSMT4">
                  <p:embed/>
                </p:oleObj>
              </mc:Choice>
              <mc:Fallback>
                <p:oleObj name="Equation" r:id="rId4" imgW="3568680" imgH="12952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745" y="3940175"/>
                        <a:ext cx="5889625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8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you want to model unequal distances?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</a:t>
                </a:r>
                <a:r>
                  <a:rPr lang="en-US" dirty="0"/>
                  <a:t>. 	Stochastic process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4.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autoregressive function in TMB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2 ways to code this]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Again, stochastic is easier than covariance-based calculation</a:t>
            </a:r>
          </a:p>
          <a:p>
            <a:pPr lvl="1" indent="-342900"/>
            <a:r>
              <a:rPr lang="en-US" dirty="0" smtClean="0"/>
              <a:t>Avoids need to assemble covariance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Unequal-interval models generalize the equal-interval models</a:t>
            </a:r>
          </a:p>
          <a:p>
            <a:pPr lvl="1" indent="-342900"/>
            <a:r>
              <a:rPr lang="en-US" dirty="0" smtClean="0"/>
              <a:t>Generally true that continuous treatment generalizes discrete treatment</a:t>
            </a:r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211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1_Office Theme</vt:lpstr>
      <vt:lpstr>Equation</vt:lpstr>
      <vt:lpstr>Lab 5:  1D spatial models with unequal distances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47</cp:revision>
  <dcterms:created xsi:type="dcterms:W3CDTF">2015-12-08T21:28:56Z</dcterms:created>
  <dcterms:modified xsi:type="dcterms:W3CDTF">2016-04-28T15:37:46Z</dcterms:modified>
</cp:coreProperties>
</file>